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embeddings/Microsoft_Equation1.bin" ContentType="application/vnd.openxmlformats-officedocument.oleObject"/>
  <Override PartName="/ppt/embeddings/Microsoft_Equation2.bin" ContentType="application/vnd.openxmlformats-officedocument.oleObject"/>
  <Override PartName="/ppt/embeddings/oleObject9.bin" ContentType="application/vnd.openxmlformats-officedocument.oleObject"/>
  <Override PartName="/ppt/embeddings/oleObject10.bin" ContentType="application/vnd.openxmlformats-officedocument.oleObject"/>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embeddings/oleObject11.bin" ContentType="application/vnd.openxmlformats-officedocument.oleObject"/>
  <Override PartName="/ppt/embeddings/oleObject12.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68" r:id="rId1"/>
  </p:sldMasterIdLst>
  <p:notesMasterIdLst>
    <p:notesMasterId r:id="rId79"/>
  </p:notesMasterIdLst>
  <p:handoutMasterIdLst>
    <p:handoutMasterId r:id="rId80"/>
  </p:handoutMasterIdLst>
  <p:sldIdLst>
    <p:sldId id="300" r:id="rId2"/>
    <p:sldId id="261" r:id="rId3"/>
    <p:sldId id="256" r:id="rId4"/>
    <p:sldId id="362" r:id="rId5"/>
    <p:sldId id="266" r:id="rId6"/>
    <p:sldId id="269" r:id="rId7"/>
    <p:sldId id="264" r:id="rId8"/>
    <p:sldId id="265" r:id="rId9"/>
    <p:sldId id="271" r:id="rId10"/>
    <p:sldId id="348" r:id="rId11"/>
    <p:sldId id="363" r:id="rId12"/>
    <p:sldId id="272" r:id="rId13"/>
    <p:sldId id="349" r:id="rId14"/>
    <p:sldId id="339" r:id="rId15"/>
    <p:sldId id="340" r:id="rId16"/>
    <p:sldId id="270" r:id="rId17"/>
    <p:sldId id="297" r:id="rId18"/>
    <p:sldId id="298" r:id="rId19"/>
    <p:sldId id="299" r:id="rId20"/>
    <p:sldId id="301" r:id="rId21"/>
    <p:sldId id="302" r:id="rId22"/>
    <p:sldId id="385" r:id="rId23"/>
    <p:sldId id="386" r:id="rId24"/>
    <p:sldId id="388" r:id="rId25"/>
    <p:sldId id="389" r:id="rId26"/>
    <p:sldId id="390" r:id="rId27"/>
    <p:sldId id="394" r:id="rId28"/>
    <p:sldId id="406" r:id="rId29"/>
    <p:sldId id="407" r:id="rId30"/>
    <p:sldId id="395" r:id="rId31"/>
    <p:sldId id="396" r:id="rId32"/>
    <p:sldId id="397" r:id="rId33"/>
    <p:sldId id="258" r:id="rId34"/>
    <p:sldId id="296" r:id="rId35"/>
    <p:sldId id="283" r:id="rId36"/>
    <p:sldId id="285" r:id="rId37"/>
    <p:sldId id="284" r:id="rId38"/>
    <p:sldId id="286" r:id="rId39"/>
    <p:sldId id="384" r:id="rId40"/>
    <p:sldId id="307" r:id="rId41"/>
    <p:sldId id="308" r:id="rId42"/>
    <p:sldId id="309" r:id="rId43"/>
    <p:sldId id="310" r:id="rId44"/>
    <p:sldId id="312" r:id="rId45"/>
    <p:sldId id="260" r:id="rId46"/>
    <p:sldId id="267" r:id="rId47"/>
    <p:sldId id="337" r:id="rId48"/>
    <p:sldId id="343" r:id="rId49"/>
    <p:sldId id="344" r:id="rId50"/>
    <p:sldId id="315" r:id="rId51"/>
    <p:sldId id="346" r:id="rId52"/>
    <p:sldId id="287" r:id="rId53"/>
    <p:sldId id="288" r:id="rId54"/>
    <p:sldId id="330" r:id="rId55"/>
    <p:sldId id="325" r:id="rId56"/>
    <p:sldId id="326" r:id="rId57"/>
    <p:sldId id="327" r:id="rId58"/>
    <p:sldId id="328" r:id="rId59"/>
    <p:sldId id="331" r:id="rId60"/>
    <p:sldId id="332" r:id="rId61"/>
    <p:sldId id="303" r:id="rId62"/>
    <p:sldId id="317" r:id="rId63"/>
    <p:sldId id="333" r:id="rId64"/>
    <p:sldId id="347" r:id="rId65"/>
    <p:sldId id="336" r:id="rId66"/>
    <p:sldId id="393" r:id="rId67"/>
    <p:sldId id="408" r:id="rId68"/>
    <p:sldId id="403" r:id="rId69"/>
    <p:sldId id="404" r:id="rId70"/>
    <p:sldId id="405" r:id="rId71"/>
    <p:sldId id="398" r:id="rId72"/>
    <p:sldId id="399" r:id="rId73"/>
    <p:sldId id="400" r:id="rId74"/>
    <p:sldId id="401" r:id="rId75"/>
    <p:sldId id="402" r:id="rId76"/>
    <p:sldId id="391" r:id="rId77"/>
    <p:sldId id="392" r:id="rId78"/>
  </p:sldIdLst>
  <p:sldSz cx="9144000" cy="6858000" type="screen4x3"/>
  <p:notesSz cx="6935788" cy="9220200"/>
  <p:defaultTextStyle>
    <a:defPPr>
      <a:defRPr lang="en-US"/>
    </a:defPPr>
    <a:lvl1pPr algn="l" rtl="0" fontAlgn="base">
      <a:spcBef>
        <a:spcPct val="0"/>
      </a:spcBef>
      <a:spcAft>
        <a:spcPct val="0"/>
      </a:spcAft>
      <a:defRPr kern="1200">
        <a:solidFill>
          <a:schemeClr val="tx1"/>
        </a:solidFill>
        <a:latin typeface="Arial" charset="0"/>
        <a:ea typeface="ＭＳ Ｐゴシック" charset="0"/>
        <a:cs typeface="+mn-cs"/>
      </a:defRPr>
    </a:lvl1pPr>
    <a:lvl2pPr marL="457200" algn="l" rtl="0" fontAlgn="base">
      <a:spcBef>
        <a:spcPct val="0"/>
      </a:spcBef>
      <a:spcAft>
        <a:spcPct val="0"/>
      </a:spcAft>
      <a:defRPr kern="1200">
        <a:solidFill>
          <a:schemeClr val="tx1"/>
        </a:solidFill>
        <a:latin typeface="Arial" charset="0"/>
        <a:ea typeface="ＭＳ Ｐゴシック" charset="0"/>
        <a:cs typeface="+mn-cs"/>
      </a:defRPr>
    </a:lvl2pPr>
    <a:lvl3pPr marL="914400" algn="l" rtl="0" fontAlgn="base">
      <a:spcBef>
        <a:spcPct val="0"/>
      </a:spcBef>
      <a:spcAft>
        <a:spcPct val="0"/>
      </a:spcAft>
      <a:defRPr kern="1200">
        <a:solidFill>
          <a:schemeClr val="tx1"/>
        </a:solidFill>
        <a:latin typeface="Arial" charset="0"/>
        <a:ea typeface="ＭＳ Ｐゴシック" charset="0"/>
        <a:cs typeface="+mn-cs"/>
      </a:defRPr>
    </a:lvl3pPr>
    <a:lvl4pPr marL="1371600" algn="l" rtl="0" fontAlgn="base">
      <a:spcBef>
        <a:spcPct val="0"/>
      </a:spcBef>
      <a:spcAft>
        <a:spcPct val="0"/>
      </a:spcAft>
      <a:defRPr kern="1200">
        <a:solidFill>
          <a:schemeClr val="tx1"/>
        </a:solidFill>
        <a:latin typeface="Arial" charset="0"/>
        <a:ea typeface="ＭＳ Ｐゴシック" charset="0"/>
        <a:cs typeface="+mn-cs"/>
      </a:defRPr>
    </a:lvl4pPr>
    <a:lvl5pPr marL="1828800" algn="l" rtl="0" fontAlgn="base">
      <a:spcBef>
        <a:spcPct val="0"/>
      </a:spcBef>
      <a:spcAft>
        <a:spcPct val="0"/>
      </a:spcAft>
      <a:defRPr kern="1200">
        <a:solidFill>
          <a:schemeClr val="tx1"/>
        </a:solidFill>
        <a:latin typeface="Arial" charset="0"/>
        <a:ea typeface="ＭＳ Ｐゴシック" charset="0"/>
        <a:cs typeface="+mn-cs"/>
      </a:defRPr>
    </a:lvl5pPr>
    <a:lvl6pPr marL="2286000" algn="l" defTabSz="457200" rtl="0" eaLnBrk="1" latinLnBrk="0" hangingPunct="1">
      <a:defRPr kern="1200">
        <a:solidFill>
          <a:schemeClr val="tx1"/>
        </a:solidFill>
        <a:latin typeface="Arial" charset="0"/>
        <a:ea typeface="ＭＳ Ｐゴシック" charset="0"/>
        <a:cs typeface="+mn-cs"/>
      </a:defRPr>
    </a:lvl6pPr>
    <a:lvl7pPr marL="2743200" algn="l" defTabSz="457200" rtl="0" eaLnBrk="1" latinLnBrk="0" hangingPunct="1">
      <a:defRPr kern="1200">
        <a:solidFill>
          <a:schemeClr val="tx1"/>
        </a:solidFill>
        <a:latin typeface="Arial" charset="0"/>
        <a:ea typeface="ＭＳ Ｐゴシック" charset="0"/>
        <a:cs typeface="+mn-cs"/>
      </a:defRPr>
    </a:lvl7pPr>
    <a:lvl8pPr marL="3200400" algn="l" defTabSz="457200" rtl="0" eaLnBrk="1" latinLnBrk="0" hangingPunct="1">
      <a:defRPr kern="1200">
        <a:solidFill>
          <a:schemeClr val="tx1"/>
        </a:solidFill>
        <a:latin typeface="Arial" charset="0"/>
        <a:ea typeface="ＭＳ Ｐゴシック" charset="0"/>
        <a:cs typeface="+mn-cs"/>
      </a:defRPr>
    </a:lvl8pPr>
    <a:lvl9pPr marL="3657600" algn="l" defTabSz="457200" rtl="0" eaLnBrk="1" latinLnBrk="0" hangingPunct="1">
      <a:defRPr kern="1200">
        <a:solidFill>
          <a:schemeClr val="tx1"/>
        </a:solidFill>
        <a:latin typeface="Arial" charset="0"/>
        <a:ea typeface="ＭＳ Ｐゴシック" charset="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33CC"/>
    <a:srgbClr val="E1F4FF"/>
    <a:srgbClr val="FF1F1F"/>
    <a:srgbClr val="CCECFF"/>
    <a:srgbClr val="FFCCCC"/>
    <a:srgbClr val="CC00CC"/>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611" autoAdjust="0"/>
    <p:restoredTop sz="94721" autoAdjust="0"/>
  </p:normalViewPr>
  <p:slideViewPr>
    <p:cSldViewPr showGuides="1">
      <p:cViewPr varScale="1">
        <p:scale>
          <a:sx n="120" d="100"/>
          <a:sy n="120" d="100"/>
        </p:scale>
        <p:origin x="-744" y="-112"/>
      </p:cViewPr>
      <p:guideLst>
        <p:guide orient="horz" pos="2015"/>
        <p:guide pos="5203"/>
      </p:guideLst>
    </p:cSldViewPr>
  </p:slideViewPr>
  <p:notesTextViewPr>
    <p:cViewPr>
      <p:scale>
        <a:sx n="100" d="100"/>
        <a:sy n="100" d="100"/>
      </p:scale>
      <p:origin x="0" y="0"/>
    </p:cViewPr>
  </p:notesTextViewPr>
  <p:sorterViewPr>
    <p:cViewPr>
      <p:scale>
        <a:sx n="100" d="100"/>
        <a:sy n="100" d="100"/>
      </p:scale>
      <p:origin x="0" y="0"/>
    </p:cViewPr>
  </p:sorterViewPr>
  <p:gridSpacing cx="38405" cy="38405"/>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80" Type="http://schemas.openxmlformats.org/officeDocument/2006/relationships/handoutMaster" Target="handoutMasters/handoutMaster1.xml"/><Relationship Id="rId81" Type="http://schemas.openxmlformats.org/officeDocument/2006/relationships/printerSettings" Target="printerSettings/printerSettings1.bin"/><Relationship Id="rId82" Type="http://schemas.openxmlformats.org/officeDocument/2006/relationships/presProps" Target="presProps.xml"/><Relationship Id="rId83" Type="http://schemas.openxmlformats.org/officeDocument/2006/relationships/viewProps" Target="viewProps.xml"/><Relationship Id="rId84" Type="http://schemas.openxmlformats.org/officeDocument/2006/relationships/theme" Target="theme/theme1.xml"/><Relationship Id="rId85" Type="http://schemas.openxmlformats.org/officeDocument/2006/relationships/tableStyles" Target="tableStyles.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notesMaster" Target="notesMasters/notesMaster1.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wmf"/><Relationship Id="rId2" Type="http://schemas.openxmlformats.org/officeDocument/2006/relationships/image" Target="../media/image16.wmf"/><Relationship Id="rId3" Type="http://schemas.openxmlformats.org/officeDocument/2006/relationships/image" Target="../media/image1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8.wmf"/><Relationship Id="rId2" Type="http://schemas.openxmlformats.org/officeDocument/2006/relationships/image" Target="../media/image19.wmf"/><Relationship Id="rId3" Type="http://schemas.openxmlformats.org/officeDocument/2006/relationships/image" Target="../media/image20.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6.emf"/><Relationship Id="rId2" Type="http://schemas.openxmlformats.org/officeDocument/2006/relationships/image" Target="../media/image2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4.wmf"/><Relationship Id="rId2" Type="http://schemas.openxmlformats.org/officeDocument/2006/relationships/image" Target="../media/image45.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76.wmf"/><Relationship Id="rId2" Type="http://schemas.openxmlformats.org/officeDocument/2006/relationships/image" Target="../media/image7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3005138" cy="460375"/>
          </a:xfrm>
          <a:prstGeom prst="rect">
            <a:avLst/>
          </a:prstGeom>
          <a:noFill/>
          <a:ln w="9525">
            <a:noFill/>
            <a:miter lim="800000"/>
            <a:headEnd/>
            <a:tailEnd/>
          </a:ln>
          <a:effectLst/>
        </p:spPr>
        <p:txBody>
          <a:bodyPr vert="horz" wrap="square" lIns="91410" tIns="45706" rIns="91410" bIns="45706" numCol="1" anchor="t" anchorCtr="0" compatLnSpc="1">
            <a:prstTxWarp prst="textNoShape">
              <a:avLst/>
            </a:prstTxWarp>
          </a:bodyPr>
          <a:lstStyle>
            <a:lvl1pPr algn="l" defTabSz="911225">
              <a:defRPr sz="1200">
                <a:ea typeface="+mn-ea"/>
              </a:defRPr>
            </a:lvl1pPr>
          </a:lstStyle>
          <a:p>
            <a:pPr>
              <a:defRPr/>
            </a:pPr>
            <a:endParaRPr lang="en-US"/>
          </a:p>
        </p:txBody>
      </p:sp>
      <p:sp>
        <p:nvSpPr>
          <p:cNvPr id="17411" name="Rectangle 3"/>
          <p:cNvSpPr>
            <a:spLocks noGrp="1" noChangeArrowheads="1"/>
          </p:cNvSpPr>
          <p:nvPr>
            <p:ph type="dt" sz="quarter" idx="1"/>
          </p:nvPr>
        </p:nvSpPr>
        <p:spPr bwMode="auto">
          <a:xfrm>
            <a:off x="3929063" y="0"/>
            <a:ext cx="3005137" cy="460375"/>
          </a:xfrm>
          <a:prstGeom prst="rect">
            <a:avLst/>
          </a:prstGeom>
          <a:noFill/>
          <a:ln w="9525">
            <a:noFill/>
            <a:miter lim="800000"/>
            <a:headEnd/>
            <a:tailEnd/>
          </a:ln>
          <a:effectLst/>
        </p:spPr>
        <p:txBody>
          <a:bodyPr vert="horz" wrap="square" lIns="91410" tIns="45706" rIns="91410" bIns="45706" numCol="1" anchor="t" anchorCtr="0" compatLnSpc="1">
            <a:prstTxWarp prst="textNoShape">
              <a:avLst/>
            </a:prstTxWarp>
          </a:bodyPr>
          <a:lstStyle>
            <a:lvl1pPr algn="r" defTabSz="911225">
              <a:defRPr sz="1200">
                <a:ea typeface="+mn-ea"/>
              </a:defRPr>
            </a:lvl1pPr>
          </a:lstStyle>
          <a:p>
            <a:pPr>
              <a:defRPr/>
            </a:pPr>
            <a:endParaRPr lang="en-US"/>
          </a:p>
        </p:txBody>
      </p:sp>
      <p:sp>
        <p:nvSpPr>
          <p:cNvPr id="17412" name="Rectangle 4"/>
          <p:cNvSpPr>
            <a:spLocks noGrp="1" noChangeArrowheads="1"/>
          </p:cNvSpPr>
          <p:nvPr>
            <p:ph type="ftr" sz="quarter" idx="2"/>
          </p:nvPr>
        </p:nvSpPr>
        <p:spPr bwMode="auto">
          <a:xfrm>
            <a:off x="0" y="8758238"/>
            <a:ext cx="3005138" cy="460375"/>
          </a:xfrm>
          <a:prstGeom prst="rect">
            <a:avLst/>
          </a:prstGeom>
          <a:noFill/>
          <a:ln w="9525">
            <a:noFill/>
            <a:miter lim="800000"/>
            <a:headEnd/>
            <a:tailEnd/>
          </a:ln>
          <a:effectLst/>
        </p:spPr>
        <p:txBody>
          <a:bodyPr vert="horz" wrap="square" lIns="91410" tIns="45706" rIns="91410" bIns="45706" numCol="1" anchor="b" anchorCtr="0" compatLnSpc="1">
            <a:prstTxWarp prst="textNoShape">
              <a:avLst/>
            </a:prstTxWarp>
          </a:bodyPr>
          <a:lstStyle>
            <a:lvl1pPr algn="l" defTabSz="911225">
              <a:defRPr sz="1200">
                <a:ea typeface="+mn-ea"/>
              </a:defRPr>
            </a:lvl1pPr>
          </a:lstStyle>
          <a:p>
            <a:pPr>
              <a:defRPr/>
            </a:pPr>
            <a:endParaRPr lang="en-US"/>
          </a:p>
        </p:txBody>
      </p:sp>
      <p:sp>
        <p:nvSpPr>
          <p:cNvPr id="17413" name="Rectangle 5"/>
          <p:cNvSpPr>
            <a:spLocks noGrp="1" noChangeArrowheads="1"/>
          </p:cNvSpPr>
          <p:nvPr>
            <p:ph type="sldNum" sz="quarter" idx="3"/>
          </p:nvPr>
        </p:nvSpPr>
        <p:spPr bwMode="auto">
          <a:xfrm>
            <a:off x="3929063" y="8758238"/>
            <a:ext cx="3005137" cy="460375"/>
          </a:xfrm>
          <a:prstGeom prst="rect">
            <a:avLst/>
          </a:prstGeom>
          <a:noFill/>
          <a:ln w="9525">
            <a:noFill/>
            <a:miter lim="800000"/>
            <a:headEnd/>
            <a:tailEnd/>
          </a:ln>
          <a:effectLst/>
        </p:spPr>
        <p:txBody>
          <a:bodyPr vert="horz" wrap="square" lIns="91410" tIns="45706" rIns="91410" bIns="45706" numCol="1" anchor="b" anchorCtr="0" compatLnSpc="1">
            <a:prstTxWarp prst="textNoShape">
              <a:avLst/>
            </a:prstTxWarp>
          </a:bodyPr>
          <a:lstStyle>
            <a:lvl1pPr algn="r" defTabSz="911225">
              <a:defRPr sz="1200"/>
            </a:lvl1pPr>
          </a:lstStyle>
          <a:p>
            <a:fld id="{14ED46C0-4E3B-A244-B6EB-127E08391198}" type="slidenum">
              <a:rPr lang="en-US"/>
              <a:pPr/>
              <a:t>‹#›</a:t>
            </a:fld>
            <a:endParaRPr lang="en-US"/>
          </a:p>
        </p:txBody>
      </p:sp>
    </p:spTree>
    <p:extLst>
      <p:ext uri="{BB962C8B-B14F-4D97-AF65-F5344CB8AC3E}">
        <p14:creationId xmlns:p14="http://schemas.microsoft.com/office/powerpoint/2010/main" val="420112871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6738" name="Rectangle 2"/>
          <p:cNvSpPr>
            <a:spLocks noGrp="1" noChangeArrowheads="1"/>
          </p:cNvSpPr>
          <p:nvPr>
            <p:ph type="hdr" sz="quarter"/>
          </p:nvPr>
        </p:nvSpPr>
        <p:spPr bwMode="auto">
          <a:xfrm>
            <a:off x="0" y="0"/>
            <a:ext cx="3005138" cy="460375"/>
          </a:xfrm>
          <a:prstGeom prst="rect">
            <a:avLst/>
          </a:prstGeom>
          <a:noFill/>
          <a:ln w="9525">
            <a:noFill/>
            <a:miter lim="800000"/>
            <a:headEnd/>
            <a:tailEnd/>
          </a:ln>
          <a:effectLst/>
        </p:spPr>
        <p:txBody>
          <a:bodyPr vert="horz" wrap="square" lIns="91410" tIns="45706" rIns="91410" bIns="45706" numCol="1" anchor="t" anchorCtr="0" compatLnSpc="1">
            <a:prstTxWarp prst="textNoShape">
              <a:avLst/>
            </a:prstTxWarp>
          </a:bodyPr>
          <a:lstStyle>
            <a:lvl1pPr algn="l" defTabSz="911225">
              <a:defRPr sz="1200">
                <a:ea typeface="+mn-ea"/>
              </a:defRPr>
            </a:lvl1pPr>
          </a:lstStyle>
          <a:p>
            <a:pPr>
              <a:defRPr/>
            </a:pPr>
            <a:endParaRPr lang="en-US"/>
          </a:p>
        </p:txBody>
      </p:sp>
      <p:sp>
        <p:nvSpPr>
          <p:cNvPr id="116739" name="Rectangle 3"/>
          <p:cNvSpPr>
            <a:spLocks noGrp="1" noChangeArrowheads="1"/>
          </p:cNvSpPr>
          <p:nvPr>
            <p:ph type="dt" idx="1"/>
          </p:nvPr>
        </p:nvSpPr>
        <p:spPr bwMode="auto">
          <a:xfrm>
            <a:off x="3929063" y="0"/>
            <a:ext cx="3005137" cy="460375"/>
          </a:xfrm>
          <a:prstGeom prst="rect">
            <a:avLst/>
          </a:prstGeom>
          <a:noFill/>
          <a:ln w="9525">
            <a:noFill/>
            <a:miter lim="800000"/>
            <a:headEnd/>
            <a:tailEnd/>
          </a:ln>
          <a:effectLst/>
        </p:spPr>
        <p:txBody>
          <a:bodyPr vert="horz" wrap="square" lIns="91410" tIns="45706" rIns="91410" bIns="45706" numCol="1" anchor="t" anchorCtr="0" compatLnSpc="1">
            <a:prstTxWarp prst="textNoShape">
              <a:avLst/>
            </a:prstTxWarp>
          </a:bodyPr>
          <a:lstStyle>
            <a:lvl1pPr algn="r" defTabSz="911225">
              <a:defRPr sz="1200">
                <a:ea typeface="+mn-ea"/>
              </a:defRPr>
            </a:lvl1pPr>
          </a:lstStyle>
          <a:p>
            <a:pPr>
              <a:defRPr/>
            </a:pPr>
            <a:endParaRPr lang="en-US"/>
          </a:p>
        </p:txBody>
      </p:sp>
      <p:sp>
        <p:nvSpPr>
          <p:cNvPr id="81924" name="Rectangle 4"/>
          <p:cNvSpPr>
            <a:spLocks noGrp="1" noRot="1" noChangeAspect="1" noChangeArrowheads="1" noTextEdit="1"/>
          </p:cNvSpPr>
          <p:nvPr>
            <p:ph type="sldImg" idx="2"/>
          </p:nvPr>
        </p:nvSpPr>
        <p:spPr bwMode="auto">
          <a:xfrm>
            <a:off x="1163638" y="692150"/>
            <a:ext cx="4610100" cy="34575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16741" name="Rectangle 5"/>
          <p:cNvSpPr>
            <a:spLocks noGrp="1" noChangeArrowheads="1"/>
          </p:cNvSpPr>
          <p:nvPr>
            <p:ph type="body" sz="quarter" idx="3"/>
          </p:nvPr>
        </p:nvSpPr>
        <p:spPr bwMode="auto">
          <a:xfrm>
            <a:off x="693738" y="4379913"/>
            <a:ext cx="5548312" cy="4148137"/>
          </a:xfrm>
          <a:prstGeom prst="rect">
            <a:avLst/>
          </a:prstGeom>
          <a:noFill/>
          <a:ln w="9525">
            <a:noFill/>
            <a:miter lim="800000"/>
            <a:headEnd/>
            <a:tailEnd/>
          </a:ln>
          <a:effectLst/>
        </p:spPr>
        <p:txBody>
          <a:bodyPr vert="horz" wrap="square" lIns="91410" tIns="45706" rIns="91410" bIns="4570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16742" name="Rectangle 6"/>
          <p:cNvSpPr>
            <a:spLocks noGrp="1" noChangeArrowheads="1"/>
          </p:cNvSpPr>
          <p:nvPr>
            <p:ph type="ftr" sz="quarter" idx="4"/>
          </p:nvPr>
        </p:nvSpPr>
        <p:spPr bwMode="auto">
          <a:xfrm>
            <a:off x="0" y="8758238"/>
            <a:ext cx="3005138" cy="460375"/>
          </a:xfrm>
          <a:prstGeom prst="rect">
            <a:avLst/>
          </a:prstGeom>
          <a:noFill/>
          <a:ln w="9525">
            <a:noFill/>
            <a:miter lim="800000"/>
            <a:headEnd/>
            <a:tailEnd/>
          </a:ln>
          <a:effectLst/>
        </p:spPr>
        <p:txBody>
          <a:bodyPr vert="horz" wrap="square" lIns="91410" tIns="45706" rIns="91410" bIns="45706" numCol="1" anchor="b" anchorCtr="0" compatLnSpc="1">
            <a:prstTxWarp prst="textNoShape">
              <a:avLst/>
            </a:prstTxWarp>
          </a:bodyPr>
          <a:lstStyle>
            <a:lvl1pPr algn="l" defTabSz="911225">
              <a:defRPr sz="1200">
                <a:ea typeface="+mn-ea"/>
              </a:defRPr>
            </a:lvl1pPr>
          </a:lstStyle>
          <a:p>
            <a:pPr>
              <a:defRPr/>
            </a:pPr>
            <a:endParaRPr lang="en-US"/>
          </a:p>
        </p:txBody>
      </p:sp>
      <p:sp>
        <p:nvSpPr>
          <p:cNvPr id="116743" name="Rectangle 7"/>
          <p:cNvSpPr>
            <a:spLocks noGrp="1" noChangeArrowheads="1"/>
          </p:cNvSpPr>
          <p:nvPr>
            <p:ph type="sldNum" sz="quarter" idx="5"/>
          </p:nvPr>
        </p:nvSpPr>
        <p:spPr bwMode="auto">
          <a:xfrm>
            <a:off x="3929063" y="8758238"/>
            <a:ext cx="3005137" cy="460375"/>
          </a:xfrm>
          <a:prstGeom prst="rect">
            <a:avLst/>
          </a:prstGeom>
          <a:noFill/>
          <a:ln w="9525">
            <a:noFill/>
            <a:miter lim="800000"/>
            <a:headEnd/>
            <a:tailEnd/>
          </a:ln>
          <a:effectLst/>
        </p:spPr>
        <p:txBody>
          <a:bodyPr vert="horz" wrap="square" lIns="91410" tIns="45706" rIns="91410" bIns="45706" numCol="1" anchor="b" anchorCtr="0" compatLnSpc="1">
            <a:prstTxWarp prst="textNoShape">
              <a:avLst/>
            </a:prstTxWarp>
          </a:bodyPr>
          <a:lstStyle>
            <a:lvl1pPr algn="r" defTabSz="911225">
              <a:defRPr sz="1200"/>
            </a:lvl1pPr>
          </a:lstStyle>
          <a:p>
            <a:fld id="{8147F93F-8050-624F-8C58-3BD68D45558F}" type="slidenum">
              <a:rPr lang="en-US"/>
              <a:pPr/>
              <a:t>‹#›</a:t>
            </a:fld>
            <a:endParaRPr lang="en-US"/>
          </a:p>
        </p:txBody>
      </p:sp>
    </p:spTree>
    <p:extLst>
      <p:ext uri="{BB962C8B-B14F-4D97-AF65-F5344CB8AC3E}">
        <p14:creationId xmlns:p14="http://schemas.microsoft.com/office/powerpoint/2010/main" val="3329930893"/>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
        <p:nvSpPr>
          <p:cNvPr id="829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defTabSz="911225" eaLnBrk="0" hangingPunct="0">
              <a:defRPr>
                <a:solidFill>
                  <a:schemeClr val="tx1"/>
                </a:solidFill>
                <a:latin typeface="Arial" charset="0"/>
                <a:ea typeface="ＭＳ Ｐゴシック" charset="0"/>
              </a:defRPr>
            </a:lvl1pPr>
            <a:lvl2pPr marL="742950" indent="-285750" algn="ctr" defTabSz="911225" eaLnBrk="0" hangingPunct="0">
              <a:defRPr>
                <a:solidFill>
                  <a:schemeClr val="tx1"/>
                </a:solidFill>
                <a:latin typeface="Arial" charset="0"/>
                <a:ea typeface="ＭＳ Ｐゴシック" charset="0"/>
              </a:defRPr>
            </a:lvl2pPr>
            <a:lvl3pPr marL="1143000" indent="-228600" algn="ctr" defTabSz="911225" eaLnBrk="0" hangingPunct="0">
              <a:defRPr>
                <a:solidFill>
                  <a:schemeClr val="tx1"/>
                </a:solidFill>
                <a:latin typeface="Arial" charset="0"/>
                <a:ea typeface="ＭＳ Ｐゴシック" charset="0"/>
              </a:defRPr>
            </a:lvl3pPr>
            <a:lvl4pPr marL="1600200" indent="-228600" algn="ctr" defTabSz="911225" eaLnBrk="0" hangingPunct="0">
              <a:defRPr>
                <a:solidFill>
                  <a:schemeClr val="tx1"/>
                </a:solidFill>
                <a:latin typeface="Arial" charset="0"/>
                <a:ea typeface="ＭＳ Ｐゴシック" charset="0"/>
              </a:defRPr>
            </a:lvl4pPr>
            <a:lvl5pPr marL="2057400" indent="-228600" algn="ctr" defTabSz="911225" eaLnBrk="0" hangingPunct="0">
              <a:defRPr>
                <a:solidFill>
                  <a:schemeClr val="tx1"/>
                </a:solidFill>
                <a:latin typeface="Arial" charset="0"/>
                <a:ea typeface="ＭＳ Ｐゴシック" charset="0"/>
              </a:defRPr>
            </a:lvl5pPr>
            <a:lvl6pPr marL="2514600" indent="-228600" algn="ctr" defTabSz="911225" eaLnBrk="0" fontAlgn="base" hangingPunct="0">
              <a:spcBef>
                <a:spcPct val="0"/>
              </a:spcBef>
              <a:spcAft>
                <a:spcPct val="0"/>
              </a:spcAft>
              <a:defRPr>
                <a:solidFill>
                  <a:schemeClr val="tx1"/>
                </a:solidFill>
                <a:latin typeface="Arial" charset="0"/>
                <a:ea typeface="ＭＳ Ｐゴシック" charset="0"/>
              </a:defRPr>
            </a:lvl6pPr>
            <a:lvl7pPr marL="2971800" indent="-228600" algn="ctr" defTabSz="911225" eaLnBrk="0" fontAlgn="base" hangingPunct="0">
              <a:spcBef>
                <a:spcPct val="0"/>
              </a:spcBef>
              <a:spcAft>
                <a:spcPct val="0"/>
              </a:spcAft>
              <a:defRPr>
                <a:solidFill>
                  <a:schemeClr val="tx1"/>
                </a:solidFill>
                <a:latin typeface="Arial" charset="0"/>
                <a:ea typeface="ＭＳ Ｐゴシック" charset="0"/>
              </a:defRPr>
            </a:lvl7pPr>
            <a:lvl8pPr marL="3429000" indent="-228600" algn="ctr" defTabSz="911225" eaLnBrk="0" fontAlgn="base" hangingPunct="0">
              <a:spcBef>
                <a:spcPct val="0"/>
              </a:spcBef>
              <a:spcAft>
                <a:spcPct val="0"/>
              </a:spcAft>
              <a:defRPr>
                <a:solidFill>
                  <a:schemeClr val="tx1"/>
                </a:solidFill>
                <a:latin typeface="Arial" charset="0"/>
                <a:ea typeface="ＭＳ Ｐゴシック" charset="0"/>
              </a:defRPr>
            </a:lvl8pPr>
            <a:lvl9pPr marL="3886200" indent="-228600" algn="ctr" defTabSz="911225"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fld id="{57594353-B8E7-D249-9DA3-2DFF52F03193}" type="slidenum">
              <a:rPr lang="en-US"/>
              <a:pPr algn="r" eaLnBrk="1" hangingPunct="1"/>
              <a:t>36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
        <p:nvSpPr>
          <p:cNvPr id="849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defTabSz="911225" eaLnBrk="0" hangingPunct="0">
              <a:defRPr>
                <a:solidFill>
                  <a:schemeClr val="tx1"/>
                </a:solidFill>
                <a:latin typeface="Arial" charset="0"/>
                <a:ea typeface="ＭＳ Ｐゴシック" charset="0"/>
              </a:defRPr>
            </a:lvl1pPr>
            <a:lvl2pPr marL="742950" indent="-285750" algn="ctr" defTabSz="911225" eaLnBrk="0" hangingPunct="0">
              <a:defRPr>
                <a:solidFill>
                  <a:schemeClr val="tx1"/>
                </a:solidFill>
                <a:latin typeface="Arial" charset="0"/>
                <a:ea typeface="ＭＳ Ｐゴシック" charset="0"/>
              </a:defRPr>
            </a:lvl2pPr>
            <a:lvl3pPr marL="1143000" indent="-228600" algn="ctr" defTabSz="911225" eaLnBrk="0" hangingPunct="0">
              <a:defRPr>
                <a:solidFill>
                  <a:schemeClr val="tx1"/>
                </a:solidFill>
                <a:latin typeface="Arial" charset="0"/>
                <a:ea typeface="ＭＳ Ｐゴシック" charset="0"/>
              </a:defRPr>
            </a:lvl3pPr>
            <a:lvl4pPr marL="1600200" indent="-228600" algn="ctr" defTabSz="911225" eaLnBrk="0" hangingPunct="0">
              <a:defRPr>
                <a:solidFill>
                  <a:schemeClr val="tx1"/>
                </a:solidFill>
                <a:latin typeface="Arial" charset="0"/>
                <a:ea typeface="ＭＳ Ｐゴシック" charset="0"/>
              </a:defRPr>
            </a:lvl4pPr>
            <a:lvl5pPr marL="2057400" indent="-228600" algn="ctr" defTabSz="911225" eaLnBrk="0" hangingPunct="0">
              <a:defRPr>
                <a:solidFill>
                  <a:schemeClr val="tx1"/>
                </a:solidFill>
                <a:latin typeface="Arial" charset="0"/>
                <a:ea typeface="ＭＳ Ｐゴシック" charset="0"/>
              </a:defRPr>
            </a:lvl5pPr>
            <a:lvl6pPr marL="2514600" indent="-228600" algn="ctr" defTabSz="911225" eaLnBrk="0" fontAlgn="base" hangingPunct="0">
              <a:spcBef>
                <a:spcPct val="0"/>
              </a:spcBef>
              <a:spcAft>
                <a:spcPct val="0"/>
              </a:spcAft>
              <a:defRPr>
                <a:solidFill>
                  <a:schemeClr val="tx1"/>
                </a:solidFill>
                <a:latin typeface="Arial" charset="0"/>
                <a:ea typeface="ＭＳ Ｐゴシック" charset="0"/>
              </a:defRPr>
            </a:lvl6pPr>
            <a:lvl7pPr marL="2971800" indent="-228600" algn="ctr" defTabSz="911225" eaLnBrk="0" fontAlgn="base" hangingPunct="0">
              <a:spcBef>
                <a:spcPct val="0"/>
              </a:spcBef>
              <a:spcAft>
                <a:spcPct val="0"/>
              </a:spcAft>
              <a:defRPr>
                <a:solidFill>
                  <a:schemeClr val="tx1"/>
                </a:solidFill>
                <a:latin typeface="Arial" charset="0"/>
                <a:ea typeface="ＭＳ Ｐゴシック" charset="0"/>
              </a:defRPr>
            </a:lvl7pPr>
            <a:lvl8pPr marL="3429000" indent="-228600" algn="ctr" defTabSz="911225" eaLnBrk="0" fontAlgn="base" hangingPunct="0">
              <a:spcBef>
                <a:spcPct val="0"/>
              </a:spcBef>
              <a:spcAft>
                <a:spcPct val="0"/>
              </a:spcAft>
              <a:defRPr>
                <a:solidFill>
                  <a:schemeClr val="tx1"/>
                </a:solidFill>
                <a:latin typeface="Arial" charset="0"/>
                <a:ea typeface="ＭＳ Ｐゴシック" charset="0"/>
              </a:defRPr>
            </a:lvl8pPr>
            <a:lvl9pPr marL="3886200" indent="-228600" algn="ctr" defTabSz="911225"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fld id="{0916596E-D3E5-614A-8AB6-B1D9A16C40B1}" type="slidenum">
              <a:rPr lang="en-US"/>
              <a:pPr algn="r" eaLnBrk="1" hangingPunct="1"/>
              <a:t>57</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
        <p:nvSpPr>
          <p:cNvPr id="839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defTabSz="911225" eaLnBrk="0" hangingPunct="0">
              <a:defRPr>
                <a:solidFill>
                  <a:schemeClr val="tx1"/>
                </a:solidFill>
                <a:latin typeface="Arial" charset="0"/>
                <a:ea typeface="ＭＳ Ｐゴシック" charset="0"/>
              </a:defRPr>
            </a:lvl1pPr>
            <a:lvl2pPr marL="742950" indent="-285750" algn="ctr" defTabSz="911225" eaLnBrk="0" hangingPunct="0">
              <a:defRPr>
                <a:solidFill>
                  <a:schemeClr val="tx1"/>
                </a:solidFill>
                <a:latin typeface="Arial" charset="0"/>
                <a:ea typeface="ＭＳ Ｐゴシック" charset="0"/>
              </a:defRPr>
            </a:lvl2pPr>
            <a:lvl3pPr marL="1143000" indent="-228600" algn="ctr" defTabSz="911225" eaLnBrk="0" hangingPunct="0">
              <a:defRPr>
                <a:solidFill>
                  <a:schemeClr val="tx1"/>
                </a:solidFill>
                <a:latin typeface="Arial" charset="0"/>
                <a:ea typeface="ＭＳ Ｐゴシック" charset="0"/>
              </a:defRPr>
            </a:lvl3pPr>
            <a:lvl4pPr marL="1600200" indent="-228600" algn="ctr" defTabSz="911225" eaLnBrk="0" hangingPunct="0">
              <a:defRPr>
                <a:solidFill>
                  <a:schemeClr val="tx1"/>
                </a:solidFill>
                <a:latin typeface="Arial" charset="0"/>
                <a:ea typeface="ＭＳ Ｐゴシック" charset="0"/>
              </a:defRPr>
            </a:lvl4pPr>
            <a:lvl5pPr marL="2057400" indent="-228600" algn="ctr" defTabSz="911225" eaLnBrk="0" hangingPunct="0">
              <a:defRPr>
                <a:solidFill>
                  <a:schemeClr val="tx1"/>
                </a:solidFill>
                <a:latin typeface="Arial" charset="0"/>
                <a:ea typeface="ＭＳ Ｐゴシック" charset="0"/>
              </a:defRPr>
            </a:lvl5pPr>
            <a:lvl6pPr marL="2514600" indent="-228600" algn="ctr" defTabSz="911225" eaLnBrk="0" fontAlgn="base" hangingPunct="0">
              <a:spcBef>
                <a:spcPct val="0"/>
              </a:spcBef>
              <a:spcAft>
                <a:spcPct val="0"/>
              </a:spcAft>
              <a:defRPr>
                <a:solidFill>
                  <a:schemeClr val="tx1"/>
                </a:solidFill>
                <a:latin typeface="Arial" charset="0"/>
                <a:ea typeface="ＭＳ Ｐゴシック" charset="0"/>
              </a:defRPr>
            </a:lvl6pPr>
            <a:lvl7pPr marL="2971800" indent="-228600" algn="ctr" defTabSz="911225" eaLnBrk="0" fontAlgn="base" hangingPunct="0">
              <a:spcBef>
                <a:spcPct val="0"/>
              </a:spcBef>
              <a:spcAft>
                <a:spcPct val="0"/>
              </a:spcAft>
              <a:defRPr>
                <a:solidFill>
                  <a:schemeClr val="tx1"/>
                </a:solidFill>
                <a:latin typeface="Arial" charset="0"/>
                <a:ea typeface="ＭＳ Ｐゴシック" charset="0"/>
              </a:defRPr>
            </a:lvl7pPr>
            <a:lvl8pPr marL="3429000" indent="-228600" algn="ctr" defTabSz="911225" eaLnBrk="0" fontAlgn="base" hangingPunct="0">
              <a:spcBef>
                <a:spcPct val="0"/>
              </a:spcBef>
              <a:spcAft>
                <a:spcPct val="0"/>
              </a:spcAft>
              <a:defRPr>
                <a:solidFill>
                  <a:schemeClr val="tx1"/>
                </a:solidFill>
                <a:latin typeface="Arial" charset="0"/>
                <a:ea typeface="ＭＳ Ｐゴシック" charset="0"/>
              </a:defRPr>
            </a:lvl8pPr>
            <a:lvl9pPr marL="3886200" indent="-228600" algn="ctr" defTabSz="911225"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fld id="{933DF830-24EC-5848-BC27-7384FF3F576E}" type="slidenum">
              <a:rPr lang="en-US"/>
              <a:pPr algn="r" eaLnBrk="1" hangingPunct="1"/>
              <a:t>70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12"/>
          <p:cNvGrpSpPr>
            <a:grpSpLocks/>
          </p:cNvGrpSpPr>
          <p:nvPr userDrawn="1"/>
        </p:nvGrpSpPr>
        <p:grpSpPr bwMode="auto">
          <a:xfrm>
            <a:off x="5181600" y="3543300"/>
            <a:ext cx="3603625" cy="76200"/>
            <a:chOff x="1463675" y="3525838"/>
            <a:chExt cx="6216650" cy="46037"/>
          </a:xfrm>
        </p:grpSpPr>
        <p:cxnSp>
          <p:nvCxnSpPr>
            <p:cNvPr id="5" name="Straight Connector 4"/>
            <p:cNvCxnSpPr>
              <a:cxnSpLocks noChangeShapeType="1"/>
            </p:cNvCxnSpPr>
            <p:nvPr/>
          </p:nvCxnSpPr>
          <p:spPr bwMode="auto">
            <a:xfrm>
              <a:off x="1463675" y="3549650"/>
              <a:ext cx="2971800" cy="1588"/>
            </a:xfrm>
            <a:prstGeom prst="line">
              <a:avLst/>
            </a:prstGeom>
            <a:noFill/>
            <a:ln w="9525">
              <a:solidFill>
                <a:srgbClr val="E9E9E8"/>
              </a:solidFill>
              <a:round/>
              <a:headEnd/>
              <a:tailEnd/>
            </a:ln>
            <a:effectLst>
              <a:outerShdw blurRad="63500" algn="tl" rotWithShape="0">
                <a:srgbClr val="000000">
                  <a:alpha val="54999"/>
                </a:srgbClr>
              </a:outerShdw>
            </a:effectLst>
            <a:extLst>
              <a:ext uri="{909E8E84-426E-40dd-AFC4-6F175D3DCCD1}">
                <a14:hiddenFill xmlns:a14="http://schemas.microsoft.com/office/drawing/2010/main">
                  <a:noFill/>
                </a14:hiddenFill>
              </a:ext>
            </a:extLst>
          </p:spPr>
        </p:cxnSp>
        <p:cxnSp>
          <p:nvCxnSpPr>
            <p:cNvPr id="6" name="Straight Connector 5"/>
            <p:cNvCxnSpPr>
              <a:cxnSpLocks noChangeShapeType="1"/>
            </p:cNvCxnSpPr>
            <p:nvPr/>
          </p:nvCxnSpPr>
          <p:spPr bwMode="auto">
            <a:xfrm>
              <a:off x="4708525" y="3549650"/>
              <a:ext cx="2971800" cy="1588"/>
            </a:xfrm>
            <a:prstGeom prst="line">
              <a:avLst/>
            </a:prstGeom>
            <a:noFill/>
            <a:ln w="9525">
              <a:solidFill>
                <a:srgbClr val="E9E9E8"/>
              </a:solidFill>
              <a:round/>
              <a:headEnd/>
              <a:tailEnd/>
            </a:ln>
            <a:effectLst>
              <a:outerShdw blurRad="63500" algn="tl" rotWithShape="0">
                <a:srgbClr val="000000">
                  <a:alpha val="54999"/>
                </a:srgbClr>
              </a:outerShdw>
            </a:effectLst>
            <a:extLst>
              <a:ext uri="{909E8E84-426E-40dd-AFC4-6F175D3DCCD1}">
                <a14:hiddenFill xmlns:a14="http://schemas.microsoft.com/office/drawing/2010/main">
                  <a:noFill/>
                </a14:hiddenFill>
              </a:ext>
            </a:extLst>
          </p:spPr>
        </p:cxnSp>
        <p:sp>
          <p:nvSpPr>
            <p:cNvPr id="7" name="Oval 6"/>
            <p:cNvSpPr>
              <a:spLocks noChangeArrowheads="1"/>
            </p:cNvSpPr>
            <p:nvPr/>
          </p:nvSpPr>
          <p:spPr bwMode="auto">
            <a:xfrm>
              <a:off x="4540250" y="3525838"/>
              <a:ext cx="46038" cy="46037"/>
            </a:xfrm>
            <a:prstGeom prst="ellipse">
              <a:avLst/>
            </a:prstGeom>
            <a:solidFill>
              <a:schemeClr val="accent2"/>
            </a:solidFill>
            <a:ln w="38100">
              <a:solidFill>
                <a:schemeClr val="accent2"/>
              </a:solidFill>
              <a:round/>
              <a:headEnd/>
              <a:tailEnd/>
            </a:ln>
            <a:effectLst>
              <a:outerShdw blurRad="63500" algn="tl" rotWithShape="0">
                <a:srgbClr val="000000">
                  <a:alpha val="54999"/>
                </a:srgbClr>
              </a:outerShdw>
            </a:effectLst>
          </p:spPr>
          <p:txBody>
            <a:bodyPr anchor="ctr"/>
            <a:lstStyle/>
            <a:p>
              <a:pPr algn="ctr">
                <a:defRPr/>
              </a:pPr>
              <a:endParaRPr lang="en-US">
                <a:solidFill>
                  <a:schemeClr val="lt1"/>
                </a:solidFill>
                <a:latin typeface="+mn-lt"/>
                <a:ea typeface="+mn-ea"/>
              </a:endParaRPr>
            </a:p>
          </p:txBody>
        </p:sp>
      </p:grpSp>
      <p:sp>
        <p:nvSpPr>
          <p:cNvPr id="9" name="Subtitle 8"/>
          <p:cNvSpPr>
            <a:spLocks noGrp="1"/>
          </p:cNvSpPr>
          <p:nvPr>
            <p:ph type="subTitle" idx="1"/>
          </p:nvPr>
        </p:nvSpPr>
        <p:spPr>
          <a:xfrm>
            <a:off x="5105400" y="3699804"/>
            <a:ext cx="3657600" cy="1143000"/>
          </a:xfrm>
        </p:spPr>
        <p:txBody>
          <a:bodyPr>
            <a:noAutofit/>
          </a:bodyPr>
          <a:lstStyle>
            <a:lvl1pPr marL="0" indent="0" algn="l">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dirty="0" smtClean="0"/>
              <a:t>Click to edit Master subtitle style</a:t>
            </a:r>
            <a:endParaRPr lang="en-US" dirty="0"/>
          </a:p>
        </p:txBody>
      </p:sp>
      <p:sp>
        <p:nvSpPr>
          <p:cNvPr id="28" name="Title 27"/>
          <p:cNvSpPr>
            <a:spLocks noGrp="1"/>
          </p:cNvSpPr>
          <p:nvPr>
            <p:ph type="ctrTitle"/>
          </p:nvPr>
        </p:nvSpPr>
        <p:spPr>
          <a:xfrm>
            <a:off x="5105400" y="952500"/>
            <a:ext cx="3657600" cy="2462432"/>
          </a:xfrm>
          <a:ln w="6350" cap="rnd">
            <a:noFill/>
          </a:ln>
        </p:spPr>
        <p:txBody>
          <a:bodyPr/>
          <a:lstStyle>
            <a:lvl1pPr algn="l">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lang="en-US" dirty="0" smtClean="0"/>
              <a:t>Click to edit Master title style</a:t>
            </a:r>
            <a:endParaRPr lang="en-US" dirty="0"/>
          </a:p>
        </p:txBody>
      </p:sp>
      <p:sp>
        <p:nvSpPr>
          <p:cNvPr id="8" name="Date Placeholder 14"/>
          <p:cNvSpPr>
            <a:spLocks noGrp="1"/>
          </p:cNvSpPr>
          <p:nvPr>
            <p:ph type="dt" sz="half" idx="10"/>
          </p:nvPr>
        </p:nvSpPr>
        <p:spPr/>
        <p:txBody>
          <a:bodyPr/>
          <a:lstStyle>
            <a:lvl1pPr>
              <a:defRPr smtClean="0"/>
            </a:lvl1pPr>
          </a:lstStyle>
          <a:p>
            <a:pPr>
              <a:defRPr/>
            </a:pPr>
            <a:r>
              <a:rPr lang="en-US" smtClean="0"/>
              <a:t>May 5, 2013</a:t>
            </a:r>
            <a:endParaRPr lang="en-US"/>
          </a:p>
        </p:txBody>
      </p:sp>
      <p:sp>
        <p:nvSpPr>
          <p:cNvPr id="10" name="Slide Number Placeholder 15"/>
          <p:cNvSpPr>
            <a:spLocks noGrp="1"/>
          </p:cNvSpPr>
          <p:nvPr>
            <p:ph type="sldNum" sz="quarter" idx="11"/>
          </p:nvPr>
        </p:nvSpPr>
        <p:spPr/>
        <p:txBody>
          <a:bodyPr/>
          <a:lstStyle>
            <a:lvl1pPr>
              <a:defRPr/>
            </a:lvl1pPr>
          </a:lstStyle>
          <a:p>
            <a:fld id="{92116380-DCB4-0948-8E65-52C9606E1BC3}" type="slidenum">
              <a:rPr lang="en-US"/>
              <a:pPr/>
              <a:t>‹#›</a:t>
            </a:fld>
            <a:endParaRPr lang="en-US"/>
          </a:p>
        </p:txBody>
      </p:sp>
      <p:sp>
        <p:nvSpPr>
          <p:cNvPr id="11" name="Footer Placeholder 16"/>
          <p:cNvSpPr>
            <a:spLocks noGrp="1"/>
          </p:cNvSpPr>
          <p:nvPr>
            <p:ph type="ftr" sz="quarter" idx="12"/>
          </p:nvPr>
        </p:nvSpPr>
        <p:spPr/>
        <p:txBody>
          <a:bodyPr/>
          <a:lstStyle>
            <a:lvl1pPr>
              <a:defRPr smtClean="0"/>
            </a:lvl1pPr>
          </a:lstStyle>
          <a:p>
            <a:pPr>
              <a:defRPr/>
            </a:pPr>
            <a:r>
              <a:rPr lang="en-US"/>
              <a:t>Ask-a-Scientist Lecture</a:t>
            </a:r>
          </a:p>
        </p:txBody>
      </p:sp>
    </p:spTree>
    <p:extLst>
      <p:ext uri="{BB962C8B-B14F-4D97-AF65-F5344CB8AC3E}">
        <p14:creationId xmlns:p14="http://schemas.microsoft.com/office/powerpoint/2010/main" val="2866390109"/>
      </p:ext>
    </p:extLst>
  </p:cSld>
  <p:clrMapOvr>
    <a:masterClrMapping/>
  </p:clrMapOvr>
  <p:transition xmlns:p14="http://schemas.microsoft.com/office/powerpoint/2010/mai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pPr>
              <a:defRPr/>
            </a:pPr>
            <a:r>
              <a:rPr lang="en-US" smtClean="0"/>
              <a:t>May 5, 2013</a:t>
            </a:r>
            <a:endParaRPr lang="en-US"/>
          </a:p>
        </p:txBody>
      </p:sp>
      <p:sp>
        <p:nvSpPr>
          <p:cNvPr id="5" name="Footer Placeholder 9"/>
          <p:cNvSpPr>
            <a:spLocks noGrp="1"/>
          </p:cNvSpPr>
          <p:nvPr>
            <p:ph type="ftr" sz="quarter" idx="11"/>
          </p:nvPr>
        </p:nvSpPr>
        <p:spPr/>
        <p:txBody>
          <a:bodyPr/>
          <a:lstStyle>
            <a:lvl1pPr>
              <a:defRPr/>
            </a:lvl1pPr>
          </a:lstStyle>
          <a:p>
            <a:pPr>
              <a:defRPr/>
            </a:pPr>
            <a:r>
              <a:rPr lang="en-US"/>
              <a:t>Ask-a-Scientist Lecture</a:t>
            </a:r>
          </a:p>
        </p:txBody>
      </p:sp>
      <p:sp>
        <p:nvSpPr>
          <p:cNvPr id="6" name="Slide Number Placeholder 21"/>
          <p:cNvSpPr>
            <a:spLocks noGrp="1"/>
          </p:cNvSpPr>
          <p:nvPr>
            <p:ph type="sldNum" sz="quarter" idx="12"/>
          </p:nvPr>
        </p:nvSpPr>
        <p:spPr/>
        <p:txBody>
          <a:bodyPr/>
          <a:lstStyle>
            <a:lvl1pPr>
              <a:defRPr/>
            </a:lvl1pPr>
          </a:lstStyle>
          <a:p>
            <a:fld id="{A888FA09-D182-7F4D-A0FB-54EA9D3E8DDF}" type="slidenum">
              <a:rPr lang="en-US"/>
              <a:pPr/>
              <a:t>‹#›</a:t>
            </a:fld>
            <a:endParaRPr lang="en-US"/>
          </a:p>
        </p:txBody>
      </p:sp>
    </p:spTree>
    <p:extLst>
      <p:ext uri="{BB962C8B-B14F-4D97-AF65-F5344CB8AC3E}">
        <p14:creationId xmlns:p14="http://schemas.microsoft.com/office/powerpoint/2010/main" val="3693266158"/>
      </p:ext>
    </p:extLst>
  </p:cSld>
  <p:clrMapOvr>
    <a:masterClrMapping/>
  </p:clrMapOvr>
  <p:transition xmlns:p14="http://schemas.microsoft.com/office/powerpoint/2010/mai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pPr>
              <a:defRPr/>
            </a:pPr>
            <a:r>
              <a:rPr lang="en-US" smtClean="0"/>
              <a:t>May 5, 2013</a:t>
            </a:r>
            <a:endParaRPr lang="en-US"/>
          </a:p>
        </p:txBody>
      </p:sp>
      <p:sp>
        <p:nvSpPr>
          <p:cNvPr id="5" name="Footer Placeholder 9"/>
          <p:cNvSpPr>
            <a:spLocks noGrp="1"/>
          </p:cNvSpPr>
          <p:nvPr>
            <p:ph type="ftr" sz="quarter" idx="11"/>
          </p:nvPr>
        </p:nvSpPr>
        <p:spPr/>
        <p:txBody>
          <a:bodyPr/>
          <a:lstStyle>
            <a:lvl1pPr>
              <a:defRPr/>
            </a:lvl1pPr>
          </a:lstStyle>
          <a:p>
            <a:pPr>
              <a:defRPr/>
            </a:pPr>
            <a:r>
              <a:rPr lang="en-US"/>
              <a:t>Ask-a-Scientist Lecture</a:t>
            </a:r>
          </a:p>
        </p:txBody>
      </p:sp>
      <p:sp>
        <p:nvSpPr>
          <p:cNvPr id="6" name="Slide Number Placeholder 21"/>
          <p:cNvSpPr>
            <a:spLocks noGrp="1"/>
          </p:cNvSpPr>
          <p:nvPr>
            <p:ph type="sldNum" sz="quarter" idx="12"/>
          </p:nvPr>
        </p:nvSpPr>
        <p:spPr/>
        <p:txBody>
          <a:bodyPr/>
          <a:lstStyle>
            <a:lvl1pPr>
              <a:defRPr/>
            </a:lvl1pPr>
          </a:lstStyle>
          <a:p>
            <a:fld id="{7E663E36-8051-5D4F-A387-C85BDCCC9A7E}" type="slidenum">
              <a:rPr lang="en-US"/>
              <a:pPr/>
              <a:t>‹#›</a:t>
            </a:fld>
            <a:endParaRPr lang="en-US"/>
          </a:p>
        </p:txBody>
      </p:sp>
    </p:spTree>
    <p:extLst>
      <p:ext uri="{BB962C8B-B14F-4D97-AF65-F5344CB8AC3E}">
        <p14:creationId xmlns:p14="http://schemas.microsoft.com/office/powerpoint/2010/main" val="3812319725"/>
      </p:ext>
    </p:extLst>
  </p:cSld>
  <p:clrMapOvr>
    <a:masterClrMapping/>
  </p:clrMapOvr>
  <p:transition xmlns:p14="http://schemas.microsoft.com/office/powerpoint/2010/mai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842682"/>
            <a:ext cx="8229600" cy="525331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Title 16"/>
          <p:cNvSpPr>
            <a:spLocks noGrp="1"/>
          </p:cNvSpPr>
          <p:nvPr>
            <p:ph type="title"/>
          </p:nvPr>
        </p:nvSpPr>
        <p:spPr/>
        <p:txBody>
          <a:bodyPr rtlCol="0"/>
          <a:lstStyle/>
          <a:p>
            <a:r>
              <a:rPr lang="en-US" dirty="0" smtClean="0"/>
              <a:t>Click to edit Master title style</a:t>
            </a:r>
            <a:endParaRPr lang="en-US" dirty="0"/>
          </a:p>
        </p:txBody>
      </p:sp>
      <p:sp>
        <p:nvSpPr>
          <p:cNvPr id="4" name="Date Placeholder 23"/>
          <p:cNvSpPr>
            <a:spLocks noGrp="1"/>
          </p:cNvSpPr>
          <p:nvPr>
            <p:ph type="dt" sz="half" idx="10"/>
          </p:nvPr>
        </p:nvSpPr>
        <p:spPr/>
        <p:txBody>
          <a:bodyPr/>
          <a:lstStyle>
            <a:lvl1pPr>
              <a:defRPr/>
            </a:lvl1pPr>
          </a:lstStyle>
          <a:p>
            <a:pPr>
              <a:defRPr/>
            </a:pPr>
            <a:r>
              <a:rPr lang="en-US" smtClean="0"/>
              <a:t>May 5, 2013</a:t>
            </a:r>
            <a:endParaRPr lang="en-US"/>
          </a:p>
        </p:txBody>
      </p:sp>
      <p:sp>
        <p:nvSpPr>
          <p:cNvPr id="5" name="Footer Placeholder 9"/>
          <p:cNvSpPr>
            <a:spLocks noGrp="1"/>
          </p:cNvSpPr>
          <p:nvPr>
            <p:ph type="ftr" sz="quarter" idx="11"/>
          </p:nvPr>
        </p:nvSpPr>
        <p:spPr/>
        <p:txBody>
          <a:bodyPr/>
          <a:lstStyle>
            <a:lvl1pPr>
              <a:defRPr/>
            </a:lvl1pPr>
          </a:lstStyle>
          <a:p>
            <a:pPr>
              <a:defRPr/>
            </a:pPr>
            <a:r>
              <a:rPr lang="en-US"/>
              <a:t>Ask-a-Scientist Lecture</a:t>
            </a:r>
          </a:p>
        </p:txBody>
      </p:sp>
      <p:sp>
        <p:nvSpPr>
          <p:cNvPr id="6" name="Slide Number Placeholder 21"/>
          <p:cNvSpPr>
            <a:spLocks noGrp="1"/>
          </p:cNvSpPr>
          <p:nvPr>
            <p:ph type="sldNum" sz="quarter" idx="12"/>
          </p:nvPr>
        </p:nvSpPr>
        <p:spPr/>
        <p:txBody>
          <a:bodyPr/>
          <a:lstStyle>
            <a:lvl1pPr>
              <a:defRPr/>
            </a:lvl1pPr>
          </a:lstStyle>
          <a:p>
            <a:fld id="{9640BB99-F4B8-1747-B0ED-1A718019BAF3}" type="slidenum">
              <a:rPr lang="en-US"/>
              <a:pPr/>
              <a:t>‹#›</a:t>
            </a:fld>
            <a:endParaRPr lang="en-US"/>
          </a:p>
        </p:txBody>
      </p:sp>
    </p:spTree>
    <p:extLst>
      <p:ext uri="{BB962C8B-B14F-4D97-AF65-F5344CB8AC3E}">
        <p14:creationId xmlns:p14="http://schemas.microsoft.com/office/powerpoint/2010/main" val="2558319435"/>
      </p:ext>
    </p:extLst>
  </p:cSld>
  <p:clrMapOvr>
    <a:masterClrMapping/>
  </p:clrMapOvr>
  <p:transition xmlns:p14="http://schemas.microsoft.com/office/powerpoint/2010/mai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3"/>
          <p:cNvCxnSpPr>
            <a:cxnSpLocks noChangeShapeType="1"/>
          </p:cNvCxnSpPr>
          <p:nvPr/>
        </p:nvCxnSpPr>
        <p:spPr bwMode="auto">
          <a:xfrm>
            <a:off x="685800" y="4916488"/>
            <a:ext cx="7924800" cy="4762"/>
          </a:xfrm>
          <a:prstGeom prst="line">
            <a:avLst/>
          </a:prstGeom>
          <a:noFill/>
          <a:ln w="9525">
            <a:solidFill>
              <a:srgbClr val="E9E9E8"/>
            </a:solidFill>
            <a:round/>
            <a:headEnd/>
            <a:tailEnd/>
          </a:ln>
          <a:effectLst>
            <a:outerShdw blurRad="63500" algn="tl" rotWithShape="0">
              <a:srgbClr val="000000">
                <a:alpha val="54999"/>
              </a:srgbClr>
            </a:outerShdw>
          </a:effectLst>
          <a:extLst>
            <a:ext uri="{909E8E84-426E-40dd-AFC4-6F175D3DCCD1}">
              <a14:hiddenFill xmlns:a14="http://schemas.microsoft.com/office/drawing/2010/main">
                <a:noFill/>
              </a14:hiddenFill>
            </a:ext>
          </a:extLst>
        </p:spPr>
      </p:cxnSp>
      <p:sp>
        <p:nvSpPr>
          <p:cNvPr id="2" name="Title 1"/>
          <p:cNvSpPr>
            <a:spLocks noGrp="1"/>
          </p:cNvSpPr>
          <p:nvPr>
            <p:ph type="title"/>
          </p:nvPr>
        </p:nvSpPr>
        <p:spPr>
          <a:xfrm>
            <a:off x="685800" y="3505200"/>
            <a:ext cx="7924800" cy="1371600"/>
          </a:xfrm>
        </p:spPr>
        <p:txBody>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lang="en-US" smtClean="0"/>
              <a:t>Click to edit Master title style</a:t>
            </a:r>
            <a:endParaRPr lang="en-US"/>
          </a:p>
        </p:txBody>
      </p:sp>
      <p:sp>
        <p:nvSpPr>
          <p:cNvPr id="3" name="Text Placeholder 2"/>
          <p:cNvSpPr>
            <a:spLocks noGrp="1"/>
          </p:cNvSpPr>
          <p:nvPr>
            <p:ph type="body" idx="1"/>
          </p:nvPr>
        </p:nvSpPr>
        <p:spPr>
          <a:xfrm>
            <a:off x="685800" y="4958864"/>
            <a:ext cx="7924800" cy="984736"/>
          </a:xfrm>
        </p:spPr>
        <p:txBody>
          <a:bodyPr/>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smtClean="0"/>
            </a:lvl1pPr>
          </a:lstStyle>
          <a:p>
            <a:pPr>
              <a:defRPr/>
            </a:pPr>
            <a:r>
              <a:rPr lang="en-US" smtClean="0"/>
              <a:t>May 5, 2013</a:t>
            </a:r>
            <a:endParaRPr lang="en-US"/>
          </a:p>
        </p:txBody>
      </p:sp>
      <p:sp>
        <p:nvSpPr>
          <p:cNvPr id="6" name="Footer Placeholder 4"/>
          <p:cNvSpPr>
            <a:spLocks noGrp="1"/>
          </p:cNvSpPr>
          <p:nvPr>
            <p:ph type="ftr" sz="quarter" idx="11"/>
          </p:nvPr>
        </p:nvSpPr>
        <p:spPr/>
        <p:txBody>
          <a:bodyPr/>
          <a:lstStyle>
            <a:lvl1pPr>
              <a:defRPr smtClean="0"/>
            </a:lvl1pPr>
          </a:lstStyle>
          <a:p>
            <a:pPr>
              <a:defRPr/>
            </a:pPr>
            <a:r>
              <a:rPr lang="en-US"/>
              <a:t>Ask-a-Scientist Lecture</a:t>
            </a:r>
          </a:p>
        </p:txBody>
      </p:sp>
      <p:sp>
        <p:nvSpPr>
          <p:cNvPr id="7" name="Slide Number Placeholder 5"/>
          <p:cNvSpPr>
            <a:spLocks noGrp="1"/>
          </p:cNvSpPr>
          <p:nvPr>
            <p:ph type="sldNum" sz="quarter" idx="12"/>
          </p:nvPr>
        </p:nvSpPr>
        <p:spPr/>
        <p:txBody>
          <a:bodyPr/>
          <a:lstStyle>
            <a:lvl1pPr>
              <a:defRPr/>
            </a:lvl1pPr>
          </a:lstStyle>
          <a:p>
            <a:fld id="{94D7DFE1-1255-6747-809F-FE42AA9713F6}" type="slidenum">
              <a:rPr lang="en-US"/>
              <a:pPr/>
              <a:t>‹#›</a:t>
            </a:fld>
            <a:endParaRPr lang="en-US"/>
          </a:p>
        </p:txBody>
      </p:sp>
    </p:spTree>
    <p:extLst>
      <p:ext uri="{BB962C8B-B14F-4D97-AF65-F5344CB8AC3E}">
        <p14:creationId xmlns:p14="http://schemas.microsoft.com/office/powerpoint/2010/main" val="2919879672"/>
      </p:ext>
    </p:extLst>
  </p:cSld>
  <p:clrMapOvr>
    <a:masterClrMapping/>
  </p:clrMapOvr>
  <p:transition xmlns:p14="http://schemas.microsoft.com/office/powerpoint/2010/mai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1" name="Content Placeholder 10"/>
          <p:cNvSpPr>
            <a:spLocks noGrp="1"/>
          </p:cNvSpPr>
          <p:nvPr>
            <p:ph sz="half" idx="1"/>
          </p:nvPr>
        </p:nvSpPr>
        <p:spPr>
          <a:xfrm>
            <a:off x="457200" y="860612"/>
            <a:ext cx="4059936" cy="52353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half" idx="2"/>
          </p:nvPr>
        </p:nvSpPr>
        <p:spPr>
          <a:xfrm>
            <a:off x="4648200" y="887506"/>
            <a:ext cx="4059936" cy="520849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3"/>
          <p:cNvSpPr>
            <a:spLocks noGrp="1"/>
          </p:cNvSpPr>
          <p:nvPr>
            <p:ph type="dt" sz="half" idx="10"/>
          </p:nvPr>
        </p:nvSpPr>
        <p:spPr/>
        <p:txBody>
          <a:bodyPr/>
          <a:lstStyle>
            <a:lvl1pPr>
              <a:defRPr/>
            </a:lvl1pPr>
          </a:lstStyle>
          <a:p>
            <a:pPr>
              <a:defRPr/>
            </a:pPr>
            <a:r>
              <a:rPr lang="en-US" smtClean="0"/>
              <a:t>May 5, 2013</a:t>
            </a:r>
            <a:endParaRPr lang="en-US"/>
          </a:p>
        </p:txBody>
      </p:sp>
      <p:sp>
        <p:nvSpPr>
          <p:cNvPr id="6" name="Footer Placeholder 9"/>
          <p:cNvSpPr>
            <a:spLocks noGrp="1"/>
          </p:cNvSpPr>
          <p:nvPr>
            <p:ph type="ftr" sz="quarter" idx="11"/>
          </p:nvPr>
        </p:nvSpPr>
        <p:spPr/>
        <p:txBody>
          <a:bodyPr/>
          <a:lstStyle>
            <a:lvl1pPr>
              <a:defRPr/>
            </a:lvl1pPr>
          </a:lstStyle>
          <a:p>
            <a:pPr>
              <a:defRPr/>
            </a:pPr>
            <a:r>
              <a:rPr lang="en-US"/>
              <a:t>Ask-a-Scientist Lecture</a:t>
            </a:r>
          </a:p>
        </p:txBody>
      </p:sp>
      <p:sp>
        <p:nvSpPr>
          <p:cNvPr id="7" name="Slide Number Placeholder 21"/>
          <p:cNvSpPr>
            <a:spLocks noGrp="1"/>
          </p:cNvSpPr>
          <p:nvPr>
            <p:ph type="sldNum" sz="quarter" idx="12"/>
          </p:nvPr>
        </p:nvSpPr>
        <p:spPr/>
        <p:txBody>
          <a:bodyPr/>
          <a:lstStyle>
            <a:lvl1pPr>
              <a:defRPr/>
            </a:lvl1pPr>
          </a:lstStyle>
          <a:p>
            <a:fld id="{133CC51D-ADD1-1A44-8F30-51B6D7326C58}" type="slidenum">
              <a:rPr lang="en-US"/>
              <a:pPr/>
              <a:t>‹#›</a:t>
            </a:fld>
            <a:endParaRPr lang="en-US"/>
          </a:p>
        </p:txBody>
      </p:sp>
    </p:spTree>
    <p:extLst>
      <p:ext uri="{BB962C8B-B14F-4D97-AF65-F5344CB8AC3E}">
        <p14:creationId xmlns:p14="http://schemas.microsoft.com/office/powerpoint/2010/main" val="2020682749"/>
      </p:ext>
    </p:extLst>
  </p:cSld>
  <p:clrMapOvr>
    <a:masterClrMapping/>
  </p:clrMapOvr>
  <p:transition xmlns:p14="http://schemas.microsoft.com/office/powerpoint/2010/mai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a:cxnSpLocks noChangeShapeType="1"/>
          </p:cNvCxnSpPr>
          <p:nvPr/>
        </p:nvCxnSpPr>
        <p:spPr bwMode="auto">
          <a:xfrm>
            <a:off x="563563" y="2179638"/>
            <a:ext cx="3748087" cy="1587"/>
          </a:xfrm>
          <a:prstGeom prst="line">
            <a:avLst/>
          </a:prstGeom>
          <a:noFill/>
          <a:ln w="12700">
            <a:solidFill>
              <a:srgbClr val="E9E9E8"/>
            </a:solidFill>
            <a:round/>
            <a:headEnd/>
            <a:tailEnd/>
          </a:ln>
          <a:effectLst>
            <a:outerShdw blurRad="63500" algn="tl" rotWithShape="0">
              <a:srgbClr val="000000">
                <a:alpha val="54999"/>
              </a:srgbClr>
            </a:outerShdw>
          </a:effectLst>
          <a:extLst>
            <a:ext uri="{909E8E84-426E-40dd-AFC4-6F175D3DCCD1}">
              <a14:hiddenFill xmlns:a14="http://schemas.microsoft.com/office/drawing/2010/main">
                <a:noFill/>
              </a14:hiddenFill>
            </a:ext>
          </a:extLst>
        </p:spPr>
      </p:cxnSp>
      <p:cxnSp>
        <p:nvCxnSpPr>
          <p:cNvPr id="8" name="Straight Connector 7"/>
          <p:cNvCxnSpPr>
            <a:cxnSpLocks noChangeShapeType="1"/>
          </p:cNvCxnSpPr>
          <p:nvPr/>
        </p:nvCxnSpPr>
        <p:spPr bwMode="auto">
          <a:xfrm>
            <a:off x="4754563" y="2179638"/>
            <a:ext cx="3749675" cy="1587"/>
          </a:xfrm>
          <a:prstGeom prst="line">
            <a:avLst/>
          </a:prstGeom>
          <a:noFill/>
          <a:ln w="12700">
            <a:solidFill>
              <a:srgbClr val="E9E9E8"/>
            </a:solidFill>
            <a:round/>
            <a:headEnd/>
            <a:tailEnd/>
          </a:ln>
          <a:effectLst>
            <a:outerShdw blurRad="63500" algn="tl" rotWithShape="0">
              <a:srgbClr val="000000">
                <a:alpha val="54999"/>
              </a:srgbClr>
            </a:outerShdw>
          </a:effectLst>
          <a:extLst>
            <a:ext uri="{909E8E84-426E-40dd-AFC4-6F175D3DCCD1}">
              <a14:hiddenFill xmlns:a14="http://schemas.microsoft.com/office/drawing/2010/main">
                <a:noFill/>
              </a14:hiddenFill>
            </a:ext>
          </a:extLst>
        </p:spPr>
      </p:cxn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4" name="Content Placeholder 33"/>
          <p:cNvSpPr>
            <a:spLocks noGrp="1"/>
          </p:cNvSpPr>
          <p:nvPr>
            <p:ph sz="quarter" idx="4"/>
          </p:nvPr>
        </p:nvSpPr>
        <p:spPr>
          <a:xfrm>
            <a:off x="4649788" y="2201896"/>
            <a:ext cx="4038600"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Title 1"/>
          <p:cNvSpPr>
            <a:spLocks noGrp="1"/>
          </p:cNvSpPr>
          <p:nvPr>
            <p:ph type="title"/>
          </p:nvPr>
        </p:nvSpPr>
        <p:spPr>
          <a:xfrm>
            <a:off x="457200" y="155448"/>
            <a:ext cx="8229600" cy="1143000"/>
          </a:xfrm>
        </p:spPr>
        <p:txBody>
          <a:bodyPr/>
          <a:lstStyle>
            <a:lvl1pPr>
              <a:defRPr/>
            </a:lvl1pPr>
          </a:lstStyle>
          <a:p>
            <a:r>
              <a:rPr lang="en-US" smtClean="0"/>
              <a:t>Click to edit Master title style</a:t>
            </a:r>
            <a:endParaRPr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9" name="Slide Number Placeholder 8"/>
          <p:cNvSpPr>
            <a:spLocks noGrp="1"/>
          </p:cNvSpPr>
          <p:nvPr>
            <p:ph type="sldNum" sz="quarter" idx="10"/>
          </p:nvPr>
        </p:nvSpPr>
        <p:spPr/>
        <p:txBody>
          <a:bodyPr/>
          <a:lstStyle>
            <a:lvl1pPr>
              <a:defRPr/>
            </a:lvl1pPr>
          </a:lstStyle>
          <a:p>
            <a:fld id="{1581EE16-D8B5-B54A-975F-9056AAE37C34}" type="slidenum">
              <a:rPr lang="en-US"/>
              <a:pPr/>
              <a:t>‹#›</a:t>
            </a:fld>
            <a:endParaRPr lang="en-US"/>
          </a:p>
        </p:txBody>
      </p:sp>
      <p:sp>
        <p:nvSpPr>
          <p:cNvPr id="10" name="Footer Placeholder 7"/>
          <p:cNvSpPr>
            <a:spLocks noGrp="1"/>
          </p:cNvSpPr>
          <p:nvPr>
            <p:ph type="ftr" sz="quarter" idx="11"/>
          </p:nvPr>
        </p:nvSpPr>
        <p:spPr/>
        <p:txBody>
          <a:bodyPr/>
          <a:lstStyle>
            <a:lvl1pPr>
              <a:defRPr smtClean="0"/>
            </a:lvl1pPr>
          </a:lstStyle>
          <a:p>
            <a:pPr>
              <a:defRPr/>
            </a:pPr>
            <a:r>
              <a:rPr lang="en-US"/>
              <a:t>Ask-a-Scientist Lecture</a:t>
            </a:r>
          </a:p>
        </p:txBody>
      </p:sp>
      <p:sp>
        <p:nvSpPr>
          <p:cNvPr id="11" name="Date Placeholder 6"/>
          <p:cNvSpPr>
            <a:spLocks noGrp="1"/>
          </p:cNvSpPr>
          <p:nvPr>
            <p:ph type="dt" sz="half" idx="12"/>
          </p:nvPr>
        </p:nvSpPr>
        <p:spPr/>
        <p:txBody>
          <a:bodyPr/>
          <a:lstStyle>
            <a:lvl1pPr>
              <a:defRPr smtClean="0"/>
            </a:lvl1pPr>
          </a:lstStyle>
          <a:p>
            <a:pPr>
              <a:defRPr/>
            </a:pPr>
            <a:r>
              <a:rPr lang="en-US" smtClean="0"/>
              <a:t>May 5, 2013</a:t>
            </a:r>
            <a:endParaRPr lang="en-US"/>
          </a:p>
        </p:txBody>
      </p:sp>
    </p:spTree>
    <p:extLst>
      <p:ext uri="{BB962C8B-B14F-4D97-AF65-F5344CB8AC3E}">
        <p14:creationId xmlns:p14="http://schemas.microsoft.com/office/powerpoint/2010/main" val="1085377525"/>
      </p:ext>
    </p:extLst>
  </p:cSld>
  <p:clrMapOvr>
    <a:masterClrMapping/>
  </p:clrMapOvr>
  <p:transition xmlns:p14="http://schemas.microsoft.com/office/powerpoint/2010/mai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3"/>
          <p:cNvSpPr>
            <a:spLocks noGrp="1"/>
          </p:cNvSpPr>
          <p:nvPr>
            <p:ph type="dt" sz="half" idx="10"/>
          </p:nvPr>
        </p:nvSpPr>
        <p:spPr/>
        <p:txBody>
          <a:bodyPr/>
          <a:lstStyle>
            <a:lvl1pPr>
              <a:defRPr/>
            </a:lvl1pPr>
          </a:lstStyle>
          <a:p>
            <a:pPr>
              <a:defRPr/>
            </a:pPr>
            <a:r>
              <a:rPr lang="en-US" smtClean="0"/>
              <a:t>May 5, 2013</a:t>
            </a:r>
            <a:endParaRPr lang="en-US"/>
          </a:p>
        </p:txBody>
      </p:sp>
      <p:sp>
        <p:nvSpPr>
          <p:cNvPr id="4" name="Footer Placeholder 9"/>
          <p:cNvSpPr>
            <a:spLocks noGrp="1"/>
          </p:cNvSpPr>
          <p:nvPr>
            <p:ph type="ftr" sz="quarter" idx="11"/>
          </p:nvPr>
        </p:nvSpPr>
        <p:spPr/>
        <p:txBody>
          <a:bodyPr/>
          <a:lstStyle>
            <a:lvl1pPr>
              <a:defRPr/>
            </a:lvl1pPr>
          </a:lstStyle>
          <a:p>
            <a:pPr>
              <a:defRPr/>
            </a:pPr>
            <a:r>
              <a:rPr lang="en-US"/>
              <a:t>Ask-a-Scientist Lecture</a:t>
            </a:r>
          </a:p>
        </p:txBody>
      </p:sp>
      <p:sp>
        <p:nvSpPr>
          <p:cNvPr id="5" name="Slide Number Placeholder 21"/>
          <p:cNvSpPr>
            <a:spLocks noGrp="1"/>
          </p:cNvSpPr>
          <p:nvPr>
            <p:ph type="sldNum" sz="quarter" idx="12"/>
          </p:nvPr>
        </p:nvSpPr>
        <p:spPr/>
        <p:txBody>
          <a:bodyPr/>
          <a:lstStyle>
            <a:lvl1pPr>
              <a:defRPr/>
            </a:lvl1pPr>
          </a:lstStyle>
          <a:p>
            <a:fld id="{5D96A53E-E423-074A-85BD-D2F65E91C4ED}" type="slidenum">
              <a:rPr lang="en-US"/>
              <a:pPr/>
              <a:t>‹#›</a:t>
            </a:fld>
            <a:endParaRPr lang="en-US"/>
          </a:p>
        </p:txBody>
      </p:sp>
    </p:spTree>
    <p:extLst>
      <p:ext uri="{BB962C8B-B14F-4D97-AF65-F5344CB8AC3E}">
        <p14:creationId xmlns:p14="http://schemas.microsoft.com/office/powerpoint/2010/main" val="1649956530"/>
      </p:ext>
    </p:extLst>
  </p:cSld>
  <p:clrMapOvr>
    <a:masterClrMapping/>
  </p:clrMapOvr>
  <p:transition xmlns:p14="http://schemas.microsoft.com/office/powerpoint/2010/mai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23"/>
          <p:cNvSpPr>
            <a:spLocks noGrp="1"/>
          </p:cNvSpPr>
          <p:nvPr>
            <p:ph type="dt" sz="half" idx="10"/>
          </p:nvPr>
        </p:nvSpPr>
        <p:spPr/>
        <p:txBody>
          <a:bodyPr/>
          <a:lstStyle>
            <a:lvl1pPr>
              <a:defRPr/>
            </a:lvl1pPr>
          </a:lstStyle>
          <a:p>
            <a:pPr>
              <a:defRPr/>
            </a:pPr>
            <a:r>
              <a:rPr lang="en-US" smtClean="0"/>
              <a:t>May 5, 2013</a:t>
            </a:r>
            <a:endParaRPr lang="en-US"/>
          </a:p>
        </p:txBody>
      </p:sp>
      <p:sp>
        <p:nvSpPr>
          <p:cNvPr id="3" name="Footer Placeholder 9"/>
          <p:cNvSpPr>
            <a:spLocks noGrp="1"/>
          </p:cNvSpPr>
          <p:nvPr>
            <p:ph type="ftr" sz="quarter" idx="11"/>
          </p:nvPr>
        </p:nvSpPr>
        <p:spPr/>
        <p:txBody>
          <a:bodyPr/>
          <a:lstStyle>
            <a:lvl1pPr>
              <a:defRPr/>
            </a:lvl1pPr>
          </a:lstStyle>
          <a:p>
            <a:pPr>
              <a:defRPr/>
            </a:pPr>
            <a:r>
              <a:rPr lang="en-US"/>
              <a:t>Ask-a-Scientist Lecture</a:t>
            </a:r>
          </a:p>
        </p:txBody>
      </p:sp>
      <p:sp>
        <p:nvSpPr>
          <p:cNvPr id="4" name="Slide Number Placeholder 21"/>
          <p:cNvSpPr>
            <a:spLocks noGrp="1"/>
          </p:cNvSpPr>
          <p:nvPr>
            <p:ph type="sldNum" sz="quarter" idx="12"/>
          </p:nvPr>
        </p:nvSpPr>
        <p:spPr/>
        <p:txBody>
          <a:bodyPr/>
          <a:lstStyle>
            <a:lvl1pPr>
              <a:defRPr/>
            </a:lvl1pPr>
          </a:lstStyle>
          <a:p>
            <a:fld id="{56473152-DD4A-D042-B639-43F0CDB23F53}" type="slidenum">
              <a:rPr lang="en-US"/>
              <a:pPr/>
              <a:t>‹#›</a:t>
            </a:fld>
            <a:endParaRPr lang="en-US"/>
          </a:p>
        </p:txBody>
      </p:sp>
    </p:spTree>
    <p:extLst>
      <p:ext uri="{BB962C8B-B14F-4D97-AF65-F5344CB8AC3E}">
        <p14:creationId xmlns:p14="http://schemas.microsoft.com/office/powerpoint/2010/main" val="350161633"/>
      </p:ext>
    </p:extLst>
  </p:cSld>
  <p:clrMapOvr>
    <a:masterClrMapping/>
  </p:clrMapOvr>
  <p:transition xmlns:p14="http://schemas.microsoft.com/office/powerpoint/2010/mai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Text Placeholder 2"/>
          <p:cNvSpPr>
            <a:spLocks noGrp="1"/>
          </p:cNvSpPr>
          <p:nvPr>
            <p:ph type="body" idx="2"/>
          </p:nvPr>
        </p:nvSpPr>
        <p:spPr>
          <a:xfrm>
            <a:off x="6781800" y="1600200"/>
            <a:ext cx="1984248" cy="3733800"/>
          </a:xfrm>
        </p:spPr>
        <p:txBody>
          <a:bodyPr/>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lstStyle>
            <a:lvl1pPr algn="l">
              <a:buNone/>
              <a:defRPr sz="1800" b="1" spc="-50" baseline="0">
                <a:ln w="3175">
                  <a:noFill/>
                </a:ln>
                <a:solidFill>
                  <a:schemeClr val="tx2"/>
                </a:solidFill>
                <a:effectLst/>
                <a:latin typeface="+mn-lt"/>
                <a:ea typeface="+mn-ea"/>
                <a:cs typeface="+mn-cs"/>
              </a:defRPr>
            </a:lvl1pPr>
          </a:lstStyle>
          <a:p>
            <a:r>
              <a:rPr lang="en-US" smtClean="0"/>
              <a:t>Click to edit Master title style</a:t>
            </a:r>
            <a:endParaRPr lang="en-US"/>
          </a:p>
        </p:txBody>
      </p:sp>
      <p:sp>
        <p:nvSpPr>
          <p:cNvPr id="5" name="Date Placeholder 23"/>
          <p:cNvSpPr>
            <a:spLocks noGrp="1"/>
          </p:cNvSpPr>
          <p:nvPr>
            <p:ph type="dt" sz="half" idx="10"/>
          </p:nvPr>
        </p:nvSpPr>
        <p:spPr/>
        <p:txBody>
          <a:bodyPr/>
          <a:lstStyle>
            <a:lvl1pPr>
              <a:defRPr/>
            </a:lvl1pPr>
          </a:lstStyle>
          <a:p>
            <a:pPr>
              <a:defRPr/>
            </a:pPr>
            <a:r>
              <a:rPr lang="en-US" smtClean="0"/>
              <a:t>May 5, 2013</a:t>
            </a:r>
            <a:endParaRPr lang="en-US"/>
          </a:p>
        </p:txBody>
      </p:sp>
      <p:sp>
        <p:nvSpPr>
          <p:cNvPr id="6" name="Footer Placeholder 9"/>
          <p:cNvSpPr>
            <a:spLocks noGrp="1"/>
          </p:cNvSpPr>
          <p:nvPr>
            <p:ph type="ftr" sz="quarter" idx="11"/>
          </p:nvPr>
        </p:nvSpPr>
        <p:spPr/>
        <p:txBody>
          <a:bodyPr/>
          <a:lstStyle>
            <a:lvl1pPr>
              <a:defRPr/>
            </a:lvl1pPr>
          </a:lstStyle>
          <a:p>
            <a:pPr>
              <a:defRPr/>
            </a:pPr>
            <a:r>
              <a:rPr lang="en-US"/>
              <a:t>Ask-a-Scientist Lecture</a:t>
            </a:r>
          </a:p>
        </p:txBody>
      </p:sp>
      <p:sp>
        <p:nvSpPr>
          <p:cNvPr id="7" name="Slide Number Placeholder 21"/>
          <p:cNvSpPr>
            <a:spLocks noGrp="1"/>
          </p:cNvSpPr>
          <p:nvPr>
            <p:ph type="sldNum" sz="quarter" idx="12"/>
          </p:nvPr>
        </p:nvSpPr>
        <p:spPr/>
        <p:txBody>
          <a:bodyPr/>
          <a:lstStyle>
            <a:lvl1pPr>
              <a:defRPr/>
            </a:lvl1pPr>
          </a:lstStyle>
          <a:p>
            <a:fld id="{3FF3DFBB-C054-4945-A72E-D93F2F6B7DF1}" type="slidenum">
              <a:rPr lang="en-US"/>
              <a:pPr/>
              <a:t>‹#›</a:t>
            </a:fld>
            <a:endParaRPr lang="en-US"/>
          </a:p>
        </p:txBody>
      </p:sp>
    </p:spTree>
    <p:extLst>
      <p:ext uri="{BB962C8B-B14F-4D97-AF65-F5344CB8AC3E}">
        <p14:creationId xmlns:p14="http://schemas.microsoft.com/office/powerpoint/2010/main" val="4216138098"/>
      </p:ext>
    </p:extLst>
  </p:cSld>
  <p:clrMapOvr>
    <a:masterClrMapping/>
  </p:clrMapOvr>
  <p:transition xmlns:p14="http://schemas.microsoft.com/office/powerpoint/2010/mai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lstStyle>
            <a:lvl1pPr algn="l">
              <a:buNone/>
              <a:defRPr sz="1800" b="1" spc="-50" baseline="0">
                <a:ln w="3175">
                  <a:noFill/>
                </a:ln>
                <a:solidFill>
                  <a:schemeClr val="tx2"/>
                </a:solidFill>
                <a:effectLst/>
                <a:latin typeface="+mn-lt"/>
                <a:ea typeface="+mn-ea"/>
                <a:cs typeface="+mn-cs"/>
              </a:defRPr>
            </a:lvl1pPr>
          </a:lstStyle>
          <a:p>
            <a:r>
              <a:rPr lang="en-US" smtClean="0"/>
              <a:t>Click to edit Master title style</a:t>
            </a:r>
            <a:endParaRPr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normAutofit/>
          </a:bodyPr>
          <a:lstStyle>
            <a:lvl1pPr marL="0" indent="0">
              <a:buNone/>
              <a:defRPr sz="3200">
                <a:solidFill>
                  <a:schemeClr val="bg1"/>
                </a:solidFill>
              </a:defRPr>
            </a:lvl1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6629400" y="1600200"/>
            <a:ext cx="2057400" cy="4419600"/>
          </a:xfrm>
        </p:spPr>
        <p:txBody>
          <a:bodyPr/>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5" name="Date Placeholder 23"/>
          <p:cNvSpPr>
            <a:spLocks noGrp="1"/>
          </p:cNvSpPr>
          <p:nvPr>
            <p:ph type="dt" sz="half" idx="10"/>
          </p:nvPr>
        </p:nvSpPr>
        <p:spPr/>
        <p:txBody>
          <a:bodyPr/>
          <a:lstStyle>
            <a:lvl1pPr>
              <a:defRPr/>
            </a:lvl1pPr>
          </a:lstStyle>
          <a:p>
            <a:pPr>
              <a:defRPr/>
            </a:pPr>
            <a:r>
              <a:rPr lang="en-US" smtClean="0"/>
              <a:t>May 5, 2013</a:t>
            </a:r>
            <a:endParaRPr lang="en-US"/>
          </a:p>
        </p:txBody>
      </p:sp>
      <p:sp>
        <p:nvSpPr>
          <p:cNvPr id="6" name="Footer Placeholder 9"/>
          <p:cNvSpPr>
            <a:spLocks noGrp="1"/>
          </p:cNvSpPr>
          <p:nvPr>
            <p:ph type="ftr" sz="quarter" idx="11"/>
          </p:nvPr>
        </p:nvSpPr>
        <p:spPr/>
        <p:txBody>
          <a:bodyPr/>
          <a:lstStyle>
            <a:lvl1pPr>
              <a:defRPr/>
            </a:lvl1pPr>
          </a:lstStyle>
          <a:p>
            <a:pPr>
              <a:defRPr/>
            </a:pPr>
            <a:r>
              <a:rPr lang="en-US"/>
              <a:t>Ask-a-Scientist Lecture</a:t>
            </a:r>
          </a:p>
        </p:txBody>
      </p:sp>
      <p:sp>
        <p:nvSpPr>
          <p:cNvPr id="7" name="Slide Number Placeholder 21"/>
          <p:cNvSpPr>
            <a:spLocks noGrp="1"/>
          </p:cNvSpPr>
          <p:nvPr>
            <p:ph type="sldNum" sz="quarter" idx="12"/>
          </p:nvPr>
        </p:nvSpPr>
        <p:spPr/>
        <p:txBody>
          <a:bodyPr/>
          <a:lstStyle>
            <a:lvl1pPr>
              <a:defRPr/>
            </a:lvl1pPr>
          </a:lstStyle>
          <a:p>
            <a:fld id="{44924E9F-5B40-5149-ACC4-8870B5674685}" type="slidenum">
              <a:rPr lang="en-US"/>
              <a:pPr/>
              <a:t>‹#›</a:t>
            </a:fld>
            <a:endParaRPr lang="en-US"/>
          </a:p>
        </p:txBody>
      </p:sp>
    </p:spTree>
    <p:extLst>
      <p:ext uri="{BB962C8B-B14F-4D97-AF65-F5344CB8AC3E}">
        <p14:creationId xmlns:p14="http://schemas.microsoft.com/office/powerpoint/2010/main" val="803850201"/>
      </p:ext>
    </p:extLst>
  </p:cSld>
  <p:clrMapOvr>
    <a:masterClrMapping/>
  </p:clrMapOvr>
  <p:transition xmlns:p14="http://schemas.microsoft.com/office/powerpoint/2010/main" spd="med">
    <p:fade/>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6146" name="Text Placeholder 8"/>
          <p:cNvSpPr>
            <a:spLocks noGrp="1"/>
          </p:cNvSpPr>
          <p:nvPr>
            <p:ph type="body" idx="1"/>
          </p:nvPr>
        </p:nvSpPr>
        <p:spPr bwMode="auto">
          <a:xfrm>
            <a:off x="457200" y="869950"/>
            <a:ext cx="8229600" cy="525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Date Placeholder 23"/>
          <p:cNvSpPr>
            <a:spLocks noGrp="1"/>
          </p:cNvSpPr>
          <p:nvPr>
            <p:ph type="dt" sz="half" idx="2"/>
          </p:nvPr>
        </p:nvSpPr>
        <p:spPr>
          <a:xfrm>
            <a:off x="5791200" y="6203950"/>
            <a:ext cx="2590800" cy="384175"/>
          </a:xfrm>
          <a:prstGeom prst="rect">
            <a:avLst/>
          </a:prstGeom>
        </p:spPr>
        <p:txBody>
          <a:bodyPr vert="horz" anchor="ctr" anchorCtr="0"/>
          <a:lstStyle>
            <a:lvl1pPr algn="l" eaLnBrk="1" latinLnBrk="0" hangingPunct="1">
              <a:defRPr kumimoji="0" sz="1200" smtClean="0">
                <a:solidFill>
                  <a:schemeClr val="tx2"/>
                </a:solidFill>
                <a:ea typeface="+mn-ea"/>
              </a:defRPr>
            </a:lvl1pPr>
          </a:lstStyle>
          <a:p>
            <a:pPr>
              <a:defRPr/>
            </a:pPr>
            <a:r>
              <a:rPr lang="en-US" smtClean="0"/>
              <a:t>May 5, 2013</a:t>
            </a:r>
            <a:endParaRPr lang="en-US"/>
          </a:p>
        </p:txBody>
      </p:sp>
      <p:sp>
        <p:nvSpPr>
          <p:cNvPr id="10" name="Footer Placeholder 9"/>
          <p:cNvSpPr>
            <a:spLocks noGrp="1"/>
          </p:cNvSpPr>
          <p:nvPr>
            <p:ph type="ftr" sz="quarter" idx="3"/>
          </p:nvPr>
        </p:nvSpPr>
        <p:spPr>
          <a:xfrm>
            <a:off x="2133600" y="6203950"/>
            <a:ext cx="3581400" cy="384175"/>
          </a:xfrm>
          <a:prstGeom prst="rect">
            <a:avLst/>
          </a:prstGeom>
        </p:spPr>
        <p:txBody>
          <a:bodyPr vert="horz" anchor="ctr" anchorCtr="0"/>
          <a:lstStyle>
            <a:lvl1pPr algn="r" eaLnBrk="1" latinLnBrk="0" hangingPunct="1">
              <a:defRPr kumimoji="0" sz="1200" smtClean="0">
                <a:solidFill>
                  <a:schemeClr val="tx2"/>
                </a:solidFill>
                <a:ea typeface="+mn-ea"/>
              </a:defRPr>
            </a:lvl1pPr>
          </a:lstStyle>
          <a:p>
            <a:pPr>
              <a:defRPr/>
            </a:pPr>
            <a:r>
              <a:rPr lang="en-US"/>
              <a:t>Ask-a-Scientist Lecture</a:t>
            </a:r>
          </a:p>
        </p:txBody>
      </p:sp>
      <p:sp>
        <p:nvSpPr>
          <p:cNvPr id="22" name="Slide Number Placeholder 21"/>
          <p:cNvSpPr>
            <a:spLocks noGrp="1"/>
          </p:cNvSpPr>
          <p:nvPr>
            <p:ph type="sldNum" sz="quarter" idx="4"/>
          </p:nvPr>
        </p:nvSpPr>
        <p:spPr>
          <a:xfrm>
            <a:off x="8410575" y="6181725"/>
            <a:ext cx="609600" cy="457200"/>
          </a:xfrm>
          <a:prstGeom prst="rect">
            <a:avLst/>
          </a:prstGeom>
          <a:noFill/>
        </p:spPr>
        <p:txBody>
          <a:bodyPr vert="horz" wrap="square" lIns="0" tIns="0" rIns="0" bIns="0" numCol="1" anchor="ctr" anchorCtr="0" compatLnSpc="1">
            <a:prstTxWarp prst="textNoShape">
              <a:avLst/>
            </a:prstTxWarp>
            <a:noAutofit/>
          </a:bodyPr>
          <a:lstStyle>
            <a:lvl1pPr algn="ctr">
              <a:defRPr sz="1600">
                <a:solidFill>
                  <a:schemeClr val="tx2"/>
                </a:solidFill>
              </a:defRPr>
            </a:lvl1pPr>
          </a:lstStyle>
          <a:p>
            <a:fld id="{B83F53D7-78D5-C648-B0A8-70AA7196123E}" type="slidenum">
              <a:rPr lang="en-US"/>
              <a:pPr/>
              <a:t>‹#›</a:t>
            </a:fld>
            <a:endParaRPr lang="en-US"/>
          </a:p>
        </p:txBody>
      </p:sp>
      <p:sp>
        <p:nvSpPr>
          <p:cNvPr id="5" name="Title Placeholder 4"/>
          <p:cNvSpPr>
            <a:spLocks noGrp="1"/>
          </p:cNvSpPr>
          <p:nvPr>
            <p:ph type="title"/>
          </p:nvPr>
        </p:nvSpPr>
        <p:spPr>
          <a:xfrm>
            <a:off x="457200" y="152400"/>
            <a:ext cx="8229600" cy="627063"/>
          </a:xfrm>
          <a:prstGeom prst="rect">
            <a:avLst/>
          </a:prstGeom>
          <a:ln w="6350" cap="rnd">
            <a:noFill/>
          </a:ln>
        </p:spPr>
        <p:txBody>
          <a:bodyPr vert="horz" anchor="b" anchorCtr="0">
            <a:noAutofit/>
          </a:bodyPr>
          <a:lstStyle/>
          <a:p>
            <a:r>
              <a:rPr lang="en-US" dirty="0" smtClean="0"/>
              <a:t>Click to edit Master title style</a:t>
            </a:r>
            <a:endParaRPr lang="en-US" dirty="0"/>
          </a:p>
        </p:txBody>
      </p:sp>
    </p:spTree>
  </p:cSld>
  <p:clrMap bg1="dk1" tx1="lt1" bg2="dk2" tx2="lt2" accent1="accent1" accent2="accent2" accent3="accent3" accent4="accent4" accent5="accent5" accent6="accent6" hlink="hlink" folHlink="folHlink"/>
  <p:sldLayoutIdLst>
    <p:sldLayoutId id="2147484135" r:id="rId1"/>
    <p:sldLayoutId id="2147484127" r:id="rId2"/>
    <p:sldLayoutId id="2147484136" r:id="rId3"/>
    <p:sldLayoutId id="2147484128" r:id="rId4"/>
    <p:sldLayoutId id="2147484137" r:id="rId5"/>
    <p:sldLayoutId id="2147484129" r:id="rId6"/>
    <p:sldLayoutId id="2147484130" r:id="rId7"/>
    <p:sldLayoutId id="2147484131" r:id="rId8"/>
    <p:sldLayoutId id="2147484132" r:id="rId9"/>
    <p:sldLayoutId id="2147484133" r:id="rId10"/>
    <p:sldLayoutId id="2147484134" r:id="rId11"/>
  </p:sldLayoutIdLst>
  <p:transition xmlns:p14="http://schemas.microsoft.com/office/powerpoint/2010/main" spd="med">
    <p:fade/>
  </p:transition>
  <p:hf hdr="0"/>
  <p:txStyles>
    <p:titleStyle>
      <a:lvl1pPr algn="l" rtl="0" eaLnBrk="0" fontAlgn="base" hangingPunct="0">
        <a:spcBef>
          <a:spcPct val="0"/>
        </a:spcBef>
        <a:spcAft>
          <a:spcPct val="0"/>
        </a:spcAft>
        <a:defRPr lang="en-US" sz="4000" kern="1200" spc="-10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ＭＳ Ｐゴシック" charset="0"/>
          <a:cs typeface="+mj-cs"/>
        </a:defRPr>
      </a:lvl1pPr>
      <a:lvl2pPr algn="l" rtl="0" eaLnBrk="0" fontAlgn="base" hangingPunct="0">
        <a:spcBef>
          <a:spcPct val="0"/>
        </a:spcBef>
        <a:spcAft>
          <a:spcPct val="0"/>
        </a:spcAft>
        <a:defRPr sz="4000">
          <a:solidFill>
            <a:srgbClr val="F9F9F9"/>
          </a:solidFill>
          <a:latin typeface="Constantia" pitchFamily="18" charset="0"/>
          <a:ea typeface="ＭＳ Ｐゴシック" charset="0"/>
        </a:defRPr>
      </a:lvl2pPr>
      <a:lvl3pPr algn="l" rtl="0" eaLnBrk="0" fontAlgn="base" hangingPunct="0">
        <a:spcBef>
          <a:spcPct val="0"/>
        </a:spcBef>
        <a:spcAft>
          <a:spcPct val="0"/>
        </a:spcAft>
        <a:defRPr sz="4000">
          <a:solidFill>
            <a:srgbClr val="F9F9F9"/>
          </a:solidFill>
          <a:latin typeface="Constantia" pitchFamily="18" charset="0"/>
          <a:ea typeface="ＭＳ Ｐゴシック" charset="0"/>
        </a:defRPr>
      </a:lvl3pPr>
      <a:lvl4pPr algn="l" rtl="0" eaLnBrk="0" fontAlgn="base" hangingPunct="0">
        <a:spcBef>
          <a:spcPct val="0"/>
        </a:spcBef>
        <a:spcAft>
          <a:spcPct val="0"/>
        </a:spcAft>
        <a:defRPr sz="4000">
          <a:solidFill>
            <a:srgbClr val="F9F9F9"/>
          </a:solidFill>
          <a:latin typeface="Constantia" pitchFamily="18" charset="0"/>
          <a:ea typeface="ＭＳ Ｐゴシック" charset="0"/>
        </a:defRPr>
      </a:lvl4pPr>
      <a:lvl5pPr algn="l" rtl="0" eaLnBrk="0" fontAlgn="base" hangingPunct="0">
        <a:spcBef>
          <a:spcPct val="0"/>
        </a:spcBef>
        <a:spcAft>
          <a:spcPct val="0"/>
        </a:spcAft>
        <a:defRPr sz="4000">
          <a:solidFill>
            <a:srgbClr val="F9F9F9"/>
          </a:solidFill>
          <a:latin typeface="Constantia" pitchFamily="18" charset="0"/>
          <a:ea typeface="ＭＳ Ｐゴシック" charset="0"/>
        </a:defRPr>
      </a:lvl5pPr>
      <a:lvl6pPr marL="457200" algn="l" rtl="0" fontAlgn="base">
        <a:spcBef>
          <a:spcPct val="0"/>
        </a:spcBef>
        <a:spcAft>
          <a:spcPct val="0"/>
        </a:spcAft>
        <a:defRPr sz="4000">
          <a:solidFill>
            <a:srgbClr val="F9F9F9"/>
          </a:solidFill>
          <a:latin typeface="Constantia" pitchFamily="18" charset="0"/>
        </a:defRPr>
      </a:lvl6pPr>
      <a:lvl7pPr marL="914400" algn="l" rtl="0" fontAlgn="base">
        <a:spcBef>
          <a:spcPct val="0"/>
        </a:spcBef>
        <a:spcAft>
          <a:spcPct val="0"/>
        </a:spcAft>
        <a:defRPr sz="4000">
          <a:solidFill>
            <a:srgbClr val="F9F9F9"/>
          </a:solidFill>
          <a:latin typeface="Constantia" pitchFamily="18" charset="0"/>
        </a:defRPr>
      </a:lvl7pPr>
      <a:lvl8pPr marL="1371600" algn="l" rtl="0" fontAlgn="base">
        <a:spcBef>
          <a:spcPct val="0"/>
        </a:spcBef>
        <a:spcAft>
          <a:spcPct val="0"/>
        </a:spcAft>
        <a:defRPr sz="4000">
          <a:solidFill>
            <a:srgbClr val="F9F9F9"/>
          </a:solidFill>
          <a:latin typeface="Constantia" pitchFamily="18" charset="0"/>
        </a:defRPr>
      </a:lvl8pPr>
      <a:lvl9pPr marL="1828800" algn="l" rtl="0" fontAlgn="base">
        <a:spcBef>
          <a:spcPct val="0"/>
        </a:spcBef>
        <a:spcAft>
          <a:spcPct val="0"/>
        </a:spcAft>
        <a:defRPr sz="4000">
          <a:solidFill>
            <a:srgbClr val="F9F9F9"/>
          </a:solidFill>
          <a:latin typeface="Constantia" pitchFamily="18" charset="0"/>
        </a:defRPr>
      </a:lvl9pPr>
    </p:titleStyle>
    <p:bodyStyle>
      <a:lvl1pPr marL="273050" indent="-273050" algn="l" rtl="0" eaLnBrk="0" fontAlgn="base" hangingPunct="0">
        <a:spcBef>
          <a:spcPts val="600"/>
        </a:spcBef>
        <a:spcAft>
          <a:spcPct val="0"/>
        </a:spcAft>
        <a:buClr>
          <a:schemeClr val="accent2"/>
        </a:buClr>
        <a:buSzPct val="85000"/>
        <a:buFont typeface="Wingdings 2" charset="0"/>
        <a:buChar char=""/>
        <a:defRPr sz="2600" kern="1200">
          <a:solidFill>
            <a:schemeClr val="tx1"/>
          </a:solidFill>
          <a:latin typeface="+mn-lt"/>
          <a:ea typeface="ＭＳ Ｐゴシック" charset="0"/>
          <a:cs typeface="+mn-cs"/>
        </a:defRPr>
      </a:lvl1pPr>
      <a:lvl2pPr marL="639763" indent="-273050" algn="l" rtl="0" eaLnBrk="0" fontAlgn="base" hangingPunct="0">
        <a:spcBef>
          <a:spcPts val="300"/>
        </a:spcBef>
        <a:spcAft>
          <a:spcPct val="0"/>
        </a:spcAft>
        <a:buClr>
          <a:srgbClr val="D6903D"/>
        </a:buClr>
        <a:buSzPct val="85000"/>
        <a:buFont typeface="Wingdings 2" charset="0"/>
        <a:buChar char=""/>
        <a:defRPr sz="2400" kern="1200">
          <a:solidFill>
            <a:schemeClr val="tx2"/>
          </a:solidFill>
          <a:latin typeface="+mn-lt"/>
          <a:ea typeface="ＭＳ Ｐゴシック" charset="0"/>
          <a:cs typeface="+mn-cs"/>
        </a:defRPr>
      </a:lvl2pPr>
      <a:lvl3pPr marL="1004888" indent="-228600" algn="l" rtl="0" eaLnBrk="0" fontAlgn="base" hangingPunct="0">
        <a:spcBef>
          <a:spcPts val="300"/>
        </a:spcBef>
        <a:spcAft>
          <a:spcPct val="0"/>
        </a:spcAft>
        <a:buClr>
          <a:srgbClr val="B37732"/>
        </a:buClr>
        <a:buSzPct val="85000"/>
        <a:buFont typeface="Wingdings 2" charset="0"/>
        <a:buChar char=""/>
        <a:defRPr sz="2100" kern="1200">
          <a:solidFill>
            <a:schemeClr val="tx1"/>
          </a:solidFill>
          <a:latin typeface="+mn-lt"/>
          <a:ea typeface="ＭＳ Ｐゴシック" charset="0"/>
          <a:cs typeface="+mn-cs"/>
        </a:defRPr>
      </a:lvl3pPr>
      <a:lvl4pPr marL="1279525" indent="-228600" algn="l" rtl="0" eaLnBrk="0" fontAlgn="base" hangingPunct="0">
        <a:spcBef>
          <a:spcPts val="300"/>
        </a:spcBef>
        <a:spcAft>
          <a:spcPct val="0"/>
        </a:spcAft>
        <a:buClr>
          <a:srgbClr val="D6903D"/>
        </a:buClr>
        <a:buSzPct val="85000"/>
        <a:buFont typeface="Wingdings 2" charset="0"/>
        <a:buChar char=""/>
        <a:defRPr sz="1900" kern="1200">
          <a:solidFill>
            <a:schemeClr val="tx1"/>
          </a:solidFill>
          <a:latin typeface="+mn-lt"/>
          <a:ea typeface="ＭＳ Ｐゴシック" charset="0"/>
          <a:cs typeface="+mn-cs"/>
        </a:defRPr>
      </a:lvl4pPr>
      <a:lvl5pPr marL="1554163" indent="-228600" algn="l" rtl="0" eaLnBrk="0" fontAlgn="base" hangingPunct="0">
        <a:spcBef>
          <a:spcPts val="338"/>
        </a:spcBef>
        <a:spcAft>
          <a:spcPct val="0"/>
        </a:spcAft>
        <a:buClr>
          <a:srgbClr val="D6903D"/>
        </a:buClr>
        <a:buSzPct val="85000"/>
        <a:buFont typeface="Wingdings 2" charset="0"/>
        <a:buChar char=""/>
        <a:defRPr sz="1600" kern="1200">
          <a:solidFill>
            <a:schemeClr val="tx1"/>
          </a:solidFill>
          <a:latin typeface="+mn-lt"/>
          <a:ea typeface="ＭＳ Ｐゴシック" charset="0"/>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jpeg"/><Relationship Id="rId3"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 Id="rId3" Type="http://schemas.openxmlformats.org/officeDocument/2006/relationships/image" Target="../media/image1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15.wmf"/><Relationship Id="rId5" Type="http://schemas.openxmlformats.org/officeDocument/2006/relationships/oleObject" Target="../embeddings/oleObject2.bin"/><Relationship Id="rId6" Type="http://schemas.openxmlformats.org/officeDocument/2006/relationships/image" Target="../media/image16.wmf"/><Relationship Id="rId7" Type="http://schemas.openxmlformats.org/officeDocument/2006/relationships/oleObject" Target="../embeddings/oleObject3.bin"/><Relationship Id="rId8" Type="http://schemas.openxmlformats.org/officeDocument/2006/relationships/image" Target="../media/image17.w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4.bin"/><Relationship Id="rId4" Type="http://schemas.openxmlformats.org/officeDocument/2006/relationships/image" Target="../media/image18.wmf"/><Relationship Id="rId5" Type="http://schemas.openxmlformats.org/officeDocument/2006/relationships/oleObject" Target="../embeddings/oleObject5.bin"/><Relationship Id="rId6" Type="http://schemas.openxmlformats.org/officeDocument/2006/relationships/image" Target="../media/image19.wmf"/><Relationship Id="rId7" Type="http://schemas.openxmlformats.org/officeDocument/2006/relationships/oleObject" Target="../embeddings/oleObject6.bin"/><Relationship Id="rId8" Type="http://schemas.openxmlformats.org/officeDocument/2006/relationships/image" Target="../media/image20.w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wmf"/><Relationship Id="rId4" Type="http://schemas.openxmlformats.org/officeDocument/2006/relationships/image" Target="../media/image22.jpeg"/><Relationship Id="rId5" Type="http://schemas.openxmlformats.org/officeDocument/2006/relationships/oleObject" Target="../embeddings/oleObject7.bin"/><Relationship Id="rId6" Type="http://schemas.openxmlformats.org/officeDocument/2006/relationships/image" Target="../media/image20.wmf"/><Relationship Id="rId7" Type="http://schemas.openxmlformats.org/officeDocument/2006/relationships/oleObject" Target="../embeddings/oleObject8.bin"/><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eg"/></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29.emf"/><Relationship Id="rId5" Type="http://schemas.openxmlformats.org/officeDocument/2006/relationships/oleObject" Target="../embeddings/Microsoft_Equation1.bin"/><Relationship Id="rId6" Type="http://schemas.openxmlformats.org/officeDocument/2006/relationships/image" Target="../media/image26.emf"/><Relationship Id="rId7" Type="http://schemas.openxmlformats.org/officeDocument/2006/relationships/oleObject" Target="../embeddings/Microsoft_Equation2.bin"/><Relationship Id="rId8" Type="http://schemas.openxmlformats.org/officeDocument/2006/relationships/image" Target="../media/image27.emf"/><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1.jpeg"/><Relationship Id="rId4" Type="http://schemas.openxmlformats.org/officeDocument/2006/relationships/image" Target="../media/image32.jpeg"/><Relationship Id="rId5" Type="http://schemas.openxmlformats.org/officeDocument/2006/relationships/image" Target="../media/image33.jpeg"/><Relationship Id="rId1" Type="http://schemas.openxmlformats.org/officeDocument/2006/relationships/slideLayout" Target="../slideLayouts/slideLayout6.xml"/><Relationship Id="rId2" Type="http://schemas.openxmlformats.org/officeDocument/2006/relationships/image" Target="../media/image30.jpeg"/></Relationships>
</file>

<file path=ppt/slides/_rels/slide31.xml.rels><?xml version="1.0" encoding="UTF-8" standalone="yes"?>
<Relationships xmlns="http://schemas.openxmlformats.org/package/2006/relationships"><Relationship Id="rId3" Type="http://schemas.openxmlformats.org/officeDocument/2006/relationships/image" Target="../media/image35.jpeg"/><Relationship Id="rId4" Type="http://schemas.openxmlformats.org/officeDocument/2006/relationships/image" Target="../media/image36.jpeg"/><Relationship Id="rId1" Type="http://schemas.openxmlformats.org/officeDocument/2006/relationships/slideLayout" Target="../slideLayouts/slideLayout6.xml"/><Relationship Id="rId2" Type="http://schemas.openxmlformats.org/officeDocument/2006/relationships/image" Target="../media/image34.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7.jpeg"/><Relationship Id="rId3" Type="http://schemas.openxmlformats.org/officeDocument/2006/relationships/image" Target="../media/image38.jpeg"/></Relationships>
</file>

<file path=ppt/slides/_rels/slide33.xml.rels><?xml version="1.0" encoding="UTF-8" standalone="yes"?>
<Relationships xmlns="http://schemas.openxmlformats.org/package/2006/relationships"><Relationship Id="rId3" Type="http://schemas.openxmlformats.org/officeDocument/2006/relationships/image" Target="../media/image40.png"/><Relationship Id="rId4" Type="http://schemas.openxmlformats.org/officeDocument/2006/relationships/image" Target="../media/image41.png"/><Relationship Id="rId5" Type="http://schemas.openxmlformats.org/officeDocument/2006/relationships/image" Target="../media/image42.png"/><Relationship Id="rId6" Type="http://schemas.openxmlformats.org/officeDocument/2006/relationships/image" Target="../media/image43.png"/><Relationship Id="rId1" Type="http://schemas.openxmlformats.org/officeDocument/2006/relationships/slideLayout" Target="../slideLayouts/slideLayout7.xml"/><Relationship Id="rId2" Type="http://schemas.openxmlformats.org/officeDocument/2006/relationships/image" Target="../media/image39.png"/></Relationships>
</file>

<file path=ppt/slides/_rels/slide34.xml.rels><?xml version="1.0" encoding="UTF-8" standalone="yes"?>
<Relationships xmlns="http://schemas.openxmlformats.org/package/2006/relationships"><Relationship Id="rId3" Type="http://schemas.openxmlformats.org/officeDocument/2006/relationships/image" Target="../media/image41.png"/><Relationship Id="rId4" Type="http://schemas.openxmlformats.org/officeDocument/2006/relationships/image" Target="../media/image42.png"/><Relationship Id="rId5" Type="http://schemas.openxmlformats.org/officeDocument/2006/relationships/oleObject" Target="../embeddings/oleObject9.bin"/><Relationship Id="rId6" Type="http://schemas.openxmlformats.org/officeDocument/2006/relationships/image" Target="../media/image44.wmf"/><Relationship Id="rId7" Type="http://schemas.openxmlformats.org/officeDocument/2006/relationships/oleObject" Target="../embeddings/oleObject10.bin"/><Relationship Id="rId8" Type="http://schemas.openxmlformats.org/officeDocument/2006/relationships/image" Target="../media/image45.wmf"/><Relationship Id="rId1" Type="http://schemas.openxmlformats.org/officeDocument/2006/relationships/vmlDrawing" Target="../drawings/vmlDrawing5.vml"/><Relationship Id="rId2"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6.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7.jpeg"/><Relationship Id="rId3" Type="http://schemas.openxmlformats.org/officeDocument/2006/relationships/image" Target="../media/image48.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9.png"/><Relationship Id="rId3" Type="http://schemas.openxmlformats.org/officeDocument/2006/relationships/image" Target="../media/image50.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1.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2.png"/><Relationship Id="rId3" Type="http://schemas.openxmlformats.org/officeDocument/2006/relationships/image" Target="../media/image53.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4.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6.xml"/><Relationship Id="rId4" Type="http://schemas.openxmlformats.org/officeDocument/2006/relationships/image" Target="../media/image55.png"/><Relationship Id="rId1" Type="http://schemas.microsoft.com/office/2007/relationships/media" Target="file://localhost/Users/prebys/public_html/talks/ask_a_scientist_energy/Aquygen.wmv" TargetMode="External"/><Relationship Id="rId2" Type="http://schemas.openxmlformats.org/officeDocument/2006/relationships/video" Target="file://localhost/Users/prebys/public_html/talks/ask_a_scientist_energy/Aquygen.wmv" TargetMode="Externa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6.xml"/><Relationship Id="rId4" Type="http://schemas.openxmlformats.org/officeDocument/2006/relationships/image" Target="../media/image4.jpeg"/><Relationship Id="rId1" Type="http://schemas.microsoft.com/office/2007/relationships/media" Target="file://localhost/Users/prebys/public_html/talks/ask_a_scientist_energy/obeythelaw.wmv" TargetMode="External"/><Relationship Id="rId2" Type="http://schemas.openxmlformats.org/officeDocument/2006/relationships/video" Target="file://localhost/Users/prebys/public_html/talks/ask_a_scientist_energy/obeythelaw.wmv"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6.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7.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8.jpe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9.jpe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0.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1.png"/><Relationship Id="rId3" Type="http://schemas.openxmlformats.org/officeDocument/2006/relationships/image" Target="../media/image62.jpe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63.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4.png"/><Relationship Id="rId3" Type="http://schemas.openxmlformats.org/officeDocument/2006/relationships/image" Target="../media/image65.jpe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6.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slideLayout" Target="../slideLayouts/slideLayout6.xml"/><Relationship Id="rId4" Type="http://schemas.openxmlformats.org/officeDocument/2006/relationships/image" Target="../media/image67.png"/><Relationship Id="rId1" Type="http://schemas.microsoft.com/office/2007/relationships/media" Target="file://localhost/Users/prebys/public_html/talks/ask_a_scientist_energy/bearden.wmv" TargetMode="External"/><Relationship Id="rId2" Type="http://schemas.openxmlformats.org/officeDocument/2006/relationships/video" Target="file://localhost/Users/prebys/public_html/talks/ask_a_scientist_energy/bearden.wmv" TargetMode="Externa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8.png"/></Relationships>
</file>

<file path=ppt/slides/_rels/slide72.xml.rels><?xml version="1.0" encoding="UTF-8" standalone="yes"?>
<Relationships xmlns="http://schemas.openxmlformats.org/package/2006/relationships"><Relationship Id="rId3" Type="http://schemas.openxmlformats.org/officeDocument/2006/relationships/image" Target="../media/image70.png"/><Relationship Id="rId4" Type="http://schemas.openxmlformats.org/officeDocument/2006/relationships/image" Target="../media/image71.png"/><Relationship Id="rId5" Type="http://schemas.openxmlformats.org/officeDocument/2006/relationships/image" Target="../media/image72.png"/><Relationship Id="rId6" Type="http://schemas.openxmlformats.org/officeDocument/2006/relationships/image" Target="../media/image73.png"/><Relationship Id="rId1" Type="http://schemas.openxmlformats.org/officeDocument/2006/relationships/slideLayout" Target="../slideLayouts/slideLayout2.xml"/><Relationship Id="rId2" Type="http://schemas.openxmlformats.org/officeDocument/2006/relationships/image" Target="../media/image69.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4.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5.jpe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78.png"/><Relationship Id="rId4" Type="http://schemas.openxmlformats.org/officeDocument/2006/relationships/oleObject" Target="../embeddings/oleObject11.bin"/><Relationship Id="rId5" Type="http://schemas.openxmlformats.org/officeDocument/2006/relationships/image" Target="../media/image76.wmf"/><Relationship Id="rId6" Type="http://schemas.openxmlformats.org/officeDocument/2006/relationships/oleObject" Target="../embeddings/oleObject12.bin"/><Relationship Id="rId7" Type="http://schemas.openxmlformats.org/officeDocument/2006/relationships/image" Target="../media/image77.wmf"/><Relationship Id="rId1" Type="http://schemas.openxmlformats.org/officeDocument/2006/relationships/vmlDrawing" Target="../drawings/vmlDrawing6.vml"/><Relationship Id="rId2"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9.png"/><Relationship Id="rId3" Type="http://schemas.openxmlformats.org/officeDocument/2006/relationships/image" Target="../media/image80.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5105400" y="3700463"/>
            <a:ext cx="3657600" cy="1143000"/>
          </a:xfrm>
        </p:spPr>
        <p:txBody>
          <a:bodyPr/>
          <a:lstStyle/>
          <a:p>
            <a:pPr>
              <a:buFont typeface="Wingdings 2" pitchFamily="18" charset="2"/>
              <a:buNone/>
              <a:defRPr/>
            </a:pPr>
            <a:r>
              <a:rPr lang="en-US" dirty="0" smtClean="0">
                <a:ea typeface="+mn-ea"/>
              </a:rPr>
              <a:t>Eric </a:t>
            </a:r>
            <a:r>
              <a:rPr lang="en-US" dirty="0" err="1" smtClean="0">
                <a:ea typeface="+mn-ea"/>
              </a:rPr>
              <a:t>Prebys</a:t>
            </a:r>
            <a:endParaRPr lang="en-US" dirty="0" smtClean="0">
              <a:ea typeface="+mn-ea"/>
            </a:endParaRPr>
          </a:p>
          <a:p>
            <a:pPr>
              <a:buFont typeface="Wingdings 2" pitchFamily="18" charset="2"/>
              <a:buNone/>
              <a:defRPr/>
            </a:pPr>
            <a:r>
              <a:rPr lang="en-US" dirty="0" smtClean="0">
                <a:ea typeface="+mn-ea"/>
              </a:rPr>
              <a:t>Fermilab</a:t>
            </a:r>
            <a:endParaRPr lang="en-US" dirty="0">
              <a:ea typeface="+mn-ea"/>
            </a:endParaRPr>
          </a:p>
        </p:txBody>
      </p:sp>
      <p:sp>
        <p:nvSpPr>
          <p:cNvPr id="3" name="Title 2"/>
          <p:cNvSpPr>
            <a:spLocks noGrp="1"/>
          </p:cNvSpPr>
          <p:nvPr>
            <p:ph type="ctrTitle"/>
          </p:nvPr>
        </p:nvSpPr>
        <p:spPr/>
        <p:txBody>
          <a:bodyPr/>
          <a:lstStyle/>
          <a:p>
            <a:pPr>
              <a:defRPr/>
            </a:pPr>
            <a:r>
              <a:rPr smtClean="0">
                <a:ea typeface="+mj-ea"/>
              </a:rPr>
              <a:t>Energy: No Such Thing </a:t>
            </a:r>
            <a:br>
              <a:rPr smtClean="0">
                <a:ea typeface="+mj-ea"/>
              </a:rPr>
            </a:br>
            <a:r>
              <a:rPr smtClean="0">
                <a:ea typeface="+mj-ea"/>
              </a:rPr>
              <a:t>as a Free Lunch</a:t>
            </a:r>
            <a:endParaRPr>
              <a:ea typeface="+mj-ea"/>
            </a:endParaRPr>
          </a:p>
        </p:txBody>
      </p:sp>
      <p:pic>
        <p:nvPicPr>
          <p:cNvPr id="1024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 y="609600"/>
            <a:ext cx="4400550" cy="555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pic>
      <p:sp>
        <p:nvSpPr>
          <p:cNvPr id="10245" name="Date Placeholder 10"/>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algn="ctr" eaLnBrk="0" hangingPunct="0">
              <a:defRPr>
                <a:solidFill>
                  <a:schemeClr val="tx1"/>
                </a:solidFill>
                <a:latin typeface="Arial" charset="0"/>
                <a:ea typeface="ＭＳ Ｐゴシック" charset="0"/>
              </a:defRPr>
            </a:lvl1pPr>
            <a:lvl2pPr marL="742950" indent="-285750" algn="ctr" eaLnBrk="0" hangingPunct="0">
              <a:defRPr>
                <a:solidFill>
                  <a:schemeClr val="tx1"/>
                </a:solidFill>
                <a:latin typeface="Arial" charset="0"/>
                <a:ea typeface="ＭＳ Ｐゴシック" charset="0"/>
              </a:defRPr>
            </a:lvl2pPr>
            <a:lvl3pPr marL="1143000" indent="-228600" algn="ctr" eaLnBrk="0" hangingPunct="0">
              <a:defRPr>
                <a:solidFill>
                  <a:schemeClr val="tx1"/>
                </a:solidFill>
                <a:latin typeface="Arial" charset="0"/>
                <a:ea typeface="ＭＳ Ｐゴシック" charset="0"/>
              </a:defRPr>
            </a:lvl3pPr>
            <a:lvl4pPr marL="1600200" indent="-228600" algn="ctr" eaLnBrk="0" hangingPunct="0">
              <a:defRPr>
                <a:solidFill>
                  <a:schemeClr val="tx1"/>
                </a:solidFill>
                <a:latin typeface="Arial" charset="0"/>
                <a:ea typeface="ＭＳ Ｐゴシック" charset="0"/>
              </a:defRPr>
            </a:lvl4pPr>
            <a:lvl5pPr marL="2057400" indent="-228600" algn="ctr"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algn="l" eaLnBrk="1" hangingPunct="1"/>
            <a:r>
              <a:rPr lang="en-US" smtClean="0">
                <a:solidFill>
                  <a:schemeClr val="tx2"/>
                </a:solidFill>
              </a:rPr>
              <a:t>May 5, 2013</a:t>
            </a:r>
            <a:endParaRPr lang="en-US">
              <a:solidFill>
                <a:schemeClr val="tx2"/>
              </a:solidFill>
            </a:endParaRPr>
          </a:p>
        </p:txBody>
      </p:sp>
      <p:sp>
        <p:nvSpPr>
          <p:cNvPr id="10246" name="Slide Number Placeholder 11"/>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a:solidFill>
                  <a:schemeClr val="tx1"/>
                </a:solidFill>
                <a:latin typeface="Arial" charset="0"/>
                <a:ea typeface="ＭＳ Ｐゴシック" charset="0"/>
              </a:defRPr>
            </a:lvl1pPr>
            <a:lvl2pPr marL="742950" indent="-285750" algn="ctr" eaLnBrk="0" hangingPunct="0">
              <a:defRPr>
                <a:solidFill>
                  <a:schemeClr val="tx1"/>
                </a:solidFill>
                <a:latin typeface="Arial" charset="0"/>
                <a:ea typeface="ＭＳ Ｐゴシック" charset="0"/>
              </a:defRPr>
            </a:lvl2pPr>
            <a:lvl3pPr marL="1143000" indent="-228600" algn="ctr" eaLnBrk="0" hangingPunct="0">
              <a:defRPr>
                <a:solidFill>
                  <a:schemeClr val="tx1"/>
                </a:solidFill>
                <a:latin typeface="Arial" charset="0"/>
                <a:ea typeface="ＭＳ Ｐゴシック" charset="0"/>
              </a:defRPr>
            </a:lvl3pPr>
            <a:lvl4pPr marL="1600200" indent="-228600" algn="ctr" eaLnBrk="0" hangingPunct="0">
              <a:defRPr>
                <a:solidFill>
                  <a:schemeClr val="tx1"/>
                </a:solidFill>
                <a:latin typeface="Arial" charset="0"/>
                <a:ea typeface="ＭＳ Ｐゴシック" charset="0"/>
              </a:defRPr>
            </a:lvl4pPr>
            <a:lvl5pPr marL="2057400" indent="-228600" algn="ctr"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7DBBF2FC-2603-D647-B514-520B2705A2B4}" type="slidenum">
              <a:rPr lang="en-US">
                <a:solidFill>
                  <a:schemeClr val="tx2"/>
                </a:solidFill>
              </a:rPr>
              <a:pPr eaLnBrk="1" hangingPunct="1"/>
              <a:t>1</a:t>
            </a:fld>
            <a:endParaRPr lang="en-US">
              <a:solidFill>
                <a:schemeClr val="tx2"/>
              </a:solidFill>
            </a:endParaRPr>
          </a:p>
        </p:txBody>
      </p:sp>
      <p:sp>
        <p:nvSpPr>
          <p:cNvPr id="10247" name="Footer Placeholder 12"/>
          <p:cNvSpPr>
            <a:spLocks noGrp="1"/>
          </p:cNvSpPr>
          <p:nvPr>
            <p:ph type="ftr"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algn="ctr" eaLnBrk="0" hangingPunct="0">
              <a:defRPr>
                <a:solidFill>
                  <a:schemeClr val="tx1"/>
                </a:solidFill>
                <a:latin typeface="Arial" charset="0"/>
                <a:ea typeface="ＭＳ Ｐゴシック" charset="0"/>
              </a:defRPr>
            </a:lvl1pPr>
            <a:lvl2pPr marL="742950" indent="-285750" algn="ctr" eaLnBrk="0" hangingPunct="0">
              <a:defRPr>
                <a:solidFill>
                  <a:schemeClr val="tx1"/>
                </a:solidFill>
                <a:latin typeface="Arial" charset="0"/>
                <a:ea typeface="ＭＳ Ｐゴシック" charset="0"/>
              </a:defRPr>
            </a:lvl2pPr>
            <a:lvl3pPr marL="1143000" indent="-228600" algn="ctr" eaLnBrk="0" hangingPunct="0">
              <a:defRPr>
                <a:solidFill>
                  <a:schemeClr val="tx1"/>
                </a:solidFill>
                <a:latin typeface="Arial" charset="0"/>
                <a:ea typeface="ＭＳ Ｐゴシック" charset="0"/>
              </a:defRPr>
            </a:lvl3pPr>
            <a:lvl4pPr marL="1600200" indent="-228600" algn="ctr" eaLnBrk="0" hangingPunct="0">
              <a:defRPr>
                <a:solidFill>
                  <a:schemeClr val="tx1"/>
                </a:solidFill>
                <a:latin typeface="Arial" charset="0"/>
                <a:ea typeface="ＭＳ Ｐゴシック" charset="0"/>
              </a:defRPr>
            </a:lvl4pPr>
            <a:lvl5pPr marL="2057400" indent="-228600" algn="ctr"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r>
              <a:rPr lang="en-US">
                <a:solidFill>
                  <a:schemeClr val="tx2"/>
                </a:solidFill>
              </a:rPr>
              <a:t>Ask-a-Scientist Lecture</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smtClean="0">
                <a:ea typeface="+mj-ea"/>
              </a:rPr>
              <a:t>Science: Myth vs. Reality</a:t>
            </a:r>
            <a:endParaRPr>
              <a:ea typeface="+mj-ea"/>
            </a:endParaRPr>
          </a:p>
        </p:txBody>
      </p:sp>
      <p:sp>
        <p:nvSpPr>
          <p:cNvPr id="7" name="Content Placeholder 6"/>
          <p:cNvSpPr>
            <a:spLocks noGrp="1"/>
          </p:cNvSpPr>
          <p:nvPr>
            <p:ph sz="half" idx="1"/>
          </p:nvPr>
        </p:nvSpPr>
        <p:spPr>
          <a:xfrm>
            <a:off x="419100" y="762000"/>
            <a:ext cx="4059238" cy="5257800"/>
          </a:xfrm>
        </p:spPr>
        <p:txBody>
          <a:bodyPr/>
          <a:lstStyle/>
          <a:p>
            <a:r>
              <a:rPr lang="en-US" sz="2800">
                <a:latin typeface="Constantia" charset="0"/>
              </a:rPr>
              <a:t>Myth</a:t>
            </a:r>
          </a:p>
          <a:p>
            <a:endParaRPr lang="en-US">
              <a:latin typeface="Constantia" charset="0"/>
            </a:endParaRPr>
          </a:p>
          <a:p>
            <a:endParaRPr lang="en-US">
              <a:latin typeface="Constantia" charset="0"/>
            </a:endParaRPr>
          </a:p>
          <a:p>
            <a:endParaRPr lang="en-US">
              <a:latin typeface="Constantia" charset="0"/>
            </a:endParaRPr>
          </a:p>
          <a:p>
            <a:endParaRPr lang="en-US">
              <a:latin typeface="Constantia" charset="0"/>
            </a:endParaRPr>
          </a:p>
          <a:p>
            <a:pPr>
              <a:buFont typeface="Wingdings 2" charset="0"/>
              <a:buNone/>
            </a:pPr>
            <a:endParaRPr lang="en-US">
              <a:latin typeface="Constantia" charset="0"/>
            </a:endParaRPr>
          </a:p>
          <a:p>
            <a:pPr lvl="1"/>
            <a:endParaRPr lang="en-US">
              <a:latin typeface="Constantia" charset="0"/>
            </a:endParaRPr>
          </a:p>
          <a:p>
            <a:pPr lvl="1"/>
            <a:r>
              <a:rPr lang="en-US" sz="2000">
                <a:latin typeface="Constantia" charset="0"/>
              </a:rPr>
              <a:t>Independent</a:t>
            </a:r>
          </a:p>
          <a:p>
            <a:pPr lvl="1"/>
            <a:r>
              <a:rPr lang="en-US" sz="2000">
                <a:latin typeface="Constantia" charset="0"/>
              </a:rPr>
              <a:t>Maverick</a:t>
            </a:r>
          </a:p>
          <a:p>
            <a:pPr lvl="1"/>
            <a:r>
              <a:rPr lang="en-US" sz="2000">
                <a:latin typeface="Constantia" charset="0"/>
              </a:rPr>
              <a:t>Makes  lots of important discoveries in career</a:t>
            </a:r>
          </a:p>
          <a:p>
            <a:pPr lvl="1"/>
            <a:r>
              <a:rPr lang="en-US" sz="2000">
                <a:latin typeface="Constantia" charset="0"/>
              </a:rPr>
              <a:t>Results come quickly</a:t>
            </a:r>
            <a:endParaRPr lang="en-US">
              <a:latin typeface="Constantia" charset="0"/>
            </a:endParaRPr>
          </a:p>
        </p:txBody>
      </p:sp>
      <p:sp>
        <p:nvSpPr>
          <p:cNvPr id="8" name="Content Placeholder 7"/>
          <p:cNvSpPr>
            <a:spLocks noGrp="1"/>
          </p:cNvSpPr>
          <p:nvPr>
            <p:ph sz="half" idx="2"/>
          </p:nvPr>
        </p:nvSpPr>
        <p:spPr>
          <a:xfrm>
            <a:off x="4686300" y="762000"/>
            <a:ext cx="3924300" cy="5257800"/>
          </a:xfrm>
        </p:spPr>
        <p:txBody>
          <a:bodyPr/>
          <a:lstStyle/>
          <a:p>
            <a:r>
              <a:rPr lang="en-US" sz="2800">
                <a:latin typeface="Constantia" charset="0"/>
              </a:rPr>
              <a:t>Reality</a:t>
            </a:r>
          </a:p>
          <a:p>
            <a:endParaRPr lang="en-US">
              <a:latin typeface="Constantia" charset="0"/>
            </a:endParaRPr>
          </a:p>
          <a:p>
            <a:endParaRPr lang="en-US">
              <a:latin typeface="Constantia" charset="0"/>
            </a:endParaRPr>
          </a:p>
          <a:p>
            <a:endParaRPr lang="en-US">
              <a:latin typeface="Constantia" charset="0"/>
            </a:endParaRPr>
          </a:p>
          <a:p>
            <a:endParaRPr lang="en-US">
              <a:latin typeface="Constantia" charset="0"/>
            </a:endParaRPr>
          </a:p>
          <a:p>
            <a:endParaRPr lang="en-US">
              <a:latin typeface="Constantia" charset="0"/>
            </a:endParaRPr>
          </a:p>
          <a:p>
            <a:endParaRPr lang="en-US" sz="2000">
              <a:latin typeface="Constantia" charset="0"/>
            </a:endParaRPr>
          </a:p>
          <a:p>
            <a:pPr lvl="1"/>
            <a:r>
              <a:rPr lang="en-US" sz="2000">
                <a:latin typeface="Constantia" charset="0"/>
              </a:rPr>
              <a:t>Systematic and meticulous</a:t>
            </a:r>
          </a:p>
          <a:p>
            <a:pPr lvl="1"/>
            <a:r>
              <a:rPr lang="en-US" sz="2000">
                <a:latin typeface="Constantia" charset="0"/>
              </a:rPr>
              <a:t>Often work in large groups</a:t>
            </a:r>
          </a:p>
          <a:p>
            <a:pPr lvl="1"/>
            <a:r>
              <a:rPr lang="en-US" sz="2000">
                <a:latin typeface="Constantia" charset="0"/>
              </a:rPr>
              <a:t>Results take time!!</a:t>
            </a:r>
          </a:p>
          <a:p>
            <a:pPr lvl="1"/>
            <a:r>
              <a:rPr lang="en-US" sz="2000">
                <a:latin typeface="Constantia" charset="0"/>
              </a:rPr>
              <a:t>One significant discover y = Nobel Prize!</a:t>
            </a:r>
          </a:p>
        </p:txBody>
      </p:sp>
      <p:pic>
        <p:nvPicPr>
          <p:cNvPr id="116738" name="Picture 2"/>
          <p:cNvPicPr>
            <a:picLocks noChangeAspect="1" noChangeArrowheads="1"/>
          </p:cNvPicPr>
          <p:nvPr/>
        </p:nvPicPr>
        <p:blipFill>
          <a:blip r:embed="rId2">
            <a:extLst>
              <a:ext uri="{28A0092B-C50C-407E-A947-70E740481C1C}">
                <a14:useLocalDpi xmlns:a14="http://schemas.microsoft.com/office/drawing/2010/main" val="0"/>
              </a:ext>
            </a:extLst>
          </a:blip>
          <a:srcRect t="5728" b="25537"/>
          <a:stretch>
            <a:fillRect/>
          </a:stretch>
        </p:blipFill>
        <p:spPr bwMode="auto">
          <a:xfrm>
            <a:off x="1028700" y="1219200"/>
            <a:ext cx="2705100" cy="259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74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2500" y="1295400"/>
            <a:ext cx="3424238" cy="255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ounded Rectangle 11"/>
          <p:cNvSpPr/>
          <p:nvPr/>
        </p:nvSpPr>
        <p:spPr>
          <a:xfrm>
            <a:off x="342900" y="762000"/>
            <a:ext cx="3962400" cy="5181600"/>
          </a:xfrm>
          <a:prstGeom prst="round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TextBox 12"/>
          <p:cNvSpPr txBox="1">
            <a:spLocks noChangeArrowheads="1"/>
          </p:cNvSpPr>
          <p:nvPr/>
        </p:nvSpPr>
        <p:spPr bwMode="auto">
          <a:xfrm>
            <a:off x="419100" y="5905500"/>
            <a:ext cx="33909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eaLnBrk="0" hangingPunct="0">
              <a:defRPr>
                <a:solidFill>
                  <a:schemeClr val="tx1"/>
                </a:solidFill>
                <a:latin typeface="Arial" charset="0"/>
                <a:ea typeface="ＭＳ Ｐゴシック" charset="0"/>
              </a:defRPr>
            </a:lvl1pPr>
            <a:lvl2pPr marL="742950" indent="-285750" algn="ctr" eaLnBrk="0" hangingPunct="0">
              <a:defRPr>
                <a:solidFill>
                  <a:schemeClr val="tx1"/>
                </a:solidFill>
                <a:latin typeface="Arial" charset="0"/>
                <a:ea typeface="ＭＳ Ｐゴシック" charset="0"/>
              </a:defRPr>
            </a:lvl2pPr>
            <a:lvl3pPr marL="1143000" indent="-228600" algn="ctr" eaLnBrk="0" hangingPunct="0">
              <a:defRPr>
                <a:solidFill>
                  <a:schemeClr val="tx1"/>
                </a:solidFill>
                <a:latin typeface="Arial" charset="0"/>
                <a:ea typeface="ＭＳ Ｐゴシック" charset="0"/>
              </a:defRPr>
            </a:lvl3pPr>
            <a:lvl4pPr marL="1600200" indent="-228600" algn="ctr" eaLnBrk="0" hangingPunct="0">
              <a:defRPr>
                <a:solidFill>
                  <a:schemeClr val="tx1"/>
                </a:solidFill>
                <a:latin typeface="Arial" charset="0"/>
                <a:ea typeface="ＭＳ Ｐゴシック" charset="0"/>
              </a:defRPr>
            </a:lvl4pPr>
            <a:lvl5pPr marL="2057400" indent="-228600" algn="ctr"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2400">
                <a:solidFill>
                  <a:srgbClr val="FFFF00"/>
                </a:solidFill>
              </a:rPr>
              <a:t>Society loves this…</a:t>
            </a:r>
          </a:p>
        </p:txBody>
      </p:sp>
      <p:sp>
        <p:nvSpPr>
          <p:cNvPr id="14" name="Rounded Rectangle 13"/>
          <p:cNvSpPr/>
          <p:nvPr/>
        </p:nvSpPr>
        <p:spPr>
          <a:xfrm>
            <a:off x="4495800" y="685800"/>
            <a:ext cx="4229100" cy="5257800"/>
          </a:xfrm>
          <a:prstGeom prst="round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TextBox 14"/>
          <p:cNvSpPr txBox="1">
            <a:spLocks noChangeArrowheads="1"/>
          </p:cNvSpPr>
          <p:nvPr/>
        </p:nvSpPr>
        <p:spPr bwMode="auto">
          <a:xfrm>
            <a:off x="4648200" y="5905500"/>
            <a:ext cx="3733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eaLnBrk="0" hangingPunct="0">
              <a:defRPr>
                <a:solidFill>
                  <a:schemeClr val="tx1"/>
                </a:solidFill>
                <a:latin typeface="Arial" charset="0"/>
                <a:ea typeface="ＭＳ Ｐゴシック" charset="0"/>
              </a:defRPr>
            </a:lvl1pPr>
            <a:lvl2pPr marL="742950" indent="-285750" algn="ctr" eaLnBrk="0" hangingPunct="0">
              <a:defRPr>
                <a:solidFill>
                  <a:schemeClr val="tx1"/>
                </a:solidFill>
                <a:latin typeface="Arial" charset="0"/>
                <a:ea typeface="ＭＳ Ｐゴシック" charset="0"/>
              </a:defRPr>
            </a:lvl2pPr>
            <a:lvl3pPr marL="1143000" indent="-228600" algn="ctr" eaLnBrk="0" hangingPunct="0">
              <a:defRPr>
                <a:solidFill>
                  <a:schemeClr val="tx1"/>
                </a:solidFill>
                <a:latin typeface="Arial" charset="0"/>
                <a:ea typeface="ＭＳ Ｐゴシック" charset="0"/>
              </a:defRPr>
            </a:lvl3pPr>
            <a:lvl4pPr marL="1600200" indent="-228600" algn="ctr" eaLnBrk="0" hangingPunct="0">
              <a:defRPr>
                <a:solidFill>
                  <a:schemeClr val="tx1"/>
                </a:solidFill>
                <a:latin typeface="Arial" charset="0"/>
                <a:ea typeface="ＭＳ Ｐゴシック" charset="0"/>
              </a:defRPr>
            </a:lvl4pPr>
            <a:lvl5pPr marL="2057400" indent="-228600" algn="ctr"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2400">
                <a:solidFill>
                  <a:srgbClr val="FFFF00"/>
                </a:solidFill>
              </a:rPr>
              <a:t>… but benefits from this</a:t>
            </a:r>
          </a:p>
        </p:txBody>
      </p:sp>
      <p:sp>
        <p:nvSpPr>
          <p:cNvPr id="20491" name="Date Placeholder 18"/>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algn="ctr" eaLnBrk="0" hangingPunct="0">
              <a:defRPr>
                <a:solidFill>
                  <a:schemeClr val="tx1"/>
                </a:solidFill>
                <a:latin typeface="Arial" charset="0"/>
                <a:ea typeface="ＭＳ Ｐゴシック" charset="0"/>
              </a:defRPr>
            </a:lvl1pPr>
            <a:lvl2pPr marL="742950" indent="-285750" algn="ctr" eaLnBrk="0" hangingPunct="0">
              <a:defRPr>
                <a:solidFill>
                  <a:schemeClr val="tx1"/>
                </a:solidFill>
                <a:latin typeface="Arial" charset="0"/>
                <a:ea typeface="ＭＳ Ｐゴシック" charset="0"/>
              </a:defRPr>
            </a:lvl2pPr>
            <a:lvl3pPr marL="1143000" indent="-228600" algn="ctr" eaLnBrk="0" hangingPunct="0">
              <a:defRPr>
                <a:solidFill>
                  <a:schemeClr val="tx1"/>
                </a:solidFill>
                <a:latin typeface="Arial" charset="0"/>
                <a:ea typeface="ＭＳ Ｐゴシック" charset="0"/>
              </a:defRPr>
            </a:lvl3pPr>
            <a:lvl4pPr marL="1600200" indent="-228600" algn="ctr" eaLnBrk="0" hangingPunct="0">
              <a:defRPr>
                <a:solidFill>
                  <a:schemeClr val="tx1"/>
                </a:solidFill>
                <a:latin typeface="Arial" charset="0"/>
                <a:ea typeface="ＭＳ Ｐゴシック" charset="0"/>
              </a:defRPr>
            </a:lvl4pPr>
            <a:lvl5pPr marL="2057400" indent="-228600" algn="ctr"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algn="l" eaLnBrk="1" hangingPunct="1"/>
            <a:r>
              <a:rPr lang="en-US" smtClean="0">
                <a:solidFill>
                  <a:schemeClr val="tx2"/>
                </a:solidFill>
              </a:rPr>
              <a:t>May 5, 2013</a:t>
            </a:r>
            <a:endParaRPr lang="en-US">
              <a:solidFill>
                <a:schemeClr val="tx2"/>
              </a:solidFill>
            </a:endParaRPr>
          </a:p>
        </p:txBody>
      </p:sp>
      <p:sp>
        <p:nvSpPr>
          <p:cNvPr id="20492" name="Slide Number Placeholder 19"/>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a:solidFill>
                  <a:schemeClr val="tx1"/>
                </a:solidFill>
                <a:latin typeface="Arial" charset="0"/>
                <a:ea typeface="ＭＳ Ｐゴシック" charset="0"/>
              </a:defRPr>
            </a:lvl1pPr>
            <a:lvl2pPr marL="742950" indent="-285750" algn="ctr" eaLnBrk="0" hangingPunct="0">
              <a:defRPr>
                <a:solidFill>
                  <a:schemeClr val="tx1"/>
                </a:solidFill>
                <a:latin typeface="Arial" charset="0"/>
                <a:ea typeface="ＭＳ Ｐゴシック" charset="0"/>
              </a:defRPr>
            </a:lvl2pPr>
            <a:lvl3pPr marL="1143000" indent="-228600" algn="ctr" eaLnBrk="0" hangingPunct="0">
              <a:defRPr>
                <a:solidFill>
                  <a:schemeClr val="tx1"/>
                </a:solidFill>
                <a:latin typeface="Arial" charset="0"/>
                <a:ea typeface="ＭＳ Ｐゴシック" charset="0"/>
              </a:defRPr>
            </a:lvl3pPr>
            <a:lvl4pPr marL="1600200" indent="-228600" algn="ctr" eaLnBrk="0" hangingPunct="0">
              <a:defRPr>
                <a:solidFill>
                  <a:schemeClr val="tx1"/>
                </a:solidFill>
                <a:latin typeface="Arial" charset="0"/>
                <a:ea typeface="ＭＳ Ｐゴシック" charset="0"/>
              </a:defRPr>
            </a:lvl4pPr>
            <a:lvl5pPr marL="2057400" indent="-228600" algn="ctr"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A7499D48-DA6D-7C4C-8422-7EB3A0EA6F69}" type="slidenum">
              <a:rPr lang="en-US">
                <a:solidFill>
                  <a:schemeClr val="tx2"/>
                </a:solidFill>
              </a:rPr>
              <a:pPr eaLnBrk="1" hangingPunct="1"/>
              <a:t>10</a:t>
            </a:fld>
            <a:endParaRPr lang="en-US">
              <a:solidFill>
                <a:schemeClr val="tx2"/>
              </a:solidFill>
            </a:endParaRPr>
          </a:p>
        </p:txBody>
      </p:sp>
      <p:sp>
        <p:nvSpPr>
          <p:cNvPr id="20493" name="Footer Placeholder 20"/>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algn="ctr" eaLnBrk="0" hangingPunct="0">
              <a:defRPr>
                <a:solidFill>
                  <a:schemeClr val="tx1"/>
                </a:solidFill>
                <a:latin typeface="Arial" charset="0"/>
                <a:ea typeface="ＭＳ Ｐゴシック" charset="0"/>
              </a:defRPr>
            </a:lvl1pPr>
            <a:lvl2pPr marL="742950" indent="-285750" algn="ctr" eaLnBrk="0" hangingPunct="0">
              <a:defRPr>
                <a:solidFill>
                  <a:schemeClr val="tx1"/>
                </a:solidFill>
                <a:latin typeface="Arial" charset="0"/>
                <a:ea typeface="ＭＳ Ｐゴシック" charset="0"/>
              </a:defRPr>
            </a:lvl2pPr>
            <a:lvl3pPr marL="1143000" indent="-228600" algn="ctr" eaLnBrk="0" hangingPunct="0">
              <a:defRPr>
                <a:solidFill>
                  <a:schemeClr val="tx1"/>
                </a:solidFill>
                <a:latin typeface="Arial" charset="0"/>
                <a:ea typeface="ＭＳ Ｐゴシック" charset="0"/>
              </a:defRPr>
            </a:lvl3pPr>
            <a:lvl4pPr marL="1600200" indent="-228600" algn="ctr" eaLnBrk="0" hangingPunct="0">
              <a:defRPr>
                <a:solidFill>
                  <a:schemeClr val="tx1"/>
                </a:solidFill>
                <a:latin typeface="Arial" charset="0"/>
                <a:ea typeface="ＭＳ Ｐゴシック" charset="0"/>
              </a:defRPr>
            </a:lvl4pPr>
            <a:lvl5pPr marL="2057400" indent="-228600" algn="ctr"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r>
              <a:rPr lang="en-US">
                <a:solidFill>
                  <a:schemeClr val="tx2"/>
                </a:solidFill>
              </a:rPr>
              <a:t>Ask-a-Scientist Lecture</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7">
                                            <p:txEl>
                                              <p:pRg st="7" end="7"/>
                                            </p:txEl>
                                          </p:spTgt>
                                        </p:tgtEl>
                                        <p:attrNameLst>
                                          <p:attrName>style.visibility</p:attrName>
                                        </p:attrNameLst>
                                      </p:cBhvr>
                                      <p:to>
                                        <p:strVal val="visible"/>
                                      </p:to>
                                    </p:set>
                                    <p:anim calcmode="lin" valueType="num">
                                      <p:cBhvr additive="base">
                                        <p:cTn id="11" dur="500" fill="hold"/>
                                        <p:tgtEl>
                                          <p:spTgt spid="7">
                                            <p:txEl>
                                              <p:pRg st="7" end="7"/>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7">
                                            <p:txEl>
                                              <p:pRg st="7" end="7"/>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7">
                                            <p:txEl>
                                              <p:pRg st="8" end="8"/>
                                            </p:txEl>
                                          </p:spTgt>
                                        </p:tgtEl>
                                        <p:attrNameLst>
                                          <p:attrName>style.visibility</p:attrName>
                                        </p:attrNameLst>
                                      </p:cBhvr>
                                      <p:to>
                                        <p:strVal val="visible"/>
                                      </p:to>
                                    </p:set>
                                    <p:anim calcmode="lin" valueType="num">
                                      <p:cBhvr additive="base">
                                        <p:cTn id="15" dur="500" fill="hold"/>
                                        <p:tgtEl>
                                          <p:spTgt spid="7">
                                            <p:txEl>
                                              <p:pRg st="8" end="8"/>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7">
                                            <p:txEl>
                                              <p:pRg st="8" end="8"/>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7">
                                            <p:txEl>
                                              <p:pRg st="9" end="9"/>
                                            </p:txEl>
                                          </p:spTgt>
                                        </p:tgtEl>
                                        <p:attrNameLst>
                                          <p:attrName>style.visibility</p:attrName>
                                        </p:attrNameLst>
                                      </p:cBhvr>
                                      <p:to>
                                        <p:strVal val="visible"/>
                                      </p:to>
                                    </p:set>
                                    <p:anim calcmode="lin" valueType="num">
                                      <p:cBhvr additive="base">
                                        <p:cTn id="19" dur="500" fill="hold"/>
                                        <p:tgtEl>
                                          <p:spTgt spid="7">
                                            <p:txEl>
                                              <p:pRg st="9" end="9"/>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7">
                                            <p:txEl>
                                              <p:pRg st="9" end="9"/>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7">
                                            <p:txEl>
                                              <p:pRg st="10" end="10"/>
                                            </p:txEl>
                                          </p:spTgt>
                                        </p:tgtEl>
                                        <p:attrNameLst>
                                          <p:attrName>style.visibility</p:attrName>
                                        </p:attrNameLst>
                                      </p:cBhvr>
                                      <p:to>
                                        <p:strVal val="visible"/>
                                      </p:to>
                                    </p:set>
                                    <p:anim calcmode="lin" valueType="num">
                                      <p:cBhvr additive="base">
                                        <p:cTn id="23" dur="500" fill="hold"/>
                                        <p:tgtEl>
                                          <p:spTgt spid="7">
                                            <p:txEl>
                                              <p:pRg st="10" end="10"/>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7">
                                            <p:txEl>
                                              <p:pRg st="10" end="10"/>
                                            </p:txEl>
                                          </p:spTgt>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116738"/>
                                        </p:tgtEl>
                                        <p:attrNameLst>
                                          <p:attrName>style.visibility</p:attrName>
                                        </p:attrNameLst>
                                      </p:cBhvr>
                                      <p:to>
                                        <p:strVal val="visible"/>
                                      </p:to>
                                    </p:set>
                                    <p:anim calcmode="lin" valueType="num">
                                      <p:cBhvr additive="base">
                                        <p:cTn id="27" dur="500" fill="hold"/>
                                        <p:tgtEl>
                                          <p:spTgt spid="116738"/>
                                        </p:tgtEl>
                                        <p:attrNameLst>
                                          <p:attrName>ppt_x</p:attrName>
                                        </p:attrNameLst>
                                      </p:cBhvr>
                                      <p:tavLst>
                                        <p:tav tm="0">
                                          <p:val>
                                            <p:strVal val="0-#ppt_w/2"/>
                                          </p:val>
                                        </p:tav>
                                        <p:tav tm="100000">
                                          <p:val>
                                            <p:strVal val="#ppt_x"/>
                                          </p:val>
                                        </p:tav>
                                      </p:tavLst>
                                    </p:anim>
                                    <p:anim calcmode="lin" valueType="num">
                                      <p:cBhvr additive="base">
                                        <p:cTn id="28" dur="500" fill="hold"/>
                                        <p:tgtEl>
                                          <p:spTgt spid="116738"/>
                                        </p:tgtEl>
                                        <p:attrNameLst>
                                          <p:attrName>ppt_y</p:attrName>
                                        </p:attrNameLst>
                                      </p:cBhvr>
                                      <p:tavLst>
                                        <p:tav tm="0">
                                          <p:val>
                                            <p:strVal val="#ppt_y"/>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2" fill="hold" grpId="0" nodeType="clickEffect">
                                  <p:stCondLst>
                                    <p:cond delay="0"/>
                                  </p:stCondLst>
                                  <p:childTnLst>
                                    <p:set>
                                      <p:cBhvr>
                                        <p:cTn id="32" dur="1" fill="hold">
                                          <p:stCondLst>
                                            <p:cond delay="0"/>
                                          </p:stCondLst>
                                        </p:cTn>
                                        <p:tgtEl>
                                          <p:spTgt spid="8">
                                            <p:txEl>
                                              <p:pRg st="0" end="0"/>
                                            </p:txEl>
                                          </p:spTgt>
                                        </p:tgtEl>
                                        <p:attrNameLst>
                                          <p:attrName>style.visibility</p:attrName>
                                        </p:attrNameLst>
                                      </p:cBhvr>
                                      <p:to>
                                        <p:strVal val="visible"/>
                                      </p:to>
                                    </p:set>
                                    <p:anim calcmode="lin" valueType="num">
                                      <p:cBhvr additive="base">
                                        <p:cTn id="33" dur="500" fill="hold"/>
                                        <p:tgtEl>
                                          <p:spTgt spid="8">
                                            <p:txEl>
                                              <p:pRg st="0" end="0"/>
                                            </p:txEl>
                                          </p:spTgt>
                                        </p:tgtEl>
                                        <p:attrNameLst>
                                          <p:attrName>ppt_x</p:attrName>
                                        </p:attrNameLst>
                                      </p:cBhvr>
                                      <p:tavLst>
                                        <p:tav tm="0">
                                          <p:val>
                                            <p:strVal val="1+#ppt_w/2"/>
                                          </p:val>
                                        </p:tav>
                                        <p:tav tm="100000">
                                          <p:val>
                                            <p:strVal val="#ppt_x"/>
                                          </p:val>
                                        </p:tav>
                                      </p:tavLst>
                                    </p:anim>
                                    <p:anim calcmode="lin" valueType="num">
                                      <p:cBhvr additive="base">
                                        <p:cTn id="34" dur="500" fill="hold"/>
                                        <p:tgtEl>
                                          <p:spTgt spid="8">
                                            <p:txEl>
                                              <p:pRg st="0" end="0"/>
                                            </p:txEl>
                                          </p:spTgt>
                                        </p:tgtEl>
                                        <p:attrNameLst>
                                          <p:attrName>ppt_y</p:attrName>
                                        </p:attrNameLst>
                                      </p:cBhvr>
                                      <p:tavLst>
                                        <p:tav tm="0">
                                          <p:val>
                                            <p:strVal val="#ppt_y"/>
                                          </p:val>
                                        </p:tav>
                                        <p:tav tm="100000">
                                          <p:val>
                                            <p:strVal val="#ppt_y"/>
                                          </p:val>
                                        </p:tav>
                                      </p:tavLst>
                                    </p:anim>
                                  </p:childTnLst>
                                </p:cTn>
                              </p:par>
                              <p:par>
                                <p:cTn id="35" presetID="2" presetClass="entr" presetSubtype="2" fill="hold" grpId="0" nodeType="withEffect">
                                  <p:stCondLst>
                                    <p:cond delay="0"/>
                                  </p:stCondLst>
                                  <p:childTnLst>
                                    <p:set>
                                      <p:cBhvr>
                                        <p:cTn id="36" dur="1" fill="hold">
                                          <p:stCondLst>
                                            <p:cond delay="0"/>
                                          </p:stCondLst>
                                        </p:cTn>
                                        <p:tgtEl>
                                          <p:spTgt spid="8">
                                            <p:txEl>
                                              <p:pRg st="7" end="7"/>
                                            </p:txEl>
                                          </p:spTgt>
                                        </p:tgtEl>
                                        <p:attrNameLst>
                                          <p:attrName>style.visibility</p:attrName>
                                        </p:attrNameLst>
                                      </p:cBhvr>
                                      <p:to>
                                        <p:strVal val="visible"/>
                                      </p:to>
                                    </p:set>
                                    <p:anim calcmode="lin" valueType="num">
                                      <p:cBhvr additive="base">
                                        <p:cTn id="37" dur="500" fill="hold"/>
                                        <p:tgtEl>
                                          <p:spTgt spid="8">
                                            <p:txEl>
                                              <p:pRg st="7" end="7"/>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8">
                                            <p:txEl>
                                              <p:pRg st="7" end="7"/>
                                            </p:txEl>
                                          </p:spTgt>
                                        </p:tgtEl>
                                        <p:attrNameLst>
                                          <p:attrName>ppt_y</p:attrName>
                                        </p:attrNameLst>
                                      </p:cBhvr>
                                      <p:tavLst>
                                        <p:tav tm="0">
                                          <p:val>
                                            <p:strVal val="#ppt_y"/>
                                          </p:val>
                                        </p:tav>
                                        <p:tav tm="100000">
                                          <p:val>
                                            <p:strVal val="#ppt_y"/>
                                          </p:val>
                                        </p:tav>
                                      </p:tavLst>
                                    </p:anim>
                                  </p:childTnLst>
                                </p:cTn>
                              </p:par>
                              <p:par>
                                <p:cTn id="39" presetID="2" presetClass="entr" presetSubtype="2" fill="hold" grpId="0" nodeType="withEffect">
                                  <p:stCondLst>
                                    <p:cond delay="0"/>
                                  </p:stCondLst>
                                  <p:childTnLst>
                                    <p:set>
                                      <p:cBhvr>
                                        <p:cTn id="40" dur="1" fill="hold">
                                          <p:stCondLst>
                                            <p:cond delay="0"/>
                                          </p:stCondLst>
                                        </p:cTn>
                                        <p:tgtEl>
                                          <p:spTgt spid="8">
                                            <p:txEl>
                                              <p:pRg st="8" end="8"/>
                                            </p:txEl>
                                          </p:spTgt>
                                        </p:tgtEl>
                                        <p:attrNameLst>
                                          <p:attrName>style.visibility</p:attrName>
                                        </p:attrNameLst>
                                      </p:cBhvr>
                                      <p:to>
                                        <p:strVal val="visible"/>
                                      </p:to>
                                    </p:set>
                                    <p:anim calcmode="lin" valueType="num">
                                      <p:cBhvr additive="base">
                                        <p:cTn id="41" dur="500" fill="hold"/>
                                        <p:tgtEl>
                                          <p:spTgt spid="8">
                                            <p:txEl>
                                              <p:pRg st="8" end="8"/>
                                            </p:txEl>
                                          </p:spTgt>
                                        </p:tgtEl>
                                        <p:attrNameLst>
                                          <p:attrName>ppt_x</p:attrName>
                                        </p:attrNameLst>
                                      </p:cBhvr>
                                      <p:tavLst>
                                        <p:tav tm="0">
                                          <p:val>
                                            <p:strVal val="1+#ppt_w/2"/>
                                          </p:val>
                                        </p:tav>
                                        <p:tav tm="100000">
                                          <p:val>
                                            <p:strVal val="#ppt_x"/>
                                          </p:val>
                                        </p:tav>
                                      </p:tavLst>
                                    </p:anim>
                                    <p:anim calcmode="lin" valueType="num">
                                      <p:cBhvr additive="base">
                                        <p:cTn id="42" dur="500" fill="hold"/>
                                        <p:tgtEl>
                                          <p:spTgt spid="8">
                                            <p:txEl>
                                              <p:pRg st="8" end="8"/>
                                            </p:txEl>
                                          </p:spTgt>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8">
                                            <p:txEl>
                                              <p:pRg st="9" end="9"/>
                                            </p:txEl>
                                          </p:spTgt>
                                        </p:tgtEl>
                                        <p:attrNameLst>
                                          <p:attrName>style.visibility</p:attrName>
                                        </p:attrNameLst>
                                      </p:cBhvr>
                                      <p:to>
                                        <p:strVal val="visible"/>
                                      </p:to>
                                    </p:set>
                                    <p:anim calcmode="lin" valueType="num">
                                      <p:cBhvr additive="base">
                                        <p:cTn id="45" dur="500" fill="hold"/>
                                        <p:tgtEl>
                                          <p:spTgt spid="8">
                                            <p:txEl>
                                              <p:pRg st="9" end="9"/>
                                            </p:txEl>
                                          </p:spTgt>
                                        </p:tgtEl>
                                        <p:attrNameLst>
                                          <p:attrName>ppt_x</p:attrName>
                                        </p:attrNameLst>
                                      </p:cBhvr>
                                      <p:tavLst>
                                        <p:tav tm="0">
                                          <p:val>
                                            <p:strVal val="1+#ppt_w/2"/>
                                          </p:val>
                                        </p:tav>
                                        <p:tav tm="100000">
                                          <p:val>
                                            <p:strVal val="#ppt_x"/>
                                          </p:val>
                                        </p:tav>
                                      </p:tavLst>
                                    </p:anim>
                                    <p:anim calcmode="lin" valueType="num">
                                      <p:cBhvr additive="base">
                                        <p:cTn id="46" dur="500" fill="hold"/>
                                        <p:tgtEl>
                                          <p:spTgt spid="8">
                                            <p:txEl>
                                              <p:pRg st="9" end="9"/>
                                            </p:txEl>
                                          </p:spTgt>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8">
                                            <p:txEl>
                                              <p:pRg st="10" end="10"/>
                                            </p:txEl>
                                          </p:spTgt>
                                        </p:tgtEl>
                                        <p:attrNameLst>
                                          <p:attrName>style.visibility</p:attrName>
                                        </p:attrNameLst>
                                      </p:cBhvr>
                                      <p:to>
                                        <p:strVal val="visible"/>
                                      </p:to>
                                    </p:set>
                                    <p:anim calcmode="lin" valueType="num">
                                      <p:cBhvr additive="base">
                                        <p:cTn id="49" dur="500" fill="hold"/>
                                        <p:tgtEl>
                                          <p:spTgt spid="8">
                                            <p:txEl>
                                              <p:pRg st="10" end="10"/>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8">
                                            <p:txEl>
                                              <p:pRg st="10" end="10"/>
                                            </p:txEl>
                                          </p:spTgt>
                                        </p:tgtEl>
                                        <p:attrNameLst>
                                          <p:attrName>ppt_y</p:attrName>
                                        </p:attrNameLst>
                                      </p:cBhvr>
                                      <p:tavLst>
                                        <p:tav tm="0">
                                          <p:val>
                                            <p:strVal val="#ppt_y"/>
                                          </p:val>
                                        </p:tav>
                                        <p:tav tm="100000">
                                          <p:val>
                                            <p:strVal val="#ppt_y"/>
                                          </p:val>
                                        </p:tav>
                                      </p:tavLst>
                                    </p:anim>
                                  </p:childTnLst>
                                </p:cTn>
                              </p:par>
                              <p:par>
                                <p:cTn id="51" presetID="2" presetClass="entr" presetSubtype="2" fill="hold" nodeType="withEffect">
                                  <p:stCondLst>
                                    <p:cond delay="0"/>
                                  </p:stCondLst>
                                  <p:childTnLst>
                                    <p:set>
                                      <p:cBhvr>
                                        <p:cTn id="52" dur="1" fill="hold">
                                          <p:stCondLst>
                                            <p:cond delay="0"/>
                                          </p:stCondLst>
                                        </p:cTn>
                                        <p:tgtEl>
                                          <p:spTgt spid="116740"/>
                                        </p:tgtEl>
                                        <p:attrNameLst>
                                          <p:attrName>style.visibility</p:attrName>
                                        </p:attrNameLst>
                                      </p:cBhvr>
                                      <p:to>
                                        <p:strVal val="visible"/>
                                      </p:to>
                                    </p:set>
                                    <p:anim calcmode="lin" valueType="num">
                                      <p:cBhvr additive="base">
                                        <p:cTn id="53" dur="500" fill="hold"/>
                                        <p:tgtEl>
                                          <p:spTgt spid="116740"/>
                                        </p:tgtEl>
                                        <p:attrNameLst>
                                          <p:attrName>ppt_x</p:attrName>
                                        </p:attrNameLst>
                                      </p:cBhvr>
                                      <p:tavLst>
                                        <p:tav tm="0">
                                          <p:val>
                                            <p:strVal val="1+#ppt_w/2"/>
                                          </p:val>
                                        </p:tav>
                                        <p:tav tm="100000">
                                          <p:val>
                                            <p:strVal val="#ppt_x"/>
                                          </p:val>
                                        </p:tav>
                                      </p:tavLst>
                                    </p:anim>
                                    <p:anim calcmode="lin" valueType="num">
                                      <p:cBhvr additive="base">
                                        <p:cTn id="54" dur="500" fill="hold"/>
                                        <p:tgtEl>
                                          <p:spTgt spid="116740"/>
                                        </p:tgtEl>
                                        <p:attrNameLst>
                                          <p:attrName>ppt_y</p:attrName>
                                        </p:attrNameLst>
                                      </p:cBhvr>
                                      <p:tavLst>
                                        <p:tav tm="0">
                                          <p:val>
                                            <p:strVal val="#ppt_y"/>
                                          </p:val>
                                        </p:tav>
                                        <p:tav tm="100000">
                                          <p:val>
                                            <p:strVal val="#ppt_y"/>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fade">
                                      <p:cBhvr>
                                        <p:cTn id="59" dur="500"/>
                                        <p:tgtEl>
                                          <p:spTgt spid="13"/>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12"/>
                                        </p:tgtEl>
                                        <p:attrNameLst>
                                          <p:attrName>style.visibility</p:attrName>
                                        </p:attrNameLst>
                                      </p:cBhvr>
                                      <p:to>
                                        <p:strVal val="visible"/>
                                      </p:to>
                                    </p:set>
                                    <p:animEffect transition="in" filter="fade">
                                      <p:cBhvr>
                                        <p:cTn id="62" dur="500"/>
                                        <p:tgtEl>
                                          <p:spTgt spid="12"/>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4"/>
                                        </p:tgtEl>
                                        <p:attrNameLst>
                                          <p:attrName>style.visibility</p:attrName>
                                        </p:attrNameLst>
                                      </p:cBhvr>
                                      <p:to>
                                        <p:strVal val="visible"/>
                                      </p:to>
                                    </p:set>
                                    <p:animEffect transition="in" filter="fade">
                                      <p:cBhvr>
                                        <p:cTn id="67" dur="500"/>
                                        <p:tgtEl>
                                          <p:spTgt spid="14"/>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15"/>
                                        </p:tgtEl>
                                        <p:attrNameLst>
                                          <p:attrName>style.visibility</p:attrName>
                                        </p:attrNameLst>
                                      </p:cBhvr>
                                      <p:to>
                                        <p:strVal val="visible"/>
                                      </p:to>
                                    </p:set>
                                    <p:animEffect transition="in" filter="fade">
                                      <p:cBhvr>
                                        <p:cTn id="7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8" grpId="0" build="p"/>
      <p:bldP spid="12" grpId="0" animBg="1"/>
      <p:bldP spid="13" grpId="0"/>
      <p:bldP spid="14" grpId="0" animBg="1"/>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ontent Placeholder 8"/>
          <p:cNvSpPr>
            <a:spLocks noGrp="1"/>
          </p:cNvSpPr>
          <p:nvPr>
            <p:ph idx="1"/>
          </p:nvPr>
        </p:nvSpPr>
        <p:spPr>
          <a:xfrm>
            <a:off x="457200" y="723900"/>
            <a:ext cx="8229600" cy="5253038"/>
          </a:xfrm>
        </p:spPr>
        <p:txBody>
          <a:bodyPr/>
          <a:lstStyle/>
          <a:p>
            <a:r>
              <a:rPr lang="en-US">
                <a:latin typeface="Constantia" charset="0"/>
              </a:rPr>
              <a:t>It</a:t>
            </a:r>
            <a:r>
              <a:rPr lang="ja-JP" altLang="en-US">
                <a:latin typeface="Constantia" charset="0"/>
              </a:rPr>
              <a:t>’</a:t>
            </a:r>
            <a:r>
              <a:rPr lang="en-US">
                <a:latin typeface="Constantia" charset="0"/>
              </a:rPr>
              <a:t>s important to make a distinction between </a:t>
            </a:r>
            <a:r>
              <a:rPr lang="ja-JP" altLang="en-US">
                <a:latin typeface="Constantia" charset="0"/>
              </a:rPr>
              <a:t>“</a:t>
            </a:r>
            <a:r>
              <a:rPr lang="en-US">
                <a:latin typeface="Constantia" charset="0"/>
              </a:rPr>
              <a:t>science</a:t>
            </a:r>
            <a:r>
              <a:rPr lang="ja-JP" altLang="en-US">
                <a:latin typeface="Constantia" charset="0"/>
              </a:rPr>
              <a:t>”</a:t>
            </a:r>
            <a:r>
              <a:rPr lang="en-US">
                <a:latin typeface="Constantia" charset="0"/>
              </a:rPr>
              <a:t> and </a:t>
            </a:r>
            <a:r>
              <a:rPr lang="ja-JP" altLang="en-US">
                <a:latin typeface="Constantia" charset="0"/>
              </a:rPr>
              <a:t>“</a:t>
            </a:r>
            <a:r>
              <a:rPr lang="en-US">
                <a:latin typeface="Constantia" charset="0"/>
              </a:rPr>
              <a:t>technology</a:t>
            </a:r>
            <a:r>
              <a:rPr lang="ja-JP" altLang="en-US">
                <a:latin typeface="Constantia" charset="0"/>
              </a:rPr>
              <a:t>”</a:t>
            </a:r>
            <a:endParaRPr lang="en-US">
              <a:latin typeface="Constantia" charset="0"/>
            </a:endParaRPr>
          </a:p>
          <a:p>
            <a:pPr lvl="1"/>
            <a:r>
              <a:rPr lang="en-US">
                <a:latin typeface="Constantia" charset="0"/>
              </a:rPr>
              <a:t>Science concerns the fundamental rules of nature</a:t>
            </a:r>
          </a:p>
          <a:p>
            <a:pPr lvl="1"/>
            <a:r>
              <a:rPr lang="en-US">
                <a:latin typeface="Constantia" charset="0"/>
              </a:rPr>
              <a:t>Technology is the application of these rules.</a:t>
            </a:r>
          </a:p>
          <a:p>
            <a:r>
              <a:rPr lang="en-US">
                <a:latin typeface="Constantia" charset="0"/>
              </a:rPr>
              <a:t>Science and technology are closely intertwined, but they are still distinct.</a:t>
            </a:r>
          </a:p>
          <a:p>
            <a:pPr lvl="1"/>
            <a:r>
              <a:rPr lang="en-US">
                <a:latin typeface="Constantia" charset="0"/>
              </a:rPr>
              <a:t>New science enables new technology</a:t>
            </a:r>
          </a:p>
          <a:p>
            <a:pPr lvl="1"/>
            <a:r>
              <a:rPr lang="en-US">
                <a:latin typeface="Constantia" charset="0"/>
              </a:rPr>
              <a:t>New technology is used to push the boundaries of science.</a:t>
            </a:r>
          </a:p>
          <a:p>
            <a:r>
              <a:rPr lang="en-US">
                <a:latin typeface="Constantia" charset="0"/>
              </a:rPr>
              <a:t>Although we live in a time of amazing technological advances, fundamental scientific advances are still few and far between.</a:t>
            </a:r>
          </a:p>
          <a:p>
            <a:pPr lvl="1"/>
            <a:r>
              <a:rPr lang="en-US">
                <a:latin typeface="Constantia" charset="0"/>
              </a:rPr>
              <a:t>Last new source of energy was nuclear power (early 20</a:t>
            </a:r>
            <a:r>
              <a:rPr lang="en-US" baseline="30000">
                <a:latin typeface="Constantia" charset="0"/>
              </a:rPr>
              <a:t>th</a:t>
            </a:r>
            <a:r>
              <a:rPr lang="en-US">
                <a:latin typeface="Constantia" charset="0"/>
              </a:rPr>
              <a:t> century)</a:t>
            </a:r>
          </a:p>
        </p:txBody>
      </p:sp>
      <p:sp>
        <p:nvSpPr>
          <p:cNvPr id="8" name="Title 7"/>
          <p:cNvSpPr>
            <a:spLocks noGrp="1"/>
          </p:cNvSpPr>
          <p:nvPr>
            <p:ph type="title"/>
          </p:nvPr>
        </p:nvSpPr>
        <p:spPr/>
        <p:txBody>
          <a:bodyPr/>
          <a:lstStyle/>
          <a:p>
            <a:pPr>
              <a:defRPr/>
            </a:pPr>
            <a:r>
              <a:rPr smtClean="0">
                <a:ea typeface="+mj-ea"/>
              </a:rPr>
              <a:t>But what about Jobs and Wozniac?</a:t>
            </a:r>
            <a:endParaRPr>
              <a:ea typeface="+mj-ea"/>
            </a:endParaRPr>
          </a:p>
        </p:txBody>
      </p:sp>
      <p:sp>
        <p:nvSpPr>
          <p:cNvPr id="21508" name="Date Placeholder 6"/>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algn="ctr" eaLnBrk="0" hangingPunct="0">
              <a:defRPr>
                <a:solidFill>
                  <a:schemeClr val="tx1"/>
                </a:solidFill>
                <a:latin typeface="Arial" charset="0"/>
                <a:ea typeface="ＭＳ Ｐゴシック" charset="0"/>
              </a:defRPr>
            </a:lvl1pPr>
            <a:lvl2pPr marL="742950" indent="-285750" algn="ctr" eaLnBrk="0" hangingPunct="0">
              <a:defRPr>
                <a:solidFill>
                  <a:schemeClr val="tx1"/>
                </a:solidFill>
                <a:latin typeface="Arial" charset="0"/>
                <a:ea typeface="ＭＳ Ｐゴシック" charset="0"/>
              </a:defRPr>
            </a:lvl2pPr>
            <a:lvl3pPr marL="1143000" indent="-228600" algn="ctr" eaLnBrk="0" hangingPunct="0">
              <a:defRPr>
                <a:solidFill>
                  <a:schemeClr val="tx1"/>
                </a:solidFill>
                <a:latin typeface="Arial" charset="0"/>
                <a:ea typeface="ＭＳ Ｐゴシック" charset="0"/>
              </a:defRPr>
            </a:lvl3pPr>
            <a:lvl4pPr marL="1600200" indent="-228600" algn="ctr" eaLnBrk="0" hangingPunct="0">
              <a:defRPr>
                <a:solidFill>
                  <a:schemeClr val="tx1"/>
                </a:solidFill>
                <a:latin typeface="Arial" charset="0"/>
                <a:ea typeface="ＭＳ Ｐゴシック" charset="0"/>
              </a:defRPr>
            </a:lvl4pPr>
            <a:lvl5pPr marL="2057400" indent="-228600" algn="ctr"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algn="l" eaLnBrk="1" hangingPunct="1"/>
            <a:r>
              <a:rPr lang="en-US" smtClean="0">
                <a:solidFill>
                  <a:schemeClr val="tx2"/>
                </a:solidFill>
              </a:rPr>
              <a:t>May 5, 2013</a:t>
            </a:r>
            <a:endParaRPr lang="en-US">
              <a:solidFill>
                <a:schemeClr val="tx2"/>
              </a:solidFill>
            </a:endParaRPr>
          </a:p>
        </p:txBody>
      </p:sp>
      <p:sp>
        <p:nvSpPr>
          <p:cNvPr id="21509" name="Slide Number Placeholder 1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a:solidFill>
                  <a:schemeClr val="tx1"/>
                </a:solidFill>
                <a:latin typeface="Arial" charset="0"/>
                <a:ea typeface="ＭＳ Ｐゴシック" charset="0"/>
              </a:defRPr>
            </a:lvl1pPr>
            <a:lvl2pPr marL="742950" indent="-285750" algn="ctr" eaLnBrk="0" hangingPunct="0">
              <a:defRPr>
                <a:solidFill>
                  <a:schemeClr val="tx1"/>
                </a:solidFill>
                <a:latin typeface="Arial" charset="0"/>
                <a:ea typeface="ＭＳ Ｐゴシック" charset="0"/>
              </a:defRPr>
            </a:lvl2pPr>
            <a:lvl3pPr marL="1143000" indent="-228600" algn="ctr" eaLnBrk="0" hangingPunct="0">
              <a:defRPr>
                <a:solidFill>
                  <a:schemeClr val="tx1"/>
                </a:solidFill>
                <a:latin typeface="Arial" charset="0"/>
                <a:ea typeface="ＭＳ Ｐゴシック" charset="0"/>
              </a:defRPr>
            </a:lvl3pPr>
            <a:lvl4pPr marL="1600200" indent="-228600" algn="ctr" eaLnBrk="0" hangingPunct="0">
              <a:defRPr>
                <a:solidFill>
                  <a:schemeClr val="tx1"/>
                </a:solidFill>
                <a:latin typeface="Arial" charset="0"/>
                <a:ea typeface="ＭＳ Ｐゴシック" charset="0"/>
              </a:defRPr>
            </a:lvl4pPr>
            <a:lvl5pPr marL="2057400" indent="-228600" algn="ctr"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F58DC11B-D369-564B-9B9B-C1A42ED0F047}" type="slidenum">
              <a:rPr lang="en-US">
                <a:solidFill>
                  <a:schemeClr val="tx2"/>
                </a:solidFill>
              </a:rPr>
              <a:pPr eaLnBrk="1" hangingPunct="1"/>
              <a:t>11</a:t>
            </a:fld>
            <a:endParaRPr lang="en-US">
              <a:solidFill>
                <a:schemeClr val="tx2"/>
              </a:solidFill>
            </a:endParaRPr>
          </a:p>
        </p:txBody>
      </p:sp>
      <p:sp>
        <p:nvSpPr>
          <p:cNvPr id="21510" name="Footer Placeholder 1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algn="ctr" eaLnBrk="0" hangingPunct="0">
              <a:defRPr>
                <a:solidFill>
                  <a:schemeClr val="tx1"/>
                </a:solidFill>
                <a:latin typeface="Arial" charset="0"/>
                <a:ea typeface="ＭＳ Ｐゴシック" charset="0"/>
              </a:defRPr>
            </a:lvl1pPr>
            <a:lvl2pPr marL="742950" indent="-285750" algn="ctr" eaLnBrk="0" hangingPunct="0">
              <a:defRPr>
                <a:solidFill>
                  <a:schemeClr val="tx1"/>
                </a:solidFill>
                <a:latin typeface="Arial" charset="0"/>
                <a:ea typeface="ＭＳ Ｐゴシック" charset="0"/>
              </a:defRPr>
            </a:lvl2pPr>
            <a:lvl3pPr marL="1143000" indent="-228600" algn="ctr" eaLnBrk="0" hangingPunct="0">
              <a:defRPr>
                <a:solidFill>
                  <a:schemeClr val="tx1"/>
                </a:solidFill>
                <a:latin typeface="Arial" charset="0"/>
                <a:ea typeface="ＭＳ Ｐゴシック" charset="0"/>
              </a:defRPr>
            </a:lvl3pPr>
            <a:lvl4pPr marL="1600200" indent="-228600" algn="ctr" eaLnBrk="0" hangingPunct="0">
              <a:defRPr>
                <a:solidFill>
                  <a:schemeClr val="tx1"/>
                </a:solidFill>
                <a:latin typeface="Arial" charset="0"/>
                <a:ea typeface="ＭＳ Ｐゴシック" charset="0"/>
              </a:defRPr>
            </a:lvl4pPr>
            <a:lvl5pPr marL="2057400" indent="-228600" algn="ctr"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r>
              <a:rPr lang="en-US">
                <a:solidFill>
                  <a:schemeClr val="tx2"/>
                </a:solidFill>
              </a:rPr>
              <a:t>Ask-a-Scientist Lecture</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ontent Placeholder 1"/>
          <p:cNvSpPr>
            <a:spLocks noGrp="1"/>
          </p:cNvSpPr>
          <p:nvPr>
            <p:ph idx="1"/>
          </p:nvPr>
        </p:nvSpPr>
        <p:spPr>
          <a:xfrm>
            <a:off x="457200" y="747713"/>
            <a:ext cx="8229600" cy="5805487"/>
          </a:xfrm>
        </p:spPr>
        <p:txBody>
          <a:bodyPr/>
          <a:lstStyle/>
          <a:p>
            <a:r>
              <a:rPr lang="en-US" sz="2800">
                <a:latin typeface="Constantia" charset="0"/>
              </a:rPr>
              <a:t>Bob Park</a:t>
            </a:r>
            <a:r>
              <a:rPr lang="ja-JP" altLang="en-US" sz="2800">
                <a:latin typeface="Constantia" charset="0"/>
              </a:rPr>
              <a:t>’</a:t>
            </a:r>
            <a:r>
              <a:rPr lang="en-US" sz="2800">
                <a:latin typeface="Constantia" charset="0"/>
              </a:rPr>
              <a:t>s seven warning signs</a:t>
            </a:r>
          </a:p>
          <a:p>
            <a:pPr marL="465138" lvl="1" indent="-233363">
              <a:buFont typeface="Constantia" charset="0"/>
              <a:buAutoNum type="arabicPeriod"/>
            </a:pPr>
            <a:r>
              <a:rPr lang="en-US" sz="2200">
                <a:latin typeface="Constantia" charset="0"/>
              </a:rPr>
              <a:t>Discoverers make their claims </a:t>
            </a:r>
            <a:r>
              <a:rPr lang="en-US" sz="2200" i="1">
                <a:solidFill>
                  <a:srgbClr val="FFFF00"/>
                </a:solidFill>
                <a:latin typeface="Constantia" charset="0"/>
              </a:rPr>
              <a:t>directly to the popular media</a:t>
            </a:r>
            <a:r>
              <a:rPr lang="en-US" sz="2200">
                <a:latin typeface="Constantia" charset="0"/>
              </a:rPr>
              <a:t>, rather than to fellow scientists.</a:t>
            </a:r>
          </a:p>
          <a:p>
            <a:pPr marL="465138" lvl="1" indent="-233363">
              <a:buFont typeface="Constantia" charset="0"/>
              <a:buAutoNum type="arabicPeriod"/>
            </a:pPr>
            <a:r>
              <a:rPr lang="en-US" sz="2200">
                <a:latin typeface="Constantia" charset="0"/>
              </a:rPr>
              <a:t>Discoverers claim that a </a:t>
            </a:r>
            <a:r>
              <a:rPr lang="en-US" sz="2200" i="1">
                <a:solidFill>
                  <a:srgbClr val="FFFF00"/>
                </a:solidFill>
                <a:latin typeface="Constantia" charset="0"/>
              </a:rPr>
              <a:t>conspiracy</a:t>
            </a:r>
            <a:r>
              <a:rPr lang="en-US" sz="2200">
                <a:latin typeface="Constantia" charset="0"/>
              </a:rPr>
              <a:t> has tried to suppress the discovery.</a:t>
            </a:r>
          </a:p>
          <a:p>
            <a:pPr marL="465138" lvl="1" indent="-233363">
              <a:buFont typeface="Constantia" charset="0"/>
              <a:buAutoNum type="arabicPeriod"/>
            </a:pPr>
            <a:r>
              <a:rPr lang="en-US" sz="2200">
                <a:latin typeface="Constantia" charset="0"/>
              </a:rPr>
              <a:t>The claimed effect appears so weak that observers can hardly distinguish it from noise. </a:t>
            </a:r>
            <a:r>
              <a:rPr lang="en-US" sz="2200" i="1">
                <a:solidFill>
                  <a:srgbClr val="FFFF00"/>
                </a:solidFill>
                <a:latin typeface="Constantia" charset="0"/>
              </a:rPr>
              <a:t>No amount of further work increases the signal</a:t>
            </a:r>
            <a:r>
              <a:rPr lang="en-US" sz="2200">
                <a:latin typeface="Constantia" charset="0"/>
              </a:rPr>
              <a:t>.</a:t>
            </a:r>
          </a:p>
          <a:p>
            <a:pPr marL="465138" lvl="1" indent="-233363">
              <a:buFont typeface="Constantia" charset="0"/>
              <a:buAutoNum type="arabicPeriod"/>
            </a:pPr>
            <a:r>
              <a:rPr lang="en-US" sz="2200" i="1">
                <a:solidFill>
                  <a:srgbClr val="FFFF00"/>
                </a:solidFill>
                <a:latin typeface="Constantia" charset="0"/>
              </a:rPr>
              <a:t>Anecdotal evidence </a:t>
            </a:r>
            <a:r>
              <a:rPr lang="en-US" sz="2200">
                <a:latin typeface="Constantia" charset="0"/>
              </a:rPr>
              <a:t>is used to back up the claim.</a:t>
            </a:r>
          </a:p>
          <a:p>
            <a:pPr marL="465138" lvl="1" indent="-233363">
              <a:buFont typeface="Constantia" charset="0"/>
              <a:buAutoNum type="arabicPeriod"/>
            </a:pPr>
            <a:r>
              <a:rPr lang="en-US" sz="2200">
                <a:latin typeface="Constantia" charset="0"/>
              </a:rPr>
              <a:t>True believers cite </a:t>
            </a:r>
            <a:r>
              <a:rPr lang="en-US" sz="2200" i="1">
                <a:solidFill>
                  <a:srgbClr val="FFFF00"/>
                </a:solidFill>
                <a:latin typeface="Constantia" charset="0"/>
              </a:rPr>
              <a:t>ancient traditions </a:t>
            </a:r>
            <a:r>
              <a:rPr lang="en-US" sz="2200">
                <a:latin typeface="Constantia" charset="0"/>
              </a:rPr>
              <a:t>in support of the new claim.</a:t>
            </a:r>
          </a:p>
          <a:p>
            <a:pPr marL="465138" lvl="1" indent="-233363">
              <a:buFont typeface="Constantia" charset="0"/>
              <a:buAutoNum type="arabicPeriod"/>
            </a:pPr>
            <a:r>
              <a:rPr lang="en-US" sz="2200">
                <a:latin typeface="Constantia" charset="0"/>
              </a:rPr>
              <a:t>The discoverer or discoverers work </a:t>
            </a:r>
            <a:r>
              <a:rPr lang="en-US" sz="2200" i="1">
                <a:solidFill>
                  <a:srgbClr val="FFFF00"/>
                </a:solidFill>
                <a:latin typeface="Constantia" charset="0"/>
              </a:rPr>
              <a:t>in isolation </a:t>
            </a:r>
            <a:r>
              <a:rPr lang="en-US" sz="2200">
                <a:latin typeface="Constantia" charset="0"/>
              </a:rPr>
              <a:t>from the mainstream scientific community.</a:t>
            </a:r>
          </a:p>
          <a:p>
            <a:pPr marL="465138" lvl="1" indent="-233363">
              <a:buFont typeface="Constantia" charset="0"/>
              <a:buAutoNum type="arabicPeriod"/>
            </a:pPr>
            <a:r>
              <a:rPr lang="en-US" sz="2200">
                <a:latin typeface="Constantia" charset="0"/>
              </a:rPr>
              <a:t>The discovery, if true, would require a </a:t>
            </a:r>
            <a:r>
              <a:rPr lang="en-US" sz="2200" i="1">
                <a:solidFill>
                  <a:srgbClr val="FFFF00"/>
                </a:solidFill>
                <a:latin typeface="Constantia" charset="0"/>
              </a:rPr>
              <a:t>change in the understanding of the fundamental laws of nature</a:t>
            </a:r>
            <a:r>
              <a:rPr lang="en-US" sz="2200">
                <a:latin typeface="Constantia" charset="0"/>
              </a:rPr>
              <a:t>.</a:t>
            </a:r>
          </a:p>
          <a:p>
            <a:endParaRPr lang="en-US" sz="1900">
              <a:latin typeface="Constantia" charset="0"/>
            </a:endParaRPr>
          </a:p>
          <a:p>
            <a:pPr lvl="2"/>
            <a:endParaRPr lang="en-US" sz="1800">
              <a:latin typeface="Constantia" charset="0"/>
            </a:endParaRPr>
          </a:p>
        </p:txBody>
      </p:sp>
      <p:sp>
        <p:nvSpPr>
          <p:cNvPr id="3" name="Title 2"/>
          <p:cNvSpPr>
            <a:spLocks noGrp="1"/>
          </p:cNvSpPr>
          <p:nvPr>
            <p:ph type="title"/>
          </p:nvPr>
        </p:nvSpPr>
        <p:spPr/>
        <p:txBody>
          <a:bodyPr/>
          <a:lstStyle/>
          <a:p>
            <a:pPr>
              <a:defRPr/>
            </a:pPr>
            <a:r>
              <a:rPr smtClean="0">
                <a:ea typeface="+mj-ea"/>
              </a:rPr>
              <a:t>"Voodoo Science"</a:t>
            </a:r>
            <a:endParaRPr>
              <a:ea typeface="+mj-ea"/>
            </a:endParaRPr>
          </a:p>
        </p:txBody>
      </p:sp>
      <p:sp>
        <p:nvSpPr>
          <p:cNvPr id="22532" name="Date Placeholder 9"/>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algn="ctr" eaLnBrk="0" hangingPunct="0">
              <a:defRPr>
                <a:solidFill>
                  <a:schemeClr val="tx1"/>
                </a:solidFill>
                <a:latin typeface="Arial" charset="0"/>
                <a:ea typeface="ＭＳ Ｐゴシック" charset="0"/>
              </a:defRPr>
            </a:lvl1pPr>
            <a:lvl2pPr marL="742950" indent="-285750" algn="ctr" eaLnBrk="0" hangingPunct="0">
              <a:defRPr>
                <a:solidFill>
                  <a:schemeClr val="tx1"/>
                </a:solidFill>
                <a:latin typeface="Arial" charset="0"/>
                <a:ea typeface="ＭＳ Ｐゴシック" charset="0"/>
              </a:defRPr>
            </a:lvl2pPr>
            <a:lvl3pPr marL="1143000" indent="-228600" algn="ctr" eaLnBrk="0" hangingPunct="0">
              <a:defRPr>
                <a:solidFill>
                  <a:schemeClr val="tx1"/>
                </a:solidFill>
                <a:latin typeface="Arial" charset="0"/>
                <a:ea typeface="ＭＳ Ｐゴシック" charset="0"/>
              </a:defRPr>
            </a:lvl3pPr>
            <a:lvl4pPr marL="1600200" indent="-228600" algn="ctr" eaLnBrk="0" hangingPunct="0">
              <a:defRPr>
                <a:solidFill>
                  <a:schemeClr val="tx1"/>
                </a:solidFill>
                <a:latin typeface="Arial" charset="0"/>
                <a:ea typeface="ＭＳ Ｐゴシック" charset="0"/>
              </a:defRPr>
            </a:lvl4pPr>
            <a:lvl5pPr marL="2057400" indent="-228600" algn="ctr"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algn="l" eaLnBrk="1" hangingPunct="1"/>
            <a:r>
              <a:rPr lang="en-US" smtClean="0">
                <a:solidFill>
                  <a:schemeClr val="tx2"/>
                </a:solidFill>
              </a:rPr>
              <a:t>May 5, 2013</a:t>
            </a:r>
            <a:endParaRPr lang="en-US">
              <a:solidFill>
                <a:schemeClr val="tx2"/>
              </a:solidFill>
            </a:endParaRPr>
          </a:p>
        </p:txBody>
      </p:sp>
      <p:sp>
        <p:nvSpPr>
          <p:cNvPr id="22533" name="Slide Number Placeholder 10"/>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a:solidFill>
                  <a:schemeClr val="tx1"/>
                </a:solidFill>
                <a:latin typeface="Arial" charset="0"/>
                <a:ea typeface="ＭＳ Ｐゴシック" charset="0"/>
              </a:defRPr>
            </a:lvl1pPr>
            <a:lvl2pPr marL="742950" indent="-285750" algn="ctr" eaLnBrk="0" hangingPunct="0">
              <a:defRPr>
                <a:solidFill>
                  <a:schemeClr val="tx1"/>
                </a:solidFill>
                <a:latin typeface="Arial" charset="0"/>
                <a:ea typeface="ＭＳ Ｐゴシック" charset="0"/>
              </a:defRPr>
            </a:lvl2pPr>
            <a:lvl3pPr marL="1143000" indent="-228600" algn="ctr" eaLnBrk="0" hangingPunct="0">
              <a:defRPr>
                <a:solidFill>
                  <a:schemeClr val="tx1"/>
                </a:solidFill>
                <a:latin typeface="Arial" charset="0"/>
                <a:ea typeface="ＭＳ Ｐゴシック" charset="0"/>
              </a:defRPr>
            </a:lvl3pPr>
            <a:lvl4pPr marL="1600200" indent="-228600" algn="ctr" eaLnBrk="0" hangingPunct="0">
              <a:defRPr>
                <a:solidFill>
                  <a:schemeClr val="tx1"/>
                </a:solidFill>
                <a:latin typeface="Arial" charset="0"/>
                <a:ea typeface="ＭＳ Ｐゴシック" charset="0"/>
              </a:defRPr>
            </a:lvl4pPr>
            <a:lvl5pPr marL="2057400" indent="-228600" algn="ctr"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108BB3A7-597E-9546-8C4A-C66CD2971D55}" type="slidenum">
              <a:rPr lang="en-US">
                <a:solidFill>
                  <a:schemeClr val="tx2"/>
                </a:solidFill>
              </a:rPr>
              <a:pPr eaLnBrk="1" hangingPunct="1"/>
              <a:t>12</a:t>
            </a:fld>
            <a:endParaRPr lang="en-US">
              <a:solidFill>
                <a:schemeClr val="tx2"/>
              </a:solidFill>
            </a:endParaRPr>
          </a:p>
        </p:txBody>
      </p:sp>
      <p:sp>
        <p:nvSpPr>
          <p:cNvPr id="22534" name="Footer Placeholder 1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algn="ctr" eaLnBrk="0" hangingPunct="0">
              <a:defRPr>
                <a:solidFill>
                  <a:schemeClr val="tx1"/>
                </a:solidFill>
                <a:latin typeface="Arial" charset="0"/>
                <a:ea typeface="ＭＳ Ｐゴシック" charset="0"/>
              </a:defRPr>
            </a:lvl1pPr>
            <a:lvl2pPr marL="742950" indent="-285750" algn="ctr" eaLnBrk="0" hangingPunct="0">
              <a:defRPr>
                <a:solidFill>
                  <a:schemeClr val="tx1"/>
                </a:solidFill>
                <a:latin typeface="Arial" charset="0"/>
                <a:ea typeface="ＭＳ Ｐゴシック" charset="0"/>
              </a:defRPr>
            </a:lvl2pPr>
            <a:lvl3pPr marL="1143000" indent="-228600" algn="ctr" eaLnBrk="0" hangingPunct="0">
              <a:defRPr>
                <a:solidFill>
                  <a:schemeClr val="tx1"/>
                </a:solidFill>
                <a:latin typeface="Arial" charset="0"/>
                <a:ea typeface="ＭＳ Ｐゴシック" charset="0"/>
              </a:defRPr>
            </a:lvl3pPr>
            <a:lvl4pPr marL="1600200" indent="-228600" algn="ctr" eaLnBrk="0" hangingPunct="0">
              <a:defRPr>
                <a:solidFill>
                  <a:schemeClr val="tx1"/>
                </a:solidFill>
                <a:latin typeface="Arial" charset="0"/>
                <a:ea typeface="ＭＳ Ｐゴシック" charset="0"/>
              </a:defRPr>
            </a:lvl4pPr>
            <a:lvl5pPr marL="2057400" indent="-228600" algn="ctr"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r>
              <a:rPr lang="en-US">
                <a:solidFill>
                  <a:schemeClr val="tx2"/>
                </a:solidFill>
              </a:rPr>
              <a:t>Ask-a-Scientist Lecture</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ontent Placeholder 1"/>
          <p:cNvSpPr>
            <a:spLocks noGrp="1"/>
          </p:cNvSpPr>
          <p:nvPr>
            <p:ph idx="1"/>
          </p:nvPr>
        </p:nvSpPr>
        <p:spPr>
          <a:xfrm>
            <a:off x="457200" y="747713"/>
            <a:ext cx="8229600" cy="5805487"/>
          </a:xfrm>
        </p:spPr>
        <p:txBody>
          <a:bodyPr/>
          <a:lstStyle/>
          <a:p>
            <a:r>
              <a:rPr lang="en-US" sz="2800">
                <a:latin typeface="Constantia" charset="0"/>
              </a:rPr>
              <a:t>Eric</a:t>
            </a:r>
            <a:r>
              <a:rPr lang="ja-JP" altLang="en-US" sz="2800">
                <a:latin typeface="Constantia" charset="0"/>
              </a:rPr>
              <a:t>’</a:t>
            </a:r>
            <a:r>
              <a:rPr lang="en-US" sz="2800">
                <a:latin typeface="Constantia" charset="0"/>
              </a:rPr>
              <a:t>s extra three warning signs</a:t>
            </a:r>
          </a:p>
          <a:p>
            <a:pPr marL="465138" lvl="1" indent="-233363">
              <a:buFont typeface="Constantia" charset="0"/>
              <a:buAutoNum type="arabicPeriod" startAt="8"/>
            </a:pPr>
            <a:r>
              <a:rPr lang="en-US">
                <a:latin typeface="Constantia" charset="0"/>
              </a:rPr>
              <a:t>Relying on </a:t>
            </a:r>
            <a:r>
              <a:rPr lang="en-US" i="1">
                <a:solidFill>
                  <a:srgbClr val="FFFF00"/>
                </a:solidFill>
                <a:latin typeface="Constantia" charset="0"/>
              </a:rPr>
              <a:t>overly complex </a:t>
            </a:r>
            <a:r>
              <a:rPr lang="en-US">
                <a:latin typeface="Constantia" charset="0"/>
              </a:rPr>
              <a:t>demonstrations and protocols.</a:t>
            </a:r>
          </a:p>
          <a:p>
            <a:pPr marL="465138" lvl="1" indent="-233363">
              <a:buFont typeface="Constantia" charset="0"/>
              <a:buAutoNum type="arabicPeriod" startAt="8"/>
            </a:pPr>
            <a:r>
              <a:rPr lang="en-US">
                <a:latin typeface="Constantia" charset="0"/>
              </a:rPr>
              <a:t>Claims are </a:t>
            </a:r>
            <a:r>
              <a:rPr lang="en-US" i="1">
                <a:solidFill>
                  <a:srgbClr val="FFFF00"/>
                </a:solidFill>
                <a:latin typeface="Constantia" charset="0"/>
              </a:rPr>
              <a:t>vague and contradictory</a:t>
            </a:r>
            <a:r>
              <a:rPr lang="en-US">
                <a:latin typeface="Constantia" charset="0"/>
              </a:rPr>
              <a:t>.</a:t>
            </a:r>
          </a:p>
          <a:p>
            <a:pPr marL="465138" lvl="1" indent="-233363">
              <a:buFont typeface="Constantia" charset="0"/>
              <a:buAutoNum type="arabicPeriod" startAt="8"/>
            </a:pPr>
            <a:r>
              <a:rPr lang="en-US">
                <a:latin typeface="Constantia" charset="0"/>
              </a:rPr>
              <a:t>Claims have </a:t>
            </a:r>
            <a:r>
              <a:rPr lang="en-US" i="1">
                <a:solidFill>
                  <a:srgbClr val="FFFF00"/>
                </a:solidFill>
                <a:latin typeface="Constantia" charset="0"/>
              </a:rPr>
              <a:t>profound and obvious consequences</a:t>
            </a:r>
            <a:r>
              <a:rPr lang="en-US">
                <a:latin typeface="Constantia" charset="0"/>
              </a:rPr>
              <a:t> which are not addressed.</a:t>
            </a:r>
          </a:p>
          <a:p>
            <a:pPr lvl="2"/>
            <a:endParaRPr lang="en-US" sz="1800">
              <a:latin typeface="Constantia" charset="0"/>
            </a:endParaRPr>
          </a:p>
        </p:txBody>
      </p:sp>
      <p:sp>
        <p:nvSpPr>
          <p:cNvPr id="3" name="Title 2"/>
          <p:cNvSpPr>
            <a:spLocks noGrp="1"/>
          </p:cNvSpPr>
          <p:nvPr>
            <p:ph type="title"/>
          </p:nvPr>
        </p:nvSpPr>
        <p:spPr/>
        <p:txBody>
          <a:bodyPr/>
          <a:lstStyle/>
          <a:p>
            <a:pPr>
              <a:defRPr/>
            </a:pPr>
            <a:r>
              <a:rPr smtClean="0">
                <a:ea typeface="+mj-ea"/>
              </a:rPr>
              <a:t>"Voodoo Science" (cont'd)</a:t>
            </a:r>
            <a:endParaRPr>
              <a:ea typeface="+mj-ea"/>
            </a:endParaRPr>
          </a:p>
        </p:txBody>
      </p:sp>
      <p:sp>
        <p:nvSpPr>
          <p:cNvPr id="23556" name="Date Placeholder 9"/>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algn="ctr" eaLnBrk="0" hangingPunct="0">
              <a:defRPr>
                <a:solidFill>
                  <a:schemeClr val="tx1"/>
                </a:solidFill>
                <a:latin typeface="Arial" charset="0"/>
                <a:ea typeface="ＭＳ Ｐゴシック" charset="0"/>
              </a:defRPr>
            </a:lvl1pPr>
            <a:lvl2pPr marL="742950" indent="-285750" algn="ctr" eaLnBrk="0" hangingPunct="0">
              <a:defRPr>
                <a:solidFill>
                  <a:schemeClr val="tx1"/>
                </a:solidFill>
                <a:latin typeface="Arial" charset="0"/>
                <a:ea typeface="ＭＳ Ｐゴシック" charset="0"/>
              </a:defRPr>
            </a:lvl2pPr>
            <a:lvl3pPr marL="1143000" indent="-228600" algn="ctr" eaLnBrk="0" hangingPunct="0">
              <a:defRPr>
                <a:solidFill>
                  <a:schemeClr val="tx1"/>
                </a:solidFill>
                <a:latin typeface="Arial" charset="0"/>
                <a:ea typeface="ＭＳ Ｐゴシック" charset="0"/>
              </a:defRPr>
            </a:lvl3pPr>
            <a:lvl4pPr marL="1600200" indent="-228600" algn="ctr" eaLnBrk="0" hangingPunct="0">
              <a:defRPr>
                <a:solidFill>
                  <a:schemeClr val="tx1"/>
                </a:solidFill>
                <a:latin typeface="Arial" charset="0"/>
                <a:ea typeface="ＭＳ Ｐゴシック" charset="0"/>
              </a:defRPr>
            </a:lvl4pPr>
            <a:lvl5pPr marL="2057400" indent="-228600" algn="ctr"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algn="l" eaLnBrk="1" hangingPunct="1"/>
            <a:r>
              <a:rPr lang="en-US" smtClean="0">
                <a:solidFill>
                  <a:schemeClr val="tx2"/>
                </a:solidFill>
              </a:rPr>
              <a:t>May 5, 2013</a:t>
            </a:r>
            <a:endParaRPr lang="en-US">
              <a:solidFill>
                <a:schemeClr val="tx2"/>
              </a:solidFill>
            </a:endParaRPr>
          </a:p>
        </p:txBody>
      </p:sp>
      <p:sp>
        <p:nvSpPr>
          <p:cNvPr id="23557" name="Slide Number Placeholder 10"/>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a:solidFill>
                  <a:schemeClr val="tx1"/>
                </a:solidFill>
                <a:latin typeface="Arial" charset="0"/>
                <a:ea typeface="ＭＳ Ｐゴシック" charset="0"/>
              </a:defRPr>
            </a:lvl1pPr>
            <a:lvl2pPr marL="742950" indent="-285750" algn="ctr" eaLnBrk="0" hangingPunct="0">
              <a:defRPr>
                <a:solidFill>
                  <a:schemeClr val="tx1"/>
                </a:solidFill>
                <a:latin typeface="Arial" charset="0"/>
                <a:ea typeface="ＭＳ Ｐゴシック" charset="0"/>
              </a:defRPr>
            </a:lvl2pPr>
            <a:lvl3pPr marL="1143000" indent="-228600" algn="ctr" eaLnBrk="0" hangingPunct="0">
              <a:defRPr>
                <a:solidFill>
                  <a:schemeClr val="tx1"/>
                </a:solidFill>
                <a:latin typeface="Arial" charset="0"/>
                <a:ea typeface="ＭＳ Ｐゴシック" charset="0"/>
              </a:defRPr>
            </a:lvl3pPr>
            <a:lvl4pPr marL="1600200" indent="-228600" algn="ctr" eaLnBrk="0" hangingPunct="0">
              <a:defRPr>
                <a:solidFill>
                  <a:schemeClr val="tx1"/>
                </a:solidFill>
                <a:latin typeface="Arial" charset="0"/>
                <a:ea typeface="ＭＳ Ｐゴシック" charset="0"/>
              </a:defRPr>
            </a:lvl4pPr>
            <a:lvl5pPr marL="2057400" indent="-228600" algn="ctr"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6866279E-430F-7043-9718-B17F1B0FF845}" type="slidenum">
              <a:rPr lang="en-US">
                <a:solidFill>
                  <a:schemeClr val="tx2"/>
                </a:solidFill>
              </a:rPr>
              <a:pPr eaLnBrk="1" hangingPunct="1"/>
              <a:t>13</a:t>
            </a:fld>
            <a:endParaRPr lang="en-US">
              <a:solidFill>
                <a:schemeClr val="tx2"/>
              </a:solidFill>
            </a:endParaRPr>
          </a:p>
        </p:txBody>
      </p:sp>
      <p:sp>
        <p:nvSpPr>
          <p:cNvPr id="23558" name="Footer Placeholder 1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algn="ctr" eaLnBrk="0" hangingPunct="0">
              <a:defRPr>
                <a:solidFill>
                  <a:schemeClr val="tx1"/>
                </a:solidFill>
                <a:latin typeface="Arial" charset="0"/>
                <a:ea typeface="ＭＳ Ｐゴシック" charset="0"/>
              </a:defRPr>
            </a:lvl1pPr>
            <a:lvl2pPr marL="742950" indent="-285750" algn="ctr" eaLnBrk="0" hangingPunct="0">
              <a:defRPr>
                <a:solidFill>
                  <a:schemeClr val="tx1"/>
                </a:solidFill>
                <a:latin typeface="Arial" charset="0"/>
                <a:ea typeface="ＭＳ Ｐゴシック" charset="0"/>
              </a:defRPr>
            </a:lvl2pPr>
            <a:lvl3pPr marL="1143000" indent="-228600" algn="ctr" eaLnBrk="0" hangingPunct="0">
              <a:defRPr>
                <a:solidFill>
                  <a:schemeClr val="tx1"/>
                </a:solidFill>
                <a:latin typeface="Arial" charset="0"/>
                <a:ea typeface="ＭＳ Ｐゴシック" charset="0"/>
              </a:defRPr>
            </a:lvl3pPr>
            <a:lvl4pPr marL="1600200" indent="-228600" algn="ctr" eaLnBrk="0" hangingPunct="0">
              <a:defRPr>
                <a:solidFill>
                  <a:schemeClr val="tx1"/>
                </a:solidFill>
                <a:latin typeface="Arial" charset="0"/>
                <a:ea typeface="ＭＳ Ｐゴシック" charset="0"/>
              </a:defRPr>
            </a:lvl4pPr>
            <a:lvl5pPr marL="2057400" indent="-228600" algn="ctr"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r>
              <a:rPr lang="en-US">
                <a:solidFill>
                  <a:schemeClr val="tx2"/>
                </a:solidFill>
              </a:rPr>
              <a:t>Ask-a-Scientist Lecture</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ontent Placeholder 1"/>
          <p:cNvSpPr>
            <a:spLocks noGrp="1"/>
          </p:cNvSpPr>
          <p:nvPr>
            <p:ph idx="1"/>
          </p:nvPr>
        </p:nvSpPr>
        <p:spPr>
          <a:xfrm>
            <a:off x="457200" y="842963"/>
            <a:ext cx="8229600" cy="5405437"/>
          </a:xfrm>
        </p:spPr>
        <p:txBody>
          <a:bodyPr/>
          <a:lstStyle/>
          <a:p>
            <a:r>
              <a:rPr lang="en-US">
                <a:latin typeface="Constantia" charset="0"/>
              </a:rPr>
              <a:t>After all, we only know what 4% of the universe is made of.</a:t>
            </a:r>
          </a:p>
          <a:p>
            <a:endParaRPr lang="en-US">
              <a:latin typeface="Constantia" charset="0"/>
            </a:endParaRPr>
          </a:p>
          <a:p>
            <a:endParaRPr lang="en-US">
              <a:latin typeface="Constantia" charset="0"/>
            </a:endParaRPr>
          </a:p>
          <a:p>
            <a:endParaRPr lang="en-US">
              <a:latin typeface="Constantia" charset="0"/>
            </a:endParaRPr>
          </a:p>
          <a:p>
            <a:endParaRPr lang="en-US">
              <a:latin typeface="Constantia" charset="0"/>
            </a:endParaRPr>
          </a:p>
          <a:p>
            <a:endParaRPr lang="en-US">
              <a:latin typeface="Constantia" charset="0"/>
            </a:endParaRPr>
          </a:p>
          <a:p>
            <a:endParaRPr lang="en-US">
              <a:latin typeface="Constantia" charset="0"/>
            </a:endParaRPr>
          </a:p>
          <a:p>
            <a:r>
              <a:rPr lang="en-US">
                <a:latin typeface="Constantia" charset="0"/>
              </a:rPr>
              <a:t>Can</a:t>
            </a:r>
            <a:r>
              <a:rPr lang="ja-JP" altLang="en-US">
                <a:latin typeface="Constantia" charset="0"/>
              </a:rPr>
              <a:t>’</a:t>
            </a:r>
            <a:r>
              <a:rPr lang="en-US">
                <a:latin typeface="Constantia" charset="0"/>
              </a:rPr>
              <a:t>t there be some sort of energy source in the other 96%?</a:t>
            </a:r>
          </a:p>
          <a:p>
            <a:r>
              <a:rPr lang="en-US">
                <a:latin typeface="Constantia" charset="0"/>
              </a:rPr>
              <a:t>Maybe, but even if we don</a:t>
            </a:r>
            <a:r>
              <a:rPr lang="ja-JP" altLang="en-US">
                <a:latin typeface="Constantia" charset="0"/>
              </a:rPr>
              <a:t>’</a:t>
            </a:r>
            <a:r>
              <a:rPr lang="en-US">
                <a:latin typeface="Constantia" charset="0"/>
              </a:rPr>
              <a:t>t know what 96% is, we know a lot about what it </a:t>
            </a:r>
            <a:r>
              <a:rPr lang="en-US" i="1">
                <a:latin typeface="Constantia" charset="0"/>
              </a:rPr>
              <a:t>isn</a:t>
            </a:r>
            <a:r>
              <a:rPr lang="ja-JP" altLang="en-US" i="1">
                <a:latin typeface="Constantia" charset="0"/>
              </a:rPr>
              <a:t>’</a:t>
            </a:r>
            <a:r>
              <a:rPr lang="en-US" i="1">
                <a:latin typeface="Constantia" charset="0"/>
              </a:rPr>
              <a:t>t</a:t>
            </a:r>
            <a:r>
              <a:rPr lang="en-US">
                <a:latin typeface="Constantia" charset="0"/>
              </a:rPr>
              <a:t>.</a:t>
            </a:r>
          </a:p>
        </p:txBody>
      </p:sp>
      <p:sp>
        <p:nvSpPr>
          <p:cNvPr id="3" name="Title 2"/>
          <p:cNvSpPr>
            <a:spLocks noGrp="1"/>
          </p:cNvSpPr>
          <p:nvPr>
            <p:ph type="title"/>
          </p:nvPr>
        </p:nvSpPr>
        <p:spPr/>
        <p:txBody>
          <a:bodyPr/>
          <a:lstStyle/>
          <a:p>
            <a:pPr>
              <a:defRPr/>
            </a:pPr>
            <a:r>
              <a:rPr smtClean="0">
                <a:ea typeface="+mj-ea"/>
              </a:rPr>
              <a:t>How can we be so sure or ourselves?</a:t>
            </a:r>
            <a:endParaRPr>
              <a:ea typeface="+mj-ea"/>
            </a:endParaRPr>
          </a:p>
        </p:txBody>
      </p:sp>
      <p:pic>
        <p:nvPicPr>
          <p:cNvPr id="24580"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714500"/>
            <a:ext cx="56515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1" name="Date Placeholder 10"/>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algn="ctr" eaLnBrk="0" hangingPunct="0">
              <a:defRPr>
                <a:solidFill>
                  <a:schemeClr val="tx1"/>
                </a:solidFill>
                <a:latin typeface="Arial" charset="0"/>
                <a:ea typeface="ＭＳ Ｐゴシック" charset="0"/>
              </a:defRPr>
            </a:lvl1pPr>
            <a:lvl2pPr marL="742950" indent="-285750" algn="ctr" eaLnBrk="0" hangingPunct="0">
              <a:defRPr>
                <a:solidFill>
                  <a:schemeClr val="tx1"/>
                </a:solidFill>
                <a:latin typeface="Arial" charset="0"/>
                <a:ea typeface="ＭＳ Ｐゴシック" charset="0"/>
              </a:defRPr>
            </a:lvl2pPr>
            <a:lvl3pPr marL="1143000" indent="-228600" algn="ctr" eaLnBrk="0" hangingPunct="0">
              <a:defRPr>
                <a:solidFill>
                  <a:schemeClr val="tx1"/>
                </a:solidFill>
                <a:latin typeface="Arial" charset="0"/>
                <a:ea typeface="ＭＳ Ｐゴシック" charset="0"/>
              </a:defRPr>
            </a:lvl3pPr>
            <a:lvl4pPr marL="1600200" indent="-228600" algn="ctr" eaLnBrk="0" hangingPunct="0">
              <a:defRPr>
                <a:solidFill>
                  <a:schemeClr val="tx1"/>
                </a:solidFill>
                <a:latin typeface="Arial" charset="0"/>
                <a:ea typeface="ＭＳ Ｐゴシック" charset="0"/>
              </a:defRPr>
            </a:lvl4pPr>
            <a:lvl5pPr marL="2057400" indent="-228600" algn="ctr"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algn="l" eaLnBrk="1" hangingPunct="1"/>
            <a:r>
              <a:rPr lang="en-US" smtClean="0">
                <a:solidFill>
                  <a:schemeClr val="tx2"/>
                </a:solidFill>
              </a:rPr>
              <a:t>May 5, 2013</a:t>
            </a:r>
            <a:endParaRPr lang="en-US">
              <a:solidFill>
                <a:schemeClr val="tx2"/>
              </a:solidFill>
            </a:endParaRPr>
          </a:p>
        </p:txBody>
      </p:sp>
      <p:sp>
        <p:nvSpPr>
          <p:cNvPr id="24582" name="Slide Number Placeholder 1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a:solidFill>
                  <a:schemeClr val="tx1"/>
                </a:solidFill>
                <a:latin typeface="Arial" charset="0"/>
                <a:ea typeface="ＭＳ Ｐゴシック" charset="0"/>
              </a:defRPr>
            </a:lvl1pPr>
            <a:lvl2pPr marL="742950" indent="-285750" algn="ctr" eaLnBrk="0" hangingPunct="0">
              <a:defRPr>
                <a:solidFill>
                  <a:schemeClr val="tx1"/>
                </a:solidFill>
                <a:latin typeface="Arial" charset="0"/>
                <a:ea typeface="ＭＳ Ｐゴシック" charset="0"/>
              </a:defRPr>
            </a:lvl2pPr>
            <a:lvl3pPr marL="1143000" indent="-228600" algn="ctr" eaLnBrk="0" hangingPunct="0">
              <a:defRPr>
                <a:solidFill>
                  <a:schemeClr val="tx1"/>
                </a:solidFill>
                <a:latin typeface="Arial" charset="0"/>
                <a:ea typeface="ＭＳ Ｐゴシック" charset="0"/>
              </a:defRPr>
            </a:lvl3pPr>
            <a:lvl4pPr marL="1600200" indent="-228600" algn="ctr" eaLnBrk="0" hangingPunct="0">
              <a:defRPr>
                <a:solidFill>
                  <a:schemeClr val="tx1"/>
                </a:solidFill>
                <a:latin typeface="Arial" charset="0"/>
                <a:ea typeface="ＭＳ Ｐゴシック" charset="0"/>
              </a:defRPr>
            </a:lvl4pPr>
            <a:lvl5pPr marL="2057400" indent="-228600" algn="ctr"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8DE5CA18-67FF-0F4E-88B8-F4A309C24816}" type="slidenum">
              <a:rPr lang="en-US">
                <a:solidFill>
                  <a:schemeClr val="tx2"/>
                </a:solidFill>
              </a:rPr>
              <a:pPr eaLnBrk="1" hangingPunct="1"/>
              <a:t>14</a:t>
            </a:fld>
            <a:endParaRPr lang="en-US">
              <a:solidFill>
                <a:schemeClr val="tx2"/>
              </a:solidFill>
            </a:endParaRPr>
          </a:p>
        </p:txBody>
      </p:sp>
      <p:sp>
        <p:nvSpPr>
          <p:cNvPr id="24583" name="Footer Placeholder 1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algn="ctr" eaLnBrk="0" hangingPunct="0">
              <a:defRPr>
                <a:solidFill>
                  <a:schemeClr val="tx1"/>
                </a:solidFill>
                <a:latin typeface="Arial" charset="0"/>
                <a:ea typeface="ＭＳ Ｐゴシック" charset="0"/>
              </a:defRPr>
            </a:lvl1pPr>
            <a:lvl2pPr marL="742950" indent="-285750" algn="ctr" eaLnBrk="0" hangingPunct="0">
              <a:defRPr>
                <a:solidFill>
                  <a:schemeClr val="tx1"/>
                </a:solidFill>
                <a:latin typeface="Arial" charset="0"/>
                <a:ea typeface="ＭＳ Ｐゴシック" charset="0"/>
              </a:defRPr>
            </a:lvl2pPr>
            <a:lvl3pPr marL="1143000" indent="-228600" algn="ctr" eaLnBrk="0" hangingPunct="0">
              <a:defRPr>
                <a:solidFill>
                  <a:schemeClr val="tx1"/>
                </a:solidFill>
                <a:latin typeface="Arial" charset="0"/>
                <a:ea typeface="ＭＳ Ｐゴシック" charset="0"/>
              </a:defRPr>
            </a:lvl3pPr>
            <a:lvl4pPr marL="1600200" indent="-228600" algn="ctr" eaLnBrk="0" hangingPunct="0">
              <a:defRPr>
                <a:solidFill>
                  <a:schemeClr val="tx1"/>
                </a:solidFill>
                <a:latin typeface="Arial" charset="0"/>
                <a:ea typeface="ＭＳ Ｐゴシック" charset="0"/>
              </a:defRPr>
            </a:lvl4pPr>
            <a:lvl5pPr marL="2057400" indent="-228600" algn="ctr"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r>
              <a:rPr lang="en-US">
                <a:solidFill>
                  <a:schemeClr val="tx2"/>
                </a:solidFill>
              </a:rPr>
              <a:t>Ask-a-Scientist Lecture</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ontent Placeholder 1"/>
          <p:cNvSpPr>
            <a:spLocks noGrp="1"/>
          </p:cNvSpPr>
          <p:nvPr>
            <p:ph idx="1"/>
          </p:nvPr>
        </p:nvSpPr>
        <p:spPr>
          <a:xfrm>
            <a:off x="457200" y="842963"/>
            <a:ext cx="8229600" cy="5253037"/>
          </a:xfrm>
        </p:spPr>
        <p:txBody>
          <a:bodyPr/>
          <a:lstStyle/>
          <a:p>
            <a:r>
              <a:rPr lang="en-US" sz="2400">
                <a:latin typeface="Constantia" charset="0"/>
              </a:rPr>
              <a:t>For a GPS to work, we have </a:t>
            </a:r>
            <a:br>
              <a:rPr lang="en-US" sz="2400">
                <a:latin typeface="Constantia" charset="0"/>
              </a:rPr>
            </a:br>
            <a:r>
              <a:rPr lang="en-US" sz="2400">
                <a:latin typeface="Constantia" charset="0"/>
              </a:rPr>
              <a:t>to understand</a:t>
            </a:r>
          </a:p>
          <a:p>
            <a:pPr lvl="1"/>
            <a:r>
              <a:rPr lang="en-US" sz="2000">
                <a:latin typeface="Constantia" charset="0"/>
              </a:rPr>
              <a:t>The chemistry of the fuel</a:t>
            </a:r>
          </a:p>
          <a:p>
            <a:pPr lvl="1"/>
            <a:r>
              <a:rPr lang="en-US" sz="2000">
                <a:latin typeface="Constantia" charset="0"/>
              </a:rPr>
              <a:t>The dynamics of the launch </a:t>
            </a:r>
            <a:br>
              <a:rPr lang="en-US" sz="2000">
                <a:latin typeface="Constantia" charset="0"/>
              </a:rPr>
            </a:br>
            <a:r>
              <a:rPr lang="en-US" sz="2000">
                <a:latin typeface="Constantia" charset="0"/>
              </a:rPr>
              <a:t>and orbit</a:t>
            </a:r>
          </a:p>
          <a:p>
            <a:pPr lvl="1"/>
            <a:r>
              <a:rPr lang="en-US" sz="2000">
                <a:latin typeface="Constantia" charset="0"/>
              </a:rPr>
              <a:t>The physics of the onboard </a:t>
            </a:r>
            <a:br>
              <a:rPr lang="en-US" sz="2000">
                <a:latin typeface="Constantia" charset="0"/>
              </a:rPr>
            </a:br>
            <a:r>
              <a:rPr lang="en-US" sz="2000">
                <a:latin typeface="Constantia" charset="0"/>
              </a:rPr>
              <a:t>atomic clocks</a:t>
            </a:r>
          </a:p>
          <a:p>
            <a:pPr lvl="1"/>
            <a:r>
              <a:rPr lang="en-US" sz="2000">
                <a:latin typeface="Constantia" charset="0"/>
              </a:rPr>
              <a:t>The E&amp;M involved in </a:t>
            </a:r>
            <a:br>
              <a:rPr lang="en-US" sz="2000">
                <a:latin typeface="Constantia" charset="0"/>
              </a:rPr>
            </a:br>
            <a:r>
              <a:rPr lang="en-US" sz="2000">
                <a:latin typeface="Constantia" charset="0"/>
              </a:rPr>
              <a:t>generating and transmitting the signal</a:t>
            </a:r>
          </a:p>
          <a:p>
            <a:pPr lvl="1"/>
            <a:r>
              <a:rPr lang="en-US" sz="2000">
                <a:latin typeface="Constantia" charset="0"/>
              </a:rPr>
              <a:t>The Special and General Relativity corrections required</a:t>
            </a:r>
          </a:p>
          <a:p>
            <a:pPr lvl="2"/>
            <a:r>
              <a:rPr lang="en-US" sz="2000">
                <a:latin typeface="Constantia" charset="0"/>
              </a:rPr>
              <a:t>38 </a:t>
            </a:r>
            <a:r>
              <a:rPr lang="en-US" sz="2000">
                <a:latin typeface="Symbol" charset="0"/>
              </a:rPr>
              <a:t>m</a:t>
            </a:r>
            <a:r>
              <a:rPr lang="en-US" sz="2000">
                <a:latin typeface="Constantia" charset="0"/>
              </a:rPr>
              <a:t>sec = 11.4 km/day error without them!</a:t>
            </a:r>
          </a:p>
          <a:p>
            <a:pPr lvl="1"/>
            <a:r>
              <a:rPr lang="en-US" sz="2000">
                <a:latin typeface="Constantia" charset="0"/>
              </a:rPr>
              <a:t>And then there</a:t>
            </a:r>
            <a:r>
              <a:rPr lang="ja-JP" altLang="en-US" sz="2000">
                <a:latin typeface="Constantia" charset="0"/>
              </a:rPr>
              <a:t>’</a:t>
            </a:r>
            <a:r>
              <a:rPr lang="en-US" sz="2000">
                <a:latin typeface="Constantia" charset="0"/>
              </a:rPr>
              <a:t>s all the physics needed to put that much computing in your hand.</a:t>
            </a:r>
          </a:p>
          <a:p>
            <a:r>
              <a:rPr lang="en-US" sz="2400" i="1">
                <a:latin typeface="Constantia" charset="0"/>
              </a:rPr>
              <a:t>None</a:t>
            </a:r>
            <a:r>
              <a:rPr lang="en-US" sz="2400">
                <a:latin typeface="Constantia" charset="0"/>
              </a:rPr>
              <a:t> of this would work if unknown particles and forces interacted significantly with ordinary matter.</a:t>
            </a:r>
          </a:p>
        </p:txBody>
      </p:sp>
      <p:sp>
        <p:nvSpPr>
          <p:cNvPr id="3" name="Title 2"/>
          <p:cNvSpPr>
            <a:spLocks noGrp="1"/>
          </p:cNvSpPr>
          <p:nvPr>
            <p:ph type="title"/>
          </p:nvPr>
        </p:nvSpPr>
        <p:spPr/>
        <p:txBody>
          <a:bodyPr/>
          <a:lstStyle/>
          <a:p>
            <a:pPr>
              <a:defRPr/>
            </a:pPr>
            <a:r>
              <a:rPr smtClean="0">
                <a:ea typeface="+mj-ea"/>
              </a:rPr>
              <a:t>Consider the GPS</a:t>
            </a:r>
            <a:endParaRPr>
              <a:ea typeface="+mj-ea"/>
            </a:endParaRPr>
          </a:p>
        </p:txBody>
      </p:sp>
      <p:pic>
        <p:nvPicPr>
          <p:cNvPr id="2560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57700" y="381000"/>
            <a:ext cx="4305300" cy="318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5" name="Date Placeholder 10"/>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algn="ctr" eaLnBrk="0" hangingPunct="0">
              <a:defRPr>
                <a:solidFill>
                  <a:schemeClr val="tx1"/>
                </a:solidFill>
                <a:latin typeface="Arial" charset="0"/>
                <a:ea typeface="ＭＳ Ｐゴシック" charset="0"/>
              </a:defRPr>
            </a:lvl1pPr>
            <a:lvl2pPr marL="742950" indent="-285750" algn="ctr" eaLnBrk="0" hangingPunct="0">
              <a:defRPr>
                <a:solidFill>
                  <a:schemeClr val="tx1"/>
                </a:solidFill>
                <a:latin typeface="Arial" charset="0"/>
                <a:ea typeface="ＭＳ Ｐゴシック" charset="0"/>
              </a:defRPr>
            </a:lvl2pPr>
            <a:lvl3pPr marL="1143000" indent="-228600" algn="ctr" eaLnBrk="0" hangingPunct="0">
              <a:defRPr>
                <a:solidFill>
                  <a:schemeClr val="tx1"/>
                </a:solidFill>
                <a:latin typeface="Arial" charset="0"/>
                <a:ea typeface="ＭＳ Ｐゴシック" charset="0"/>
              </a:defRPr>
            </a:lvl3pPr>
            <a:lvl4pPr marL="1600200" indent="-228600" algn="ctr" eaLnBrk="0" hangingPunct="0">
              <a:defRPr>
                <a:solidFill>
                  <a:schemeClr val="tx1"/>
                </a:solidFill>
                <a:latin typeface="Arial" charset="0"/>
                <a:ea typeface="ＭＳ Ｐゴシック" charset="0"/>
              </a:defRPr>
            </a:lvl4pPr>
            <a:lvl5pPr marL="2057400" indent="-228600" algn="ctr"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algn="l" eaLnBrk="1" hangingPunct="1"/>
            <a:r>
              <a:rPr lang="en-US" smtClean="0">
                <a:solidFill>
                  <a:schemeClr val="tx2"/>
                </a:solidFill>
              </a:rPr>
              <a:t>May 5, 2013</a:t>
            </a:r>
            <a:endParaRPr lang="en-US">
              <a:solidFill>
                <a:schemeClr val="tx2"/>
              </a:solidFill>
            </a:endParaRPr>
          </a:p>
        </p:txBody>
      </p:sp>
      <p:sp>
        <p:nvSpPr>
          <p:cNvPr id="25606" name="Slide Number Placeholder 1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a:solidFill>
                  <a:schemeClr val="tx1"/>
                </a:solidFill>
                <a:latin typeface="Arial" charset="0"/>
                <a:ea typeface="ＭＳ Ｐゴシック" charset="0"/>
              </a:defRPr>
            </a:lvl1pPr>
            <a:lvl2pPr marL="742950" indent="-285750" algn="ctr" eaLnBrk="0" hangingPunct="0">
              <a:defRPr>
                <a:solidFill>
                  <a:schemeClr val="tx1"/>
                </a:solidFill>
                <a:latin typeface="Arial" charset="0"/>
                <a:ea typeface="ＭＳ Ｐゴシック" charset="0"/>
              </a:defRPr>
            </a:lvl2pPr>
            <a:lvl3pPr marL="1143000" indent="-228600" algn="ctr" eaLnBrk="0" hangingPunct="0">
              <a:defRPr>
                <a:solidFill>
                  <a:schemeClr val="tx1"/>
                </a:solidFill>
                <a:latin typeface="Arial" charset="0"/>
                <a:ea typeface="ＭＳ Ｐゴシック" charset="0"/>
              </a:defRPr>
            </a:lvl3pPr>
            <a:lvl4pPr marL="1600200" indent="-228600" algn="ctr" eaLnBrk="0" hangingPunct="0">
              <a:defRPr>
                <a:solidFill>
                  <a:schemeClr val="tx1"/>
                </a:solidFill>
                <a:latin typeface="Arial" charset="0"/>
                <a:ea typeface="ＭＳ Ｐゴシック" charset="0"/>
              </a:defRPr>
            </a:lvl4pPr>
            <a:lvl5pPr marL="2057400" indent="-228600" algn="ctr"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8BAD1327-191E-C24F-BFF6-B33587E476B8}" type="slidenum">
              <a:rPr lang="en-US">
                <a:solidFill>
                  <a:schemeClr val="tx2"/>
                </a:solidFill>
              </a:rPr>
              <a:pPr eaLnBrk="1" hangingPunct="1"/>
              <a:t>15</a:t>
            </a:fld>
            <a:endParaRPr lang="en-US">
              <a:solidFill>
                <a:schemeClr val="tx2"/>
              </a:solidFill>
            </a:endParaRPr>
          </a:p>
        </p:txBody>
      </p:sp>
      <p:sp>
        <p:nvSpPr>
          <p:cNvPr id="25607" name="Footer Placeholder 1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algn="ctr" eaLnBrk="0" hangingPunct="0">
              <a:defRPr>
                <a:solidFill>
                  <a:schemeClr val="tx1"/>
                </a:solidFill>
                <a:latin typeface="Arial" charset="0"/>
                <a:ea typeface="ＭＳ Ｐゴシック" charset="0"/>
              </a:defRPr>
            </a:lvl1pPr>
            <a:lvl2pPr marL="742950" indent="-285750" algn="ctr" eaLnBrk="0" hangingPunct="0">
              <a:defRPr>
                <a:solidFill>
                  <a:schemeClr val="tx1"/>
                </a:solidFill>
                <a:latin typeface="Arial" charset="0"/>
                <a:ea typeface="ＭＳ Ｐゴシック" charset="0"/>
              </a:defRPr>
            </a:lvl2pPr>
            <a:lvl3pPr marL="1143000" indent="-228600" algn="ctr" eaLnBrk="0" hangingPunct="0">
              <a:defRPr>
                <a:solidFill>
                  <a:schemeClr val="tx1"/>
                </a:solidFill>
                <a:latin typeface="Arial" charset="0"/>
                <a:ea typeface="ＭＳ Ｐゴシック" charset="0"/>
              </a:defRPr>
            </a:lvl3pPr>
            <a:lvl4pPr marL="1600200" indent="-228600" algn="ctr" eaLnBrk="0" hangingPunct="0">
              <a:defRPr>
                <a:solidFill>
                  <a:schemeClr val="tx1"/>
                </a:solidFill>
                <a:latin typeface="Arial" charset="0"/>
                <a:ea typeface="ＭＳ Ｐゴシック" charset="0"/>
              </a:defRPr>
            </a:lvl4pPr>
            <a:lvl5pPr marL="2057400" indent="-228600" algn="ctr"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r>
              <a:rPr lang="en-US">
                <a:solidFill>
                  <a:schemeClr val="tx2"/>
                </a:solidFill>
              </a:rPr>
              <a:t>Ask-a-Scientist Lecture</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smtClean="0">
                <a:ea typeface="+mj-ea"/>
              </a:rPr>
              <a:t>Perpetual motion: a brief history</a:t>
            </a:r>
            <a:endParaRPr>
              <a:ea typeface="+mj-ea"/>
            </a:endParaRPr>
          </a:p>
        </p:txBody>
      </p:sp>
      <p:pic>
        <p:nvPicPr>
          <p:cNvPr id="26627"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1700" y="914400"/>
            <a:ext cx="4686300" cy="4945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8" name="Date Placeholder 6"/>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algn="ctr" eaLnBrk="0" hangingPunct="0">
              <a:defRPr>
                <a:solidFill>
                  <a:schemeClr val="tx1"/>
                </a:solidFill>
                <a:latin typeface="Arial" charset="0"/>
                <a:ea typeface="ＭＳ Ｐゴシック" charset="0"/>
              </a:defRPr>
            </a:lvl1pPr>
            <a:lvl2pPr marL="742950" indent="-285750" algn="ctr" eaLnBrk="0" hangingPunct="0">
              <a:defRPr>
                <a:solidFill>
                  <a:schemeClr val="tx1"/>
                </a:solidFill>
                <a:latin typeface="Arial" charset="0"/>
                <a:ea typeface="ＭＳ Ｐゴシック" charset="0"/>
              </a:defRPr>
            </a:lvl2pPr>
            <a:lvl3pPr marL="1143000" indent="-228600" algn="ctr" eaLnBrk="0" hangingPunct="0">
              <a:defRPr>
                <a:solidFill>
                  <a:schemeClr val="tx1"/>
                </a:solidFill>
                <a:latin typeface="Arial" charset="0"/>
                <a:ea typeface="ＭＳ Ｐゴシック" charset="0"/>
              </a:defRPr>
            </a:lvl3pPr>
            <a:lvl4pPr marL="1600200" indent="-228600" algn="ctr" eaLnBrk="0" hangingPunct="0">
              <a:defRPr>
                <a:solidFill>
                  <a:schemeClr val="tx1"/>
                </a:solidFill>
                <a:latin typeface="Arial" charset="0"/>
                <a:ea typeface="ＭＳ Ｐゴシック" charset="0"/>
              </a:defRPr>
            </a:lvl4pPr>
            <a:lvl5pPr marL="2057400" indent="-228600" algn="ctr"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algn="l" eaLnBrk="1" hangingPunct="1"/>
            <a:r>
              <a:rPr lang="en-US" smtClean="0">
                <a:solidFill>
                  <a:schemeClr val="tx2"/>
                </a:solidFill>
              </a:rPr>
              <a:t>May 5, 2013</a:t>
            </a:r>
            <a:endParaRPr lang="en-US">
              <a:solidFill>
                <a:schemeClr val="tx2"/>
              </a:solidFill>
            </a:endParaRPr>
          </a:p>
        </p:txBody>
      </p:sp>
      <p:sp>
        <p:nvSpPr>
          <p:cNvPr id="26629" name="Slide Number Placeholder 10"/>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a:solidFill>
                  <a:schemeClr val="tx1"/>
                </a:solidFill>
                <a:latin typeface="Arial" charset="0"/>
                <a:ea typeface="ＭＳ Ｐゴシック" charset="0"/>
              </a:defRPr>
            </a:lvl1pPr>
            <a:lvl2pPr marL="742950" indent="-285750" algn="ctr" eaLnBrk="0" hangingPunct="0">
              <a:defRPr>
                <a:solidFill>
                  <a:schemeClr val="tx1"/>
                </a:solidFill>
                <a:latin typeface="Arial" charset="0"/>
                <a:ea typeface="ＭＳ Ｐゴシック" charset="0"/>
              </a:defRPr>
            </a:lvl2pPr>
            <a:lvl3pPr marL="1143000" indent="-228600" algn="ctr" eaLnBrk="0" hangingPunct="0">
              <a:defRPr>
                <a:solidFill>
                  <a:schemeClr val="tx1"/>
                </a:solidFill>
                <a:latin typeface="Arial" charset="0"/>
                <a:ea typeface="ＭＳ Ｐゴシック" charset="0"/>
              </a:defRPr>
            </a:lvl3pPr>
            <a:lvl4pPr marL="1600200" indent="-228600" algn="ctr" eaLnBrk="0" hangingPunct="0">
              <a:defRPr>
                <a:solidFill>
                  <a:schemeClr val="tx1"/>
                </a:solidFill>
                <a:latin typeface="Arial" charset="0"/>
                <a:ea typeface="ＭＳ Ｐゴシック" charset="0"/>
              </a:defRPr>
            </a:lvl4pPr>
            <a:lvl5pPr marL="2057400" indent="-228600" algn="ctr"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8CCEF06B-B00C-114E-BC6E-BC3B42EAAF0A}" type="slidenum">
              <a:rPr lang="en-US">
                <a:solidFill>
                  <a:schemeClr val="tx2"/>
                </a:solidFill>
              </a:rPr>
              <a:pPr eaLnBrk="1" hangingPunct="1"/>
              <a:t>16</a:t>
            </a:fld>
            <a:endParaRPr lang="en-US">
              <a:solidFill>
                <a:schemeClr val="tx2"/>
              </a:solidFill>
            </a:endParaRPr>
          </a:p>
        </p:txBody>
      </p:sp>
      <p:sp>
        <p:nvSpPr>
          <p:cNvPr id="26630" name="Footer Placeholder 1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algn="ctr" eaLnBrk="0" hangingPunct="0">
              <a:defRPr>
                <a:solidFill>
                  <a:schemeClr val="tx1"/>
                </a:solidFill>
                <a:latin typeface="Arial" charset="0"/>
                <a:ea typeface="ＭＳ Ｐゴシック" charset="0"/>
              </a:defRPr>
            </a:lvl1pPr>
            <a:lvl2pPr marL="742950" indent="-285750" algn="ctr" eaLnBrk="0" hangingPunct="0">
              <a:defRPr>
                <a:solidFill>
                  <a:schemeClr val="tx1"/>
                </a:solidFill>
                <a:latin typeface="Arial" charset="0"/>
                <a:ea typeface="ＭＳ Ｐゴシック" charset="0"/>
              </a:defRPr>
            </a:lvl2pPr>
            <a:lvl3pPr marL="1143000" indent="-228600" algn="ctr" eaLnBrk="0" hangingPunct="0">
              <a:defRPr>
                <a:solidFill>
                  <a:schemeClr val="tx1"/>
                </a:solidFill>
                <a:latin typeface="Arial" charset="0"/>
                <a:ea typeface="ＭＳ Ｐゴシック" charset="0"/>
              </a:defRPr>
            </a:lvl3pPr>
            <a:lvl4pPr marL="1600200" indent="-228600" algn="ctr" eaLnBrk="0" hangingPunct="0">
              <a:defRPr>
                <a:solidFill>
                  <a:schemeClr val="tx1"/>
                </a:solidFill>
                <a:latin typeface="Arial" charset="0"/>
                <a:ea typeface="ＭＳ Ｐゴシック" charset="0"/>
              </a:defRPr>
            </a:lvl4pPr>
            <a:lvl5pPr marL="2057400" indent="-228600" algn="ctr"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r>
              <a:rPr lang="en-US">
                <a:solidFill>
                  <a:schemeClr val="tx2"/>
                </a:solidFill>
              </a:rPr>
              <a:t>Ask-a-Scientist Lecture</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ontent Placeholder 5"/>
          <p:cNvSpPr>
            <a:spLocks noGrp="1"/>
          </p:cNvSpPr>
          <p:nvPr>
            <p:ph idx="1"/>
          </p:nvPr>
        </p:nvSpPr>
        <p:spPr>
          <a:xfrm>
            <a:off x="457200" y="842963"/>
            <a:ext cx="8229600" cy="5253037"/>
          </a:xfrm>
        </p:spPr>
        <p:txBody>
          <a:bodyPr/>
          <a:lstStyle/>
          <a:p>
            <a:r>
              <a:rPr lang="en-US">
                <a:latin typeface="Constantia" charset="0"/>
              </a:rPr>
              <a:t>Some of the oldest perpetual motion machines were documented by the Indian author Bhaskara (c. 1159), who made sketches of something called the </a:t>
            </a:r>
            <a:r>
              <a:rPr lang="ja-JP" altLang="en-US">
                <a:latin typeface="Constantia" charset="0"/>
              </a:rPr>
              <a:t>“</a:t>
            </a:r>
            <a:r>
              <a:rPr lang="en-US">
                <a:latin typeface="Constantia" charset="0"/>
              </a:rPr>
              <a:t>Persian Wheel</a:t>
            </a:r>
            <a:r>
              <a:rPr lang="ja-JP" altLang="en-US">
                <a:latin typeface="Constantia" charset="0"/>
              </a:rPr>
              <a:t>”</a:t>
            </a:r>
            <a:endParaRPr lang="en-US">
              <a:latin typeface="Constantia" charset="0"/>
            </a:endParaRPr>
          </a:p>
          <a:p>
            <a:endParaRPr lang="en-US">
              <a:latin typeface="Constantia" charset="0"/>
            </a:endParaRPr>
          </a:p>
          <a:p>
            <a:endParaRPr lang="en-US">
              <a:latin typeface="Constantia" charset="0"/>
            </a:endParaRPr>
          </a:p>
          <a:p>
            <a:endParaRPr lang="en-US">
              <a:latin typeface="Constantia" charset="0"/>
            </a:endParaRPr>
          </a:p>
          <a:p>
            <a:endParaRPr lang="en-US">
              <a:latin typeface="Constantia" charset="0"/>
            </a:endParaRPr>
          </a:p>
          <a:p>
            <a:endParaRPr lang="en-US">
              <a:latin typeface="Constantia" charset="0"/>
            </a:endParaRPr>
          </a:p>
          <a:p>
            <a:r>
              <a:rPr lang="en-US">
                <a:latin typeface="Constantia" charset="0"/>
              </a:rPr>
              <a:t>This device used flowing water (or sand) to create a </a:t>
            </a:r>
            <a:r>
              <a:rPr lang="ja-JP" altLang="en-US">
                <a:latin typeface="Constantia" charset="0"/>
              </a:rPr>
              <a:t>“</a:t>
            </a:r>
            <a:r>
              <a:rPr lang="en-US">
                <a:latin typeface="Constantia" charset="0"/>
              </a:rPr>
              <a:t>perpetual imbalance</a:t>
            </a:r>
            <a:r>
              <a:rPr lang="ja-JP" altLang="en-US">
                <a:latin typeface="Constantia" charset="0"/>
              </a:rPr>
              <a:t>”</a:t>
            </a:r>
            <a:endParaRPr lang="en-US">
              <a:latin typeface="Constantia" charset="0"/>
            </a:endParaRPr>
          </a:p>
        </p:txBody>
      </p:sp>
      <p:sp>
        <p:nvSpPr>
          <p:cNvPr id="2" name="Title 1"/>
          <p:cNvSpPr>
            <a:spLocks noGrp="1"/>
          </p:cNvSpPr>
          <p:nvPr>
            <p:ph type="title"/>
          </p:nvPr>
        </p:nvSpPr>
        <p:spPr/>
        <p:txBody>
          <a:bodyPr/>
          <a:lstStyle/>
          <a:p>
            <a:pPr>
              <a:defRPr/>
            </a:pPr>
            <a:r>
              <a:rPr smtClean="0">
                <a:ea typeface="+mj-ea"/>
              </a:rPr>
              <a:t>Early perpetual motion machines</a:t>
            </a:r>
            <a:endParaRPr>
              <a:ea typeface="+mj-ea"/>
            </a:endParaRPr>
          </a:p>
        </p:txBody>
      </p:sp>
      <p:pic>
        <p:nvPicPr>
          <p:cNvPr id="2765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9300" y="2514600"/>
            <a:ext cx="2286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2514600"/>
            <a:ext cx="2266950" cy="229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4" name="Date Placeholder 11"/>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algn="ctr" eaLnBrk="0" hangingPunct="0">
              <a:defRPr>
                <a:solidFill>
                  <a:schemeClr val="tx1"/>
                </a:solidFill>
                <a:latin typeface="Arial" charset="0"/>
                <a:ea typeface="ＭＳ Ｐゴシック" charset="0"/>
              </a:defRPr>
            </a:lvl1pPr>
            <a:lvl2pPr marL="742950" indent="-285750" algn="ctr" eaLnBrk="0" hangingPunct="0">
              <a:defRPr>
                <a:solidFill>
                  <a:schemeClr val="tx1"/>
                </a:solidFill>
                <a:latin typeface="Arial" charset="0"/>
                <a:ea typeface="ＭＳ Ｐゴシック" charset="0"/>
              </a:defRPr>
            </a:lvl2pPr>
            <a:lvl3pPr marL="1143000" indent="-228600" algn="ctr" eaLnBrk="0" hangingPunct="0">
              <a:defRPr>
                <a:solidFill>
                  <a:schemeClr val="tx1"/>
                </a:solidFill>
                <a:latin typeface="Arial" charset="0"/>
                <a:ea typeface="ＭＳ Ｐゴシック" charset="0"/>
              </a:defRPr>
            </a:lvl3pPr>
            <a:lvl4pPr marL="1600200" indent="-228600" algn="ctr" eaLnBrk="0" hangingPunct="0">
              <a:defRPr>
                <a:solidFill>
                  <a:schemeClr val="tx1"/>
                </a:solidFill>
                <a:latin typeface="Arial" charset="0"/>
                <a:ea typeface="ＭＳ Ｐゴシック" charset="0"/>
              </a:defRPr>
            </a:lvl4pPr>
            <a:lvl5pPr marL="2057400" indent="-228600" algn="ctr"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algn="l" eaLnBrk="1" hangingPunct="1"/>
            <a:r>
              <a:rPr lang="en-US" smtClean="0">
                <a:solidFill>
                  <a:schemeClr val="tx2"/>
                </a:solidFill>
              </a:rPr>
              <a:t>May 5, 2013</a:t>
            </a:r>
            <a:endParaRPr lang="en-US">
              <a:solidFill>
                <a:schemeClr val="tx2"/>
              </a:solidFill>
            </a:endParaRPr>
          </a:p>
        </p:txBody>
      </p:sp>
      <p:sp>
        <p:nvSpPr>
          <p:cNvPr id="27655" name="Slide Number Placeholder 1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a:solidFill>
                  <a:schemeClr val="tx1"/>
                </a:solidFill>
                <a:latin typeface="Arial" charset="0"/>
                <a:ea typeface="ＭＳ Ｐゴシック" charset="0"/>
              </a:defRPr>
            </a:lvl1pPr>
            <a:lvl2pPr marL="742950" indent="-285750" algn="ctr" eaLnBrk="0" hangingPunct="0">
              <a:defRPr>
                <a:solidFill>
                  <a:schemeClr val="tx1"/>
                </a:solidFill>
                <a:latin typeface="Arial" charset="0"/>
                <a:ea typeface="ＭＳ Ｐゴシック" charset="0"/>
              </a:defRPr>
            </a:lvl2pPr>
            <a:lvl3pPr marL="1143000" indent="-228600" algn="ctr" eaLnBrk="0" hangingPunct="0">
              <a:defRPr>
                <a:solidFill>
                  <a:schemeClr val="tx1"/>
                </a:solidFill>
                <a:latin typeface="Arial" charset="0"/>
                <a:ea typeface="ＭＳ Ｐゴシック" charset="0"/>
              </a:defRPr>
            </a:lvl3pPr>
            <a:lvl4pPr marL="1600200" indent="-228600" algn="ctr" eaLnBrk="0" hangingPunct="0">
              <a:defRPr>
                <a:solidFill>
                  <a:schemeClr val="tx1"/>
                </a:solidFill>
                <a:latin typeface="Arial" charset="0"/>
                <a:ea typeface="ＭＳ Ｐゴシック" charset="0"/>
              </a:defRPr>
            </a:lvl4pPr>
            <a:lvl5pPr marL="2057400" indent="-228600" algn="ctr"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DA792BEE-7997-E246-AC03-89A0A9C774A4}" type="slidenum">
              <a:rPr lang="en-US">
                <a:solidFill>
                  <a:schemeClr val="tx2"/>
                </a:solidFill>
              </a:rPr>
              <a:pPr eaLnBrk="1" hangingPunct="1"/>
              <a:t>17</a:t>
            </a:fld>
            <a:endParaRPr lang="en-US">
              <a:solidFill>
                <a:schemeClr val="tx2"/>
              </a:solidFill>
            </a:endParaRPr>
          </a:p>
        </p:txBody>
      </p:sp>
      <p:sp>
        <p:nvSpPr>
          <p:cNvPr id="27656" name="Footer Placeholder 1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algn="ctr" eaLnBrk="0" hangingPunct="0">
              <a:defRPr>
                <a:solidFill>
                  <a:schemeClr val="tx1"/>
                </a:solidFill>
                <a:latin typeface="Arial" charset="0"/>
                <a:ea typeface="ＭＳ Ｐゴシック" charset="0"/>
              </a:defRPr>
            </a:lvl1pPr>
            <a:lvl2pPr marL="742950" indent="-285750" algn="ctr" eaLnBrk="0" hangingPunct="0">
              <a:defRPr>
                <a:solidFill>
                  <a:schemeClr val="tx1"/>
                </a:solidFill>
                <a:latin typeface="Arial" charset="0"/>
                <a:ea typeface="ＭＳ Ｐゴシック" charset="0"/>
              </a:defRPr>
            </a:lvl2pPr>
            <a:lvl3pPr marL="1143000" indent="-228600" algn="ctr" eaLnBrk="0" hangingPunct="0">
              <a:defRPr>
                <a:solidFill>
                  <a:schemeClr val="tx1"/>
                </a:solidFill>
                <a:latin typeface="Arial" charset="0"/>
                <a:ea typeface="ＭＳ Ｐゴシック" charset="0"/>
              </a:defRPr>
            </a:lvl3pPr>
            <a:lvl4pPr marL="1600200" indent="-228600" algn="ctr" eaLnBrk="0" hangingPunct="0">
              <a:defRPr>
                <a:solidFill>
                  <a:schemeClr val="tx1"/>
                </a:solidFill>
                <a:latin typeface="Arial" charset="0"/>
                <a:ea typeface="ＭＳ Ｐゴシック" charset="0"/>
              </a:defRPr>
            </a:lvl4pPr>
            <a:lvl5pPr marL="2057400" indent="-228600" algn="ctr"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r>
              <a:rPr lang="en-US">
                <a:solidFill>
                  <a:schemeClr val="tx2"/>
                </a:solidFill>
              </a:rPr>
              <a:t>Ask-a-Scientist Lecture</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Content Placeholder 1"/>
          <p:cNvSpPr>
            <a:spLocks noGrp="1"/>
          </p:cNvSpPr>
          <p:nvPr>
            <p:ph idx="1"/>
          </p:nvPr>
        </p:nvSpPr>
        <p:spPr>
          <a:xfrm>
            <a:off x="457200" y="842963"/>
            <a:ext cx="8229600" cy="5253037"/>
          </a:xfrm>
        </p:spPr>
        <p:txBody>
          <a:bodyPr/>
          <a:lstStyle/>
          <a:p>
            <a:r>
              <a:rPr lang="en-US">
                <a:latin typeface="Constantia" charset="0"/>
              </a:rPr>
              <a:t>The first sketch of a perpetual motion machine in the Western world was made by Villard de Honnecourt </a:t>
            </a:r>
            <a:br>
              <a:rPr lang="en-US">
                <a:latin typeface="Constantia" charset="0"/>
              </a:rPr>
            </a:br>
            <a:r>
              <a:rPr lang="en-US">
                <a:latin typeface="Constantia" charset="0"/>
              </a:rPr>
              <a:t>(c. 1250).</a:t>
            </a:r>
          </a:p>
          <a:p>
            <a:r>
              <a:rPr lang="en-US">
                <a:latin typeface="Constantia" charset="0"/>
              </a:rPr>
              <a:t>The principle was similar to</a:t>
            </a:r>
            <a:br>
              <a:rPr lang="en-US">
                <a:latin typeface="Constantia" charset="0"/>
              </a:rPr>
            </a:br>
            <a:r>
              <a:rPr lang="en-US">
                <a:latin typeface="Constantia" charset="0"/>
              </a:rPr>
              <a:t>the </a:t>
            </a:r>
            <a:r>
              <a:rPr lang="ja-JP" altLang="en-US">
                <a:latin typeface="Constantia" charset="0"/>
              </a:rPr>
              <a:t>“</a:t>
            </a:r>
            <a:r>
              <a:rPr lang="en-US">
                <a:latin typeface="Constantia" charset="0"/>
              </a:rPr>
              <a:t>Persian Wheel</a:t>
            </a:r>
            <a:r>
              <a:rPr lang="ja-JP" altLang="en-US">
                <a:latin typeface="Constantia" charset="0"/>
              </a:rPr>
              <a:t>”</a:t>
            </a:r>
            <a:r>
              <a:rPr lang="en-US">
                <a:latin typeface="Constantia" charset="0"/>
              </a:rPr>
              <a:t>, but it</a:t>
            </a:r>
            <a:br>
              <a:rPr lang="en-US">
                <a:latin typeface="Constantia" charset="0"/>
              </a:rPr>
            </a:br>
            <a:r>
              <a:rPr lang="en-US">
                <a:latin typeface="Constantia" charset="0"/>
              </a:rPr>
              <a:t>relied on levers and weights</a:t>
            </a:r>
            <a:br>
              <a:rPr lang="en-US">
                <a:latin typeface="Constantia" charset="0"/>
              </a:rPr>
            </a:br>
            <a:r>
              <a:rPr lang="en-US">
                <a:latin typeface="Constantia" charset="0"/>
              </a:rPr>
              <a:t>to achieve imbalance.</a:t>
            </a:r>
          </a:p>
          <a:p>
            <a:r>
              <a:rPr lang="en-US">
                <a:latin typeface="Constantia" charset="0"/>
              </a:rPr>
              <a:t>Over the next several</a:t>
            </a:r>
            <a:br>
              <a:rPr lang="en-US">
                <a:latin typeface="Constantia" charset="0"/>
              </a:rPr>
            </a:br>
            <a:r>
              <a:rPr lang="en-US">
                <a:latin typeface="Constantia" charset="0"/>
              </a:rPr>
              <a:t>centuries, a number of </a:t>
            </a:r>
            <a:br>
              <a:rPr lang="en-US">
                <a:latin typeface="Constantia" charset="0"/>
              </a:rPr>
            </a:br>
            <a:r>
              <a:rPr lang="en-US">
                <a:latin typeface="Constantia" charset="0"/>
              </a:rPr>
              <a:t>conceptual machines were</a:t>
            </a:r>
            <a:br>
              <a:rPr lang="en-US">
                <a:latin typeface="Constantia" charset="0"/>
              </a:rPr>
            </a:br>
            <a:r>
              <a:rPr lang="en-US">
                <a:latin typeface="Constantia" charset="0"/>
              </a:rPr>
              <a:t>designed along these </a:t>
            </a:r>
            <a:br>
              <a:rPr lang="en-US">
                <a:latin typeface="Constantia" charset="0"/>
              </a:rPr>
            </a:br>
            <a:r>
              <a:rPr lang="en-US">
                <a:latin typeface="Constantia" charset="0"/>
              </a:rPr>
              <a:t>lines.</a:t>
            </a:r>
          </a:p>
        </p:txBody>
      </p:sp>
      <p:sp>
        <p:nvSpPr>
          <p:cNvPr id="3" name="Title 2"/>
          <p:cNvSpPr>
            <a:spLocks noGrp="1"/>
          </p:cNvSpPr>
          <p:nvPr>
            <p:ph type="title"/>
          </p:nvPr>
        </p:nvSpPr>
        <p:spPr/>
        <p:txBody>
          <a:bodyPr/>
          <a:lstStyle/>
          <a:p>
            <a:pPr>
              <a:defRPr/>
            </a:pPr>
            <a:r>
              <a:rPr smtClean="0">
                <a:ea typeface="+mj-ea"/>
              </a:rPr>
              <a:t>Perpetual motion in the West</a:t>
            </a:r>
            <a:endParaRPr>
              <a:ea typeface="+mj-ea"/>
            </a:endParaRPr>
          </a:p>
        </p:txBody>
      </p:sp>
      <p:pic>
        <p:nvPicPr>
          <p:cNvPr id="2867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3500" y="1752600"/>
            <a:ext cx="3132138"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7" name="Date Placeholder 10"/>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algn="ctr" eaLnBrk="0" hangingPunct="0">
              <a:defRPr>
                <a:solidFill>
                  <a:schemeClr val="tx1"/>
                </a:solidFill>
                <a:latin typeface="Arial" charset="0"/>
                <a:ea typeface="ＭＳ Ｐゴシック" charset="0"/>
              </a:defRPr>
            </a:lvl1pPr>
            <a:lvl2pPr marL="742950" indent="-285750" algn="ctr" eaLnBrk="0" hangingPunct="0">
              <a:defRPr>
                <a:solidFill>
                  <a:schemeClr val="tx1"/>
                </a:solidFill>
                <a:latin typeface="Arial" charset="0"/>
                <a:ea typeface="ＭＳ Ｐゴシック" charset="0"/>
              </a:defRPr>
            </a:lvl2pPr>
            <a:lvl3pPr marL="1143000" indent="-228600" algn="ctr" eaLnBrk="0" hangingPunct="0">
              <a:defRPr>
                <a:solidFill>
                  <a:schemeClr val="tx1"/>
                </a:solidFill>
                <a:latin typeface="Arial" charset="0"/>
                <a:ea typeface="ＭＳ Ｐゴシック" charset="0"/>
              </a:defRPr>
            </a:lvl3pPr>
            <a:lvl4pPr marL="1600200" indent="-228600" algn="ctr" eaLnBrk="0" hangingPunct="0">
              <a:defRPr>
                <a:solidFill>
                  <a:schemeClr val="tx1"/>
                </a:solidFill>
                <a:latin typeface="Arial" charset="0"/>
                <a:ea typeface="ＭＳ Ｐゴシック" charset="0"/>
              </a:defRPr>
            </a:lvl4pPr>
            <a:lvl5pPr marL="2057400" indent="-228600" algn="ctr"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algn="l" eaLnBrk="1" hangingPunct="1"/>
            <a:r>
              <a:rPr lang="en-US" smtClean="0">
                <a:solidFill>
                  <a:schemeClr val="tx2"/>
                </a:solidFill>
              </a:rPr>
              <a:t>May 5, 2013</a:t>
            </a:r>
            <a:endParaRPr lang="en-US">
              <a:solidFill>
                <a:schemeClr val="tx2"/>
              </a:solidFill>
            </a:endParaRPr>
          </a:p>
        </p:txBody>
      </p:sp>
      <p:sp>
        <p:nvSpPr>
          <p:cNvPr id="28678" name="Slide Number Placeholder 1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a:solidFill>
                  <a:schemeClr val="tx1"/>
                </a:solidFill>
                <a:latin typeface="Arial" charset="0"/>
                <a:ea typeface="ＭＳ Ｐゴシック" charset="0"/>
              </a:defRPr>
            </a:lvl1pPr>
            <a:lvl2pPr marL="742950" indent="-285750" algn="ctr" eaLnBrk="0" hangingPunct="0">
              <a:defRPr>
                <a:solidFill>
                  <a:schemeClr val="tx1"/>
                </a:solidFill>
                <a:latin typeface="Arial" charset="0"/>
                <a:ea typeface="ＭＳ Ｐゴシック" charset="0"/>
              </a:defRPr>
            </a:lvl2pPr>
            <a:lvl3pPr marL="1143000" indent="-228600" algn="ctr" eaLnBrk="0" hangingPunct="0">
              <a:defRPr>
                <a:solidFill>
                  <a:schemeClr val="tx1"/>
                </a:solidFill>
                <a:latin typeface="Arial" charset="0"/>
                <a:ea typeface="ＭＳ Ｐゴシック" charset="0"/>
              </a:defRPr>
            </a:lvl3pPr>
            <a:lvl4pPr marL="1600200" indent="-228600" algn="ctr" eaLnBrk="0" hangingPunct="0">
              <a:defRPr>
                <a:solidFill>
                  <a:schemeClr val="tx1"/>
                </a:solidFill>
                <a:latin typeface="Arial" charset="0"/>
                <a:ea typeface="ＭＳ Ｐゴシック" charset="0"/>
              </a:defRPr>
            </a:lvl4pPr>
            <a:lvl5pPr marL="2057400" indent="-228600" algn="ctr"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3D1CF220-5D67-7A41-9E33-497B5A7349B0}" type="slidenum">
              <a:rPr lang="en-US">
                <a:solidFill>
                  <a:schemeClr val="tx2"/>
                </a:solidFill>
              </a:rPr>
              <a:pPr eaLnBrk="1" hangingPunct="1"/>
              <a:t>18</a:t>
            </a:fld>
            <a:endParaRPr lang="en-US">
              <a:solidFill>
                <a:schemeClr val="tx2"/>
              </a:solidFill>
            </a:endParaRPr>
          </a:p>
        </p:txBody>
      </p:sp>
      <p:sp>
        <p:nvSpPr>
          <p:cNvPr id="28679" name="Footer Placeholder 1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algn="ctr" eaLnBrk="0" hangingPunct="0">
              <a:defRPr>
                <a:solidFill>
                  <a:schemeClr val="tx1"/>
                </a:solidFill>
                <a:latin typeface="Arial" charset="0"/>
                <a:ea typeface="ＭＳ Ｐゴシック" charset="0"/>
              </a:defRPr>
            </a:lvl1pPr>
            <a:lvl2pPr marL="742950" indent="-285750" algn="ctr" eaLnBrk="0" hangingPunct="0">
              <a:defRPr>
                <a:solidFill>
                  <a:schemeClr val="tx1"/>
                </a:solidFill>
                <a:latin typeface="Arial" charset="0"/>
                <a:ea typeface="ＭＳ Ｐゴシック" charset="0"/>
              </a:defRPr>
            </a:lvl2pPr>
            <a:lvl3pPr marL="1143000" indent="-228600" algn="ctr" eaLnBrk="0" hangingPunct="0">
              <a:defRPr>
                <a:solidFill>
                  <a:schemeClr val="tx1"/>
                </a:solidFill>
                <a:latin typeface="Arial" charset="0"/>
                <a:ea typeface="ＭＳ Ｐゴシック" charset="0"/>
              </a:defRPr>
            </a:lvl3pPr>
            <a:lvl4pPr marL="1600200" indent="-228600" algn="ctr" eaLnBrk="0" hangingPunct="0">
              <a:defRPr>
                <a:solidFill>
                  <a:schemeClr val="tx1"/>
                </a:solidFill>
                <a:latin typeface="Arial" charset="0"/>
                <a:ea typeface="ＭＳ Ｐゴシック" charset="0"/>
              </a:defRPr>
            </a:lvl4pPr>
            <a:lvl5pPr marL="2057400" indent="-228600" algn="ctr"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r>
              <a:rPr lang="en-US">
                <a:solidFill>
                  <a:schemeClr val="tx2"/>
                </a:solidFill>
              </a:rPr>
              <a:t>Ask-a-Scientist Lecture</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842963"/>
            <a:ext cx="8229600" cy="5253037"/>
          </a:xfrm>
        </p:spPr>
        <p:txBody>
          <a:bodyPr/>
          <a:lstStyle/>
          <a:p>
            <a:r>
              <a:rPr lang="en-US">
                <a:latin typeface="Constantia" charset="0"/>
              </a:rPr>
              <a:t>Historians like to point out that Leonardo da Vinci spent a lot of time debunking things like Honnecourt</a:t>
            </a:r>
            <a:r>
              <a:rPr lang="ja-JP" altLang="en-US">
                <a:latin typeface="Constantia" charset="0"/>
              </a:rPr>
              <a:t>’</a:t>
            </a:r>
            <a:r>
              <a:rPr lang="en-US">
                <a:latin typeface="Constantia" charset="0"/>
              </a:rPr>
              <a:t>s wheel.</a:t>
            </a:r>
          </a:p>
          <a:p>
            <a:r>
              <a:rPr lang="en-US">
                <a:latin typeface="Constantia" charset="0"/>
              </a:rPr>
              <a:t>They usually leave out that </a:t>
            </a:r>
            <a:br>
              <a:rPr lang="en-US">
                <a:latin typeface="Constantia" charset="0"/>
              </a:rPr>
            </a:br>
            <a:r>
              <a:rPr lang="en-US">
                <a:latin typeface="Constantia" charset="0"/>
              </a:rPr>
              <a:t>he personally believed that</a:t>
            </a:r>
            <a:br>
              <a:rPr lang="en-US">
                <a:latin typeface="Constantia" charset="0"/>
              </a:rPr>
            </a:br>
            <a:r>
              <a:rPr lang="en-US">
                <a:latin typeface="Constantia" charset="0"/>
              </a:rPr>
              <a:t>the key to perpetual motion</a:t>
            </a:r>
            <a:br>
              <a:rPr lang="en-US">
                <a:latin typeface="Constantia" charset="0"/>
              </a:rPr>
            </a:br>
            <a:r>
              <a:rPr lang="en-US">
                <a:latin typeface="Constantia" charset="0"/>
              </a:rPr>
              <a:t>was some combination of</a:t>
            </a:r>
            <a:br>
              <a:rPr lang="en-US">
                <a:latin typeface="Constantia" charset="0"/>
              </a:rPr>
            </a:br>
            <a:r>
              <a:rPr lang="en-US">
                <a:latin typeface="Constantia" charset="0"/>
              </a:rPr>
              <a:t>a water wheel and an </a:t>
            </a:r>
            <a:br>
              <a:rPr lang="en-US">
                <a:latin typeface="Constantia" charset="0"/>
              </a:rPr>
            </a:br>
            <a:r>
              <a:rPr lang="en-US">
                <a:latin typeface="Constantia" charset="0"/>
              </a:rPr>
              <a:t>Archimedes screw.</a:t>
            </a:r>
          </a:p>
          <a:p>
            <a:r>
              <a:rPr lang="en-US">
                <a:latin typeface="Constantia" charset="0"/>
              </a:rPr>
              <a:t>Of course, there was no reason</a:t>
            </a:r>
            <a:br>
              <a:rPr lang="en-US">
                <a:latin typeface="Constantia" charset="0"/>
              </a:rPr>
            </a:br>
            <a:r>
              <a:rPr lang="en-US">
                <a:latin typeface="Constantia" charset="0"/>
              </a:rPr>
              <a:t>to believe this wouldn</a:t>
            </a:r>
            <a:r>
              <a:rPr lang="ja-JP" altLang="en-US">
                <a:latin typeface="Constantia" charset="0"/>
              </a:rPr>
              <a:t>’</a:t>
            </a:r>
            <a:r>
              <a:rPr lang="en-US">
                <a:latin typeface="Constantia" charset="0"/>
              </a:rPr>
              <a:t>t work – </a:t>
            </a:r>
            <a:br>
              <a:rPr lang="en-US">
                <a:latin typeface="Constantia" charset="0"/>
              </a:rPr>
            </a:br>
            <a:r>
              <a:rPr lang="en-US">
                <a:latin typeface="Constantia" charset="0"/>
              </a:rPr>
              <a:t>then</a:t>
            </a:r>
          </a:p>
          <a:p>
            <a:pPr lvl="1"/>
            <a:r>
              <a:rPr lang="en-US">
                <a:latin typeface="Constantia" charset="0"/>
              </a:rPr>
              <a:t>In fact, can you prove it now?</a:t>
            </a:r>
          </a:p>
        </p:txBody>
      </p:sp>
      <p:sp>
        <p:nvSpPr>
          <p:cNvPr id="3" name="Title 2"/>
          <p:cNvSpPr>
            <a:spLocks noGrp="1"/>
          </p:cNvSpPr>
          <p:nvPr>
            <p:ph type="title"/>
          </p:nvPr>
        </p:nvSpPr>
        <p:spPr/>
        <p:txBody>
          <a:bodyPr/>
          <a:lstStyle/>
          <a:p>
            <a:pPr>
              <a:defRPr/>
            </a:pPr>
            <a:r>
              <a:rPr smtClean="0">
                <a:ea typeface="+mj-ea"/>
              </a:rPr>
              <a:t>Leonardo da Vinci </a:t>
            </a:r>
            <a:endParaRPr>
              <a:ea typeface="+mj-ea"/>
            </a:endParaRPr>
          </a:p>
        </p:txBody>
      </p:sp>
      <p:pic>
        <p:nvPicPr>
          <p:cNvPr id="32770" name="Picture 2"/>
          <p:cNvPicPr>
            <a:picLocks noChangeAspect="1" noChangeArrowheads="1"/>
          </p:cNvPicPr>
          <p:nvPr/>
        </p:nvPicPr>
        <p:blipFill>
          <a:blip r:embed="rId2">
            <a:extLst>
              <a:ext uri="{28A0092B-C50C-407E-A947-70E740481C1C}">
                <a14:useLocalDpi xmlns:a14="http://schemas.microsoft.com/office/drawing/2010/main" val="0"/>
              </a:ext>
            </a:extLst>
          </a:blip>
          <a:srcRect l="3613" t="2292"/>
          <a:stretch>
            <a:fillRect/>
          </a:stretch>
        </p:blipFill>
        <p:spPr bwMode="auto">
          <a:xfrm>
            <a:off x="5295900" y="2171700"/>
            <a:ext cx="3503613"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1" name="Date Placeholder 10"/>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algn="ctr" eaLnBrk="0" hangingPunct="0">
              <a:defRPr>
                <a:solidFill>
                  <a:schemeClr val="tx1"/>
                </a:solidFill>
                <a:latin typeface="Arial" charset="0"/>
                <a:ea typeface="ＭＳ Ｐゴシック" charset="0"/>
              </a:defRPr>
            </a:lvl1pPr>
            <a:lvl2pPr marL="742950" indent="-285750" algn="ctr" eaLnBrk="0" hangingPunct="0">
              <a:defRPr>
                <a:solidFill>
                  <a:schemeClr val="tx1"/>
                </a:solidFill>
                <a:latin typeface="Arial" charset="0"/>
                <a:ea typeface="ＭＳ Ｐゴシック" charset="0"/>
              </a:defRPr>
            </a:lvl2pPr>
            <a:lvl3pPr marL="1143000" indent="-228600" algn="ctr" eaLnBrk="0" hangingPunct="0">
              <a:defRPr>
                <a:solidFill>
                  <a:schemeClr val="tx1"/>
                </a:solidFill>
                <a:latin typeface="Arial" charset="0"/>
                <a:ea typeface="ＭＳ Ｐゴシック" charset="0"/>
              </a:defRPr>
            </a:lvl3pPr>
            <a:lvl4pPr marL="1600200" indent="-228600" algn="ctr" eaLnBrk="0" hangingPunct="0">
              <a:defRPr>
                <a:solidFill>
                  <a:schemeClr val="tx1"/>
                </a:solidFill>
                <a:latin typeface="Arial" charset="0"/>
                <a:ea typeface="ＭＳ Ｐゴシック" charset="0"/>
              </a:defRPr>
            </a:lvl4pPr>
            <a:lvl5pPr marL="2057400" indent="-228600" algn="ctr"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algn="l" eaLnBrk="1" hangingPunct="1"/>
            <a:r>
              <a:rPr lang="en-US" smtClean="0">
                <a:solidFill>
                  <a:schemeClr val="tx2"/>
                </a:solidFill>
              </a:rPr>
              <a:t>May 5, 2013</a:t>
            </a:r>
            <a:endParaRPr lang="en-US">
              <a:solidFill>
                <a:schemeClr val="tx2"/>
              </a:solidFill>
            </a:endParaRPr>
          </a:p>
        </p:txBody>
      </p:sp>
      <p:sp>
        <p:nvSpPr>
          <p:cNvPr id="29702" name="Slide Number Placeholder 1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a:solidFill>
                  <a:schemeClr val="tx1"/>
                </a:solidFill>
                <a:latin typeface="Arial" charset="0"/>
                <a:ea typeface="ＭＳ Ｐゴシック" charset="0"/>
              </a:defRPr>
            </a:lvl1pPr>
            <a:lvl2pPr marL="742950" indent="-285750" algn="ctr" eaLnBrk="0" hangingPunct="0">
              <a:defRPr>
                <a:solidFill>
                  <a:schemeClr val="tx1"/>
                </a:solidFill>
                <a:latin typeface="Arial" charset="0"/>
                <a:ea typeface="ＭＳ Ｐゴシック" charset="0"/>
              </a:defRPr>
            </a:lvl2pPr>
            <a:lvl3pPr marL="1143000" indent="-228600" algn="ctr" eaLnBrk="0" hangingPunct="0">
              <a:defRPr>
                <a:solidFill>
                  <a:schemeClr val="tx1"/>
                </a:solidFill>
                <a:latin typeface="Arial" charset="0"/>
                <a:ea typeface="ＭＳ Ｐゴシック" charset="0"/>
              </a:defRPr>
            </a:lvl3pPr>
            <a:lvl4pPr marL="1600200" indent="-228600" algn="ctr" eaLnBrk="0" hangingPunct="0">
              <a:defRPr>
                <a:solidFill>
                  <a:schemeClr val="tx1"/>
                </a:solidFill>
                <a:latin typeface="Arial" charset="0"/>
                <a:ea typeface="ＭＳ Ｐゴシック" charset="0"/>
              </a:defRPr>
            </a:lvl4pPr>
            <a:lvl5pPr marL="2057400" indent="-228600" algn="ctr"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22C19E59-4ABC-8548-A923-BFBDE4ED73AD}" type="slidenum">
              <a:rPr lang="en-US">
                <a:solidFill>
                  <a:schemeClr val="tx2"/>
                </a:solidFill>
              </a:rPr>
              <a:pPr eaLnBrk="1" hangingPunct="1"/>
              <a:t>19</a:t>
            </a:fld>
            <a:endParaRPr lang="en-US">
              <a:solidFill>
                <a:schemeClr val="tx2"/>
              </a:solidFill>
            </a:endParaRPr>
          </a:p>
        </p:txBody>
      </p:sp>
      <p:sp>
        <p:nvSpPr>
          <p:cNvPr id="29703" name="Footer Placeholder 1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algn="ctr" eaLnBrk="0" hangingPunct="0">
              <a:defRPr>
                <a:solidFill>
                  <a:schemeClr val="tx1"/>
                </a:solidFill>
                <a:latin typeface="Arial" charset="0"/>
                <a:ea typeface="ＭＳ Ｐゴシック" charset="0"/>
              </a:defRPr>
            </a:lvl1pPr>
            <a:lvl2pPr marL="742950" indent="-285750" algn="ctr" eaLnBrk="0" hangingPunct="0">
              <a:defRPr>
                <a:solidFill>
                  <a:schemeClr val="tx1"/>
                </a:solidFill>
                <a:latin typeface="Arial" charset="0"/>
                <a:ea typeface="ＭＳ Ｐゴシック" charset="0"/>
              </a:defRPr>
            </a:lvl2pPr>
            <a:lvl3pPr marL="1143000" indent="-228600" algn="ctr" eaLnBrk="0" hangingPunct="0">
              <a:defRPr>
                <a:solidFill>
                  <a:schemeClr val="tx1"/>
                </a:solidFill>
                <a:latin typeface="Arial" charset="0"/>
                <a:ea typeface="ＭＳ Ｐゴシック" charset="0"/>
              </a:defRPr>
            </a:lvl3pPr>
            <a:lvl4pPr marL="1600200" indent="-228600" algn="ctr" eaLnBrk="0" hangingPunct="0">
              <a:defRPr>
                <a:solidFill>
                  <a:schemeClr val="tx1"/>
                </a:solidFill>
                <a:latin typeface="Arial" charset="0"/>
                <a:ea typeface="ＭＳ Ｐゴシック" charset="0"/>
              </a:defRPr>
            </a:lvl4pPr>
            <a:lvl5pPr marL="2057400" indent="-228600" algn="ctr"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r>
              <a:rPr lang="en-US">
                <a:solidFill>
                  <a:schemeClr val="tx2"/>
                </a:solidFill>
              </a:rPr>
              <a:t>Ask-a-Scientist Lecture</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9" presetClass="entr" presetSubtype="0" fill="hold" nodeType="afterEffect">
                                  <p:stCondLst>
                                    <p:cond delay="0"/>
                                  </p:stCondLst>
                                  <p:childTnLst>
                                    <p:set>
                                      <p:cBhvr>
                                        <p:cTn id="11" dur="1" fill="hold">
                                          <p:stCondLst>
                                            <p:cond delay="0"/>
                                          </p:stCondLst>
                                        </p:cTn>
                                        <p:tgtEl>
                                          <p:spTgt spid="32770"/>
                                        </p:tgtEl>
                                        <p:attrNameLst>
                                          <p:attrName>style.visibility</p:attrName>
                                        </p:attrNameLst>
                                      </p:cBhvr>
                                      <p:to>
                                        <p:strVal val="visible"/>
                                      </p:to>
                                    </p:set>
                                    <p:animEffect transition="in" filter="dissolve">
                                      <p:cBhvr>
                                        <p:cTn id="12" dur="500"/>
                                        <p:tgtEl>
                                          <p:spTgt spid="3277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 calcmode="lin" valueType="num">
                                      <p:cBhvr additive="base">
                                        <p:cTn id="1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 calcmode="lin" valueType="num">
                                      <p:cBhvr additive="base">
                                        <p:cTn id="21"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Content Placeholder 5"/>
          <p:cNvSpPr>
            <a:spLocks noGrp="1"/>
          </p:cNvSpPr>
          <p:nvPr>
            <p:ph idx="1"/>
          </p:nvPr>
        </p:nvSpPr>
        <p:spPr>
          <a:xfrm>
            <a:off x="365125" y="703263"/>
            <a:ext cx="8528050" cy="4592637"/>
          </a:xfrm>
        </p:spPr>
        <p:txBody>
          <a:bodyPr>
            <a:normAutofit/>
          </a:bodyPr>
          <a:lstStyle/>
          <a:p>
            <a:pPr marL="274320" indent="-274320" eaLnBrk="1" fontAlgn="auto" hangingPunct="1">
              <a:spcAft>
                <a:spcPts val="0"/>
              </a:spcAft>
              <a:buFont typeface="Wingdings 2"/>
              <a:buChar char=""/>
              <a:defRPr/>
            </a:pPr>
            <a:r>
              <a:rPr lang="en-US" dirty="0" smtClean="0">
                <a:ea typeface="+mn-ea"/>
              </a:rPr>
              <a:t>Introduction and motivation</a:t>
            </a:r>
          </a:p>
          <a:p>
            <a:pPr marL="274320" indent="-274320" eaLnBrk="1" fontAlgn="auto" hangingPunct="1">
              <a:spcAft>
                <a:spcPts val="0"/>
              </a:spcAft>
              <a:buFont typeface="Wingdings 2"/>
              <a:buChar char=""/>
              <a:defRPr/>
            </a:pPr>
            <a:r>
              <a:rPr lang="en-US" dirty="0" smtClean="0">
                <a:ea typeface="+mn-ea"/>
              </a:rPr>
              <a:t>A brief history of perpetual motion</a:t>
            </a:r>
          </a:p>
          <a:p>
            <a:pPr marL="274320" indent="-274320" eaLnBrk="1" fontAlgn="auto" hangingPunct="1">
              <a:spcAft>
                <a:spcPts val="0"/>
              </a:spcAft>
              <a:buFont typeface="Wingdings 2"/>
              <a:buChar char=""/>
              <a:defRPr/>
            </a:pPr>
            <a:r>
              <a:rPr lang="en-US" dirty="0" smtClean="0">
                <a:ea typeface="+mn-ea"/>
              </a:rPr>
              <a:t>The science of energy conservation and the Laws of Thermodynamic</a:t>
            </a:r>
          </a:p>
          <a:p>
            <a:pPr marL="274320" indent="-274320" eaLnBrk="1" fontAlgn="auto" hangingPunct="1">
              <a:spcAft>
                <a:spcPts val="0"/>
              </a:spcAft>
              <a:buFont typeface="Wingdings 2"/>
              <a:buChar char=""/>
              <a:defRPr/>
            </a:pPr>
            <a:r>
              <a:rPr lang="en-US" dirty="0" smtClean="0">
                <a:ea typeface="+mn-ea"/>
              </a:rPr>
              <a:t>Some case studies</a:t>
            </a:r>
          </a:p>
          <a:p>
            <a:pPr marL="274320" indent="-274320" eaLnBrk="1" fontAlgn="auto" hangingPunct="1">
              <a:spcAft>
                <a:spcPts val="0"/>
              </a:spcAft>
              <a:buFont typeface="Wingdings 2"/>
              <a:buChar char=""/>
              <a:defRPr/>
            </a:pPr>
            <a:r>
              <a:rPr lang="en-US" dirty="0" smtClean="0">
                <a:ea typeface="+mn-ea"/>
              </a:rPr>
              <a:t>Getting it wrong:</a:t>
            </a:r>
          </a:p>
          <a:p>
            <a:pPr marL="641033" lvl="1" indent="-274320" eaLnBrk="1" fontAlgn="auto" hangingPunct="1">
              <a:spcAft>
                <a:spcPts val="0"/>
              </a:spcAft>
              <a:buFont typeface="Wingdings 2"/>
              <a:buChar char=""/>
              <a:defRPr/>
            </a:pPr>
            <a:r>
              <a:rPr lang="en-US" dirty="0" smtClean="0">
                <a:ea typeface="+mn-ea"/>
              </a:rPr>
              <a:t>How honest people convince themselves and others of crazy things.</a:t>
            </a:r>
          </a:p>
          <a:p>
            <a:pPr marL="274320" indent="-274320" eaLnBrk="1" fontAlgn="auto" hangingPunct="1">
              <a:spcAft>
                <a:spcPts val="0"/>
              </a:spcAft>
              <a:buFont typeface="Wingdings 2"/>
              <a:buChar char=""/>
              <a:defRPr/>
            </a:pPr>
            <a:r>
              <a:rPr lang="en-US" dirty="0" smtClean="0">
                <a:ea typeface="+mn-ea"/>
              </a:rPr>
              <a:t>Good science gone bad</a:t>
            </a:r>
          </a:p>
          <a:p>
            <a:pPr marL="274320" indent="-274320" eaLnBrk="1" fontAlgn="auto" hangingPunct="1">
              <a:spcAft>
                <a:spcPts val="0"/>
              </a:spcAft>
              <a:buFont typeface="Wingdings 2"/>
              <a:buChar char=""/>
              <a:defRPr/>
            </a:pPr>
            <a:r>
              <a:rPr lang="en-US" dirty="0" smtClean="0">
                <a:ea typeface="+mn-ea"/>
              </a:rPr>
              <a:t>The point?</a:t>
            </a:r>
          </a:p>
          <a:p>
            <a:pPr marL="274320" indent="-274320" eaLnBrk="1" fontAlgn="auto" hangingPunct="1">
              <a:spcAft>
                <a:spcPts val="0"/>
              </a:spcAft>
              <a:buFont typeface="Wingdings 2"/>
              <a:buChar char=""/>
              <a:defRPr/>
            </a:pPr>
            <a:endParaRPr lang="en-US" dirty="0" smtClean="0">
              <a:ea typeface="+mn-ea"/>
            </a:endParaRPr>
          </a:p>
          <a:p>
            <a:pPr marL="640080" lvl="1" indent="-274320" eaLnBrk="1" fontAlgn="auto" hangingPunct="1">
              <a:spcAft>
                <a:spcPts val="0"/>
              </a:spcAft>
              <a:buClr>
                <a:schemeClr val="accent2">
                  <a:shade val="75000"/>
                </a:schemeClr>
              </a:buClr>
              <a:buFont typeface="Wingdings 2"/>
              <a:buChar char=""/>
              <a:defRPr/>
            </a:pPr>
            <a:endParaRPr lang="en-US" dirty="0" smtClean="0">
              <a:ea typeface="+mn-ea"/>
            </a:endParaRPr>
          </a:p>
        </p:txBody>
      </p:sp>
      <p:sp>
        <p:nvSpPr>
          <p:cNvPr id="5" name="Title 4"/>
          <p:cNvSpPr>
            <a:spLocks noGrp="1"/>
          </p:cNvSpPr>
          <p:nvPr>
            <p:ph type="title"/>
          </p:nvPr>
        </p:nvSpPr>
        <p:spPr>
          <a:xfrm>
            <a:off x="457200" y="152400"/>
            <a:ext cx="8229600" cy="627529"/>
          </a:xfrm>
        </p:spPr>
        <p:txBody>
          <a:bodyPr>
            <a:normAutofit fontScale="90000"/>
          </a:bodyPr>
          <a:lstStyle/>
          <a:p>
            <a:pPr eaLnBrk="1" fontAlgn="auto" hangingPunct="1">
              <a:spcAft>
                <a:spcPts val="0"/>
              </a:spcAft>
              <a:defRPr/>
            </a:pPr>
            <a:r>
              <a:rPr smtClean="0">
                <a:ea typeface="+mj-ea"/>
              </a:rPr>
              <a:t>Outline</a:t>
            </a:r>
            <a:endParaRPr>
              <a:ea typeface="+mj-ea"/>
            </a:endParaRPr>
          </a:p>
        </p:txBody>
      </p:sp>
      <p:sp>
        <p:nvSpPr>
          <p:cNvPr id="12292" name="Date Placeholder 6"/>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algn="ctr" eaLnBrk="0" hangingPunct="0">
              <a:defRPr>
                <a:solidFill>
                  <a:schemeClr val="tx1"/>
                </a:solidFill>
                <a:latin typeface="Arial" charset="0"/>
                <a:ea typeface="ＭＳ Ｐゴシック" charset="0"/>
              </a:defRPr>
            </a:lvl1pPr>
            <a:lvl2pPr marL="742950" indent="-285750" algn="ctr" eaLnBrk="0" hangingPunct="0">
              <a:defRPr>
                <a:solidFill>
                  <a:schemeClr val="tx1"/>
                </a:solidFill>
                <a:latin typeface="Arial" charset="0"/>
                <a:ea typeface="ＭＳ Ｐゴシック" charset="0"/>
              </a:defRPr>
            </a:lvl2pPr>
            <a:lvl3pPr marL="1143000" indent="-228600" algn="ctr" eaLnBrk="0" hangingPunct="0">
              <a:defRPr>
                <a:solidFill>
                  <a:schemeClr val="tx1"/>
                </a:solidFill>
                <a:latin typeface="Arial" charset="0"/>
                <a:ea typeface="ＭＳ Ｐゴシック" charset="0"/>
              </a:defRPr>
            </a:lvl3pPr>
            <a:lvl4pPr marL="1600200" indent="-228600" algn="ctr" eaLnBrk="0" hangingPunct="0">
              <a:defRPr>
                <a:solidFill>
                  <a:schemeClr val="tx1"/>
                </a:solidFill>
                <a:latin typeface="Arial" charset="0"/>
                <a:ea typeface="ＭＳ Ｐゴシック" charset="0"/>
              </a:defRPr>
            </a:lvl4pPr>
            <a:lvl5pPr marL="2057400" indent="-228600" algn="ctr"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algn="l" eaLnBrk="1" hangingPunct="1"/>
            <a:r>
              <a:rPr lang="en-US" smtClean="0">
                <a:solidFill>
                  <a:schemeClr val="tx2"/>
                </a:solidFill>
              </a:rPr>
              <a:t>May 5, 2013</a:t>
            </a:r>
            <a:endParaRPr lang="en-US">
              <a:solidFill>
                <a:schemeClr val="tx2"/>
              </a:solidFill>
            </a:endParaRPr>
          </a:p>
        </p:txBody>
      </p:sp>
      <p:sp>
        <p:nvSpPr>
          <p:cNvPr id="12293" name="Slide Number Placeholder 10"/>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a:solidFill>
                  <a:schemeClr val="tx1"/>
                </a:solidFill>
                <a:latin typeface="Arial" charset="0"/>
                <a:ea typeface="ＭＳ Ｐゴシック" charset="0"/>
              </a:defRPr>
            </a:lvl1pPr>
            <a:lvl2pPr marL="742950" indent="-285750" algn="ctr" eaLnBrk="0" hangingPunct="0">
              <a:defRPr>
                <a:solidFill>
                  <a:schemeClr val="tx1"/>
                </a:solidFill>
                <a:latin typeface="Arial" charset="0"/>
                <a:ea typeface="ＭＳ Ｐゴシック" charset="0"/>
              </a:defRPr>
            </a:lvl2pPr>
            <a:lvl3pPr marL="1143000" indent="-228600" algn="ctr" eaLnBrk="0" hangingPunct="0">
              <a:defRPr>
                <a:solidFill>
                  <a:schemeClr val="tx1"/>
                </a:solidFill>
                <a:latin typeface="Arial" charset="0"/>
                <a:ea typeface="ＭＳ Ｐゴシック" charset="0"/>
              </a:defRPr>
            </a:lvl3pPr>
            <a:lvl4pPr marL="1600200" indent="-228600" algn="ctr" eaLnBrk="0" hangingPunct="0">
              <a:defRPr>
                <a:solidFill>
                  <a:schemeClr val="tx1"/>
                </a:solidFill>
                <a:latin typeface="Arial" charset="0"/>
                <a:ea typeface="ＭＳ Ｐゴシック" charset="0"/>
              </a:defRPr>
            </a:lvl4pPr>
            <a:lvl5pPr marL="2057400" indent="-228600" algn="ctr"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475B388C-9B6E-CD4D-97CE-3D908CB45AC1}" type="slidenum">
              <a:rPr lang="en-US">
                <a:solidFill>
                  <a:schemeClr val="tx2"/>
                </a:solidFill>
              </a:rPr>
              <a:pPr eaLnBrk="1" hangingPunct="1"/>
              <a:t>2</a:t>
            </a:fld>
            <a:endParaRPr lang="en-US">
              <a:solidFill>
                <a:schemeClr val="tx2"/>
              </a:solidFill>
            </a:endParaRPr>
          </a:p>
        </p:txBody>
      </p:sp>
      <p:sp>
        <p:nvSpPr>
          <p:cNvPr id="12294" name="Footer Placeholder 1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algn="ctr" eaLnBrk="0" hangingPunct="0">
              <a:defRPr>
                <a:solidFill>
                  <a:schemeClr val="tx1"/>
                </a:solidFill>
                <a:latin typeface="Arial" charset="0"/>
                <a:ea typeface="ＭＳ Ｐゴシック" charset="0"/>
              </a:defRPr>
            </a:lvl1pPr>
            <a:lvl2pPr marL="742950" indent="-285750" algn="ctr" eaLnBrk="0" hangingPunct="0">
              <a:defRPr>
                <a:solidFill>
                  <a:schemeClr val="tx1"/>
                </a:solidFill>
                <a:latin typeface="Arial" charset="0"/>
                <a:ea typeface="ＭＳ Ｐゴシック" charset="0"/>
              </a:defRPr>
            </a:lvl2pPr>
            <a:lvl3pPr marL="1143000" indent="-228600" algn="ctr" eaLnBrk="0" hangingPunct="0">
              <a:defRPr>
                <a:solidFill>
                  <a:schemeClr val="tx1"/>
                </a:solidFill>
                <a:latin typeface="Arial" charset="0"/>
                <a:ea typeface="ＭＳ Ｐゴシック" charset="0"/>
              </a:defRPr>
            </a:lvl3pPr>
            <a:lvl4pPr marL="1600200" indent="-228600" algn="ctr" eaLnBrk="0" hangingPunct="0">
              <a:defRPr>
                <a:solidFill>
                  <a:schemeClr val="tx1"/>
                </a:solidFill>
                <a:latin typeface="Arial" charset="0"/>
                <a:ea typeface="ＭＳ Ｐゴシック" charset="0"/>
              </a:defRPr>
            </a:lvl4pPr>
            <a:lvl5pPr marL="2057400" indent="-228600" algn="ctr"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r>
              <a:rPr lang="en-US">
                <a:solidFill>
                  <a:schemeClr val="tx2"/>
                </a:solidFill>
              </a:rPr>
              <a:t>Ask-a-Scientist Lecture</a:t>
            </a:r>
          </a:p>
        </p:txBody>
      </p:sp>
      <p:sp>
        <p:nvSpPr>
          <p:cNvPr id="8" name="TextBox 7"/>
          <p:cNvSpPr txBox="1"/>
          <p:nvPr/>
        </p:nvSpPr>
        <p:spPr>
          <a:xfrm>
            <a:off x="400050" y="5638800"/>
            <a:ext cx="8343900" cy="461963"/>
          </a:xfrm>
          <a:prstGeom prst="rect">
            <a:avLst/>
          </a:prstGeom>
          <a:noFill/>
          <a:ln>
            <a:solidFill>
              <a:schemeClr val="tx2">
                <a:lumMod val="50000"/>
              </a:schemeClr>
            </a:solidFill>
          </a:ln>
        </p:spPr>
        <p:txBody>
          <a:bodyPr>
            <a:spAutoFit/>
          </a:bodyPr>
          <a:lstStyle/>
          <a:p>
            <a:pPr algn="ctr">
              <a:defRPr/>
            </a:pPr>
            <a:r>
              <a:rPr lang="en-US" sz="2400" dirty="0">
                <a:solidFill>
                  <a:schemeClr val="tx2">
                    <a:lumMod val="75000"/>
                  </a:schemeClr>
                </a:solidFill>
                <a:ea typeface="+mn-ea"/>
              </a:rPr>
              <a:t>http://home.fnal.gov/~prebys/talks/ask_a_scientist_energy/</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Content Placeholder 1"/>
          <p:cNvSpPr>
            <a:spLocks noGrp="1"/>
          </p:cNvSpPr>
          <p:nvPr>
            <p:ph idx="1"/>
          </p:nvPr>
        </p:nvSpPr>
        <p:spPr>
          <a:xfrm>
            <a:off x="457200" y="842963"/>
            <a:ext cx="8229600" cy="5253037"/>
          </a:xfrm>
        </p:spPr>
        <p:txBody>
          <a:bodyPr/>
          <a:lstStyle/>
          <a:p>
            <a:r>
              <a:rPr lang="en-US">
                <a:latin typeface="Constantia" charset="0"/>
              </a:rPr>
              <a:t>We need to examine these early claims in the context of the time.</a:t>
            </a:r>
          </a:p>
          <a:p>
            <a:r>
              <a:rPr lang="en-US">
                <a:latin typeface="Constantia" charset="0"/>
              </a:rPr>
              <a:t>Because there was no theoretical framework to rule out these machines, these people were behaving as good scientists.</a:t>
            </a:r>
          </a:p>
          <a:p>
            <a:pPr lvl="1"/>
            <a:r>
              <a:rPr lang="en-US">
                <a:latin typeface="Constantia" charset="0"/>
              </a:rPr>
              <a:t>The fact they didn</a:t>
            </a:r>
            <a:r>
              <a:rPr lang="ja-JP" altLang="en-US">
                <a:latin typeface="Constantia" charset="0"/>
              </a:rPr>
              <a:t>’</a:t>
            </a:r>
            <a:r>
              <a:rPr lang="en-US">
                <a:latin typeface="Constantia" charset="0"/>
              </a:rPr>
              <a:t>t work was an important piece of experimental evidence.</a:t>
            </a:r>
          </a:p>
          <a:p>
            <a:r>
              <a:rPr lang="en-US">
                <a:latin typeface="Constantia" charset="0"/>
              </a:rPr>
              <a:t>All of this changed with Newton</a:t>
            </a:r>
          </a:p>
          <a:p>
            <a:pPr lvl="1"/>
            <a:r>
              <a:rPr lang="en-US" i="1">
                <a:latin typeface="Constantia" charset="0"/>
              </a:rPr>
              <a:t>F=ma</a:t>
            </a:r>
            <a:r>
              <a:rPr lang="en-US">
                <a:latin typeface="Constantia" charset="0"/>
              </a:rPr>
              <a:t> and the </a:t>
            </a:r>
            <a:r>
              <a:rPr lang="ja-JP" altLang="en-US">
                <a:latin typeface="Constantia" charset="0"/>
              </a:rPr>
              <a:t>“</a:t>
            </a:r>
            <a:r>
              <a:rPr lang="en-US">
                <a:latin typeface="Constantia" charset="0"/>
              </a:rPr>
              <a:t>universal law of gravitation</a:t>
            </a:r>
            <a:r>
              <a:rPr lang="ja-JP" altLang="en-US">
                <a:latin typeface="Constantia" charset="0"/>
              </a:rPr>
              <a:t>”</a:t>
            </a:r>
            <a:r>
              <a:rPr lang="en-US">
                <a:latin typeface="Constantia" charset="0"/>
              </a:rPr>
              <a:t> held the mathematical key to ruling out all of these </a:t>
            </a:r>
            <a:r>
              <a:rPr lang="ja-JP" altLang="en-US">
                <a:latin typeface="Constantia" charset="0"/>
              </a:rPr>
              <a:t>“</a:t>
            </a:r>
            <a:r>
              <a:rPr lang="en-US">
                <a:latin typeface="Constantia" charset="0"/>
              </a:rPr>
              <a:t>imbalance</a:t>
            </a:r>
            <a:r>
              <a:rPr lang="ja-JP" altLang="en-US">
                <a:latin typeface="Constantia" charset="0"/>
              </a:rPr>
              <a:t>”</a:t>
            </a:r>
            <a:r>
              <a:rPr lang="en-US">
                <a:latin typeface="Constantia" charset="0"/>
              </a:rPr>
              <a:t> type perpetual motion machines in one fell swoop.</a:t>
            </a:r>
          </a:p>
        </p:txBody>
      </p:sp>
      <p:sp>
        <p:nvSpPr>
          <p:cNvPr id="3" name="Title 2"/>
          <p:cNvSpPr>
            <a:spLocks noGrp="1"/>
          </p:cNvSpPr>
          <p:nvPr>
            <p:ph type="title"/>
          </p:nvPr>
        </p:nvSpPr>
        <p:spPr/>
        <p:txBody>
          <a:bodyPr/>
          <a:lstStyle/>
          <a:p>
            <a:pPr>
              <a:defRPr/>
            </a:pPr>
            <a:r>
              <a:rPr smtClean="0">
                <a:ea typeface="+mj-ea"/>
              </a:rPr>
              <a:t>Perpetual motion and physics</a:t>
            </a:r>
            <a:endParaRPr>
              <a:ea typeface="+mj-ea"/>
            </a:endParaRPr>
          </a:p>
        </p:txBody>
      </p:sp>
      <p:sp>
        <p:nvSpPr>
          <p:cNvPr id="30724" name="Date Placeholder 9"/>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algn="ctr" eaLnBrk="0" hangingPunct="0">
              <a:defRPr>
                <a:solidFill>
                  <a:schemeClr val="tx1"/>
                </a:solidFill>
                <a:latin typeface="Arial" charset="0"/>
                <a:ea typeface="ＭＳ Ｐゴシック" charset="0"/>
              </a:defRPr>
            </a:lvl1pPr>
            <a:lvl2pPr marL="742950" indent="-285750" algn="ctr" eaLnBrk="0" hangingPunct="0">
              <a:defRPr>
                <a:solidFill>
                  <a:schemeClr val="tx1"/>
                </a:solidFill>
                <a:latin typeface="Arial" charset="0"/>
                <a:ea typeface="ＭＳ Ｐゴシック" charset="0"/>
              </a:defRPr>
            </a:lvl2pPr>
            <a:lvl3pPr marL="1143000" indent="-228600" algn="ctr" eaLnBrk="0" hangingPunct="0">
              <a:defRPr>
                <a:solidFill>
                  <a:schemeClr val="tx1"/>
                </a:solidFill>
                <a:latin typeface="Arial" charset="0"/>
                <a:ea typeface="ＭＳ Ｐゴシック" charset="0"/>
              </a:defRPr>
            </a:lvl3pPr>
            <a:lvl4pPr marL="1600200" indent="-228600" algn="ctr" eaLnBrk="0" hangingPunct="0">
              <a:defRPr>
                <a:solidFill>
                  <a:schemeClr val="tx1"/>
                </a:solidFill>
                <a:latin typeface="Arial" charset="0"/>
                <a:ea typeface="ＭＳ Ｐゴシック" charset="0"/>
              </a:defRPr>
            </a:lvl4pPr>
            <a:lvl5pPr marL="2057400" indent="-228600" algn="ctr"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algn="l" eaLnBrk="1" hangingPunct="1"/>
            <a:r>
              <a:rPr lang="en-US" smtClean="0">
                <a:solidFill>
                  <a:schemeClr val="tx2"/>
                </a:solidFill>
              </a:rPr>
              <a:t>May 5, 2013</a:t>
            </a:r>
            <a:endParaRPr lang="en-US">
              <a:solidFill>
                <a:schemeClr val="tx2"/>
              </a:solidFill>
            </a:endParaRPr>
          </a:p>
        </p:txBody>
      </p:sp>
      <p:sp>
        <p:nvSpPr>
          <p:cNvPr id="30725" name="Slide Number Placeholder 10"/>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a:solidFill>
                  <a:schemeClr val="tx1"/>
                </a:solidFill>
                <a:latin typeface="Arial" charset="0"/>
                <a:ea typeface="ＭＳ Ｐゴシック" charset="0"/>
              </a:defRPr>
            </a:lvl1pPr>
            <a:lvl2pPr marL="742950" indent="-285750" algn="ctr" eaLnBrk="0" hangingPunct="0">
              <a:defRPr>
                <a:solidFill>
                  <a:schemeClr val="tx1"/>
                </a:solidFill>
                <a:latin typeface="Arial" charset="0"/>
                <a:ea typeface="ＭＳ Ｐゴシック" charset="0"/>
              </a:defRPr>
            </a:lvl2pPr>
            <a:lvl3pPr marL="1143000" indent="-228600" algn="ctr" eaLnBrk="0" hangingPunct="0">
              <a:defRPr>
                <a:solidFill>
                  <a:schemeClr val="tx1"/>
                </a:solidFill>
                <a:latin typeface="Arial" charset="0"/>
                <a:ea typeface="ＭＳ Ｐゴシック" charset="0"/>
              </a:defRPr>
            </a:lvl3pPr>
            <a:lvl4pPr marL="1600200" indent="-228600" algn="ctr" eaLnBrk="0" hangingPunct="0">
              <a:defRPr>
                <a:solidFill>
                  <a:schemeClr val="tx1"/>
                </a:solidFill>
                <a:latin typeface="Arial" charset="0"/>
                <a:ea typeface="ＭＳ Ｐゴシック" charset="0"/>
              </a:defRPr>
            </a:lvl4pPr>
            <a:lvl5pPr marL="2057400" indent="-228600" algn="ctr"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C3F9391A-3585-4743-9031-1CDDE58241B3}" type="slidenum">
              <a:rPr lang="en-US">
                <a:solidFill>
                  <a:schemeClr val="tx2"/>
                </a:solidFill>
              </a:rPr>
              <a:pPr eaLnBrk="1" hangingPunct="1"/>
              <a:t>20</a:t>
            </a:fld>
            <a:endParaRPr lang="en-US">
              <a:solidFill>
                <a:schemeClr val="tx2"/>
              </a:solidFill>
            </a:endParaRPr>
          </a:p>
        </p:txBody>
      </p:sp>
      <p:sp>
        <p:nvSpPr>
          <p:cNvPr id="30726" name="Footer Placeholder 1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algn="ctr" eaLnBrk="0" hangingPunct="0">
              <a:defRPr>
                <a:solidFill>
                  <a:schemeClr val="tx1"/>
                </a:solidFill>
                <a:latin typeface="Arial" charset="0"/>
                <a:ea typeface="ＭＳ Ｐゴシック" charset="0"/>
              </a:defRPr>
            </a:lvl1pPr>
            <a:lvl2pPr marL="742950" indent="-285750" algn="ctr" eaLnBrk="0" hangingPunct="0">
              <a:defRPr>
                <a:solidFill>
                  <a:schemeClr val="tx1"/>
                </a:solidFill>
                <a:latin typeface="Arial" charset="0"/>
                <a:ea typeface="ＭＳ Ｐゴシック" charset="0"/>
              </a:defRPr>
            </a:lvl2pPr>
            <a:lvl3pPr marL="1143000" indent="-228600" algn="ctr" eaLnBrk="0" hangingPunct="0">
              <a:defRPr>
                <a:solidFill>
                  <a:schemeClr val="tx1"/>
                </a:solidFill>
                <a:latin typeface="Arial" charset="0"/>
                <a:ea typeface="ＭＳ Ｐゴシック" charset="0"/>
              </a:defRPr>
            </a:lvl3pPr>
            <a:lvl4pPr marL="1600200" indent="-228600" algn="ctr" eaLnBrk="0" hangingPunct="0">
              <a:defRPr>
                <a:solidFill>
                  <a:schemeClr val="tx1"/>
                </a:solidFill>
                <a:latin typeface="Arial" charset="0"/>
                <a:ea typeface="ＭＳ Ｐゴシック" charset="0"/>
              </a:defRPr>
            </a:lvl4pPr>
            <a:lvl5pPr marL="2057400" indent="-228600" algn="ctr"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r>
              <a:rPr lang="en-US">
                <a:solidFill>
                  <a:schemeClr val="tx2"/>
                </a:solidFill>
              </a:rPr>
              <a:t>Ask-a-Scientist Lecture</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Content Placeholder 1"/>
          <p:cNvSpPr>
            <a:spLocks noGrp="1"/>
          </p:cNvSpPr>
          <p:nvPr>
            <p:ph idx="1"/>
          </p:nvPr>
        </p:nvSpPr>
        <p:spPr>
          <a:xfrm>
            <a:off x="457200" y="762000"/>
            <a:ext cx="8229600" cy="5253038"/>
          </a:xfrm>
        </p:spPr>
        <p:txBody>
          <a:bodyPr/>
          <a:lstStyle/>
          <a:p>
            <a:r>
              <a:rPr lang="en-US" sz="2000">
                <a:latin typeface="Constantia" charset="0"/>
              </a:rPr>
              <a:t>In the 18</a:t>
            </a:r>
            <a:r>
              <a:rPr lang="en-US" sz="2000" baseline="30000">
                <a:latin typeface="Constantia" charset="0"/>
              </a:rPr>
              <a:t>th</a:t>
            </a:r>
            <a:r>
              <a:rPr lang="en-US" sz="2000">
                <a:latin typeface="Constantia" charset="0"/>
              </a:rPr>
              <a:t> and 19</a:t>
            </a:r>
            <a:r>
              <a:rPr lang="en-US" sz="2000" baseline="30000">
                <a:latin typeface="Constantia" charset="0"/>
              </a:rPr>
              <a:t>th</a:t>
            </a:r>
            <a:r>
              <a:rPr lang="en-US" sz="2000">
                <a:latin typeface="Constantia" charset="0"/>
              </a:rPr>
              <a:t> centuries, a great deal of physics was done to formalize the concepts of work, energy, and conservation laws.</a:t>
            </a:r>
          </a:p>
          <a:p>
            <a:pPr lvl="1"/>
            <a:r>
              <a:rPr lang="en-US" sz="2000">
                <a:latin typeface="Constantia" charset="0"/>
              </a:rPr>
              <a:t>The non-observation of perpetual motion was  taken as </a:t>
            </a:r>
            <a:r>
              <a:rPr lang="en-US" sz="2000" i="1">
                <a:latin typeface="Constantia" charset="0"/>
              </a:rPr>
              <a:t>input</a:t>
            </a:r>
            <a:r>
              <a:rPr lang="en-US" sz="2000">
                <a:latin typeface="Constantia" charset="0"/>
              </a:rPr>
              <a:t> to these theories.</a:t>
            </a:r>
          </a:p>
          <a:p>
            <a:r>
              <a:rPr lang="en-US" sz="2000">
                <a:latin typeface="Constantia" charset="0"/>
              </a:rPr>
              <a:t>The 19</a:t>
            </a:r>
            <a:r>
              <a:rPr lang="en-US" sz="2000" baseline="30000">
                <a:latin typeface="Constantia" charset="0"/>
              </a:rPr>
              <a:t>th</a:t>
            </a:r>
            <a:r>
              <a:rPr lang="en-US" sz="2000">
                <a:latin typeface="Constantia" charset="0"/>
              </a:rPr>
              <a:t> century saw the development of thermodynamics</a:t>
            </a:r>
          </a:p>
          <a:p>
            <a:pPr lvl="1"/>
            <a:r>
              <a:rPr lang="en-US" sz="2000">
                <a:latin typeface="Constantia" charset="0"/>
              </a:rPr>
              <a:t>Term originally coined by James Joule to describe the science of heat and power</a:t>
            </a:r>
          </a:p>
          <a:p>
            <a:pPr lvl="1"/>
            <a:r>
              <a:rPr lang="en-US" sz="2000">
                <a:latin typeface="Constantia" charset="0"/>
              </a:rPr>
              <a:t>Generalized to cover all physical systems</a:t>
            </a:r>
          </a:p>
          <a:p>
            <a:pPr lvl="1"/>
            <a:r>
              <a:rPr lang="en-US" sz="2000">
                <a:latin typeface="Constantia" charset="0"/>
              </a:rPr>
              <a:t>Lays out the specifics of the relationship between physical systems and usable energy</a:t>
            </a:r>
          </a:p>
          <a:p>
            <a:r>
              <a:rPr lang="en-US" sz="2000">
                <a:latin typeface="Constantia" charset="0"/>
              </a:rPr>
              <a:t>As new types of physics were discovered, the still fit into this paradigm</a:t>
            </a:r>
          </a:p>
          <a:p>
            <a:pPr lvl="1"/>
            <a:r>
              <a:rPr lang="en-US" sz="2000">
                <a:latin typeface="Constantia" charset="0"/>
              </a:rPr>
              <a:t>Electricity and Magnetism</a:t>
            </a:r>
          </a:p>
          <a:p>
            <a:pPr lvl="1"/>
            <a:r>
              <a:rPr lang="en-US" sz="2000">
                <a:latin typeface="Constantia" charset="0"/>
              </a:rPr>
              <a:t>Relativity</a:t>
            </a:r>
          </a:p>
          <a:p>
            <a:pPr lvl="1"/>
            <a:r>
              <a:rPr lang="en-US" sz="2000">
                <a:latin typeface="Constantia" charset="0"/>
              </a:rPr>
              <a:t>Nuclear energy</a:t>
            </a:r>
          </a:p>
          <a:p>
            <a:pPr lvl="1"/>
            <a:r>
              <a:rPr lang="en-US" sz="2000">
                <a:latin typeface="Constantia" charset="0"/>
              </a:rPr>
              <a:t>Quantum Mechanics</a:t>
            </a:r>
          </a:p>
        </p:txBody>
      </p:sp>
      <p:sp>
        <p:nvSpPr>
          <p:cNvPr id="3" name="Title 2"/>
          <p:cNvSpPr>
            <a:spLocks noGrp="1"/>
          </p:cNvSpPr>
          <p:nvPr>
            <p:ph type="title"/>
          </p:nvPr>
        </p:nvSpPr>
        <p:spPr/>
        <p:txBody>
          <a:bodyPr/>
          <a:lstStyle/>
          <a:p>
            <a:pPr>
              <a:defRPr/>
            </a:pPr>
            <a:r>
              <a:rPr smtClean="0">
                <a:ea typeface="+mj-ea"/>
              </a:rPr>
              <a:t>Physics and energy</a:t>
            </a:r>
            <a:endParaRPr>
              <a:ea typeface="+mj-ea"/>
            </a:endParaRPr>
          </a:p>
        </p:txBody>
      </p:sp>
      <p:sp>
        <p:nvSpPr>
          <p:cNvPr id="31748" name="Date Placeholder 9"/>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algn="ctr" eaLnBrk="0" hangingPunct="0">
              <a:defRPr>
                <a:solidFill>
                  <a:schemeClr val="tx1"/>
                </a:solidFill>
                <a:latin typeface="Arial" charset="0"/>
                <a:ea typeface="ＭＳ Ｐゴシック" charset="0"/>
              </a:defRPr>
            </a:lvl1pPr>
            <a:lvl2pPr marL="742950" indent="-285750" algn="ctr" eaLnBrk="0" hangingPunct="0">
              <a:defRPr>
                <a:solidFill>
                  <a:schemeClr val="tx1"/>
                </a:solidFill>
                <a:latin typeface="Arial" charset="0"/>
                <a:ea typeface="ＭＳ Ｐゴシック" charset="0"/>
              </a:defRPr>
            </a:lvl2pPr>
            <a:lvl3pPr marL="1143000" indent="-228600" algn="ctr" eaLnBrk="0" hangingPunct="0">
              <a:defRPr>
                <a:solidFill>
                  <a:schemeClr val="tx1"/>
                </a:solidFill>
                <a:latin typeface="Arial" charset="0"/>
                <a:ea typeface="ＭＳ Ｐゴシック" charset="0"/>
              </a:defRPr>
            </a:lvl3pPr>
            <a:lvl4pPr marL="1600200" indent="-228600" algn="ctr" eaLnBrk="0" hangingPunct="0">
              <a:defRPr>
                <a:solidFill>
                  <a:schemeClr val="tx1"/>
                </a:solidFill>
                <a:latin typeface="Arial" charset="0"/>
                <a:ea typeface="ＭＳ Ｐゴシック" charset="0"/>
              </a:defRPr>
            </a:lvl4pPr>
            <a:lvl5pPr marL="2057400" indent="-228600" algn="ctr"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algn="l" eaLnBrk="1" hangingPunct="1"/>
            <a:r>
              <a:rPr lang="en-US" smtClean="0">
                <a:solidFill>
                  <a:schemeClr val="tx2"/>
                </a:solidFill>
              </a:rPr>
              <a:t>May 5, 2013</a:t>
            </a:r>
            <a:endParaRPr lang="en-US">
              <a:solidFill>
                <a:schemeClr val="tx2"/>
              </a:solidFill>
            </a:endParaRPr>
          </a:p>
        </p:txBody>
      </p:sp>
      <p:sp>
        <p:nvSpPr>
          <p:cNvPr id="31749" name="Slide Number Placeholder 10"/>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a:solidFill>
                  <a:schemeClr val="tx1"/>
                </a:solidFill>
                <a:latin typeface="Arial" charset="0"/>
                <a:ea typeface="ＭＳ Ｐゴシック" charset="0"/>
              </a:defRPr>
            </a:lvl1pPr>
            <a:lvl2pPr marL="742950" indent="-285750" algn="ctr" eaLnBrk="0" hangingPunct="0">
              <a:defRPr>
                <a:solidFill>
                  <a:schemeClr val="tx1"/>
                </a:solidFill>
                <a:latin typeface="Arial" charset="0"/>
                <a:ea typeface="ＭＳ Ｐゴシック" charset="0"/>
              </a:defRPr>
            </a:lvl2pPr>
            <a:lvl3pPr marL="1143000" indent="-228600" algn="ctr" eaLnBrk="0" hangingPunct="0">
              <a:defRPr>
                <a:solidFill>
                  <a:schemeClr val="tx1"/>
                </a:solidFill>
                <a:latin typeface="Arial" charset="0"/>
                <a:ea typeface="ＭＳ Ｐゴシック" charset="0"/>
              </a:defRPr>
            </a:lvl3pPr>
            <a:lvl4pPr marL="1600200" indent="-228600" algn="ctr" eaLnBrk="0" hangingPunct="0">
              <a:defRPr>
                <a:solidFill>
                  <a:schemeClr val="tx1"/>
                </a:solidFill>
                <a:latin typeface="Arial" charset="0"/>
                <a:ea typeface="ＭＳ Ｐゴシック" charset="0"/>
              </a:defRPr>
            </a:lvl4pPr>
            <a:lvl5pPr marL="2057400" indent="-228600" algn="ctr"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1CB572BA-269F-F448-A0A9-0D755B02747D}" type="slidenum">
              <a:rPr lang="en-US">
                <a:solidFill>
                  <a:schemeClr val="tx2"/>
                </a:solidFill>
              </a:rPr>
              <a:pPr eaLnBrk="1" hangingPunct="1"/>
              <a:t>21</a:t>
            </a:fld>
            <a:endParaRPr lang="en-US">
              <a:solidFill>
                <a:schemeClr val="tx2"/>
              </a:solidFill>
            </a:endParaRPr>
          </a:p>
        </p:txBody>
      </p:sp>
      <p:sp>
        <p:nvSpPr>
          <p:cNvPr id="31750" name="Footer Placeholder 1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algn="ctr" eaLnBrk="0" hangingPunct="0">
              <a:defRPr>
                <a:solidFill>
                  <a:schemeClr val="tx1"/>
                </a:solidFill>
                <a:latin typeface="Arial" charset="0"/>
                <a:ea typeface="ＭＳ Ｐゴシック" charset="0"/>
              </a:defRPr>
            </a:lvl1pPr>
            <a:lvl2pPr marL="742950" indent="-285750" algn="ctr" eaLnBrk="0" hangingPunct="0">
              <a:defRPr>
                <a:solidFill>
                  <a:schemeClr val="tx1"/>
                </a:solidFill>
                <a:latin typeface="Arial" charset="0"/>
                <a:ea typeface="ＭＳ Ｐゴシック" charset="0"/>
              </a:defRPr>
            </a:lvl2pPr>
            <a:lvl3pPr marL="1143000" indent="-228600" algn="ctr" eaLnBrk="0" hangingPunct="0">
              <a:defRPr>
                <a:solidFill>
                  <a:schemeClr val="tx1"/>
                </a:solidFill>
                <a:latin typeface="Arial" charset="0"/>
                <a:ea typeface="ＭＳ Ｐゴシック" charset="0"/>
              </a:defRPr>
            </a:lvl3pPr>
            <a:lvl4pPr marL="1600200" indent="-228600" algn="ctr" eaLnBrk="0" hangingPunct="0">
              <a:defRPr>
                <a:solidFill>
                  <a:schemeClr val="tx1"/>
                </a:solidFill>
                <a:latin typeface="Arial" charset="0"/>
                <a:ea typeface="ＭＳ Ｐゴシック" charset="0"/>
              </a:defRPr>
            </a:lvl4pPr>
            <a:lvl5pPr marL="2057400" indent="-228600" algn="ctr"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r>
              <a:rPr lang="en-US">
                <a:solidFill>
                  <a:schemeClr val="tx2"/>
                </a:solidFill>
              </a:rPr>
              <a:t>Ask-a-Scientist Lecture</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19"/>
          <p:cNvSpPr>
            <a:spLocks noGrp="1"/>
          </p:cNvSpPr>
          <p:nvPr>
            <p:ph idx="1"/>
          </p:nvPr>
        </p:nvSpPr>
        <p:spPr>
          <a:xfrm>
            <a:off x="457200" y="842963"/>
            <a:ext cx="8229600" cy="5253037"/>
          </a:xfrm>
        </p:spPr>
        <p:txBody>
          <a:bodyPr/>
          <a:lstStyle/>
          <a:p>
            <a:r>
              <a:rPr lang="en-US">
                <a:latin typeface="Constantia" charset="0"/>
              </a:rPr>
              <a:t>Every system is characterized by an energy (</a:t>
            </a:r>
            <a:r>
              <a:rPr lang="en-US" i="1">
                <a:latin typeface="Constantia" charset="0"/>
              </a:rPr>
              <a:t>U</a:t>
            </a:r>
            <a:r>
              <a:rPr lang="en-US">
                <a:latin typeface="Constantia" charset="0"/>
              </a:rPr>
              <a:t>)</a:t>
            </a:r>
          </a:p>
          <a:p>
            <a:endParaRPr lang="en-US">
              <a:latin typeface="Constantia" charset="0"/>
            </a:endParaRPr>
          </a:p>
          <a:p>
            <a:endParaRPr lang="en-US">
              <a:latin typeface="Constantia" charset="0"/>
            </a:endParaRPr>
          </a:p>
          <a:p>
            <a:endParaRPr lang="en-US">
              <a:latin typeface="Constantia" charset="0"/>
            </a:endParaRPr>
          </a:p>
          <a:p>
            <a:endParaRPr lang="en-US">
              <a:latin typeface="Constantia" charset="0"/>
            </a:endParaRPr>
          </a:p>
          <a:p>
            <a:endParaRPr lang="en-US">
              <a:latin typeface="Constantia" charset="0"/>
            </a:endParaRPr>
          </a:p>
          <a:p>
            <a:endParaRPr lang="en-US">
              <a:latin typeface="Constantia" charset="0"/>
            </a:endParaRPr>
          </a:p>
          <a:p>
            <a:r>
              <a:rPr lang="en-US" sz="2800">
                <a:solidFill>
                  <a:srgbClr val="FFFF00"/>
                </a:solidFill>
                <a:latin typeface="Constantia" charset="0"/>
              </a:rPr>
              <a:t>This law is also known as </a:t>
            </a:r>
            <a:r>
              <a:rPr lang="ja-JP" altLang="en-US" sz="2800">
                <a:solidFill>
                  <a:srgbClr val="FFFF00"/>
                </a:solidFill>
                <a:latin typeface="Constantia" charset="0"/>
              </a:rPr>
              <a:t>“</a:t>
            </a:r>
            <a:r>
              <a:rPr lang="en-US" sz="2800">
                <a:solidFill>
                  <a:srgbClr val="FFFF00"/>
                </a:solidFill>
                <a:latin typeface="Constantia" charset="0"/>
              </a:rPr>
              <a:t>Conservation of Energy</a:t>
            </a:r>
            <a:r>
              <a:rPr lang="ja-JP" altLang="en-US" sz="2800">
                <a:solidFill>
                  <a:srgbClr val="FFFF00"/>
                </a:solidFill>
                <a:latin typeface="Constantia" charset="0"/>
              </a:rPr>
              <a:t>”</a:t>
            </a:r>
            <a:endParaRPr lang="en-US" sz="2800">
              <a:solidFill>
                <a:srgbClr val="FFFF00"/>
              </a:solidFill>
              <a:latin typeface="Constantia" charset="0"/>
            </a:endParaRPr>
          </a:p>
        </p:txBody>
      </p:sp>
      <p:sp>
        <p:nvSpPr>
          <p:cNvPr id="2" name="Title 1"/>
          <p:cNvSpPr>
            <a:spLocks noGrp="1"/>
          </p:cNvSpPr>
          <p:nvPr>
            <p:ph type="title"/>
          </p:nvPr>
        </p:nvSpPr>
        <p:spPr/>
        <p:txBody>
          <a:bodyPr/>
          <a:lstStyle/>
          <a:p>
            <a:pPr>
              <a:defRPr/>
            </a:pPr>
            <a:r>
              <a:rPr smtClean="0">
                <a:ea typeface="+mj-ea"/>
              </a:rPr>
              <a:t>First Law of Thermodynamics</a:t>
            </a:r>
            <a:endParaRPr>
              <a:ea typeface="+mj-ea"/>
            </a:endParaRPr>
          </a:p>
        </p:txBody>
      </p:sp>
      <p:sp>
        <p:nvSpPr>
          <p:cNvPr id="6" name="Rectangle 5"/>
          <p:cNvSpPr/>
          <p:nvPr/>
        </p:nvSpPr>
        <p:spPr>
          <a:xfrm>
            <a:off x="2819400" y="1676400"/>
            <a:ext cx="3043238" cy="12430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1" name="Straight Arrow Connector 10"/>
          <p:cNvCxnSpPr/>
          <p:nvPr/>
        </p:nvCxnSpPr>
        <p:spPr>
          <a:xfrm>
            <a:off x="1476375" y="2324100"/>
            <a:ext cx="1257300" cy="1588"/>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5995988" y="2365375"/>
            <a:ext cx="1104900" cy="1588"/>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6" name="Object 2"/>
          <p:cNvGraphicFramePr>
            <a:graphicFrameLocks noChangeAspect="1"/>
          </p:cNvGraphicFramePr>
          <p:nvPr/>
        </p:nvGraphicFramePr>
        <p:xfrm>
          <a:off x="1641475" y="1714500"/>
          <a:ext cx="698500" cy="558800"/>
        </p:xfrm>
        <a:graphic>
          <a:graphicData uri="http://schemas.openxmlformats.org/presentationml/2006/ole">
            <mc:AlternateContent xmlns:mc="http://schemas.openxmlformats.org/markup-compatibility/2006">
              <mc:Choice xmlns:v="urn:schemas-microsoft-com:vml" Requires="v">
                <p:oleObj spid="_x0000_s1065" name="Equation" r:id="rId3" imgW="253800" imgH="203040" progId="Equation.3">
                  <p:embed/>
                </p:oleObj>
              </mc:Choice>
              <mc:Fallback>
                <p:oleObj name="Equation" r:id="rId3" imgW="253800" imgH="20304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41475" y="1714500"/>
                        <a:ext cx="698500" cy="558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7" name="Object 3"/>
          <p:cNvGraphicFramePr>
            <a:graphicFrameLocks noChangeAspect="1"/>
          </p:cNvGraphicFramePr>
          <p:nvPr/>
        </p:nvGraphicFramePr>
        <p:xfrm>
          <a:off x="6327775" y="1790700"/>
          <a:ext cx="803275" cy="488950"/>
        </p:xfrm>
        <a:graphic>
          <a:graphicData uri="http://schemas.openxmlformats.org/presentationml/2006/ole">
            <mc:AlternateContent xmlns:mc="http://schemas.openxmlformats.org/markup-compatibility/2006">
              <mc:Choice xmlns:v="urn:schemas-microsoft-com:vml" Requires="v">
                <p:oleObj spid="_x0000_s1066" name="Equation" r:id="rId5" imgW="291960" imgH="177480" progId="Equation.3">
                  <p:embed/>
                </p:oleObj>
              </mc:Choice>
              <mc:Fallback>
                <p:oleObj name="Equation" r:id="rId5" imgW="291960" imgH="177480"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27775" y="1790700"/>
                        <a:ext cx="803275" cy="488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8" name="Object 4"/>
          <p:cNvGraphicFramePr>
            <a:graphicFrameLocks noChangeAspect="1"/>
          </p:cNvGraphicFramePr>
          <p:nvPr/>
        </p:nvGraphicFramePr>
        <p:xfrm>
          <a:off x="2955925" y="2043113"/>
          <a:ext cx="2759075" cy="558800"/>
        </p:xfrm>
        <a:graphic>
          <a:graphicData uri="http://schemas.openxmlformats.org/presentationml/2006/ole">
            <mc:AlternateContent xmlns:mc="http://schemas.openxmlformats.org/markup-compatibility/2006">
              <mc:Choice xmlns:v="urn:schemas-microsoft-com:vml" Requires="v">
                <p:oleObj spid="_x0000_s1067" name="Equation" r:id="rId7" imgW="1002960" imgH="203040" progId="Equation.3">
                  <p:embed/>
                </p:oleObj>
              </mc:Choice>
              <mc:Fallback>
                <p:oleObj name="Equation" r:id="rId7" imgW="1002960" imgH="203040" progId="Equation.3">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55925" y="2043113"/>
                        <a:ext cx="2759075" cy="558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 name="TextBox 21"/>
          <p:cNvSpPr txBox="1">
            <a:spLocks noChangeArrowheads="1"/>
          </p:cNvSpPr>
          <p:nvPr/>
        </p:nvSpPr>
        <p:spPr bwMode="auto">
          <a:xfrm>
            <a:off x="495300" y="3086100"/>
            <a:ext cx="25908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eaLnBrk="0" hangingPunct="0">
              <a:defRPr>
                <a:solidFill>
                  <a:schemeClr val="tx1"/>
                </a:solidFill>
                <a:latin typeface="Arial" charset="0"/>
                <a:ea typeface="ＭＳ Ｐゴシック" charset="0"/>
              </a:defRPr>
            </a:lvl1pPr>
            <a:lvl2pPr marL="742950" indent="-285750" algn="ctr" eaLnBrk="0" hangingPunct="0">
              <a:defRPr>
                <a:solidFill>
                  <a:schemeClr val="tx1"/>
                </a:solidFill>
                <a:latin typeface="Arial" charset="0"/>
                <a:ea typeface="ＭＳ Ｐゴシック" charset="0"/>
              </a:defRPr>
            </a:lvl2pPr>
            <a:lvl3pPr marL="1143000" indent="-228600" algn="ctr" eaLnBrk="0" hangingPunct="0">
              <a:defRPr>
                <a:solidFill>
                  <a:schemeClr val="tx1"/>
                </a:solidFill>
                <a:latin typeface="Arial" charset="0"/>
                <a:ea typeface="ＭＳ Ｐゴシック" charset="0"/>
              </a:defRPr>
            </a:lvl3pPr>
            <a:lvl4pPr marL="1600200" indent="-228600" algn="ctr" eaLnBrk="0" hangingPunct="0">
              <a:defRPr>
                <a:solidFill>
                  <a:schemeClr val="tx1"/>
                </a:solidFill>
                <a:latin typeface="Arial" charset="0"/>
                <a:ea typeface="ＭＳ Ｐゴシック" charset="0"/>
              </a:defRPr>
            </a:lvl4pPr>
            <a:lvl5pPr marL="2057400" indent="-228600" algn="ctr"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r>
              <a:rPr lang="en-US" sz="2400"/>
              <a:t>Change in energy</a:t>
            </a:r>
          </a:p>
        </p:txBody>
      </p:sp>
      <p:sp>
        <p:nvSpPr>
          <p:cNvPr id="23" name="TextBox 22"/>
          <p:cNvSpPr txBox="1">
            <a:spLocks noChangeArrowheads="1"/>
          </p:cNvSpPr>
          <p:nvPr/>
        </p:nvSpPr>
        <p:spPr bwMode="auto">
          <a:xfrm>
            <a:off x="3429000" y="3124200"/>
            <a:ext cx="20955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eaLnBrk="0" hangingPunct="0">
              <a:defRPr>
                <a:solidFill>
                  <a:schemeClr val="tx1"/>
                </a:solidFill>
                <a:latin typeface="Arial" charset="0"/>
                <a:ea typeface="ＭＳ Ｐゴシック" charset="0"/>
              </a:defRPr>
            </a:lvl1pPr>
            <a:lvl2pPr marL="742950" indent="-285750" algn="ctr" eaLnBrk="0" hangingPunct="0">
              <a:defRPr>
                <a:solidFill>
                  <a:schemeClr val="tx1"/>
                </a:solidFill>
                <a:latin typeface="Arial" charset="0"/>
                <a:ea typeface="ＭＳ Ｐゴシック" charset="0"/>
              </a:defRPr>
            </a:lvl2pPr>
            <a:lvl3pPr marL="1143000" indent="-228600" algn="ctr" eaLnBrk="0" hangingPunct="0">
              <a:defRPr>
                <a:solidFill>
                  <a:schemeClr val="tx1"/>
                </a:solidFill>
                <a:latin typeface="Arial" charset="0"/>
                <a:ea typeface="ＭＳ Ｐゴシック" charset="0"/>
              </a:defRPr>
            </a:lvl3pPr>
            <a:lvl4pPr marL="1600200" indent="-228600" algn="ctr" eaLnBrk="0" hangingPunct="0">
              <a:defRPr>
                <a:solidFill>
                  <a:schemeClr val="tx1"/>
                </a:solidFill>
                <a:latin typeface="Arial" charset="0"/>
                <a:ea typeface="ＭＳ Ｐゴシック" charset="0"/>
              </a:defRPr>
            </a:lvl4pPr>
            <a:lvl5pPr marL="2057400" indent="-228600" algn="ctr"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ja-JP" altLang="en-US" sz="2400"/>
              <a:t>“</a:t>
            </a:r>
            <a:r>
              <a:rPr lang="en-US" sz="2400"/>
              <a:t>Heat</a:t>
            </a:r>
            <a:r>
              <a:rPr lang="ja-JP" altLang="en-US" sz="2400"/>
              <a:t>”</a:t>
            </a:r>
            <a:r>
              <a:rPr lang="en-US" sz="2400"/>
              <a:t> put </a:t>
            </a:r>
            <a:r>
              <a:rPr lang="en-US" sz="2400" i="1"/>
              <a:t>into </a:t>
            </a:r>
            <a:r>
              <a:rPr lang="en-US" sz="2400"/>
              <a:t>system</a:t>
            </a:r>
          </a:p>
        </p:txBody>
      </p:sp>
      <p:sp>
        <p:nvSpPr>
          <p:cNvPr id="24" name="TextBox 23"/>
          <p:cNvSpPr txBox="1">
            <a:spLocks noChangeArrowheads="1"/>
          </p:cNvSpPr>
          <p:nvPr/>
        </p:nvSpPr>
        <p:spPr bwMode="auto">
          <a:xfrm>
            <a:off x="6134100" y="3124200"/>
            <a:ext cx="22479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eaLnBrk="0" hangingPunct="0">
              <a:defRPr>
                <a:solidFill>
                  <a:schemeClr val="tx1"/>
                </a:solidFill>
                <a:latin typeface="Arial" charset="0"/>
                <a:ea typeface="ＭＳ Ｐゴシック" charset="0"/>
              </a:defRPr>
            </a:lvl1pPr>
            <a:lvl2pPr marL="742950" indent="-285750" algn="ctr" eaLnBrk="0" hangingPunct="0">
              <a:defRPr>
                <a:solidFill>
                  <a:schemeClr val="tx1"/>
                </a:solidFill>
                <a:latin typeface="Arial" charset="0"/>
                <a:ea typeface="ＭＳ Ｐゴシック" charset="0"/>
              </a:defRPr>
            </a:lvl2pPr>
            <a:lvl3pPr marL="1143000" indent="-228600" algn="ctr" eaLnBrk="0" hangingPunct="0">
              <a:defRPr>
                <a:solidFill>
                  <a:schemeClr val="tx1"/>
                </a:solidFill>
                <a:latin typeface="Arial" charset="0"/>
                <a:ea typeface="ＭＳ Ｐゴシック" charset="0"/>
              </a:defRPr>
            </a:lvl3pPr>
            <a:lvl4pPr marL="1600200" indent="-228600" algn="ctr" eaLnBrk="0" hangingPunct="0">
              <a:defRPr>
                <a:solidFill>
                  <a:schemeClr val="tx1"/>
                </a:solidFill>
                <a:latin typeface="Arial" charset="0"/>
                <a:ea typeface="ＭＳ Ｐゴシック" charset="0"/>
              </a:defRPr>
            </a:lvl4pPr>
            <a:lvl5pPr marL="2057400" indent="-228600" algn="ctr"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algn="l" eaLnBrk="1" hangingPunct="1"/>
            <a:r>
              <a:rPr lang="en-US" sz="2400"/>
              <a:t>Work done </a:t>
            </a:r>
            <a:r>
              <a:rPr lang="en-US" sz="2400" i="1"/>
              <a:t>by</a:t>
            </a:r>
            <a:r>
              <a:rPr lang="en-US" sz="2400"/>
              <a:t> system</a:t>
            </a:r>
          </a:p>
        </p:txBody>
      </p:sp>
      <p:cxnSp>
        <p:nvCxnSpPr>
          <p:cNvPr id="25" name="Straight Arrow Connector 24"/>
          <p:cNvCxnSpPr/>
          <p:nvPr/>
        </p:nvCxnSpPr>
        <p:spPr>
          <a:xfrm rot="5400000" flipH="1" flipV="1">
            <a:off x="2819400" y="2628900"/>
            <a:ext cx="571500" cy="419100"/>
          </a:xfrm>
          <a:prstGeom prst="straightConnector1">
            <a:avLst/>
          </a:prstGeom>
          <a:ln w="50800">
            <a:solidFill>
              <a:srgbClr val="0033CC"/>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rot="10800000">
            <a:off x="5410200" y="2552700"/>
            <a:ext cx="1371600" cy="571500"/>
          </a:xfrm>
          <a:prstGeom prst="straightConnector1">
            <a:avLst/>
          </a:prstGeom>
          <a:ln w="50800">
            <a:solidFill>
              <a:srgbClr val="0033CC"/>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rot="5400000" flipH="1" flipV="1">
            <a:off x="4229101" y="2819400"/>
            <a:ext cx="457200" cy="3175"/>
          </a:xfrm>
          <a:prstGeom prst="straightConnector1">
            <a:avLst/>
          </a:prstGeom>
          <a:ln w="50800">
            <a:solidFill>
              <a:srgbClr val="0033CC"/>
            </a:solidFill>
            <a:tailEnd type="arrow"/>
          </a:ln>
        </p:spPr>
        <p:style>
          <a:lnRef idx="1">
            <a:schemeClr val="accent1"/>
          </a:lnRef>
          <a:fillRef idx="0">
            <a:schemeClr val="accent1"/>
          </a:fillRef>
          <a:effectRef idx="0">
            <a:schemeClr val="accent1"/>
          </a:effectRef>
          <a:fontRef idx="minor">
            <a:schemeClr val="tx1"/>
          </a:fontRef>
        </p:style>
      </p:cxnSp>
      <p:sp>
        <p:nvSpPr>
          <p:cNvPr id="1040" name="Date Placeholder 26"/>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algn="ctr" eaLnBrk="0" hangingPunct="0">
              <a:defRPr>
                <a:solidFill>
                  <a:schemeClr val="tx1"/>
                </a:solidFill>
                <a:latin typeface="Arial" charset="0"/>
                <a:ea typeface="ＭＳ Ｐゴシック" charset="0"/>
              </a:defRPr>
            </a:lvl1pPr>
            <a:lvl2pPr marL="742950" indent="-285750" algn="ctr" eaLnBrk="0" hangingPunct="0">
              <a:defRPr>
                <a:solidFill>
                  <a:schemeClr val="tx1"/>
                </a:solidFill>
                <a:latin typeface="Arial" charset="0"/>
                <a:ea typeface="ＭＳ Ｐゴシック" charset="0"/>
              </a:defRPr>
            </a:lvl2pPr>
            <a:lvl3pPr marL="1143000" indent="-228600" algn="ctr" eaLnBrk="0" hangingPunct="0">
              <a:defRPr>
                <a:solidFill>
                  <a:schemeClr val="tx1"/>
                </a:solidFill>
                <a:latin typeface="Arial" charset="0"/>
                <a:ea typeface="ＭＳ Ｐゴシック" charset="0"/>
              </a:defRPr>
            </a:lvl3pPr>
            <a:lvl4pPr marL="1600200" indent="-228600" algn="ctr" eaLnBrk="0" hangingPunct="0">
              <a:defRPr>
                <a:solidFill>
                  <a:schemeClr val="tx1"/>
                </a:solidFill>
                <a:latin typeface="Arial" charset="0"/>
                <a:ea typeface="ＭＳ Ｐゴシック" charset="0"/>
              </a:defRPr>
            </a:lvl4pPr>
            <a:lvl5pPr marL="2057400" indent="-228600" algn="ctr"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algn="l" eaLnBrk="1" hangingPunct="1"/>
            <a:r>
              <a:rPr lang="en-US" smtClean="0">
                <a:solidFill>
                  <a:schemeClr val="tx2"/>
                </a:solidFill>
              </a:rPr>
              <a:t>May 5, 2013</a:t>
            </a:r>
            <a:endParaRPr lang="en-US">
              <a:solidFill>
                <a:schemeClr val="tx2"/>
              </a:solidFill>
            </a:endParaRPr>
          </a:p>
        </p:txBody>
      </p:sp>
      <p:sp>
        <p:nvSpPr>
          <p:cNvPr id="1041" name="Slide Number Placeholder 29"/>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a:solidFill>
                  <a:schemeClr val="tx1"/>
                </a:solidFill>
                <a:latin typeface="Arial" charset="0"/>
                <a:ea typeface="ＭＳ Ｐゴシック" charset="0"/>
              </a:defRPr>
            </a:lvl1pPr>
            <a:lvl2pPr marL="742950" indent="-285750" algn="ctr" eaLnBrk="0" hangingPunct="0">
              <a:defRPr>
                <a:solidFill>
                  <a:schemeClr val="tx1"/>
                </a:solidFill>
                <a:latin typeface="Arial" charset="0"/>
                <a:ea typeface="ＭＳ Ｐゴシック" charset="0"/>
              </a:defRPr>
            </a:lvl2pPr>
            <a:lvl3pPr marL="1143000" indent="-228600" algn="ctr" eaLnBrk="0" hangingPunct="0">
              <a:defRPr>
                <a:solidFill>
                  <a:schemeClr val="tx1"/>
                </a:solidFill>
                <a:latin typeface="Arial" charset="0"/>
                <a:ea typeface="ＭＳ Ｐゴシック" charset="0"/>
              </a:defRPr>
            </a:lvl3pPr>
            <a:lvl4pPr marL="1600200" indent="-228600" algn="ctr" eaLnBrk="0" hangingPunct="0">
              <a:defRPr>
                <a:solidFill>
                  <a:schemeClr val="tx1"/>
                </a:solidFill>
                <a:latin typeface="Arial" charset="0"/>
                <a:ea typeface="ＭＳ Ｐゴシック" charset="0"/>
              </a:defRPr>
            </a:lvl4pPr>
            <a:lvl5pPr marL="2057400" indent="-228600" algn="ctr"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83340C1C-B4F0-484F-A644-8BF2730778B0}" type="slidenum">
              <a:rPr lang="en-US">
                <a:solidFill>
                  <a:schemeClr val="tx2"/>
                </a:solidFill>
              </a:rPr>
              <a:pPr eaLnBrk="1" hangingPunct="1"/>
              <a:t>22</a:t>
            </a:fld>
            <a:endParaRPr lang="en-US">
              <a:solidFill>
                <a:schemeClr val="tx2"/>
              </a:solidFill>
            </a:endParaRPr>
          </a:p>
        </p:txBody>
      </p:sp>
      <p:sp>
        <p:nvSpPr>
          <p:cNvPr id="1042" name="Footer Placeholder 30"/>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algn="ctr" eaLnBrk="0" hangingPunct="0">
              <a:defRPr>
                <a:solidFill>
                  <a:schemeClr val="tx1"/>
                </a:solidFill>
                <a:latin typeface="Arial" charset="0"/>
                <a:ea typeface="ＭＳ Ｐゴシック" charset="0"/>
              </a:defRPr>
            </a:lvl1pPr>
            <a:lvl2pPr marL="742950" indent="-285750" algn="ctr" eaLnBrk="0" hangingPunct="0">
              <a:defRPr>
                <a:solidFill>
                  <a:schemeClr val="tx1"/>
                </a:solidFill>
                <a:latin typeface="Arial" charset="0"/>
                <a:ea typeface="ＭＳ Ｐゴシック" charset="0"/>
              </a:defRPr>
            </a:lvl2pPr>
            <a:lvl3pPr marL="1143000" indent="-228600" algn="ctr" eaLnBrk="0" hangingPunct="0">
              <a:defRPr>
                <a:solidFill>
                  <a:schemeClr val="tx1"/>
                </a:solidFill>
                <a:latin typeface="Arial" charset="0"/>
                <a:ea typeface="ＭＳ Ｐゴシック" charset="0"/>
              </a:defRPr>
            </a:lvl3pPr>
            <a:lvl4pPr marL="1600200" indent="-228600" algn="ctr" eaLnBrk="0" hangingPunct="0">
              <a:defRPr>
                <a:solidFill>
                  <a:schemeClr val="tx1"/>
                </a:solidFill>
                <a:latin typeface="Arial" charset="0"/>
                <a:ea typeface="ＭＳ Ｐゴシック" charset="0"/>
              </a:defRPr>
            </a:lvl4pPr>
            <a:lvl5pPr marL="2057400" indent="-228600" algn="ctr"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r>
              <a:rPr lang="en-US">
                <a:solidFill>
                  <a:schemeClr val="tx2"/>
                </a:solidFill>
              </a:rPr>
              <a:t>Ask-a-Scientist Lecture</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ppt_x"/>
                                          </p:val>
                                        </p:tav>
                                        <p:tav tm="100000">
                                          <p:val>
                                            <p:strVal val="#ppt_x"/>
                                          </p:val>
                                        </p:tav>
                                      </p:tavLst>
                                    </p:anim>
                                    <p:anim calcmode="lin" valueType="num">
                                      <p:cBhvr additive="base">
                                        <p:cTn id="8" dur="500" fill="hold"/>
                                        <p:tgtEl>
                                          <p:spTgt spid="2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ppt_x"/>
                                          </p:val>
                                        </p:tav>
                                        <p:tav tm="100000">
                                          <p:val>
                                            <p:strVal val="#ppt_x"/>
                                          </p:val>
                                        </p:tav>
                                      </p:tavLst>
                                    </p:anim>
                                    <p:anim calcmode="lin" valueType="num">
                                      <p:cBhvr additive="base">
                                        <p:cTn id="1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29"/>
                                        </p:tgtEl>
                                        <p:attrNameLst>
                                          <p:attrName>style.visibility</p:attrName>
                                        </p:attrNameLst>
                                      </p:cBhvr>
                                      <p:to>
                                        <p:strVal val="visible"/>
                                      </p:to>
                                    </p:set>
                                    <p:anim calcmode="lin" valueType="num">
                                      <p:cBhvr additive="base">
                                        <p:cTn id="17" dur="500" fill="hold"/>
                                        <p:tgtEl>
                                          <p:spTgt spid="29"/>
                                        </p:tgtEl>
                                        <p:attrNameLst>
                                          <p:attrName>ppt_x</p:attrName>
                                        </p:attrNameLst>
                                      </p:cBhvr>
                                      <p:tavLst>
                                        <p:tav tm="0">
                                          <p:val>
                                            <p:strVal val="#ppt_x"/>
                                          </p:val>
                                        </p:tav>
                                        <p:tav tm="100000">
                                          <p:val>
                                            <p:strVal val="#ppt_x"/>
                                          </p:val>
                                        </p:tav>
                                      </p:tavLst>
                                    </p:anim>
                                    <p:anim calcmode="lin" valueType="num">
                                      <p:cBhvr additive="base">
                                        <p:cTn id="18" dur="500" fill="hold"/>
                                        <p:tgtEl>
                                          <p:spTgt spid="29"/>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additive="base">
                                        <p:cTn id="21" dur="500" fill="hold"/>
                                        <p:tgtEl>
                                          <p:spTgt spid="23"/>
                                        </p:tgtEl>
                                        <p:attrNameLst>
                                          <p:attrName>ppt_x</p:attrName>
                                        </p:attrNameLst>
                                      </p:cBhvr>
                                      <p:tavLst>
                                        <p:tav tm="0">
                                          <p:val>
                                            <p:strVal val="#ppt_x"/>
                                          </p:val>
                                        </p:tav>
                                        <p:tav tm="100000">
                                          <p:val>
                                            <p:strVal val="#ppt_x"/>
                                          </p:val>
                                        </p:tav>
                                      </p:tavLst>
                                    </p:anim>
                                    <p:anim calcmode="lin" valueType="num">
                                      <p:cBhvr additive="base">
                                        <p:cTn id="22" dur="500" fill="hold"/>
                                        <p:tgtEl>
                                          <p:spTgt spid="23"/>
                                        </p:tgtEl>
                                        <p:attrNameLst>
                                          <p:attrName>ppt_y</p:attrName>
                                        </p:attrNameLst>
                                      </p:cBhvr>
                                      <p:tavLst>
                                        <p:tav tm="0">
                                          <p:val>
                                            <p:strVal val="1+#ppt_h/2"/>
                                          </p:val>
                                        </p:tav>
                                        <p:tav tm="100000">
                                          <p:val>
                                            <p:strVal val="#ppt_y"/>
                                          </p:val>
                                        </p:tav>
                                      </p:tavLst>
                                    </p:anim>
                                  </p:childTnLst>
                                </p:cTn>
                              </p:par>
                              <p:par>
                                <p:cTn id="23" presetID="2" presetClass="entr" presetSubtype="8"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0-#ppt_w/2"/>
                                          </p:val>
                                        </p:tav>
                                        <p:tav tm="100000">
                                          <p:val>
                                            <p:strVal val="#ppt_x"/>
                                          </p:val>
                                        </p:tav>
                                      </p:tavLst>
                                    </p:anim>
                                    <p:anim calcmode="lin" valueType="num">
                                      <p:cBhvr additive="base">
                                        <p:cTn id="26" dur="500" fill="hold"/>
                                        <p:tgtEl>
                                          <p:spTgt spid="16"/>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0-#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nodeType="clickEffect">
                                  <p:stCondLst>
                                    <p:cond delay="0"/>
                                  </p:stCondLst>
                                  <p:childTnLst>
                                    <p:set>
                                      <p:cBhvr>
                                        <p:cTn id="34" dur="1" fill="hold">
                                          <p:stCondLst>
                                            <p:cond delay="0"/>
                                          </p:stCondLst>
                                        </p:cTn>
                                        <p:tgtEl>
                                          <p:spTgt spid="28"/>
                                        </p:tgtEl>
                                        <p:attrNameLst>
                                          <p:attrName>style.visibility</p:attrName>
                                        </p:attrNameLst>
                                      </p:cBhvr>
                                      <p:to>
                                        <p:strVal val="visible"/>
                                      </p:to>
                                    </p:set>
                                    <p:anim calcmode="lin" valueType="num">
                                      <p:cBhvr additive="base">
                                        <p:cTn id="35" dur="500" fill="hold"/>
                                        <p:tgtEl>
                                          <p:spTgt spid="28"/>
                                        </p:tgtEl>
                                        <p:attrNameLst>
                                          <p:attrName>ppt_x</p:attrName>
                                        </p:attrNameLst>
                                      </p:cBhvr>
                                      <p:tavLst>
                                        <p:tav tm="0">
                                          <p:val>
                                            <p:strVal val="#ppt_x"/>
                                          </p:val>
                                        </p:tav>
                                        <p:tav tm="100000">
                                          <p:val>
                                            <p:strVal val="#ppt_x"/>
                                          </p:val>
                                        </p:tav>
                                      </p:tavLst>
                                    </p:anim>
                                    <p:anim calcmode="lin" valueType="num">
                                      <p:cBhvr additive="base">
                                        <p:cTn id="36" dur="500" fill="hold"/>
                                        <p:tgtEl>
                                          <p:spTgt spid="2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4"/>
                                        </p:tgtEl>
                                        <p:attrNameLst>
                                          <p:attrName>style.visibility</p:attrName>
                                        </p:attrNameLst>
                                      </p:cBhvr>
                                      <p:to>
                                        <p:strVal val="visible"/>
                                      </p:to>
                                    </p:set>
                                    <p:anim calcmode="lin" valueType="num">
                                      <p:cBhvr additive="base">
                                        <p:cTn id="39" dur="500" fill="hold"/>
                                        <p:tgtEl>
                                          <p:spTgt spid="24"/>
                                        </p:tgtEl>
                                        <p:attrNameLst>
                                          <p:attrName>ppt_x</p:attrName>
                                        </p:attrNameLst>
                                      </p:cBhvr>
                                      <p:tavLst>
                                        <p:tav tm="0">
                                          <p:val>
                                            <p:strVal val="#ppt_x"/>
                                          </p:val>
                                        </p:tav>
                                        <p:tav tm="100000">
                                          <p:val>
                                            <p:strVal val="#ppt_x"/>
                                          </p:val>
                                        </p:tav>
                                      </p:tavLst>
                                    </p:anim>
                                    <p:anim calcmode="lin" valueType="num">
                                      <p:cBhvr additive="base">
                                        <p:cTn id="40" dur="500" fill="hold"/>
                                        <p:tgtEl>
                                          <p:spTgt spid="24"/>
                                        </p:tgtEl>
                                        <p:attrNameLst>
                                          <p:attrName>ppt_y</p:attrName>
                                        </p:attrNameLst>
                                      </p:cBhvr>
                                      <p:tavLst>
                                        <p:tav tm="0">
                                          <p:val>
                                            <p:strVal val="1+#ppt_h/2"/>
                                          </p:val>
                                        </p:tav>
                                        <p:tav tm="100000">
                                          <p:val>
                                            <p:strVal val="#ppt_y"/>
                                          </p:val>
                                        </p:tav>
                                      </p:tavLst>
                                    </p:anim>
                                  </p:childTnLst>
                                </p:cTn>
                              </p:par>
                              <p:par>
                                <p:cTn id="41" presetID="2" presetClass="entr" presetSubtype="2" fill="hold" nodeType="withEffect">
                                  <p:stCondLst>
                                    <p:cond delay="0"/>
                                  </p:stCondLst>
                                  <p:childTnLst>
                                    <p:set>
                                      <p:cBhvr>
                                        <p:cTn id="42" dur="1" fill="hold">
                                          <p:stCondLst>
                                            <p:cond delay="0"/>
                                          </p:stCondLst>
                                        </p:cTn>
                                        <p:tgtEl>
                                          <p:spTgt spid="1027"/>
                                        </p:tgtEl>
                                        <p:attrNameLst>
                                          <p:attrName>style.visibility</p:attrName>
                                        </p:attrNameLst>
                                      </p:cBhvr>
                                      <p:to>
                                        <p:strVal val="visible"/>
                                      </p:to>
                                    </p:set>
                                    <p:anim calcmode="lin" valueType="num">
                                      <p:cBhvr additive="base">
                                        <p:cTn id="43" dur="500" fill="hold"/>
                                        <p:tgtEl>
                                          <p:spTgt spid="1027"/>
                                        </p:tgtEl>
                                        <p:attrNameLst>
                                          <p:attrName>ppt_x</p:attrName>
                                        </p:attrNameLst>
                                      </p:cBhvr>
                                      <p:tavLst>
                                        <p:tav tm="0">
                                          <p:val>
                                            <p:strVal val="1+#ppt_w/2"/>
                                          </p:val>
                                        </p:tav>
                                        <p:tav tm="100000">
                                          <p:val>
                                            <p:strVal val="#ppt_x"/>
                                          </p:val>
                                        </p:tav>
                                      </p:tavLst>
                                    </p:anim>
                                    <p:anim calcmode="lin" valueType="num">
                                      <p:cBhvr additive="base">
                                        <p:cTn id="44" dur="500" fill="hold"/>
                                        <p:tgtEl>
                                          <p:spTgt spid="1027"/>
                                        </p:tgtEl>
                                        <p:attrNameLst>
                                          <p:attrName>ppt_y</p:attrName>
                                        </p:attrNameLst>
                                      </p:cBhvr>
                                      <p:tavLst>
                                        <p:tav tm="0">
                                          <p:val>
                                            <p:strVal val="#ppt_y"/>
                                          </p:val>
                                        </p:tav>
                                        <p:tav tm="100000">
                                          <p:val>
                                            <p:strVal val="#ppt_y"/>
                                          </p:val>
                                        </p:tav>
                                      </p:tavLst>
                                    </p:anim>
                                  </p:childTnLst>
                                </p:cTn>
                              </p:par>
                              <p:par>
                                <p:cTn id="45" presetID="2" presetClass="entr" presetSubtype="2"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1+#ppt_w/2"/>
                                          </p:val>
                                        </p:tav>
                                        <p:tav tm="100000">
                                          <p:val>
                                            <p:strVal val="#ppt_x"/>
                                          </p:val>
                                        </p:tav>
                                      </p:tavLst>
                                    </p:anim>
                                    <p:anim calcmode="lin" valueType="num">
                                      <p:cBhvr additive="base">
                                        <p:cTn id="48"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20">
                                            <p:txEl>
                                              <p:pRg st="7" end="7"/>
                                            </p:txEl>
                                          </p:spTgt>
                                        </p:tgtEl>
                                        <p:attrNameLst>
                                          <p:attrName>style.visibility</p:attrName>
                                        </p:attrNameLst>
                                      </p:cBhvr>
                                      <p:to>
                                        <p:strVal val="visible"/>
                                      </p:to>
                                    </p:set>
                                    <p:anim calcmode="lin" valueType="num">
                                      <p:cBhvr additive="base">
                                        <p:cTn id="53"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20">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p:bldP spid="22" grpId="0"/>
      <p:bldP spid="23" grpId="0"/>
      <p:bldP spid="2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Content Placeholder 1"/>
          <p:cNvSpPr>
            <a:spLocks noGrp="1"/>
          </p:cNvSpPr>
          <p:nvPr>
            <p:ph idx="1"/>
          </p:nvPr>
        </p:nvSpPr>
        <p:spPr>
          <a:xfrm>
            <a:off x="457200" y="842963"/>
            <a:ext cx="8229600" cy="5253037"/>
          </a:xfrm>
        </p:spPr>
        <p:txBody>
          <a:bodyPr/>
          <a:lstStyle/>
          <a:p>
            <a:r>
              <a:rPr lang="en-US" dirty="0">
                <a:latin typeface="Constantia" charset="0"/>
              </a:rPr>
              <a:t>Not all energy is useable!!</a:t>
            </a:r>
          </a:p>
          <a:p>
            <a:r>
              <a:rPr lang="en-US" dirty="0">
                <a:latin typeface="Constantia" charset="0"/>
              </a:rPr>
              <a:t>Every system is characterized by an </a:t>
            </a:r>
            <a:r>
              <a:rPr lang="ja-JP" altLang="en-US" dirty="0">
                <a:latin typeface="Constantia" charset="0"/>
              </a:rPr>
              <a:t>“</a:t>
            </a:r>
            <a:r>
              <a:rPr lang="en-US" dirty="0">
                <a:latin typeface="Constantia" charset="0"/>
              </a:rPr>
              <a:t>entropy</a:t>
            </a:r>
            <a:r>
              <a:rPr lang="ja-JP" altLang="en-US" dirty="0">
                <a:latin typeface="Constantia" charset="0"/>
              </a:rPr>
              <a:t>”</a:t>
            </a:r>
            <a:r>
              <a:rPr lang="en-US" dirty="0">
                <a:latin typeface="Constantia" charset="0"/>
              </a:rPr>
              <a:t> (S)</a:t>
            </a:r>
          </a:p>
          <a:p>
            <a:pPr lvl="1"/>
            <a:r>
              <a:rPr lang="en-US" dirty="0">
                <a:latin typeface="Constantia" charset="0"/>
              </a:rPr>
              <a:t>A measure of energy and degree of order</a:t>
            </a:r>
          </a:p>
          <a:p>
            <a:pPr lvl="2"/>
            <a:r>
              <a:rPr lang="en-US" dirty="0">
                <a:latin typeface="Constantia" charset="0"/>
              </a:rPr>
              <a:t>Generally </a:t>
            </a:r>
            <a:r>
              <a:rPr lang="ja-JP" altLang="en-US" dirty="0">
                <a:latin typeface="Constantia" charset="0"/>
              </a:rPr>
              <a:t>“</a:t>
            </a:r>
            <a:r>
              <a:rPr lang="en-US" dirty="0">
                <a:latin typeface="Constantia" charset="0"/>
              </a:rPr>
              <a:t>Low entropy</a:t>
            </a:r>
            <a:r>
              <a:rPr lang="ja-JP" altLang="en-US" dirty="0">
                <a:latin typeface="Constantia" charset="0"/>
              </a:rPr>
              <a:t>”</a:t>
            </a:r>
            <a:r>
              <a:rPr lang="en-US" dirty="0">
                <a:latin typeface="Constantia" charset="0"/>
              </a:rPr>
              <a:t> = high energy and high order</a:t>
            </a:r>
          </a:p>
          <a:p>
            <a:r>
              <a:rPr lang="en-US" dirty="0">
                <a:latin typeface="Constantia" charset="0"/>
              </a:rPr>
              <a:t>The entropy of a </a:t>
            </a:r>
            <a:r>
              <a:rPr lang="ja-JP" altLang="en-US" dirty="0">
                <a:latin typeface="Constantia" charset="0"/>
              </a:rPr>
              <a:t>“</a:t>
            </a:r>
            <a:r>
              <a:rPr lang="en-US" dirty="0">
                <a:latin typeface="Constantia" charset="0"/>
              </a:rPr>
              <a:t>closed</a:t>
            </a:r>
            <a:r>
              <a:rPr lang="ja-JP" altLang="en-US" dirty="0">
                <a:latin typeface="Constantia" charset="0"/>
              </a:rPr>
              <a:t>”</a:t>
            </a:r>
            <a:r>
              <a:rPr lang="en-US" dirty="0">
                <a:latin typeface="Constantia" charset="0"/>
              </a:rPr>
              <a:t> system can </a:t>
            </a:r>
            <a:r>
              <a:rPr lang="en-US" i="1" dirty="0">
                <a:latin typeface="Constantia" charset="0"/>
              </a:rPr>
              <a:t>never</a:t>
            </a:r>
            <a:r>
              <a:rPr lang="en-US" dirty="0">
                <a:latin typeface="Constantia" charset="0"/>
              </a:rPr>
              <a:t> decrease.</a:t>
            </a:r>
          </a:p>
          <a:p>
            <a:r>
              <a:rPr lang="en-US" dirty="0">
                <a:latin typeface="Constantia" charset="0"/>
              </a:rPr>
              <a:t>Can only get work out of system in </a:t>
            </a:r>
            <a:r>
              <a:rPr lang="en-US" i="1" dirty="0">
                <a:latin typeface="Constantia" charset="0"/>
              </a:rPr>
              <a:t>a transition to a higher entropy state. (S</a:t>
            </a:r>
            <a:r>
              <a:rPr lang="en-US" i="1" baseline="-25000" dirty="0">
                <a:latin typeface="Constantia" charset="0"/>
              </a:rPr>
              <a:t>2</a:t>
            </a:r>
            <a:r>
              <a:rPr lang="en-US" i="1" dirty="0">
                <a:latin typeface="Constantia" charset="0"/>
              </a:rPr>
              <a:t>&gt;S</a:t>
            </a:r>
            <a:r>
              <a:rPr lang="en-US" i="1" baseline="-25000" dirty="0">
                <a:latin typeface="Constantia" charset="0"/>
              </a:rPr>
              <a:t>1</a:t>
            </a:r>
            <a:r>
              <a:rPr lang="en-US" i="1" dirty="0">
                <a:latin typeface="Constantia" charset="0"/>
              </a:rPr>
              <a:t>)</a:t>
            </a:r>
          </a:p>
          <a:p>
            <a:endParaRPr lang="en-US" i="1" dirty="0">
              <a:latin typeface="Constantia" charset="0"/>
            </a:endParaRPr>
          </a:p>
          <a:p>
            <a:endParaRPr lang="en-US" i="1" dirty="0">
              <a:latin typeface="Constantia" charset="0"/>
            </a:endParaRPr>
          </a:p>
          <a:p>
            <a:endParaRPr lang="en-US" i="1" dirty="0">
              <a:latin typeface="Constantia" charset="0"/>
            </a:endParaRPr>
          </a:p>
        </p:txBody>
      </p:sp>
      <p:sp>
        <p:nvSpPr>
          <p:cNvPr id="3" name="Title 2"/>
          <p:cNvSpPr>
            <a:spLocks noGrp="1"/>
          </p:cNvSpPr>
          <p:nvPr>
            <p:ph type="title"/>
          </p:nvPr>
        </p:nvSpPr>
        <p:spPr/>
        <p:txBody>
          <a:bodyPr/>
          <a:lstStyle/>
          <a:p>
            <a:pPr>
              <a:defRPr/>
            </a:pPr>
            <a:r>
              <a:rPr smtClean="0">
                <a:ea typeface="+mj-ea"/>
              </a:rPr>
              <a:t>Second Law of Thermodynamics</a:t>
            </a:r>
            <a:endParaRPr>
              <a:ea typeface="+mj-ea"/>
            </a:endParaRPr>
          </a:p>
        </p:txBody>
      </p:sp>
      <p:sp>
        <p:nvSpPr>
          <p:cNvPr id="7" name="Rectangle 6"/>
          <p:cNvSpPr/>
          <p:nvPr/>
        </p:nvSpPr>
        <p:spPr>
          <a:xfrm>
            <a:off x="879475" y="4267200"/>
            <a:ext cx="3041650" cy="8763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9" name="Straight Arrow Connector 8"/>
          <p:cNvCxnSpPr/>
          <p:nvPr/>
        </p:nvCxnSpPr>
        <p:spPr>
          <a:xfrm>
            <a:off x="4041775" y="4648200"/>
            <a:ext cx="1104900" cy="1588"/>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5222875" y="4267200"/>
            <a:ext cx="3041650" cy="8763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aphicFrame>
        <p:nvGraphicFramePr>
          <p:cNvPr id="2050" name="Object 2"/>
          <p:cNvGraphicFramePr>
            <a:graphicFrameLocks noChangeAspect="1"/>
          </p:cNvGraphicFramePr>
          <p:nvPr/>
        </p:nvGraphicFramePr>
        <p:xfrm>
          <a:off x="2136775" y="4381500"/>
          <a:ext cx="454025" cy="593725"/>
        </p:xfrm>
        <a:graphic>
          <a:graphicData uri="http://schemas.openxmlformats.org/presentationml/2006/ole">
            <mc:AlternateContent xmlns:mc="http://schemas.openxmlformats.org/markup-compatibility/2006">
              <mc:Choice xmlns:v="urn:schemas-microsoft-com:vml" Requires="v">
                <p:oleObj spid="_x0000_s2084" name="Equation" r:id="rId3" imgW="164880" imgH="215640" progId="Equation.3">
                  <p:embed/>
                </p:oleObj>
              </mc:Choice>
              <mc:Fallback>
                <p:oleObj name="Equation" r:id="rId3" imgW="164880" imgH="21564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6775" y="4381500"/>
                        <a:ext cx="454025" cy="593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51" name="Object 3"/>
          <p:cNvGraphicFramePr>
            <a:graphicFrameLocks noChangeAspect="1"/>
          </p:cNvGraphicFramePr>
          <p:nvPr/>
        </p:nvGraphicFramePr>
        <p:xfrm>
          <a:off x="6403975" y="4419600"/>
          <a:ext cx="488950" cy="593725"/>
        </p:xfrm>
        <a:graphic>
          <a:graphicData uri="http://schemas.openxmlformats.org/presentationml/2006/ole">
            <mc:AlternateContent xmlns:mc="http://schemas.openxmlformats.org/markup-compatibility/2006">
              <mc:Choice xmlns:v="urn:schemas-microsoft-com:vml" Requires="v">
                <p:oleObj spid="_x0000_s2085" name="Equation" r:id="rId5" imgW="177480" imgH="215640" progId="Equation.3">
                  <p:embed/>
                </p:oleObj>
              </mc:Choice>
              <mc:Fallback>
                <p:oleObj name="Equation" r:id="rId5" imgW="177480" imgH="215640"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03975" y="4419600"/>
                        <a:ext cx="488950" cy="593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Down Arrow 13"/>
          <p:cNvSpPr/>
          <p:nvPr/>
        </p:nvSpPr>
        <p:spPr>
          <a:xfrm>
            <a:off x="3927475" y="4800600"/>
            <a:ext cx="1333500" cy="876300"/>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en-US"/>
          </a:p>
        </p:txBody>
      </p:sp>
      <p:graphicFrame>
        <p:nvGraphicFramePr>
          <p:cNvPr id="2052" name="Object 4"/>
          <p:cNvGraphicFramePr>
            <a:graphicFrameLocks noChangeAspect="1"/>
          </p:cNvGraphicFramePr>
          <p:nvPr/>
        </p:nvGraphicFramePr>
        <p:xfrm>
          <a:off x="4392613" y="4953000"/>
          <a:ext cx="488950" cy="488950"/>
        </p:xfrm>
        <a:graphic>
          <a:graphicData uri="http://schemas.openxmlformats.org/presentationml/2006/ole">
            <mc:AlternateContent xmlns:mc="http://schemas.openxmlformats.org/markup-compatibility/2006">
              <mc:Choice xmlns:v="urn:schemas-microsoft-com:vml" Requires="v">
                <p:oleObj spid="_x0000_s2086" name="Equation" r:id="rId7" imgW="177480" imgH="177480" progId="Equation.3">
                  <p:embed/>
                </p:oleObj>
              </mc:Choice>
              <mc:Fallback>
                <p:oleObj name="Equation" r:id="rId7" imgW="177480" imgH="177480" progId="Equation.3">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92613" y="4953000"/>
                        <a:ext cx="488950" cy="488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9" name="Date Placeholder 17"/>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algn="ctr" eaLnBrk="0" hangingPunct="0">
              <a:defRPr>
                <a:solidFill>
                  <a:schemeClr val="tx1"/>
                </a:solidFill>
                <a:latin typeface="Arial" charset="0"/>
                <a:ea typeface="ＭＳ Ｐゴシック" charset="0"/>
              </a:defRPr>
            </a:lvl1pPr>
            <a:lvl2pPr marL="742950" indent="-285750" algn="ctr" eaLnBrk="0" hangingPunct="0">
              <a:defRPr>
                <a:solidFill>
                  <a:schemeClr val="tx1"/>
                </a:solidFill>
                <a:latin typeface="Arial" charset="0"/>
                <a:ea typeface="ＭＳ Ｐゴシック" charset="0"/>
              </a:defRPr>
            </a:lvl2pPr>
            <a:lvl3pPr marL="1143000" indent="-228600" algn="ctr" eaLnBrk="0" hangingPunct="0">
              <a:defRPr>
                <a:solidFill>
                  <a:schemeClr val="tx1"/>
                </a:solidFill>
                <a:latin typeface="Arial" charset="0"/>
                <a:ea typeface="ＭＳ Ｐゴシック" charset="0"/>
              </a:defRPr>
            </a:lvl3pPr>
            <a:lvl4pPr marL="1600200" indent="-228600" algn="ctr" eaLnBrk="0" hangingPunct="0">
              <a:defRPr>
                <a:solidFill>
                  <a:schemeClr val="tx1"/>
                </a:solidFill>
                <a:latin typeface="Arial" charset="0"/>
                <a:ea typeface="ＭＳ Ｐゴシック" charset="0"/>
              </a:defRPr>
            </a:lvl4pPr>
            <a:lvl5pPr marL="2057400" indent="-228600" algn="ctr"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algn="l" eaLnBrk="1" hangingPunct="1"/>
            <a:r>
              <a:rPr lang="en-US" smtClean="0">
                <a:solidFill>
                  <a:schemeClr val="tx2"/>
                </a:solidFill>
              </a:rPr>
              <a:t>May 5, 2013</a:t>
            </a:r>
            <a:endParaRPr lang="en-US">
              <a:solidFill>
                <a:schemeClr val="tx2"/>
              </a:solidFill>
            </a:endParaRPr>
          </a:p>
        </p:txBody>
      </p:sp>
      <p:sp>
        <p:nvSpPr>
          <p:cNvPr id="2060" name="Slide Number Placeholder 18"/>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a:solidFill>
                  <a:schemeClr val="tx1"/>
                </a:solidFill>
                <a:latin typeface="Arial" charset="0"/>
                <a:ea typeface="ＭＳ Ｐゴシック" charset="0"/>
              </a:defRPr>
            </a:lvl1pPr>
            <a:lvl2pPr marL="742950" indent="-285750" algn="ctr" eaLnBrk="0" hangingPunct="0">
              <a:defRPr>
                <a:solidFill>
                  <a:schemeClr val="tx1"/>
                </a:solidFill>
                <a:latin typeface="Arial" charset="0"/>
                <a:ea typeface="ＭＳ Ｐゴシック" charset="0"/>
              </a:defRPr>
            </a:lvl2pPr>
            <a:lvl3pPr marL="1143000" indent="-228600" algn="ctr" eaLnBrk="0" hangingPunct="0">
              <a:defRPr>
                <a:solidFill>
                  <a:schemeClr val="tx1"/>
                </a:solidFill>
                <a:latin typeface="Arial" charset="0"/>
                <a:ea typeface="ＭＳ Ｐゴシック" charset="0"/>
              </a:defRPr>
            </a:lvl3pPr>
            <a:lvl4pPr marL="1600200" indent="-228600" algn="ctr" eaLnBrk="0" hangingPunct="0">
              <a:defRPr>
                <a:solidFill>
                  <a:schemeClr val="tx1"/>
                </a:solidFill>
                <a:latin typeface="Arial" charset="0"/>
                <a:ea typeface="ＭＳ Ｐゴシック" charset="0"/>
              </a:defRPr>
            </a:lvl4pPr>
            <a:lvl5pPr marL="2057400" indent="-228600" algn="ctr"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9F57C7AA-C508-064E-8864-A99447B3DC74}" type="slidenum">
              <a:rPr lang="en-US">
                <a:solidFill>
                  <a:schemeClr val="tx2"/>
                </a:solidFill>
              </a:rPr>
              <a:pPr eaLnBrk="1" hangingPunct="1"/>
              <a:t>23</a:t>
            </a:fld>
            <a:endParaRPr lang="en-US">
              <a:solidFill>
                <a:schemeClr val="tx2"/>
              </a:solidFill>
            </a:endParaRPr>
          </a:p>
        </p:txBody>
      </p:sp>
      <p:sp>
        <p:nvSpPr>
          <p:cNvPr id="2061" name="Footer Placeholder 19"/>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algn="ctr" eaLnBrk="0" hangingPunct="0">
              <a:defRPr>
                <a:solidFill>
                  <a:schemeClr val="tx1"/>
                </a:solidFill>
                <a:latin typeface="Arial" charset="0"/>
                <a:ea typeface="ＭＳ Ｐゴシック" charset="0"/>
              </a:defRPr>
            </a:lvl1pPr>
            <a:lvl2pPr marL="742950" indent="-285750" algn="ctr" eaLnBrk="0" hangingPunct="0">
              <a:defRPr>
                <a:solidFill>
                  <a:schemeClr val="tx1"/>
                </a:solidFill>
                <a:latin typeface="Arial" charset="0"/>
                <a:ea typeface="ＭＳ Ｐゴシック" charset="0"/>
              </a:defRPr>
            </a:lvl2pPr>
            <a:lvl3pPr marL="1143000" indent="-228600" algn="ctr" eaLnBrk="0" hangingPunct="0">
              <a:defRPr>
                <a:solidFill>
                  <a:schemeClr val="tx1"/>
                </a:solidFill>
                <a:latin typeface="Arial" charset="0"/>
                <a:ea typeface="ＭＳ Ｐゴシック" charset="0"/>
              </a:defRPr>
            </a:lvl3pPr>
            <a:lvl4pPr marL="1600200" indent="-228600" algn="ctr" eaLnBrk="0" hangingPunct="0">
              <a:defRPr>
                <a:solidFill>
                  <a:schemeClr val="tx1"/>
                </a:solidFill>
                <a:latin typeface="Arial" charset="0"/>
                <a:ea typeface="ＭＳ Ｐゴシック" charset="0"/>
              </a:defRPr>
            </a:lvl4pPr>
            <a:lvl5pPr marL="2057400" indent="-228600" algn="ctr"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r>
              <a:rPr lang="en-US">
                <a:solidFill>
                  <a:schemeClr val="tx2"/>
                </a:solidFill>
              </a:rPr>
              <a:t>Ask-a-Scientist Lecture</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Content Placeholder 1"/>
          <p:cNvSpPr>
            <a:spLocks noGrp="1"/>
          </p:cNvSpPr>
          <p:nvPr>
            <p:ph idx="1"/>
          </p:nvPr>
        </p:nvSpPr>
        <p:spPr>
          <a:xfrm>
            <a:off x="457200" y="842963"/>
            <a:ext cx="8229600" cy="5253037"/>
          </a:xfrm>
        </p:spPr>
        <p:txBody>
          <a:bodyPr/>
          <a:lstStyle/>
          <a:p>
            <a:r>
              <a:rPr lang="en-US" sz="2400">
                <a:latin typeface="Constantia" charset="0"/>
              </a:rPr>
              <a:t>Entropy increases as heat flows from high to low temperature</a:t>
            </a:r>
          </a:p>
          <a:p>
            <a:pPr lvl="1"/>
            <a:r>
              <a:rPr lang="en-US">
                <a:latin typeface="Constantia" charset="0"/>
              </a:rPr>
              <a:t>We can </a:t>
            </a:r>
            <a:r>
              <a:rPr lang="en-US" i="1">
                <a:solidFill>
                  <a:srgbClr val="FFC000"/>
                </a:solidFill>
                <a:latin typeface="Constantia" charset="0"/>
              </a:rPr>
              <a:t>extract work </a:t>
            </a:r>
            <a:r>
              <a:rPr lang="en-US">
                <a:latin typeface="Constantia" charset="0"/>
              </a:rPr>
              <a:t>when heat flows from </a:t>
            </a:r>
            <a:r>
              <a:rPr lang="en-US" i="1">
                <a:solidFill>
                  <a:srgbClr val="FFC000"/>
                </a:solidFill>
                <a:latin typeface="Constantia" charset="0"/>
              </a:rPr>
              <a:t>high temperature</a:t>
            </a:r>
            <a:r>
              <a:rPr lang="en-US">
                <a:latin typeface="Constantia" charset="0"/>
              </a:rPr>
              <a:t> to low temperature</a:t>
            </a:r>
          </a:p>
          <a:p>
            <a:pPr lvl="1"/>
            <a:endParaRPr lang="en-US">
              <a:latin typeface="Constantia" charset="0"/>
            </a:endParaRPr>
          </a:p>
          <a:p>
            <a:endParaRPr lang="en-US">
              <a:latin typeface="Constantia" charset="0"/>
            </a:endParaRPr>
          </a:p>
          <a:p>
            <a:endParaRPr lang="en-US">
              <a:latin typeface="Constantia" charset="0"/>
            </a:endParaRPr>
          </a:p>
          <a:p>
            <a:pPr lvl="1"/>
            <a:r>
              <a:rPr lang="en-US">
                <a:latin typeface="Constantia" charset="0"/>
              </a:rPr>
              <a:t>We have to </a:t>
            </a:r>
            <a:r>
              <a:rPr lang="en-US" i="1">
                <a:solidFill>
                  <a:srgbClr val="FFC000"/>
                </a:solidFill>
                <a:latin typeface="Constantia" charset="0"/>
              </a:rPr>
              <a:t>do work </a:t>
            </a:r>
            <a:r>
              <a:rPr lang="en-US">
                <a:latin typeface="Constantia" charset="0"/>
              </a:rPr>
              <a:t>to move heat from </a:t>
            </a:r>
            <a:r>
              <a:rPr lang="en-US" i="1">
                <a:solidFill>
                  <a:srgbClr val="FFC000"/>
                </a:solidFill>
                <a:latin typeface="Constantia" charset="0"/>
              </a:rPr>
              <a:t>low temperature</a:t>
            </a:r>
            <a:r>
              <a:rPr lang="en-US">
                <a:latin typeface="Constantia" charset="0"/>
              </a:rPr>
              <a:t> to </a:t>
            </a:r>
            <a:r>
              <a:rPr lang="en-US" i="1">
                <a:solidFill>
                  <a:srgbClr val="FFC000"/>
                </a:solidFill>
                <a:latin typeface="Constantia" charset="0"/>
              </a:rPr>
              <a:t>high temperature</a:t>
            </a:r>
            <a:r>
              <a:rPr lang="en-US">
                <a:latin typeface="Constantia" charset="0"/>
              </a:rPr>
              <a:t>.</a:t>
            </a:r>
          </a:p>
        </p:txBody>
      </p:sp>
      <p:sp>
        <p:nvSpPr>
          <p:cNvPr id="3" name="Title 2"/>
          <p:cNvSpPr>
            <a:spLocks noGrp="1"/>
          </p:cNvSpPr>
          <p:nvPr>
            <p:ph type="title"/>
          </p:nvPr>
        </p:nvSpPr>
        <p:spPr/>
        <p:txBody>
          <a:bodyPr/>
          <a:lstStyle/>
          <a:p>
            <a:pPr>
              <a:defRPr/>
            </a:pPr>
            <a:r>
              <a:rPr smtClean="0">
                <a:ea typeface="+mj-ea"/>
              </a:rPr>
              <a:t>Second Law and Heat</a:t>
            </a:r>
            <a:endParaRPr>
              <a:ea typeface="+mj-ea"/>
            </a:endParaRPr>
          </a:p>
        </p:txBody>
      </p:sp>
      <p:pic>
        <p:nvPicPr>
          <p:cNvPr id="3078" name="Picture 3" descr="C:\Documents and Settings\prebys\Local Settings\Temporary Internet Files\Content.IE5\UNAWWFDI\MCj02328160000[1].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0700" y="2357438"/>
            <a:ext cx="1295400" cy="1071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 name="Picture 4" descr="C:\Documents and Settings\prebys\Local Settings\Temporary Internet Files\Content.IE5\UNAWWFDI\MPj04402860000[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2519363"/>
            <a:ext cx="1257300" cy="909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8" name="Straight Arrow Connector 27"/>
          <p:cNvCxnSpPr/>
          <p:nvPr/>
        </p:nvCxnSpPr>
        <p:spPr>
          <a:xfrm>
            <a:off x="3124200" y="2705100"/>
            <a:ext cx="2324100" cy="1588"/>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9" name="Down Arrow 28"/>
          <p:cNvSpPr/>
          <p:nvPr/>
        </p:nvSpPr>
        <p:spPr>
          <a:xfrm>
            <a:off x="3543300" y="2857500"/>
            <a:ext cx="1333500" cy="876300"/>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en-US"/>
          </a:p>
        </p:txBody>
      </p:sp>
      <p:graphicFrame>
        <p:nvGraphicFramePr>
          <p:cNvPr id="3074" name="Object 8"/>
          <p:cNvGraphicFramePr>
            <a:graphicFrameLocks noChangeAspect="1"/>
          </p:cNvGraphicFramePr>
          <p:nvPr/>
        </p:nvGraphicFramePr>
        <p:xfrm>
          <a:off x="4008438" y="3009900"/>
          <a:ext cx="488950" cy="488950"/>
        </p:xfrm>
        <a:graphic>
          <a:graphicData uri="http://schemas.openxmlformats.org/presentationml/2006/ole">
            <mc:AlternateContent xmlns:mc="http://schemas.openxmlformats.org/markup-compatibility/2006">
              <mc:Choice xmlns:v="urn:schemas-microsoft-com:vml" Requires="v">
                <p:oleObj spid="_x0000_s3104" name="Equation" r:id="rId5" imgW="177480" imgH="177480" progId="Equation.3">
                  <p:embed/>
                </p:oleObj>
              </mc:Choice>
              <mc:Fallback>
                <p:oleObj name="Equation" r:id="rId5" imgW="177480" imgH="177480" progId="Equation.3">
                  <p:embed/>
                  <p:pic>
                    <p:nvPicPr>
                      <p:cNvPr id="0"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08438" y="3009900"/>
                        <a:ext cx="488950" cy="488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3082" name="Picture 3" descr="C:\Documents and Settings\prebys\Local Settings\Temporary Internet Files\Content.IE5\UNAWWFDI\MCj02328160000[1].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4791075"/>
            <a:ext cx="1295400" cy="107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3" name="Picture 4" descr="C:\Documents and Settings\prebys\Local Settings\Temporary Internet Files\Content.IE5\UNAWWFDI\MPj04402860000[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00700" y="4953000"/>
            <a:ext cx="1257300" cy="90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5" name="Straight Arrow Connector 34"/>
          <p:cNvCxnSpPr/>
          <p:nvPr/>
        </p:nvCxnSpPr>
        <p:spPr>
          <a:xfrm>
            <a:off x="3124200" y="5638800"/>
            <a:ext cx="2324100" cy="1588"/>
          </a:xfrm>
          <a:prstGeom prst="straightConnector1">
            <a:avLst/>
          </a:prstGeom>
          <a:ln w="50800">
            <a:solidFill>
              <a:srgbClr val="FF0000"/>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36" name="Down Arrow 35"/>
          <p:cNvSpPr/>
          <p:nvPr/>
        </p:nvSpPr>
        <p:spPr>
          <a:xfrm>
            <a:off x="3657600" y="4686300"/>
            <a:ext cx="1333500" cy="876300"/>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en-US"/>
          </a:p>
        </p:txBody>
      </p:sp>
      <p:graphicFrame>
        <p:nvGraphicFramePr>
          <p:cNvPr id="3075" name="Object 9"/>
          <p:cNvGraphicFramePr>
            <a:graphicFrameLocks noChangeAspect="1"/>
          </p:cNvGraphicFramePr>
          <p:nvPr/>
        </p:nvGraphicFramePr>
        <p:xfrm>
          <a:off x="4122738" y="4838700"/>
          <a:ext cx="488950" cy="488950"/>
        </p:xfrm>
        <a:graphic>
          <a:graphicData uri="http://schemas.openxmlformats.org/presentationml/2006/ole">
            <mc:AlternateContent xmlns:mc="http://schemas.openxmlformats.org/markup-compatibility/2006">
              <mc:Choice xmlns:v="urn:schemas-microsoft-com:vml" Requires="v">
                <p:oleObj spid="_x0000_s3105" name="Equation" r:id="rId7" imgW="177480" imgH="177480" progId="Equation.3">
                  <p:embed/>
                </p:oleObj>
              </mc:Choice>
              <mc:Fallback>
                <p:oleObj name="Equation" r:id="rId7" imgW="177480" imgH="177480" progId="Equation.3">
                  <p:embed/>
                  <p:pic>
                    <p:nvPicPr>
                      <p:cNvPr id="0" name="Object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22738" y="4838700"/>
                        <a:ext cx="488950" cy="488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86" name="Date Placeholder 37"/>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algn="ctr" eaLnBrk="0" hangingPunct="0">
              <a:defRPr>
                <a:solidFill>
                  <a:schemeClr val="tx1"/>
                </a:solidFill>
                <a:latin typeface="Arial" charset="0"/>
                <a:ea typeface="ＭＳ Ｐゴシック" charset="0"/>
              </a:defRPr>
            </a:lvl1pPr>
            <a:lvl2pPr marL="742950" indent="-285750" algn="ctr" eaLnBrk="0" hangingPunct="0">
              <a:defRPr>
                <a:solidFill>
                  <a:schemeClr val="tx1"/>
                </a:solidFill>
                <a:latin typeface="Arial" charset="0"/>
                <a:ea typeface="ＭＳ Ｐゴシック" charset="0"/>
              </a:defRPr>
            </a:lvl2pPr>
            <a:lvl3pPr marL="1143000" indent="-228600" algn="ctr" eaLnBrk="0" hangingPunct="0">
              <a:defRPr>
                <a:solidFill>
                  <a:schemeClr val="tx1"/>
                </a:solidFill>
                <a:latin typeface="Arial" charset="0"/>
                <a:ea typeface="ＭＳ Ｐゴシック" charset="0"/>
              </a:defRPr>
            </a:lvl3pPr>
            <a:lvl4pPr marL="1600200" indent="-228600" algn="ctr" eaLnBrk="0" hangingPunct="0">
              <a:defRPr>
                <a:solidFill>
                  <a:schemeClr val="tx1"/>
                </a:solidFill>
                <a:latin typeface="Arial" charset="0"/>
                <a:ea typeface="ＭＳ Ｐゴシック" charset="0"/>
              </a:defRPr>
            </a:lvl4pPr>
            <a:lvl5pPr marL="2057400" indent="-228600" algn="ctr"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algn="l" eaLnBrk="1" hangingPunct="1"/>
            <a:r>
              <a:rPr lang="en-US" smtClean="0">
                <a:solidFill>
                  <a:schemeClr val="tx2"/>
                </a:solidFill>
              </a:rPr>
              <a:t>May 5, 2013</a:t>
            </a:r>
            <a:endParaRPr lang="en-US">
              <a:solidFill>
                <a:schemeClr val="tx2"/>
              </a:solidFill>
            </a:endParaRPr>
          </a:p>
        </p:txBody>
      </p:sp>
      <p:sp>
        <p:nvSpPr>
          <p:cNvPr id="3087" name="Slide Number Placeholder 38"/>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a:solidFill>
                  <a:schemeClr val="tx1"/>
                </a:solidFill>
                <a:latin typeface="Arial" charset="0"/>
                <a:ea typeface="ＭＳ Ｐゴシック" charset="0"/>
              </a:defRPr>
            </a:lvl1pPr>
            <a:lvl2pPr marL="742950" indent="-285750" algn="ctr" eaLnBrk="0" hangingPunct="0">
              <a:defRPr>
                <a:solidFill>
                  <a:schemeClr val="tx1"/>
                </a:solidFill>
                <a:latin typeface="Arial" charset="0"/>
                <a:ea typeface="ＭＳ Ｐゴシック" charset="0"/>
              </a:defRPr>
            </a:lvl2pPr>
            <a:lvl3pPr marL="1143000" indent="-228600" algn="ctr" eaLnBrk="0" hangingPunct="0">
              <a:defRPr>
                <a:solidFill>
                  <a:schemeClr val="tx1"/>
                </a:solidFill>
                <a:latin typeface="Arial" charset="0"/>
                <a:ea typeface="ＭＳ Ｐゴシック" charset="0"/>
              </a:defRPr>
            </a:lvl3pPr>
            <a:lvl4pPr marL="1600200" indent="-228600" algn="ctr" eaLnBrk="0" hangingPunct="0">
              <a:defRPr>
                <a:solidFill>
                  <a:schemeClr val="tx1"/>
                </a:solidFill>
                <a:latin typeface="Arial" charset="0"/>
                <a:ea typeface="ＭＳ Ｐゴシック" charset="0"/>
              </a:defRPr>
            </a:lvl4pPr>
            <a:lvl5pPr marL="2057400" indent="-228600" algn="ctr"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8FBB3939-54C5-5140-BA9B-A37D31851456}" type="slidenum">
              <a:rPr lang="en-US">
                <a:solidFill>
                  <a:schemeClr val="tx2"/>
                </a:solidFill>
              </a:rPr>
              <a:pPr eaLnBrk="1" hangingPunct="1"/>
              <a:t>24</a:t>
            </a:fld>
            <a:endParaRPr lang="en-US">
              <a:solidFill>
                <a:schemeClr val="tx2"/>
              </a:solidFill>
            </a:endParaRPr>
          </a:p>
        </p:txBody>
      </p:sp>
      <p:sp>
        <p:nvSpPr>
          <p:cNvPr id="3088" name="Footer Placeholder 39"/>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algn="ctr" eaLnBrk="0" hangingPunct="0">
              <a:defRPr>
                <a:solidFill>
                  <a:schemeClr val="tx1"/>
                </a:solidFill>
                <a:latin typeface="Arial" charset="0"/>
                <a:ea typeface="ＭＳ Ｐゴシック" charset="0"/>
              </a:defRPr>
            </a:lvl1pPr>
            <a:lvl2pPr marL="742950" indent="-285750" algn="ctr" eaLnBrk="0" hangingPunct="0">
              <a:defRPr>
                <a:solidFill>
                  <a:schemeClr val="tx1"/>
                </a:solidFill>
                <a:latin typeface="Arial" charset="0"/>
                <a:ea typeface="ＭＳ Ｐゴシック" charset="0"/>
              </a:defRPr>
            </a:lvl2pPr>
            <a:lvl3pPr marL="1143000" indent="-228600" algn="ctr" eaLnBrk="0" hangingPunct="0">
              <a:defRPr>
                <a:solidFill>
                  <a:schemeClr val="tx1"/>
                </a:solidFill>
                <a:latin typeface="Arial" charset="0"/>
                <a:ea typeface="ＭＳ Ｐゴシック" charset="0"/>
              </a:defRPr>
            </a:lvl3pPr>
            <a:lvl4pPr marL="1600200" indent="-228600" algn="ctr" eaLnBrk="0" hangingPunct="0">
              <a:defRPr>
                <a:solidFill>
                  <a:schemeClr val="tx1"/>
                </a:solidFill>
                <a:latin typeface="Arial" charset="0"/>
                <a:ea typeface="ＭＳ Ｐゴシック" charset="0"/>
              </a:defRPr>
            </a:lvl4pPr>
            <a:lvl5pPr marL="2057400" indent="-228600" algn="ctr"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r>
              <a:rPr lang="en-US">
                <a:solidFill>
                  <a:schemeClr val="tx2"/>
                </a:solidFill>
              </a:rPr>
              <a:t>Ask-a-Scientist Lecture</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Content Placeholder 1"/>
          <p:cNvSpPr>
            <a:spLocks noGrp="1"/>
          </p:cNvSpPr>
          <p:nvPr>
            <p:ph idx="1"/>
          </p:nvPr>
        </p:nvSpPr>
        <p:spPr>
          <a:xfrm>
            <a:off x="457200" y="842963"/>
            <a:ext cx="8229600" cy="5253037"/>
          </a:xfrm>
        </p:spPr>
        <p:txBody>
          <a:bodyPr/>
          <a:lstStyle/>
          <a:p>
            <a:r>
              <a:rPr lang="en-US">
                <a:latin typeface="Constantia" charset="0"/>
              </a:rPr>
              <a:t>Internal Combustion Engine</a:t>
            </a:r>
          </a:p>
          <a:p>
            <a:endParaRPr lang="en-US">
              <a:latin typeface="Constantia" charset="0"/>
            </a:endParaRPr>
          </a:p>
          <a:p>
            <a:endParaRPr lang="en-US">
              <a:latin typeface="Constantia" charset="0"/>
            </a:endParaRPr>
          </a:p>
          <a:p>
            <a:endParaRPr lang="en-US">
              <a:latin typeface="Constantia" charset="0"/>
            </a:endParaRPr>
          </a:p>
          <a:p>
            <a:endParaRPr lang="en-US">
              <a:latin typeface="Constantia" charset="0"/>
            </a:endParaRPr>
          </a:p>
          <a:p>
            <a:pPr lvl="1"/>
            <a:endParaRPr lang="en-US">
              <a:latin typeface="Constantia" charset="0"/>
            </a:endParaRPr>
          </a:p>
          <a:p>
            <a:pPr lvl="1"/>
            <a:endParaRPr lang="en-US">
              <a:latin typeface="Constantia" charset="0"/>
            </a:endParaRPr>
          </a:p>
          <a:p>
            <a:pPr lvl="1"/>
            <a:endParaRPr lang="en-US">
              <a:latin typeface="Constantia" charset="0"/>
            </a:endParaRPr>
          </a:p>
          <a:p>
            <a:pPr lvl="1"/>
            <a:r>
              <a:rPr lang="en-US">
                <a:latin typeface="Constantia" charset="0"/>
              </a:rPr>
              <a:t>Hydrocarbons burn in a transition to a higher entropy chemical state (chemical thermodynamics)</a:t>
            </a:r>
          </a:p>
          <a:p>
            <a:pPr lvl="1"/>
            <a:r>
              <a:rPr lang="en-US">
                <a:latin typeface="Constantia" charset="0"/>
              </a:rPr>
              <a:t>Mechanical work is extracted as hot, compressed gasses (low entropy) go to cool gasses at lower pressure (high entropy)</a:t>
            </a:r>
          </a:p>
        </p:txBody>
      </p:sp>
      <p:sp>
        <p:nvSpPr>
          <p:cNvPr id="3" name="Title 2"/>
          <p:cNvSpPr>
            <a:spLocks noGrp="1"/>
          </p:cNvSpPr>
          <p:nvPr>
            <p:ph type="title"/>
          </p:nvPr>
        </p:nvSpPr>
        <p:spPr/>
        <p:txBody>
          <a:bodyPr/>
          <a:lstStyle/>
          <a:p>
            <a:pPr>
              <a:defRPr/>
            </a:pPr>
            <a:r>
              <a:rPr smtClean="0">
                <a:ea typeface="+mj-ea"/>
              </a:rPr>
              <a:t>2</a:t>
            </a:r>
            <a:r>
              <a:rPr baseline="30000" smtClean="0">
                <a:ea typeface="+mj-ea"/>
              </a:rPr>
              <a:t>nd</a:t>
            </a:r>
            <a:r>
              <a:rPr smtClean="0">
                <a:ea typeface="+mj-ea"/>
              </a:rPr>
              <a:t> law: getting energy out…</a:t>
            </a:r>
            <a:endParaRPr>
              <a:ea typeface="+mj-ea"/>
            </a:endParaRPr>
          </a:p>
        </p:txBody>
      </p:sp>
      <p:pic>
        <p:nvPicPr>
          <p:cNvPr id="3277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1409700"/>
            <a:ext cx="38100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3" name="Date Placeholder 10"/>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algn="ctr" eaLnBrk="0" hangingPunct="0">
              <a:defRPr>
                <a:solidFill>
                  <a:schemeClr val="tx1"/>
                </a:solidFill>
                <a:latin typeface="Arial" charset="0"/>
                <a:ea typeface="ＭＳ Ｐゴシック" charset="0"/>
              </a:defRPr>
            </a:lvl1pPr>
            <a:lvl2pPr marL="742950" indent="-285750" algn="ctr" eaLnBrk="0" hangingPunct="0">
              <a:defRPr>
                <a:solidFill>
                  <a:schemeClr val="tx1"/>
                </a:solidFill>
                <a:latin typeface="Arial" charset="0"/>
                <a:ea typeface="ＭＳ Ｐゴシック" charset="0"/>
              </a:defRPr>
            </a:lvl2pPr>
            <a:lvl3pPr marL="1143000" indent="-228600" algn="ctr" eaLnBrk="0" hangingPunct="0">
              <a:defRPr>
                <a:solidFill>
                  <a:schemeClr val="tx1"/>
                </a:solidFill>
                <a:latin typeface="Arial" charset="0"/>
                <a:ea typeface="ＭＳ Ｐゴシック" charset="0"/>
              </a:defRPr>
            </a:lvl3pPr>
            <a:lvl4pPr marL="1600200" indent="-228600" algn="ctr" eaLnBrk="0" hangingPunct="0">
              <a:defRPr>
                <a:solidFill>
                  <a:schemeClr val="tx1"/>
                </a:solidFill>
                <a:latin typeface="Arial" charset="0"/>
                <a:ea typeface="ＭＳ Ｐゴシック" charset="0"/>
              </a:defRPr>
            </a:lvl4pPr>
            <a:lvl5pPr marL="2057400" indent="-228600" algn="ctr"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algn="l" eaLnBrk="1" hangingPunct="1"/>
            <a:r>
              <a:rPr lang="en-US" smtClean="0">
                <a:solidFill>
                  <a:schemeClr val="tx2"/>
                </a:solidFill>
              </a:rPr>
              <a:t>May 5, 2013</a:t>
            </a:r>
            <a:endParaRPr lang="en-US">
              <a:solidFill>
                <a:schemeClr val="tx2"/>
              </a:solidFill>
            </a:endParaRPr>
          </a:p>
        </p:txBody>
      </p:sp>
      <p:sp>
        <p:nvSpPr>
          <p:cNvPr id="32774" name="Slide Number Placeholder 1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a:solidFill>
                  <a:schemeClr val="tx1"/>
                </a:solidFill>
                <a:latin typeface="Arial" charset="0"/>
                <a:ea typeface="ＭＳ Ｐゴシック" charset="0"/>
              </a:defRPr>
            </a:lvl1pPr>
            <a:lvl2pPr marL="742950" indent="-285750" algn="ctr" eaLnBrk="0" hangingPunct="0">
              <a:defRPr>
                <a:solidFill>
                  <a:schemeClr val="tx1"/>
                </a:solidFill>
                <a:latin typeface="Arial" charset="0"/>
                <a:ea typeface="ＭＳ Ｐゴシック" charset="0"/>
              </a:defRPr>
            </a:lvl2pPr>
            <a:lvl3pPr marL="1143000" indent="-228600" algn="ctr" eaLnBrk="0" hangingPunct="0">
              <a:defRPr>
                <a:solidFill>
                  <a:schemeClr val="tx1"/>
                </a:solidFill>
                <a:latin typeface="Arial" charset="0"/>
                <a:ea typeface="ＭＳ Ｐゴシック" charset="0"/>
              </a:defRPr>
            </a:lvl3pPr>
            <a:lvl4pPr marL="1600200" indent="-228600" algn="ctr" eaLnBrk="0" hangingPunct="0">
              <a:defRPr>
                <a:solidFill>
                  <a:schemeClr val="tx1"/>
                </a:solidFill>
                <a:latin typeface="Arial" charset="0"/>
                <a:ea typeface="ＭＳ Ｐゴシック" charset="0"/>
              </a:defRPr>
            </a:lvl4pPr>
            <a:lvl5pPr marL="2057400" indent="-228600" algn="ctr"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197A31E7-E76B-BC42-A205-7F71029F2A62}" type="slidenum">
              <a:rPr lang="en-US">
                <a:solidFill>
                  <a:schemeClr val="tx2"/>
                </a:solidFill>
              </a:rPr>
              <a:pPr eaLnBrk="1" hangingPunct="1"/>
              <a:t>25</a:t>
            </a:fld>
            <a:endParaRPr lang="en-US">
              <a:solidFill>
                <a:schemeClr val="tx2"/>
              </a:solidFill>
            </a:endParaRPr>
          </a:p>
        </p:txBody>
      </p:sp>
      <p:sp>
        <p:nvSpPr>
          <p:cNvPr id="32775" name="Footer Placeholder 1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algn="ctr" eaLnBrk="0" hangingPunct="0">
              <a:defRPr>
                <a:solidFill>
                  <a:schemeClr val="tx1"/>
                </a:solidFill>
                <a:latin typeface="Arial" charset="0"/>
                <a:ea typeface="ＭＳ Ｐゴシック" charset="0"/>
              </a:defRPr>
            </a:lvl1pPr>
            <a:lvl2pPr marL="742950" indent="-285750" algn="ctr" eaLnBrk="0" hangingPunct="0">
              <a:defRPr>
                <a:solidFill>
                  <a:schemeClr val="tx1"/>
                </a:solidFill>
                <a:latin typeface="Arial" charset="0"/>
                <a:ea typeface="ＭＳ Ｐゴシック" charset="0"/>
              </a:defRPr>
            </a:lvl2pPr>
            <a:lvl3pPr marL="1143000" indent="-228600" algn="ctr" eaLnBrk="0" hangingPunct="0">
              <a:defRPr>
                <a:solidFill>
                  <a:schemeClr val="tx1"/>
                </a:solidFill>
                <a:latin typeface="Arial" charset="0"/>
                <a:ea typeface="ＭＳ Ｐゴシック" charset="0"/>
              </a:defRPr>
            </a:lvl3pPr>
            <a:lvl4pPr marL="1600200" indent="-228600" algn="ctr" eaLnBrk="0" hangingPunct="0">
              <a:defRPr>
                <a:solidFill>
                  <a:schemeClr val="tx1"/>
                </a:solidFill>
                <a:latin typeface="Arial" charset="0"/>
                <a:ea typeface="ＭＳ Ｐゴシック" charset="0"/>
              </a:defRPr>
            </a:lvl4pPr>
            <a:lvl5pPr marL="2057400" indent="-228600" algn="ctr"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r>
              <a:rPr lang="en-US">
                <a:solidFill>
                  <a:schemeClr val="tx2"/>
                </a:solidFill>
              </a:rPr>
              <a:t>Ask-a-Scientist Lecture</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Content Placeholder 1"/>
          <p:cNvSpPr>
            <a:spLocks noGrp="1"/>
          </p:cNvSpPr>
          <p:nvPr>
            <p:ph idx="1"/>
          </p:nvPr>
        </p:nvSpPr>
        <p:spPr>
          <a:xfrm>
            <a:off x="457200" y="842963"/>
            <a:ext cx="8229600" cy="452437"/>
          </a:xfrm>
        </p:spPr>
        <p:txBody>
          <a:bodyPr/>
          <a:lstStyle/>
          <a:p>
            <a:r>
              <a:rPr lang="en-US">
                <a:latin typeface="Constantia" charset="0"/>
              </a:rPr>
              <a:t>Air conditioning</a:t>
            </a:r>
          </a:p>
          <a:p>
            <a:endParaRPr lang="en-US">
              <a:latin typeface="Constantia" charset="0"/>
            </a:endParaRPr>
          </a:p>
          <a:p>
            <a:endParaRPr lang="en-US">
              <a:latin typeface="Constantia" charset="0"/>
            </a:endParaRPr>
          </a:p>
          <a:p>
            <a:endParaRPr lang="en-US">
              <a:latin typeface="Constantia" charset="0"/>
            </a:endParaRPr>
          </a:p>
          <a:p>
            <a:endParaRPr lang="en-US">
              <a:latin typeface="Constantia" charset="0"/>
            </a:endParaRPr>
          </a:p>
          <a:p>
            <a:endParaRPr lang="en-US">
              <a:latin typeface="Constantia" charset="0"/>
            </a:endParaRPr>
          </a:p>
          <a:p>
            <a:endParaRPr lang="en-US">
              <a:latin typeface="Constantia" charset="0"/>
            </a:endParaRPr>
          </a:p>
          <a:p>
            <a:endParaRPr lang="en-US">
              <a:latin typeface="Constantia" charset="0"/>
            </a:endParaRPr>
          </a:p>
          <a:p>
            <a:endParaRPr lang="en-US">
              <a:latin typeface="Constantia" charset="0"/>
            </a:endParaRPr>
          </a:p>
          <a:p>
            <a:r>
              <a:rPr lang="en-US">
                <a:latin typeface="Constantia" charset="0"/>
              </a:rPr>
              <a:t>This is why you can</a:t>
            </a:r>
            <a:r>
              <a:rPr lang="ja-JP" altLang="en-US">
                <a:latin typeface="Constantia" charset="0"/>
              </a:rPr>
              <a:t>’</a:t>
            </a:r>
            <a:r>
              <a:rPr lang="en-US">
                <a:latin typeface="Constantia" charset="0"/>
              </a:rPr>
              <a:t>t use your refrigerator to cool your house!</a:t>
            </a:r>
          </a:p>
        </p:txBody>
      </p:sp>
      <p:sp>
        <p:nvSpPr>
          <p:cNvPr id="3" name="Title 2"/>
          <p:cNvSpPr>
            <a:spLocks noGrp="1"/>
          </p:cNvSpPr>
          <p:nvPr>
            <p:ph type="title"/>
          </p:nvPr>
        </p:nvSpPr>
        <p:spPr/>
        <p:txBody>
          <a:bodyPr/>
          <a:lstStyle/>
          <a:p>
            <a:pPr>
              <a:defRPr/>
            </a:pPr>
            <a:r>
              <a:rPr smtClean="0">
                <a:ea typeface="+mj-ea"/>
              </a:rPr>
              <a:t>2</a:t>
            </a:r>
            <a:r>
              <a:rPr baseline="30000" smtClean="0">
                <a:ea typeface="+mj-ea"/>
              </a:rPr>
              <a:t>nd</a:t>
            </a:r>
            <a:r>
              <a:rPr smtClean="0">
                <a:ea typeface="+mj-ea"/>
              </a:rPr>
              <a:t> Law: doing work to move heat</a:t>
            </a:r>
            <a:endParaRPr>
              <a:ea typeface="+mj-ea"/>
            </a:endParaRPr>
          </a:p>
        </p:txBody>
      </p:sp>
      <p:pic>
        <p:nvPicPr>
          <p:cNvPr id="3379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8700" y="1409700"/>
            <a:ext cx="2628900" cy="328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7" name="TextBox 8"/>
          <p:cNvSpPr txBox="1">
            <a:spLocks noChangeArrowheads="1"/>
          </p:cNvSpPr>
          <p:nvPr/>
        </p:nvSpPr>
        <p:spPr bwMode="auto">
          <a:xfrm>
            <a:off x="4076700" y="1333500"/>
            <a:ext cx="3924300"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eaLnBrk="0" hangingPunct="0">
              <a:defRPr>
                <a:solidFill>
                  <a:schemeClr val="tx1"/>
                </a:solidFill>
                <a:latin typeface="Arial" charset="0"/>
                <a:ea typeface="ＭＳ Ｐゴシック" charset="0"/>
              </a:defRPr>
            </a:lvl1pPr>
            <a:lvl2pPr marL="742950" indent="-285750" algn="ctr" eaLnBrk="0" hangingPunct="0">
              <a:defRPr>
                <a:solidFill>
                  <a:schemeClr val="tx1"/>
                </a:solidFill>
                <a:latin typeface="Arial" charset="0"/>
                <a:ea typeface="ＭＳ Ｐゴシック" charset="0"/>
              </a:defRPr>
            </a:lvl2pPr>
            <a:lvl3pPr marL="1143000" indent="-228600" algn="ctr" eaLnBrk="0" hangingPunct="0">
              <a:defRPr>
                <a:solidFill>
                  <a:schemeClr val="tx1"/>
                </a:solidFill>
                <a:latin typeface="Arial" charset="0"/>
                <a:ea typeface="ＭＳ Ｐゴシック" charset="0"/>
              </a:defRPr>
            </a:lvl3pPr>
            <a:lvl4pPr marL="1600200" indent="-228600" algn="ctr" eaLnBrk="0" hangingPunct="0">
              <a:defRPr>
                <a:solidFill>
                  <a:schemeClr val="tx1"/>
                </a:solidFill>
                <a:latin typeface="Arial" charset="0"/>
                <a:ea typeface="ＭＳ Ｐゴシック" charset="0"/>
              </a:defRPr>
            </a:lvl4pPr>
            <a:lvl5pPr marL="2057400" indent="-228600" algn="ctr"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algn="l" eaLnBrk="1" hangingPunct="1"/>
            <a:r>
              <a:rPr lang="en-US" sz="2400"/>
              <a:t>Work is done to move heat from inside the house to the radiator unit outside the house.  </a:t>
            </a:r>
          </a:p>
          <a:p>
            <a:pPr algn="l" eaLnBrk="1" hangingPunct="1"/>
            <a:endParaRPr lang="en-US" sz="2400"/>
          </a:p>
          <a:p>
            <a:pPr algn="l" eaLnBrk="1" hangingPunct="1"/>
            <a:r>
              <a:rPr lang="en-US" sz="2400"/>
              <a:t>The heat radiated outside the house is equal to the heat removed from the house </a:t>
            </a:r>
            <a:r>
              <a:rPr lang="en-US" sz="2400" i="1">
                <a:solidFill>
                  <a:srgbClr val="FFC000"/>
                </a:solidFill>
              </a:rPr>
              <a:t>plus</a:t>
            </a:r>
            <a:r>
              <a:rPr lang="en-US" sz="2400"/>
              <a:t> the work it took to move it.</a:t>
            </a:r>
          </a:p>
        </p:txBody>
      </p:sp>
      <p:sp>
        <p:nvSpPr>
          <p:cNvPr id="11" name="Rounded Rectangle 10"/>
          <p:cNvSpPr/>
          <p:nvPr/>
        </p:nvSpPr>
        <p:spPr>
          <a:xfrm>
            <a:off x="4076700" y="1371600"/>
            <a:ext cx="838200" cy="381000"/>
          </a:xfrm>
          <a:prstGeom prst="roundRect">
            <a:avLst/>
          </a:prstGeom>
          <a:no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Rounded Rectangle 11"/>
          <p:cNvSpPr/>
          <p:nvPr/>
        </p:nvSpPr>
        <p:spPr>
          <a:xfrm>
            <a:off x="4800600" y="1752600"/>
            <a:ext cx="2286000" cy="381000"/>
          </a:xfrm>
          <a:prstGeom prst="round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Rounded Rectangle 12"/>
          <p:cNvSpPr/>
          <p:nvPr/>
        </p:nvSpPr>
        <p:spPr>
          <a:xfrm>
            <a:off x="4610100" y="2133600"/>
            <a:ext cx="2819400" cy="3810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Rounded Rectangle 13"/>
          <p:cNvSpPr/>
          <p:nvPr/>
        </p:nvSpPr>
        <p:spPr>
          <a:xfrm>
            <a:off x="4724400" y="3238500"/>
            <a:ext cx="2933700" cy="3810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802" name="Date Placeholder 17"/>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algn="ctr" eaLnBrk="0" hangingPunct="0">
              <a:defRPr>
                <a:solidFill>
                  <a:schemeClr val="tx1"/>
                </a:solidFill>
                <a:latin typeface="Arial" charset="0"/>
                <a:ea typeface="ＭＳ Ｐゴシック" charset="0"/>
              </a:defRPr>
            </a:lvl1pPr>
            <a:lvl2pPr marL="742950" indent="-285750" algn="ctr" eaLnBrk="0" hangingPunct="0">
              <a:defRPr>
                <a:solidFill>
                  <a:schemeClr val="tx1"/>
                </a:solidFill>
                <a:latin typeface="Arial" charset="0"/>
                <a:ea typeface="ＭＳ Ｐゴシック" charset="0"/>
              </a:defRPr>
            </a:lvl2pPr>
            <a:lvl3pPr marL="1143000" indent="-228600" algn="ctr" eaLnBrk="0" hangingPunct="0">
              <a:defRPr>
                <a:solidFill>
                  <a:schemeClr val="tx1"/>
                </a:solidFill>
                <a:latin typeface="Arial" charset="0"/>
                <a:ea typeface="ＭＳ Ｐゴシック" charset="0"/>
              </a:defRPr>
            </a:lvl3pPr>
            <a:lvl4pPr marL="1600200" indent="-228600" algn="ctr" eaLnBrk="0" hangingPunct="0">
              <a:defRPr>
                <a:solidFill>
                  <a:schemeClr val="tx1"/>
                </a:solidFill>
                <a:latin typeface="Arial" charset="0"/>
                <a:ea typeface="ＭＳ Ｐゴシック" charset="0"/>
              </a:defRPr>
            </a:lvl4pPr>
            <a:lvl5pPr marL="2057400" indent="-228600" algn="ctr"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algn="l" eaLnBrk="1" hangingPunct="1"/>
            <a:r>
              <a:rPr lang="en-US" smtClean="0">
                <a:solidFill>
                  <a:schemeClr val="tx2"/>
                </a:solidFill>
              </a:rPr>
              <a:t>May 5, 2013</a:t>
            </a:r>
            <a:endParaRPr lang="en-US">
              <a:solidFill>
                <a:schemeClr val="tx2"/>
              </a:solidFill>
            </a:endParaRPr>
          </a:p>
        </p:txBody>
      </p:sp>
      <p:sp>
        <p:nvSpPr>
          <p:cNvPr id="33803" name="Slide Number Placeholder 18"/>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a:solidFill>
                  <a:schemeClr val="tx1"/>
                </a:solidFill>
                <a:latin typeface="Arial" charset="0"/>
                <a:ea typeface="ＭＳ Ｐゴシック" charset="0"/>
              </a:defRPr>
            </a:lvl1pPr>
            <a:lvl2pPr marL="742950" indent="-285750" algn="ctr" eaLnBrk="0" hangingPunct="0">
              <a:defRPr>
                <a:solidFill>
                  <a:schemeClr val="tx1"/>
                </a:solidFill>
                <a:latin typeface="Arial" charset="0"/>
                <a:ea typeface="ＭＳ Ｐゴシック" charset="0"/>
              </a:defRPr>
            </a:lvl2pPr>
            <a:lvl3pPr marL="1143000" indent="-228600" algn="ctr" eaLnBrk="0" hangingPunct="0">
              <a:defRPr>
                <a:solidFill>
                  <a:schemeClr val="tx1"/>
                </a:solidFill>
                <a:latin typeface="Arial" charset="0"/>
                <a:ea typeface="ＭＳ Ｐゴシック" charset="0"/>
              </a:defRPr>
            </a:lvl3pPr>
            <a:lvl4pPr marL="1600200" indent="-228600" algn="ctr" eaLnBrk="0" hangingPunct="0">
              <a:defRPr>
                <a:solidFill>
                  <a:schemeClr val="tx1"/>
                </a:solidFill>
                <a:latin typeface="Arial" charset="0"/>
                <a:ea typeface="ＭＳ Ｐゴシック" charset="0"/>
              </a:defRPr>
            </a:lvl4pPr>
            <a:lvl5pPr marL="2057400" indent="-228600" algn="ctr"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EE4D472D-7053-AC4E-B393-967DBEFDD617}" type="slidenum">
              <a:rPr lang="en-US">
                <a:solidFill>
                  <a:schemeClr val="tx2"/>
                </a:solidFill>
              </a:rPr>
              <a:pPr eaLnBrk="1" hangingPunct="1"/>
              <a:t>26</a:t>
            </a:fld>
            <a:endParaRPr lang="en-US">
              <a:solidFill>
                <a:schemeClr val="tx2"/>
              </a:solidFill>
            </a:endParaRPr>
          </a:p>
        </p:txBody>
      </p:sp>
      <p:sp>
        <p:nvSpPr>
          <p:cNvPr id="33804" name="Footer Placeholder 19"/>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algn="ctr" eaLnBrk="0" hangingPunct="0">
              <a:defRPr>
                <a:solidFill>
                  <a:schemeClr val="tx1"/>
                </a:solidFill>
                <a:latin typeface="Arial" charset="0"/>
                <a:ea typeface="ＭＳ Ｐゴシック" charset="0"/>
              </a:defRPr>
            </a:lvl1pPr>
            <a:lvl2pPr marL="742950" indent="-285750" algn="ctr" eaLnBrk="0" hangingPunct="0">
              <a:defRPr>
                <a:solidFill>
                  <a:schemeClr val="tx1"/>
                </a:solidFill>
                <a:latin typeface="Arial" charset="0"/>
                <a:ea typeface="ＭＳ Ｐゴシック" charset="0"/>
              </a:defRPr>
            </a:lvl2pPr>
            <a:lvl3pPr marL="1143000" indent="-228600" algn="ctr" eaLnBrk="0" hangingPunct="0">
              <a:defRPr>
                <a:solidFill>
                  <a:schemeClr val="tx1"/>
                </a:solidFill>
                <a:latin typeface="Arial" charset="0"/>
                <a:ea typeface="ＭＳ Ｐゴシック" charset="0"/>
              </a:defRPr>
            </a:lvl3pPr>
            <a:lvl4pPr marL="1600200" indent="-228600" algn="ctr" eaLnBrk="0" hangingPunct="0">
              <a:defRPr>
                <a:solidFill>
                  <a:schemeClr val="tx1"/>
                </a:solidFill>
                <a:latin typeface="Arial" charset="0"/>
                <a:ea typeface="ＭＳ Ｐゴシック" charset="0"/>
              </a:defRPr>
            </a:lvl4pPr>
            <a:lvl5pPr marL="2057400" indent="-228600" algn="ctr"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r>
              <a:rPr lang="en-US">
                <a:solidFill>
                  <a:schemeClr val="tx2"/>
                </a:solidFill>
              </a:rPr>
              <a:t>Ask-a-Scientist Lecture</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842963"/>
            <a:ext cx="8229600" cy="1747837"/>
          </a:xfrm>
        </p:spPr>
        <p:txBody>
          <a:bodyPr/>
          <a:lstStyle/>
          <a:p>
            <a:r>
              <a:rPr lang="en-US" sz="2400" dirty="0">
                <a:latin typeface="Constantia" charset="0"/>
              </a:rPr>
              <a:t>Although the Laws of Thermodynamics were originally developed to described the </a:t>
            </a:r>
            <a:br>
              <a:rPr lang="en-US" sz="2400" dirty="0">
                <a:latin typeface="Constantia" charset="0"/>
              </a:rPr>
            </a:br>
            <a:r>
              <a:rPr lang="en-US" sz="2400" dirty="0">
                <a:latin typeface="Constantia" charset="0"/>
              </a:rPr>
              <a:t>flow of heat, the concepts of </a:t>
            </a:r>
            <a:br>
              <a:rPr lang="en-US" sz="2400" dirty="0">
                <a:latin typeface="Constantia" charset="0"/>
              </a:rPr>
            </a:br>
            <a:r>
              <a:rPr lang="en-US" sz="2400" dirty="0">
                <a:latin typeface="Constantia" charset="0"/>
              </a:rPr>
              <a:t>energy and entropy have been </a:t>
            </a:r>
            <a:br>
              <a:rPr lang="en-US" sz="2400" dirty="0">
                <a:latin typeface="Constantia" charset="0"/>
              </a:rPr>
            </a:br>
            <a:r>
              <a:rPr lang="en-US" sz="2400" dirty="0">
                <a:latin typeface="Constantia" charset="0"/>
              </a:rPr>
              <a:t>generalized to apply to </a:t>
            </a:r>
            <a:br>
              <a:rPr lang="en-US" sz="2400" dirty="0">
                <a:latin typeface="Constantia" charset="0"/>
              </a:rPr>
            </a:br>
            <a:r>
              <a:rPr lang="en-US" sz="2400" dirty="0">
                <a:latin typeface="Constantia" charset="0"/>
              </a:rPr>
              <a:t>every dynamic physical </a:t>
            </a:r>
            <a:br>
              <a:rPr lang="en-US" sz="2400" dirty="0">
                <a:latin typeface="Constantia" charset="0"/>
              </a:rPr>
            </a:br>
            <a:r>
              <a:rPr lang="en-US" sz="2400" dirty="0">
                <a:latin typeface="Constantia" charset="0"/>
              </a:rPr>
              <a:t>system:</a:t>
            </a:r>
          </a:p>
          <a:p>
            <a:pPr lvl="1"/>
            <a:r>
              <a:rPr lang="en-US" sz="2800" dirty="0">
                <a:latin typeface="Constantia" charset="0"/>
              </a:rPr>
              <a:t>Example: protein </a:t>
            </a:r>
            <a:r>
              <a:rPr lang="en-US" sz="2800" dirty="0" smtClean="0">
                <a:latin typeface="Constantia" charset="0"/>
              </a:rPr>
              <a:t>folding</a:t>
            </a:r>
            <a:endParaRPr lang="en-US" sz="2800" dirty="0">
              <a:latin typeface="Constantia" charset="0"/>
            </a:endParaRPr>
          </a:p>
        </p:txBody>
      </p:sp>
      <p:sp>
        <p:nvSpPr>
          <p:cNvPr id="3" name="Title 2"/>
          <p:cNvSpPr>
            <a:spLocks noGrp="1"/>
          </p:cNvSpPr>
          <p:nvPr>
            <p:ph type="title"/>
          </p:nvPr>
        </p:nvSpPr>
        <p:spPr/>
        <p:txBody>
          <a:bodyPr/>
          <a:lstStyle/>
          <a:p>
            <a:pPr>
              <a:defRPr/>
            </a:pPr>
            <a:r>
              <a:rPr sz="3200" smtClean="0">
                <a:ea typeface="+mj-ea"/>
              </a:rPr>
              <a:t>Generalization of Laws of Thermodynamics</a:t>
            </a:r>
            <a:endParaRPr sz="3200">
              <a:ea typeface="+mj-ea"/>
            </a:endParaRPr>
          </a:p>
        </p:txBody>
      </p:sp>
      <p:pic>
        <p:nvPicPr>
          <p:cNvPr id="247810" name="Picture 2" descr="http://www.pnas.org/content/95/19/11037/F1.lar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19700" y="1447800"/>
            <a:ext cx="3413125" cy="445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2" name="Date Placeholder 8"/>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algn="ctr" eaLnBrk="0" hangingPunct="0">
              <a:defRPr>
                <a:solidFill>
                  <a:schemeClr val="tx1"/>
                </a:solidFill>
                <a:latin typeface="Arial" charset="0"/>
                <a:ea typeface="ＭＳ Ｐゴシック" charset="0"/>
              </a:defRPr>
            </a:lvl1pPr>
            <a:lvl2pPr marL="742950" indent="-285750" algn="ctr" eaLnBrk="0" hangingPunct="0">
              <a:defRPr>
                <a:solidFill>
                  <a:schemeClr val="tx1"/>
                </a:solidFill>
                <a:latin typeface="Arial" charset="0"/>
                <a:ea typeface="ＭＳ Ｐゴシック" charset="0"/>
              </a:defRPr>
            </a:lvl2pPr>
            <a:lvl3pPr marL="1143000" indent="-228600" algn="ctr" eaLnBrk="0" hangingPunct="0">
              <a:defRPr>
                <a:solidFill>
                  <a:schemeClr val="tx1"/>
                </a:solidFill>
                <a:latin typeface="Arial" charset="0"/>
                <a:ea typeface="ＭＳ Ｐゴシック" charset="0"/>
              </a:defRPr>
            </a:lvl3pPr>
            <a:lvl4pPr marL="1600200" indent="-228600" algn="ctr" eaLnBrk="0" hangingPunct="0">
              <a:defRPr>
                <a:solidFill>
                  <a:schemeClr val="tx1"/>
                </a:solidFill>
                <a:latin typeface="Arial" charset="0"/>
                <a:ea typeface="ＭＳ Ｐゴシック" charset="0"/>
              </a:defRPr>
            </a:lvl4pPr>
            <a:lvl5pPr marL="2057400" indent="-228600" algn="ctr"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algn="l" eaLnBrk="1" hangingPunct="1"/>
            <a:r>
              <a:rPr lang="en-US" smtClean="0">
                <a:solidFill>
                  <a:schemeClr val="tx2"/>
                </a:solidFill>
              </a:rPr>
              <a:t>May 5, 2013</a:t>
            </a:r>
            <a:endParaRPr lang="en-US">
              <a:solidFill>
                <a:schemeClr val="tx2"/>
              </a:solidFill>
            </a:endParaRPr>
          </a:p>
        </p:txBody>
      </p:sp>
      <p:sp>
        <p:nvSpPr>
          <p:cNvPr id="34823" name="Slide Number Placeholder 9"/>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a:solidFill>
                  <a:schemeClr val="tx1"/>
                </a:solidFill>
                <a:latin typeface="Arial" charset="0"/>
                <a:ea typeface="ＭＳ Ｐゴシック" charset="0"/>
              </a:defRPr>
            </a:lvl1pPr>
            <a:lvl2pPr marL="742950" indent="-285750" algn="ctr" eaLnBrk="0" hangingPunct="0">
              <a:defRPr>
                <a:solidFill>
                  <a:schemeClr val="tx1"/>
                </a:solidFill>
                <a:latin typeface="Arial" charset="0"/>
                <a:ea typeface="ＭＳ Ｐゴシック" charset="0"/>
              </a:defRPr>
            </a:lvl2pPr>
            <a:lvl3pPr marL="1143000" indent="-228600" algn="ctr" eaLnBrk="0" hangingPunct="0">
              <a:defRPr>
                <a:solidFill>
                  <a:schemeClr val="tx1"/>
                </a:solidFill>
                <a:latin typeface="Arial" charset="0"/>
                <a:ea typeface="ＭＳ Ｐゴシック" charset="0"/>
              </a:defRPr>
            </a:lvl3pPr>
            <a:lvl4pPr marL="1600200" indent="-228600" algn="ctr" eaLnBrk="0" hangingPunct="0">
              <a:defRPr>
                <a:solidFill>
                  <a:schemeClr val="tx1"/>
                </a:solidFill>
                <a:latin typeface="Arial" charset="0"/>
                <a:ea typeface="ＭＳ Ｐゴシック" charset="0"/>
              </a:defRPr>
            </a:lvl4pPr>
            <a:lvl5pPr marL="2057400" indent="-228600" algn="ctr"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088D9E4E-D716-6D47-BCDB-7AC8694B5F40}" type="slidenum">
              <a:rPr lang="en-US">
                <a:solidFill>
                  <a:schemeClr val="tx2"/>
                </a:solidFill>
              </a:rPr>
              <a:pPr eaLnBrk="1" hangingPunct="1"/>
              <a:t>27</a:t>
            </a:fld>
            <a:endParaRPr lang="en-US">
              <a:solidFill>
                <a:schemeClr val="tx2"/>
              </a:solidFill>
            </a:endParaRPr>
          </a:p>
        </p:txBody>
      </p:sp>
      <p:sp>
        <p:nvSpPr>
          <p:cNvPr id="34824" name="Footer Placeholder 10"/>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algn="ctr" eaLnBrk="0" hangingPunct="0">
              <a:defRPr>
                <a:solidFill>
                  <a:schemeClr val="tx1"/>
                </a:solidFill>
                <a:latin typeface="Arial" charset="0"/>
                <a:ea typeface="ＭＳ Ｐゴシック" charset="0"/>
              </a:defRPr>
            </a:lvl1pPr>
            <a:lvl2pPr marL="742950" indent="-285750" algn="ctr" eaLnBrk="0" hangingPunct="0">
              <a:defRPr>
                <a:solidFill>
                  <a:schemeClr val="tx1"/>
                </a:solidFill>
                <a:latin typeface="Arial" charset="0"/>
                <a:ea typeface="ＭＳ Ｐゴシック" charset="0"/>
              </a:defRPr>
            </a:lvl2pPr>
            <a:lvl3pPr marL="1143000" indent="-228600" algn="ctr" eaLnBrk="0" hangingPunct="0">
              <a:defRPr>
                <a:solidFill>
                  <a:schemeClr val="tx1"/>
                </a:solidFill>
                <a:latin typeface="Arial" charset="0"/>
                <a:ea typeface="ＭＳ Ｐゴシック" charset="0"/>
              </a:defRPr>
            </a:lvl3pPr>
            <a:lvl4pPr marL="1600200" indent="-228600" algn="ctr" eaLnBrk="0" hangingPunct="0">
              <a:defRPr>
                <a:solidFill>
                  <a:schemeClr val="tx1"/>
                </a:solidFill>
                <a:latin typeface="Arial" charset="0"/>
                <a:ea typeface="ＭＳ Ｐゴシック" charset="0"/>
              </a:defRPr>
            </a:lvl4pPr>
            <a:lvl5pPr marL="2057400" indent="-228600" algn="ctr"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r>
              <a:rPr lang="en-US">
                <a:solidFill>
                  <a:schemeClr val="tx2"/>
                </a:solidFill>
              </a:rPr>
              <a:t>Ask-a-Scientist Lecture</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47810"/>
                                        </p:tgtEl>
                                        <p:attrNameLst>
                                          <p:attrName>style.visibility</p:attrName>
                                        </p:attrNameLst>
                                      </p:cBhvr>
                                      <p:to>
                                        <p:strVal val="visible"/>
                                      </p:to>
                                    </p:set>
                                    <p:animEffect transition="in" filter="fade">
                                      <p:cBhvr>
                                        <p:cTn id="10" dur="500"/>
                                        <p:tgtEl>
                                          <p:spTgt spid="2478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4187952" y="3582620"/>
            <a:ext cx="3379640" cy="272675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p:cNvSpPr>
            <a:spLocks noGrp="1"/>
          </p:cNvSpPr>
          <p:nvPr>
            <p:ph idx="1"/>
          </p:nvPr>
        </p:nvSpPr>
        <p:spPr>
          <a:xfrm>
            <a:off x="457200" y="1470346"/>
            <a:ext cx="8229600" cy="4625654"/>
          </a:xfrm>
        </p:spPr>
        <p:txBody>
          <a:bodyPr/>
          <a:lstStyle/>
          <a:p>
            <a:r>
              <a:rPr lang="en-US" dirty="0" smtClean="0"/>
              <a:t>Einstein said</a:t>
            </a:r>
          </a:p>
          <a:p>
            <a:pPr lvl="1"/>
            <a:r>
              <a:rPr lang="en-US" dirty="0" smtClean="0"/>
              <a:t>Particle at rest: E=Mc</a:t>
            </a:r>
            <a:r>
              <a:rPr lang="en-US" baseline="30000" dirty="0" smtClean="0"/>
              <a:t>2</a:t>
            </a:r>
          </a:p>
          <a:p>
            <a:pPr lvl="1"/>
            <a:r>
              <a:rPr lang="en-US" dirty="0" smtClean="0"/>
              <a:t>Particle in motion: E</a:t>
            </a:r>
            <a:r>
              <a:rPr lang="en-US" baseline="30000" dirty="0" smtClean="0"/>
              <a:t>2</a:t>
            </a:r>
            <a:r>
              <a:rPr lang="en-US" dirty="0" smtClean="0"/>
              <a:t>=(Mc</a:t>
            </a:r>
            <a:r>
              <a:rPr lang="en-US" baseline="30000" dirty="0" smtClean="0"/>
              <a:t>2</a:t>
            </a:r>
            <a:r>
              <a:rPr lang="en-US" dirty="0" smtClean="0"/>
              <a:t>)</a:t>
            </a:r>
            <a:r>
              <a:rPr lang="en-US" baseline="30000" dirty="0" smtClean="0"/>
              <a:t>2</a:t>
            </a:r>
            <a:r>
              <a:rPr lang="en-US" dirty="0" smtClean="0"/>
              <a:t>+(pc)</a:t>
            </a:r>
            <a:r>
              <a:rPr lang="en-US" baseline="30000" dirty="0" smtClean="0"/>
              <a:t>2</a:t>
            </a:r>
          </a:p>
          <a:p>
            <a:pPr lvl="1"/>
            <a:endParaRPr lang="en-US" baseline="30000" dirty="0"/>
          </a:p>
          <a:p>
            <a:r>
              <a:rPr lang="en-US" dirty="0" smtClean="0"/>
              <a:t>When a neutron decays (at rest)</a:t>
            </a:r>
            <a:endParaRPr lang="en-US" dirty="0"/>
          </a:p>
        </p:txBody>
      </p:sp>
      <p:sp>
        <p:nvSpPr>
          <p:cNvPr id="3" name="Title 2"/>
          <p:cNvSpPr>
            <a:spLocks noGrp="1"/>
          </p:cNvSpPr>
          <p:nvPr>
            <p:ph type="title"/>
          </p:nvPr>
        </p:nvSpPr>
        <p:spPr>
          <a:xfrm>
            <a:off x="424260" y="817460"/>
            <a:ext cx="8229600" cy="627063"/>
          </a:xfrm>
        </p:spPr>
        <p:txBody>
          <a:bodyPr/>
          <a:lstStyle/>
          <a:p>
            <a:r>
              <a:rPr lang="en-US" dirty="0" smtClean="0"/>
              <a:t>My World: Energy Conservation in Particle Decay</a:t>
            </a:r>
            <a:endParaRPr lang="en-US" dirty="0"/>
          </a:p>
        </p:txBody>
      </p:sp>
      <p:sp>
        <p:nvSpPr>
          <p:cNvPr id="4" name="Date Placeholder 3"/>
          <p:cNvSpPr>
            <a:spLocks noGrp="1"/>
          </p:cNvSpPr>
          <p:nvPr>
            <p:ph type="dt" sz="half" idx="10"/>
          </p:nvPr>
        </p:nvSpPr>
        <p:spPr/>
        <p:txBody>
          <a:bodyPr/>
          <a:lstStyle/>
          <a:p>
            <a:pPr>
              <a:defRPr/>
            </a:pPr>
            <a:r>
              <a:rPr lang="en-US" smtClean="0"/>
              <a:t>May 5, 2013</a:t>
            </a:r>
            <a:endParaRPr lang="en-US"/>
          </a:p>
        </p:txBody>
      </p:sp>
      <p:sp>
        <p:nvSpPr>
          <p:cNvPr id="5" name="Footer Placeholder 4"/>
          <p:cNvSpPr>
            <a:spLocks noGrp="1"/>
          </p:cNvSpPr>
          <p:nvPr>
            <p:ph type="ftr" sz="quarter" idx="11"/>
          </p:nvPr>
        </p:nvSpPr>
        <p:spPr/>
        <p:txBody>
          <a:bodyPr/>
          <a:lstStyle/>
          <a:p>
            <a:pPr>
              <a:defRPr/>
            </a:pPr>
            <a:r>
              <a:rPr lang="en-US" smtClean="0"/>
              <a:t>Ask-a-Scientist Lecture</a:t>
            </a:r>
            <a:endParaRPr lang="en-US"/>
          </a:p>
        </p:txBody>
      </p:sp>
      <p:sp>
        <p:nvSpPr>
          <p:cNvPr id="6" name="Slide Number Placeholder 5"/>
          <p:cNvSpPr>
            <a:spLocks noGrp="1"/>
          </p:cNvSpPr>
          <p:nvPr>
            <p:ph type="sldNum" sz="quarter" idx="12"/>
          </p:nvPr>
        </p:nvSpPr>
        <p:spPr/>
        <p:txBody>
          <a:bodyPr/>
          <a:lstStyle/>
          <a:p>
            <a:fld id="{9640BB99-F4B8-1747-B0ED-1A718019BAF3}" type="slidenum">
              <a:rPr lang="en-US" smtClean="0"/>
              <a:pPr/>
              <a:t>28</a:t>
            </a:fld>
            <a:endParaRPr lang="en-US"/>
          </a:p>
        </p:txBody>
      </p:sp>
      <p:sp>
        <p:nvSpPr>
          <p:cNvPr id="7" name="TextBox 6"/>
          <p:cNvSpPr txBox="1"/>
          <p:nvPr/>
        </p:nvSpPr>
        <p:spPr>
          <a:xfrm>
            <a:off x="4456785" y="1547155"/>
            <a:ext cx="1497795" cy="369332"/>
          </a:xfrm>
          <a:prstGeom prst="rect">
            <a:avLst/>
          </a:prstGeom>
          <a:noFill/>
        </p:spPr>
        <p:txBody>
          <a:bodyPr wrap="square" rtlCol="0">
            <a:spAutoFit/>
          </a:bodyPr>
          <a:lstStyle/>
          <a:p>
            <a:r>
              <a:rPr lang="en-US" dirty="0" smtClean="0">
                <a:solidFill>
                  <a:schemeClr val="tx2">
                    <a:lumMod val="75000"/>
                  </a:schemeClr>
                </a:solidFill>
              </a:rPr>
              <a:t>momentum</a:t>
            </a:r>
            <a:endParaRPr lang="en-US" dirty="0">
              <a:solidFill>
                <a:schemeClr val="tx2">
                  <a:lumMod val="75000"/>
                </a:schemeClr>
              </a:solidFill>
            </a:endParaRPr>
          </a:p>
        </p:txBody>
      </p:sp>
      <p:cxnSp>
        <p:nvCxnSpPr>
          <p:cNvPr id="9" name="Straight Arrow Connector 8"/>
          <p:cNvCxnSpPr/>
          <p:nvPr/>
        </p:nvCxnSpPr>
        <p:spPr>
          <a:xfrm>
            <a:off x="5071265" y="1969610"/>
            <a:ext cx="230430" cy="460860"/>
          </a:xfrm>
          <a:prstGeom prst="straightConnector1">
            <a:avLst/>
          </a:prstGeom>
          <a:ln>
            <a:solidFill>
              <a:schemeClr val="tx2">
                <a:lumMod val="75000"/>
              </a:schemeClr>
            </a:solidFill>
            <a:tailEnd type="arrow"/>
          </a:ln>
        </p:spPr>
        <p:style>
          <a:lnRef idx="2">
            <a:schemeClr val="accent1"/>
          </a:lnRef>
          <a:fillRef idx="0">
            <a:schemeClr val="accent1"/>
          </a:fillRef>
          <a:effectRef idx="1">
            <a:schemeClr val="accent1"/>
          </a:effectRef>
          <a:fontRef idx="minor">
            <a:schemeClr val="tx1"/>
          </a:fontRef>
        </p:style>
      </p:cxnSp>
      <p:pic>
        <p:nvPicPr>
          <p:cNvPr id="11" name="Picture 10"/>
          <p:cNvPicPr>
            <a:picLocks noChangeAspect="1"/>
          </p:cNvPicPr>
          <p:nvPr/>
        </p:nvPicPr>
        <p:blipFill rotWithShape="1">
          <a:blip r:embed="rId3"/>
          <a:srcRect l="30114" r="2861" b="6737"/>
          <a:stretch/>
        </p:blipFill>
        <p:spPr>
          <a:xfrm>
            <a:off x="6146605" y="932675"/>
            <a:ext cx="2505894" cy="2366045"/>
          </a:xfrm>
          <a:prstGeom prst="rect">
            <a:avLst/>
          </a:prstGeom>
        </p:spPr>
      </p:pic>
      <p:pic>
        <p:nvPicPr>
          <p:cNvPr id="18" name="Picture 17"/>
          <p:cNvPicPr>
            <a:picLocks noChangeAspect="1"/>
          </p:cNvPicPr>
          <p:nvPr/>
        </p:nvPicPr>
        <p:blipFill>
          <a:blip r:embed="rId4"/>
          <a:stretch>
            <a:fillRect/>
          </a:stretch>
        </p:blipFill>
        <p:spPr>
          <a:xfrm>
            <a:off x="501070" y="3582620"/>
            <a:ext cx="3746195" cy="2753076"/>
          </a:xfrm>
          <a:prstGeom prst="rect">
            <a:avLst/>
          </a:prstGeom>
        </p:spPr>
      </p:pic>
      <p:graphicFrame>
        <p:nvGraphicFramePr>
          <p:cNvPr id="19" name="Object 18"/>
          <p:cNvGraphicFramePr>
            <a:graphicFrameLocks noChangeAspect="1"/>
          </p:cNvGraphicFramePr>
          <p:nvPr>
            <p:extLst>
              <p:ext uri="{D42A27DB-BD31-4B8C-83A1-F6EECF244321}">
                <p14:modId xmlns:p14="http://schemas.microsoft.com/office/powerpoint/2010/main" val="49451065"/>
              </p:ext>
            </p:extLst>
          </p:nvPr>
        </p:nvGraphicFramePr>
        <p:xfrm>
          <a:off x="4840836" y="3659430"/>
          <a:ext cx="2649945" cy="2460522"/>
        </p:xfrm>
        <a:graphic>
          <a:graphicData uri="http://schemas.openxmlformats.org/presentationml/2006/ole">
            <mc:AlternateContent xmlns:mc="http://schemas.openxmlformats.org/markup-compatibility/2006">
              <mc:Choice xmlns:v="urn:schemas-microsoft-com:vml" Requires="v">
                <p:oleObj spid="_x0000_s6157" name="Equation" r:id="rId5" imgW="1587500" imgH="1473200" progId="Equation.3">
                  <p:embed/>
                </p:oleObj>
              </mc:Choice>
              <mc:Fallback>
                <p:oleObj name="Equation" r:id="rId5" imgW="1587500" imgH="1473200" progId="Equation.3">
                  <p:embed/>
                  <p:pic>
                    <p:nvPicPr>
                      <p:cNvPr id="0" name=""/>
                      <p:cNvPicPr/>
                      <p:nvPr/>
                    </p:nvPicPr>
                    <p:blipFill>
                      <a:blip r:embed="rId6"/>
                      <a:stretch>
                        <a:fillRect/>
                      </a:stretch>
                    </p:blipFill>
                    <p:spPr>
                      <a:xfrm>
                        <a:off x="4840836" y="3659430"/>
                        <a:ext cx="2649945" cy="2460522"/>
                      </a:xfrm>
                      <a:prstGeom prst="rect">
                        <a:avLst/>
                      </a:prstGeom>
                    </p:spPr>
                  </p:pic>
                </p:oleObj>
              </mc:Fallback>
            </mc:AlternateContent>
          </a:graphicData>
        </a:graphic>
      </p:graphicFrame>
      <p:graphicFrame>
        <p:nvGraphicFramePr>
          <p:cNvPr id="20" name="Object 19"/>
          <p:cNvGraphicFramePr>
            <a:graphicFrameLocks noChangeAspect="1"/>
          </p:cNvGraphicFramePr>
          <p:nvPr>
            <p:extLst>
              <p:ext uri="{D42A27DB-BD31-4B8C-83A1-F6EECF244321}">
                <p14:modId xmlns:p14="http://schemas.microsoft.com/office/powerpoint/2010/main" val="3693216867"/>
              </p:ext>
            </p:extLst>
          </p:nvPr>
        </p:nvGraphicFramePr>
        <p:xfrm>
          <a:off x="1960461" y="3813050"/>
          <a:ext cx="2201732" cy="499265"/>
        </p:xfrm>
        <a:graphic>
          <a:graphicData uri="http://schemas.openxmlformats.org/presentationml/2006/ole">
            <mc:AlternateContent xmlns:mc="http://schemas.openxmlformats.org/markup-compatibility/2006">
              <mc:Choice xmlns:v="urn:schemas-microsoft-com:vml" Requires="v">
                <p:oleObj spid="_x0000_s6158" name="Equation" r:id="rId7" imgW="838200" imgH="190500" progId="Equation.3">
                  <p:embed/>
                </p:oleObj>
              </mc:Choice>
              <mc:Fallback>
                <p:oleObj name="Equation" r:id="rId7" imgW="838200" imgH="190500" progId="Equation.3">
                  <p:embed/>
                  <p:pic>
                    <p:nvPicPr>
                      <p:cNvPr id="0" name=""/>
                      <p:cNvPicPr/>
                      <p:nvPr/>
                    </p:nvPicPr>
                    <p:blipFill>
                      <a:blip r:embed="rId8"/>
                      <a:stretch>
                        <a:fillRect/>
                      </a:stretch>
                    </p:blipFill>
                    <p:spPr>
                      <a:xfrm>
                        <a:off x="1960461" y="3813050"/>
                        <a:ext cx="2201732" cy="499265"/>
                      </a:xfrm>
                      <a:prstGeom prst="rect">
                        <a:avLst/>
                      </a:prstGeom>
                    </p:spPr>
                  </p:pic>
                </p:oleObj>
              </mc:Fallback>
            </mc:AlternateContent>
          </a:graphicData>
        </a:graphic>
      </p:graphicFrame>
      <p:sp>
        <p:nvSpPr>
          <p:cNvPr id="23" name="TextBox 22"/>
          <p:cNvSpPr txBox="1"/>
          <p:nvPr/>
        </p:nvSpPr>
        <p:spPr>
          <a:xfrm>
            <a:off x="7646205" y="4389125"/>
            <a:ext cx="1497795" cy="923330"/>
          </a:xfrm>
          <a:prstGeom prst="rect">
            <a:avLst/>
          </a:prstGeom>
          <a:noFill/>
        </p:spPr>
        <p:txBody>
          <a:bodyPr wrap="square" rtlCol="0">
            <a:spAutoFit/>
          </a:bodyPr>
          <a:lstStyle/>
          <a:p>
            <a:r>
              <a:rPr lang="en-US" dirty="0" smtClean="0">
                <a:solidFill>
                  <a:srgbClr val="FF0000"/>
                </a:solidFill>
              </a:rPr>
              <a:t>Total </a:t>
            </a:r>
          </a:p>
          <a:p>
            <a:r>
              <a:rPr lang="en-US" dirty="0" smtClean="0">
                <a:solidFill>
                  <a:srgbClr val="FF0000"/>
                </a:solidFill>
              </a:rPr>
              <a:t>energy </a:t>
            </a:r>
          </a:p>
          <a:p>
            <a:r>
              <a:rPr lang="en-US" dirty="0" smtClean="0">
                <a:solidFill>
                  <a:srgbClr val="FF0000"/>
                </a:solidFill>
              </a:rPr>
              <a:t>conserved</a:t>
            </a:r>
            <a:endParaRPr lang="en-US" dirty="0">
              <a:solidFill>
                <a:srgbClr val="FF0000"/>
              </a:solidFill>
            </a:endParaRPr>
          </a:p>
        </p:txBody>
      </p:sp>
      <p:cxnSp>
        <p:nvCxnSpPr>
          <p:cNvPr id="24" name="Straight Arrow Connector 23"/>
          <p:cNvCxnSpPr/>
          <p:nvPr/>
        </p:nvCxnSpPr>
        <p:spPr>
          <a:xfrm flipH="1">
            <a:off x="7375565" y="5234035"/>
            <a:ext cx="345645" cy="38405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6" name="Rectangle 25"/>
          <p:cNvSpPr/>
          <p:nvPr/>
        </p:nvSpPr>
        <p:spPr>
          <a:xfrm>
            <a:off x="5378506" y="5656490"/>
            <a:ext cx="2150680" cy="42245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0037559"/>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500" fill="hold"/>
                                        <p:tgtEl>
                                          <p:spTgt spid="2">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2">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 calcmode="lin" valueType="num">
                                      <p:cBhvr additive="base">
                                        <p:cTn id="15" dur="5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2">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1+#ppt_w/2"/>
                                          </p:val>
                                        </p:tav>
                                        <p:tav tm="100000">
                                          <p:val>
                                            <p:strVal val="#ppt_x"/>
                                          </p:val>
                                        </p:tav>
                                      </p:tavLst>
                                    </p:anim>
                                    <p:anim calcmode="lin" valueType="num">
                                      <p:cBhvr additive="base">
                                        <p:cTn id="20"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par>
                                <p:cTn id="26" presetID="10" presetClass="entr" presetSubtype="0" fill="hold"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grpId="0" nodeType="clickEffect">
                                  <p:stCondLst>
                                    <p:cond delay="0"/>
                                  </p:stCondLst>
                                  <p:childTnLst>
                                    <p:set>
                                      <p:cBhvr>
                                        <p:cTn id="32" dur="1" fill="hold">
                                          <p:stCondLst>
                                            <p:cond delay="0"/>
                                          </p:stCondLst>
                                        </p:cTn>
                                        <p:tgtEl>
                                          <p:spTgt spid="2">
                                            <p:txEl>
                                              <p:pRg st="4" end="4"/>
                                            </p:txEl>
                                          </p:spTgt>
                                        </p:tgtEl>
                                        <p:attrNameLst>
                                          <p:attrName>style.visibility</p:attrName>
                                        </p:attrNameLst>
                                      </p:cBhvr>
                                      <p:to>
                                        <p:strVal val="visible"/>
                                      </p:to>
                                    </p:set>
                                    <p:anim calcmode="lin" valueType="num">
                                      <p:cBhvr additive="base">
                                        <p:cTn id="33" dur="500" fill="hold"/>
                                        <p:tgtEl>
                                          <p:spTgt spid="2">
                                            <p:txEl>
                                              <p:pRg st="4" end="4"/>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2">
                                            <p:txEl>
                                              <p:pRg st="4" end="4"/>
                                            </p:txEl>
                                          </p:spTgt>
                                        </p:tgtEl>
                                        <p:attrNameLst>
                                          <p:attrName>ppt_y</p:attrName>
                                        </p:attrNameLst>
                                      </p:cBhvr>
                                      <p:tavLst>
                                        <p:tav tm="0">
                                          <p:val>
                                            <p:strVal val="#ppt_y"/>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500"/>
                                        <p:tgtEl>
                                          <p:spTgt spid="21"/>
                                        </p:tgtEl>
                                      </p:cBhvr>
                                    </p:animEffect>
                                  </p:childTnLst>
                                </p:cTn>
                              </p:par>
                              <p:par>
                                <p:cTn id="38" presetID="10" presetClass="entr" presetSubtype="0" fill="hold" nodeType="with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500"/>
                                        <p:tgtEl>
                                          <p:spTgt spid="18"/>
                                        </p:tgtEl>
                                      </p:cBhvr>
                                    </p:animEffect>
                                  </p:childTnLst>
                                </p:cTn>
                              </p:par>
                              <p:par>
                                <p:cTn id="41" presetID="10" presetClass="entr" presetSubtype="0" fill="hold"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500"/>
                                        <p:tgtEl>
                                          <p:spTgt spid="19"/>
                                        </p:tgtEl>
                                      </p:cBhvr>
                                    </p:animEffect>
                                  </p:childTnLst>
                                </p:cTn>
                              </p:par>
                              <p:par>
                                <p:cTn id="44" presetID="10" presetClass="entr" presetSubtype="0" fill="hold" nodeType="with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500"/>
                                        <p:tgtEl>
                                          <p:spTgt spid="20"/>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500"/>
                                        <p:tgtEl>
                                          <p:spTgt spid="23"/>
                                        </p:tgtEl>
                                      </p:cBhvr>
                                    </p:animEffect>
                                  </p:childTnLst>
                                </p:cTn>
                              </p:par>
                              <p:par>
                                <p:cTn id="52" presetID="10" presetClass="entr" presetSubtype="0" fill="hold" nodeType="with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fade">
                                      <p:cBhvr>
                                        <p:cTn id="54" dur="500"/>
                                        <p:tgtEl>
                                          <p:spTgt spid="24"/>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fade">
                                      <p:cBhvr>
                                        <p:cTn id="5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build="p"/>
      <p:bldP spid="7" grpId="0"/>
      <p:bldP spid="23" grpId="0"/>
      <p:bldP spid="2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1"/>
            <a:endParaRPr lang="en-US" sz="2200" dirty="0">
              <a:latin typeface="Constantia" charset="0"/>
            </a:endParaRPr>
          </a:p>
          <a:p>
            <a:r>
              <a:rPr lang="en-US" sz="2800" dirty="0">
                <a:solidFill>
                  <a:srgbClr val="FFFF00"/>
                </a:solidFill>
                <a:latin typeface="Constantia" charset="0"/>
              </a:rPr>
              <a:t>To date, no violation of </a:t>
            </a:r>
            <a:r>
              <a:rPr lang="en-US" sz="2800" dirty="0" smtClean="0">
                <a:solidFill>
                  <a:srgbClr val="FFFF00"/>
                </a:solidFill>
                <a:latin typeface="Constantia" charset="0"/>
              </a:rPr>
              <a:t>the Laws </a:t>
            </a:r>
            <a:r>
              <a:rPr lang="en-US" sz="2800" dirty="0">
                <a:solidFill>
                  <a:srgbClr val="FFFF00"/>
                </a:solidFill>
                <a:latin typeface="Constantia" charset="0"/>
              </a:rPr>
              <a:t>of </a:t>
            </a:r>
            <a:r>
              <a:rPr lang="en-US" sz="2800" dirty="0" smtClean="0">
                <a:solidFill>
                  <a:srgbClr val="FFFF00"/>
                </a:solidFill>
                <a:latin typeface="Constantia" charset="0"/>
              </a:rPr>
              <a:t>Thermodynamics has </a:t>
            </a:r>
            <a:r>
              <a:rPr lang="en-US" sz="2800" dirty="0">
                <a:solidFill>
                  <a:srgbClr val="FFFF00"/>
                </a:solidFill>
                <a:latin typeface="Constantia" charset="0"/>
              </a:rPr>
              <a:t>ever been </a:t>
            </a:r>
            <a:r>
              <a:rPr lang="en-US" sz="2800" dirty="0" smtClean="0">
                <a:solidFill>
                  <a:srgbClr val="FFFF00"/>
                </a:solidFill>
                <a:latin typeface="Constantia" charset="0"/>
              </a:rPr>
              <a:t>observed</a:t>
            </a:r>
          </a:p>
          <a:p>
            <a:pPr lvl="1"/>
            <a:r>
              <a:rPr lang="en-US" dirty="0" smtClean="0">
                <a:solidFill>
                  <a:srgbClr val="FFFF00"/>
                </a:solidFill>
                <a:latin typeface="Constantia" charset="0"/>
              </a:rPr>
              <a:t>Period.</a:t>
            </a:r>
          </a:p>
          <a:p>
            <a:pPr lvl="1"/>
            <a:r>
              <a:rPr lang="en-US" dirty="0" smtClean="0">
                <a:solidFill>
                  <a:srgbClr val="FFFF00"/>
                </a:solidFill>
                <a:latin typeface="Constantia" charset="0"/>
              </a:rPr>
              <a:t>Exclamation point!</a:t>
            </a:r>
          </a:p>
          <a:p>
            <a:pPr lvl="1"/>
            <a:r>
              <a:rPr lang="en-US" dirty="0" smtClean="0">
                <a:solidFill>
                  <a:srgbClr val="FFFF00"/>
                </a:solidFill>
                <a:latin typeface="Constantia" charset="0"/>
              </a:rPr>
              <a:t>Red box around it</a:t>
            </a:r>
            <a:endParaRPr lang="en-US" dirty="0">
              <a:solidFill>
                <a:srgbClr val="FFFF00"/>
              </a:solidFill>
              <a:latin typeface="Constantia" charset="0"/>
            </a:endParaRPr>
          </a:p>
          <a:p>
            <a:endParaRPr lang="en-US" dirty="0"/>
          </a:p>
        </p:txBody>
      </p:sp>
      <p:sp>
        <p:nvSpPr>
          <p:cNvPr id="3" name="Title 2"/>
          <p:cNvSpPr>
            <a:spLocks noGrp="1"/>
          </p:cNvSpPr>
          <p:nvPr>
            <p:ph type="title"/>
          </p:nvPr>
        </p:nvSpPr>
        <p:spPr/>
        <p:txBody>
          <a:bodyPr/>
          <a:lstStyle/>
          <a:p>
            <a:r>
              <a:rPr lang="en-US" dirty="0" smtClean="0"/>
              <a:t>The Bottom Line</a:t>
            </a:r>
            <a:endParaRPr lang="en-US" dirty="0"/>
          </a:p>
        </p:txBody>
      </p:sp>
      <p:sp>
        <p:nvSpPr>
          <p:cNvPr id="4" name="Date Placeholder 3"/>
          <p:cNvSpPr>
            <a:spLocks noGrp="1"/>
          </p:cNvSpPr>
          <p:nvPr>
            <p:ph type="dt" sz="half" idx="10"/>
          </p:nvPr>
        </p:nvSpPr>
        <p:spPr/>
        <p:txBody>
          <a:bodyPr/>
          <a:lstStyle/>
          <a:p>
            <a:pPr>
              <a:defRPr/>
            </a:pPr>
            <a:r>
              <a:rPr lang="en-US" smtClean="0"/>
              <a:t>May 5, 2013</a:t>
            </a:r>
            <a:endParaRPr lang="en-US"/>
          </a:p>
        </p:txBody>
      </p:sp>
      <p:sp>
        <p:nvSpPr>
          <p:cNvPr id="5" name="Footer Placeholder 4"/>
          <p:cNvSpPr>
            <a:spLocks noGrp="1"/>
          </p:cNvSpPr>
          <p:nvPr>
            <p:ph type="ftr" sz="quarter" idx="11"/>
          </p:nvPr>
        </p:nvSpPr>
        <p:spPr/>
        <p:txBody>
          <a:bodyPr/>
          <a:lstStyle/>
          <a:p>
            <a:pPr>
              <a:defRPr/>
            </a:pPr>
            <a:r>
              <a:rPr lang="en-US" smtClean="0"/>
              <a:t>Ask-a-Scientist Lecture</a:t>
            </a:r>
            <a:endParaRPr lang="en-US"/>
          </a:p>
        </p:txBody>
      </p:sp>
      <p:sp>
        <p:nvSpPr>
          <p:cNvPr id="6" name="Slide Number Placeholder 5"/>
          <p:cNvSpPr>
            <a:spLocks noGrp="1"/>
          </p:cNvSpPr>
          <p:nvPr>
            <p:ph type="sldNum" sz="quarter" idx="12"/>
          </p:nvPr>
        </p:nvSpPr>
        <p:spPr/>
        <p:txBody>
          <a:bodyPr/>
          <a:lstStyle/>
          <a:p>
            <a:fld id="{9640BB99-F4B8-1747-B0ED-1A718019BAF3}" type="slidenum">
              <a:rPr lang="en-US" smtClean="0"/>
              <a:pPr/>
              <a:t>29</a:t>
            </a:fld>
            <a:endParaRPr lang="en-US"/>
          </a:p>
        </p:txBody>
      </p:sp>
      <p:sp>
        <p:nvSpPr>
          <p:cNvPr id="7" name="Rectangle 6"/>
          <p:cNvSpPr/>
          <p:nvPr/>
        </p:nvSpPr>
        <p:spPr>
          <a:xfrm>
            <a:off x="424260" y="1278320"/>
            <a:ext cx="7066520" cy="92172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9847453"/>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fade">
                                      <p:cBhvr>
                                        <p:cTn id="22" dur="500"/>
                                        <p:tgtEl>
                                          <p:spTgt spid="2">
                                            <p:txEl>
                                              <p:pRg st="4" end="4"/>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5"/>
          <p:cNvSpPr>
            <a:spLocks noGrp="1" noChangeArrowheads="1"/>
          </p:cNvSpPr>
          <p:nvPr>
            <p:ph idx="1"/>
          </p:nvPr>
        </p:nvSpPr>
        <p:spPr>
          <a:xfrm>
            <a:off x="457200" y="842963"/>
            <a:ext cx="8229600" cy="5253037"/>
          </a:xfrm>
        </p:spPr>
        <p:txBody>
          <a:bodyPr/>
          <a:lstStyle/>
          <a:p>
            <a:pPr eaLnBrk="1" hangingPunct="1"/>
            <a:r>
              <a:rPr lang="en-US" sz="2400">
                <a:latin typeface="Constantia" charset="0"/>
              </a:rPr>
              <a:t>Education</a:t>
            </a:r>
          </a:p>
          <a:p>
            <a:pPr lvl="1" eaLnBrk="1" hangingPunct="1"/>
            <a:r>
              <a:rPr lang="en-US" sz="1800">
                <a:latin typeface="Constantia" charset="0"/>
              </a:rPr>
              <a:t>The concepts of work and energy are central to our understanding of nature, and it</a:t>
            </a:r>
            <a:r>
              <a:rPr lang="ja-JP" altLang="en-US" sz="1800">
                <a:latin typeface="Constantia" charset="0"/>
              </a:rPr>
              <a:t>’</a:t>
            </a:r>
            <a:r>
              <a:rPr lang="en-US" sz="1800">
                <a:latin typeface="Constantia" charset="0"/>
              </a:rPr>
              <a:t>s good for everyone to have some knowledge of them.</a:t>
            </a:r>
          </a:p>
          <a:p>
            <a:pPr lvl="1" eaLnBrk="1" hangingPunct="1"/>
            <a:r>
              <a:rPr lang="en-US" sz="1800">
                <a:latin typeface="Constantia" charset="0"/>
              </a:rPr>
              <a:t>Some seemingly arcane (and boring) principles turn out to be very important.</a:t>
            </a:r>
          </a:p>
          <a:p>
            <a:pPr lvl="1" eaLnBrk="1" hangingPunct="1"/>
            <a:r>
              <a:rPr lang="en-US" sz="1800">
                <a:latin typeface="Constantia" charset="0"/>
              </a:rPr>
              <a:t>You can learn a lot about good science by studying </a:t>
            </a:r>
            <a:r>
              <a:rPr lang="en-US" sz="1800" i="1">
                <a:latin typeface="Constantia" charset="0"/>
              </a:rPr>
              <a:t>bad</a:t>
            </a:r>
            <a:r>
              <a:rPr lang="en-US" sz="1800">
                <a:latin typeface="Constantia" charset="0"/>
              </a:rPr>
              <a:t> science.</a:t>
            </a:r>
          </a:p>
          <a:p>
            <a:pPr eaLnBrk="1" hangingPunct="1"/>
            <a:r>
              <a:rPr lang="en-US" sz="2400">
                <a:latin typeface="Constantia" charset="0"/>
              </a:rPr>
              <a:t>Public Service</a:t>
            </a:r>
          </a:p>
          <a:p>
            <a:pPr lvl="1" eaLnBrk="1" hangingPunct="1"/>
            <a:r>
              <a:rPr lang="en-US" sz="1800">
                <a:latin typeface="Constantia" charset="0"/>
              </a:rPr>
              <a:t>Maybe I can prevent someone from losing money in some energy based investment scam or wasting their lives on a quixotic search for something that doesn</a:t>
            </a:r>
            <a:r>
              <a:rPr lang="ja-JP" altLang="en-US" sz="1800">
                <a:latin typeface="Constantia" charset="0"/>
              </a:rPr>
              <a:t>’</a:t>
            </a:r>
            <a:r>
              <a:rPr lang="en-US" sz="1800">
                <a:latin typeface="Constantia" charset="0"/>
              </a:rPr>
              <a:t>t exist.</a:t>
            </a:r>
          </a:p>
          <a:p>
            <a:pPr eaLnBrk="1" hangingPunct="1"/>
            <a:r>
              <a:rPr lang="en-US" sz="2400">
                <a:latin typeface="Constantia" charset="0"/>
              </a:rPr>
              <a:t>Reality Check</a:t>
            </a:r>
          </a:p>
          <a:p>
            <a:pPr lvl="1" eaLnBrk="1" hangingPunct="1"/>
            <a:r>
              <a:rPr lang="en-US" sz="1800">
                <a:latin typeface="Constantia" charset="0"/>
              </a:rPr>
              <a:t>Energy is likely </a:t>
            </a:r>
            <a:r>
              <a:rPr lang="ja-JP" altLang="en-US" sz="1800">
                <a:latin typeface="Constantia" charset="0"/>
              </a:rPr>
              <a:t>“</a:t>
            </a:r>
            <a:r>
              <a:rPr lang="en-US" sz="1800">
                <a:latin typeface="Constantia" charset="0"/>
              </a:rPr>
              <a:t>The Big Issue</a:t>
            </a:r>
            <a:r>
              <a:rPr lang="ja-JP" altLang="en-US" sz="1800">
                <a:latin typeface="Constantia" charset="0"/>
              </a:rPr>
              <a:t>”</a:t>
            </a:r>
            <a:r>
              <a:rPr lang="en-US" sz="1800">
                <a:latin typeface="Constantia" charset="0"/>
              </a:rPr>
              <a:t> of the 21</a:t>
            </a:r>
            <a:r>
              <a:rPr lang="en-US" sz="1800" baseline="30000">
                <a:latin typeface="Constantia" charset="0"/>
              </a:rPr>
              <a:t>st</a:t>
            </a:r>
            <a:r>
              <a:rPr lang="en-US" sz="1800">
                <a:latin typeface="Constantia" charset="0"/>
              </a:rPr>
              <a:t> century</a:t>
            </a:r>
          </a:p>
          <a:p>
            <a:pPr lvl="2" eaLnBrk="1" hangingPunct="1"/>
            <a:r>
              <a:rPr lang="en-US" sz="2000">
                <a:latin typeface="Constantia" charset="0"/>
              </a:rPr>
              <a:t>Availability</a:t>
            </a:r>
          </a:p>
          <a:p>
            <a:pPr lvl="2" eaLnBrk="1" hangingPunct="1"/>
            <a:r>
              <a:rPr lang="en-US" sz="2000">
                <a:latin typeface="Constantia" charset="0"/>
              </a:rPr>
              <a:t>Impact</a:t>
            </a:r>
          </a:p>
          <a:p>
            <a:pPr lvl="1" eaLnBrk="1" hangingPunct="1"/>
            <a:r>
              <a:rPr lang="en-US" sz="2000" i="1">
                <a:solidFill>
                  <a:srgbClr val="FFFF00"/>
                </a:solidFill>
                <a:latin typeface="Constantia" charset="0"/>
              </a:rPr>
              <a:t>As long as people believe there</a:t>
            </a:r>
            <a:r>
              <a:rPr lang="ja-JP" altLang="en-US" sz="2000" i="1">
                <a:solidFill>
                  <a:srgbClr val="FFFF00"/>
                </a:solidFill>
                <a:latin typeface="Constantia" charset="0"/>
              </a:rPr>
              <a:t>’</a:t>
            </a:r>
            <a:r>
              <a:rPr lang="en-US" sz="2000" i="1">
                <a:solidFill>
                  <a:srgbClr val="FFFF00"/>
                </a:solidFill>
                <a:latin typeface="Constantia" charset="0"/>
              </a:rPr>
              <a:t>s a magic technology just around the corner, they will avoid addressing these problems!</a:t>
            </a:r>
          </a:p>
        </p:txBody>
      </p:sp>
      <p:sp>
        <p:nvSpPr>
          <p:cNvPr id="524292" name="Rectangle 4"/>
          <p:cNvSpPr>
            <a:spLocks noGrp="1" noChangeArrowheads="1"/>
          </p:cNvSpPr>
          <p:nvPr>
            <p:ph type="title"/>
          </p:nvPr>
        </p:nvSpPr>
        <p:spPr>
          <a:xfrm>
            <a:off x="457200" y="152400"/>
            <a:ext cx="8229600" cy="627529"/>
          </a:xfrm>
        </p:spPr>
        <p:txBody>
          <a:bodyPr>
            <a:normAutofit fontScale="90000"/>
          </a:bodyPr>
          <a:lstStyle/>
          <a:p>
            <a:pPr eaLnBrk="1" fontAlgn="auto" hangingPunct="1">
              <a:spcAft>
                <a:spcPts val="0"/>
              </a:spcAft>
              <a:defRPr/>
            </a:pPr>
            <a:r>
              <a:rPr smtClean="0">
                <a:ea typeface="+mj-ea"/>
              </a:rPr>
              <a:t>Why give this lecture?</a:t>
            </a:r>
          </a:p>
        </p:txBody>
      </p:sp>
      <p:sp>
        <p:nvSpPr>
          <p:cNvPr id="13316" name="Date Placeholder 9"/>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algn="ctr" eaLnBrk="0" hangingPunct="0">
              <a:defRPr>
                <a:solidFill>
                  <a:schemeClr val="tx1"/>
                </a:solidFill>
                <a:latin typeface="Arial" charset="0"/>
                <a:ea typeface="ＭＳ Ｐゴシック" charset="0"/>
              </a:defRPr>
            </a:lvl1pPr>
            <a:lvl2pPr marL="742950" indent="-285750" algn="ctr" eaLnBrk="0" hangingPunct="0">
              <a:defRPr>
                <a:solidFill>
                  <a:schemeClr val="tx1"/>
                </a:solidFill>
                <a:latin typeface="Arial" charset="0"/>
                <a:ea typeface="ＭＳ Ｐゴシック" charset="0"/>
              </a:defRPr>
            </a:lvl2pPr>
            <a:lvl3pPr marL="1143000" indent="-228600" algn="ctr" eaLnBrk="0" hangingPunct="0">
              <a:defRPr>
                <a:solidFill>
                  <a:schemeClr val="tx1"/>
                </a:solidFill>
                <a:latin typeface="Arial" charset="0"/>
                <a:ea typeface="ＭＳ Ｐゴシック" charset="0"/>
              </a:defRPr>
            </a:lvl3pPr>
            <a:lvl4pPr marL="1600200" indent="-228600" algn="ctr" eaLnBrk="0" hangingPunct="0">
              <a:defRPr>
                <a:solidFill>
                  <a:schemeClr val="tx1"/>
                </a:solidFill>
                <a:latin typeface="Arial" charset="0"/>
                <a:ea typeface="ＭＳ Ｐゴシック" charset="0"/>
              </a:defRPr>
            </a:lvl4pPr>
            <a:lvl5pPr marL="2057400" indent="-228600" algn="ctr"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algn="l" eaLnBrk="1" hangingPunct="1"/>
            <a:r>
              <a:rPr lang="en-US" smtClean="0">
                <a:solidFill>
                  <a:schemeClr val="tx2"/>
                </a:solidFill>
              </a:rPr>
              <a:t>May 5, 2013</a:t>
            </a:r>
            <a:endParaRPr lang="en-US">
              <a:solidFill>
                <a:schemeClr val="tx2"/>
              </a:solidFill>
            </a:endParaRPr>
          </a:p>
        </p:txBody>
      </p:sp>
      <p:sp>
        <p:nvSpPr>
          <p:cNvPr id="13317" name="Slide Number Placeholder 10"/>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a:solidFill>
                  <a:schemeClr val="tx1"/>
                </a:solidFill>
                <a:latin typeface="Arial" charset="0"/>
                <a:ea typeface="ＭＳ Ｐゴシック" charset="0"/>
              </a:defRPr>
            </a:lvl1pPr>
            <a:lvl2pPr marL="742950" indent="-285750" algn="ctr" eaLnBrk="0" hangingPunct="0">
              <a:defRPr>
                <a:solidFill>
                  <a:schemeClr val="tx1"/>
                </a:solidFill>
                <a:latin typeface="Arial" charset="0"/>
                <a:ea typeface="ＭＳ Ｐゴシック" charset="0"/>
              </a:defRPr>
            </a:lvl2pPr>
            <a:lvl3pPr marL="1143000" indent="-228600" algn="ctr" eaLnBrk="0" hangingPunct="0">
              <a:defRPr>
                <a:solidFill>
                  <a:schemeClr val="tx1"/>
                </a:solidFill>
                <a:latin typeface="Arial" charset="0"/>
                <a:ea typeface="ＭＳ Ｐゴシック" charset="0"/>
              </a:defRPr>
            </a:lvl3pPr>
            <a:lvl4pPr marL="1600200" indent="-228600" algn="ctr" eaLnBrk="0" hangingPunct="0">
              <a:defRPr>
                <a:solidFill>
                  <a:schemeClr val="tx1"/>
                </a:solidFill>
                <a:latin typeface="Arial" charset="0"/>
                <a:ea typeface="ＭＳ Ｐゴシック" charset="0"/>
              </a:defRPr>
            </a:lvl4pPr>
            <a:lvl5pPr marL="2057400" indent="-228600" algn="ctr"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9162CE21-834A-2E45-87FD-890E2B6EDE7D}" type="slidenum">
              <a:rPr lang="en-US">
                <a:solidFill>
                  <a:schemeClr val="tx2"/>
                </a:solidFill>
              </a:rPr>
              <a:pPr eaLnBrk="1" hangingPunct="1"/>
              <a:t>3</a:t>
            </a:fld>
            <a:endParaRPr lang="en-US">
              <a:solidFill>
                <a:schemeClr val="tx2"/>
              </a:solidFill>
            </a:endParaRPr>
          </a:p>
        </p:txBody>
      </p:sp>
      <p:sp>
        <p:nvSpPr>
          <p:cNvPr id="13318" name="Footer Placeholder 1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algn="ctr" eaLnBrk="0" hangingPunct="0">
              <a:defRPr>
                <a:solidFill>
                  <a:schemeClr val="tx1"/>
                </a:solidFill>
                <a:latin typeface="Arial" charset="0"/>
                <a:ea typeface="ＭＳ Ｐゴシック" charset="0"/>
              </a:defRPr>
            </a:lvl1pPr>
            <a:lvl2pPr marL="742950" indent="-285750" algn="ctr" eaLnBrk="0" hangingPunct="0">
              <a:defRPr>
                <a:solidFill>
                  <a:schemeClr val="tx1"/>
                </a:solidFill>
                <a:latin typeface="Arial" charset="0"/>
                <a:ea typeface="ＭＳ Ｐゴシック" charset="0"/>
              </a:defRPr>
            </a:lvl2pPr>
            <a:lvl3pPr marL="1143000" indent="-228600" algn="ctr" eaLnBrk="0" hangingPunct="0">
              <a:defRPr>
                <a:solidFill>
                  <a:schemeClr val="tx1"/>
                </a:solidFill>
                <a:latin typeface="Arial" charset="0"/>
                <a:ea typeface="ＭＳ Ｐゴシック" charset="0"/>
              </a:defRPr>
            </a:lvl3pPr>
            <a:lvl4pPr marL="1600200" indent="-228600" algn="ctr" eaLnBrk="0" hangingPunct="0">
              <a:defRPr>
                <a:solidFill>
                  <a:schemeClr val="tx1"/>
                </a:solidFill>
                <a:latin typeface="Arial" charset="0"/>
                <a:ea typeface="ＭＳ Ｐゴシック" charset="0"/>
              </a:defRPr>
            </a:lvl4pPr>
            <a:lvl5pPr marL="2057400" indent="-228600" algn="ctr"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r>
              <a:rPr lang="en-US">
                <a:solidFill>
                  <a:schemeClr val="tx2"/>
                </a:solidFill>
              </a:rPr>
              <a:t>Ask-a-Scientist Lecture</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146">
                                            <p:txEl>
                                              <p:pRg st="0" end="0"/>
                                            </p:txEl>
                                          </p:spTgt>
                                        </p:tgtEl>
                                        <p:attrNameLst>
                                          <p:attrName>style.visibility</p:attrName>
                                        </p:attrNameLst>
                                      </p:cBhvr>
                                      <p:to>
                                        <p:strVal val="visible"/>
                                      </p:to>
                                    </p:set>
                                    <p:anim calcmode="lin" valueType="num">
                                      <p:cBhvr additive="base">
                                        <p:cTn id="7" dur="500" fill="hold"/>
                                        <p:tgtEl>
                                          <p:spTgt spid="614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14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146">
                                            <p:txEl>
                                              <p:pRg st="1" end="1"/>
                                            </p:txEl>
                                          </p:spTgt>
                                        </p:tgtEl>
                                        <p:attrNameLst>
                                          <p:attrName>style.visibility</p:attrName>
                                        </p:attrNameLst>
                                      </p:cBhvr>
                                      <p:to>
                                        <p:strVal val="visible"/>
                                      </p:to>
                                    </p:set>
                                    <p:anim calcmode="lin" valueType="num">
                                      <p:cBhvr additive="base">
                                        <p:cTn id="11" dur="500" fill="hold"/>
                                        <p:tgtEl>
                                          <p:spTgt spid="614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146">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146">
                                            <p:txEl>
                                              <p:pRg st="2" end="2"/>
                                            </p:txEl>
                                          </p:spTgt>
                                        </p:tgtEl>
                                        <p:attrNameLst>
                                          <p:attrName>style.visibility</p:attrName>
                                        </p:attrNameLst>
                                      </p:cBhvr>
                                      <p:to>
                                        <p:strVal val="visible"/>
                                      </p:to>
                                    </p:set>
                                    <p:anim calcmode="lin" valueType="num">
                                      <p:cBhvr additive="base">
                                        <p:cTn id="15" dur="500" fill="hold"/>
                                        <p:tgtEl>
                                          <p:spTgt spid="6146">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146">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146">
                                            <p:txEl>
                                              <p:pRg st="3" end="3"/>
                                            </p:txEl>
                                          </p:spTgt>
                                        </p:tgtEl>
                                        <p:attrNameLst>
                                          <p:attrName>style.visibility</p:attrName>
                                        </p:attrNameLst>
                                      </p:cBhvr>
                                      <p:to>
                                        <p:strVal val="visible"/>
                                      </p:to>
                                    </p:set>
                                    <p:anim calcmode="lin" valueType="num">
                                      <p:cBhvr additive="base">
                                        <p:cTn id="19" dur="500" fill="hold"/>
                                        <p:tgtEl>
                                          <p:spTgt spid="614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14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146">
                                            <p:txEl>
                                              <p:pRg st="4" end="4"/>
                                            </p:txEl>
                                          </p:spTgt>
                                        </p:tgtEl>
                                        <p:attrNameLst>
                                          <p:attrName>style.visibility</p:attrName>
                                        </p:attrNameLst>
                                      </p:cBhvr>
                                      <p:to>
                                        <p:strVal val="visible"/>
                                      </p:to>
                                    </p:set>
                                    <p:anim calcmode="lin" valueType="num">
                                      <p:cBhvr additive="base">
                                        <p:cTn id="25" dur="500" fill="hold"/>
                                        <p:tgtEl>
                                          <p:spTgt spid="6146">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146">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6146">
                                            <p:txEl>
                                              <p:pRg st="5" end="5"/>
                                            </p:txEl>
                                          </p:spTgt>
                                        </p:tgtEl>
                                        <p:attrNameLst>
                                          <p:attrName>style.visibility</p:attrName>
                                        </p:attrNameLst>
                                      </p:cBhvr>
                                      <p:to>
                                        <p:strVal val="visible"/>
                                      </p:to>
                                    </p:set>
                                    <p:anim calcmode="lin" valueType="num">
                                      <p:cBhvr additive="base">
                                        <p:cTn id="29" dur="500" fill="hold"/>
                                        <p:tgtEl>
                                          <p:spTgt spid="6146">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614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6146">
                                            <p:txEl>
                                              <p:pRg st="6" end="6"/>
                                            </p:txEl>
                                          </p:spTgt>
                                        </p:tgtEl>
                                        <p:attrNameLst>
                                          <p:attrName>style.visibility</p:attrName>
                                        </p:attrNameLst>
                                      </p:cBhvr>
                                      <p:to>
                                        <p:strVal val="visible"/>
                                      </p:to>
                                    </p:set>
                                    <p:anim calcmode="lin" valueType="num">
                                      <p:cBhvr additive="base">
                                        <p:cTn id="35" dur="500" fill="hold"/>
                                        <p:tgtEl>
                                          <p:spTgt spid="6146">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6146">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6146">
                                            <p:txEl>
                                              <p:pRg st="7" end="7"/>
                                            </p:txEl>
                                          </p:spTgt>
                                        </p:tgtEl>
                                        <p:attrNameLst>
                                          <p:attrName>style.visibility</p:attrName>
                                        </p:attrNameLst>
                                      </p:cBhvr>
                                      <p:to>
                                        <p:strVal val="visible"/>
                                      </p:to>
                                    </p:set>
                                    <p:anim calcmode="lin" valueType="num">
                                      <p:cBhvr additive="base">
                                        <p:cTn id="39" dur="500" fill="hold"/>
                                        <p:tgtEl>
                                          <p:spTgt spid="6146">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6146">
                                            <p:txEl>
                                              <p:pRg st="7" end="7"/>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146">
                                            <p:txEl>
                                              <p:pRg st="8" end="8"/>
                                            </p:txEl>
                                          </p:spTgt>
                                        </p:tgtEl>
                                        <p:attrNameLst>
                                          <p:attrName>style.visibility</p:attrName>
                                        </p:attrNameLst>
                                      </p:cBhvr>
                                      <p:to>
                                        <p:strVal val="visible"/>
                                      </p:to>
                                    </p:set>
                                    <p:anim calcmode="lin" valueType="num">
                                      <p:cBhvr additive="base">
                                        <p:cTn id="43" dur="500" fill="hold"/>
                                        <p:tgtEl>
                                          <p:spTgt spid="6146">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146">
                                            <p:txEl>
                                              <p:pRg st="8" end="8"/>
                                            </p:tx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6146">
                                            <p:txEl>
                                              <p:pRg st="9" end="9"/>
                                            </p:txEl>
                                          </p:spTgt>
                                        </p:tgtEl>
                                        <p:attrNameLst>
                                          <p:attrName>style.visibility</p:attrName>
                                        </p:attrNameLst>
                                      </p:cBhvr>
                                      <p:to>
                                        <p:strVal val="visible"/>
                                      </p:to>
                                    </p:set>
                                    <p:anim calcmode="lin" valueType="num">
                                      <p:cBhvr additive="base">
                                        <p:cTn id="47" dur="500" fill="hold"/>
                                        <p:tgtEl>
                                          <p:spTgt spid="6146">
                                            <p:txEl>
                                              <p:pRg st="9" end="9"/>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6146">
                                            <p:txEl>
                                              <p:pRg st="9" end="9"/>
                                            </p:txEl>
                                          </p:spTgt>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6146">
                                            <p:txEl>
                                              <p:pRg st="10" end="10"/>
                                            </p:txEl>
                                          </p:spTgt>
                                        </p:tgtEl>
                                        <p:attrNameLst>
                                          <p:attrName>style.visibility</p:attrName>
                                        </p:attrNameLst>
                                      </p:cBhvr>
                                      <p:to>
                                        <p:strVal val="visible"/>
                                      </p:to>
                                    </p:set>
                                    <p:anim calcmode="lin" valueType="num">
                                      <p:cBhvr additive="base">
                                        <p:cTn id="51" dur="500" fill="hold"/>
                                        <p:tgtEl>
                                          <p:spTgt spid="6146">
                                            <p:txEl>
                                              <p:pRg st="10" end="10"/>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6146">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87110" y="164575"/>
            <a:ext cx="8569780" cy="627063"/>
          </a:xfrm>
        </p:spPr>
        <p:txBody>
          <a:bodyPr/>
          <a:lstStyle/>
          <a:p>
            <a:pPr>
              <a:defRPr/>
            </a:pPr>
            <a:r>
              <a:rPr dirty="0" smtClean="0">
                <a:ea typeface="+mj-ea"/>
              </a:rPr>
              <a:t>Interest continued, undaunted by facts*</a:t>
            </a:r>
            <a:endParaRPr dirty="0">
              <a:ea typeface="+mj-ea"/>
            </a:endParaRPr>
          </a:p>
        </p:txBody>
      </p:sp>
      <p:pic>
        <p:nvPicPr>
          <p:cNvPr id="35843" name="Picture 19" descr="imag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219200"/>
            <a:ext cx="3521075" cy="345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4" name="Picture 20" descr="image-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52900" y="800100"/>
            <a:ext cx="3543300" cy="317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5" name="Picture 21" descr="image-10.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971800" y="3619500"/>
            <a:ext cx="2376488" cy="267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2" descr="image-9.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867400" y="3200400"/>
            <a:ext cx="2803525" cy="2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7" name="TextBox 9"/>
          <p:cNvSpPr txBox="1">
            <a:spLocks noChangeArrowheads="1"/>
          </p:cNvSpPr>
          <p:nvPr/>
        </p:nvSpPr>
        <p:spPr bwMode="auto">
          <a:xfrm>
            <a:off x="342900" y="723900"/>
            <a:ext cx="34671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eaLnBrk="0" hangingPunct="0">
              <a:defRPr>
                <a:solidFill>
                  <a:schemeClr val="tx1"/>
                </a:solidFill>
                <a:latin typeface="Arial" charset="0"/>
                <a:ea typeface="ＭＳ Ｐゴシック" charset="0"/>
              </a:defRPr>
            </a:lvl1pPr>
            <a:lvl2pPr marL="742950" indent="-285750" algn="ctr" eaLnBrk="0" hangingPunct="0">
              <a:defRPr>
                <a:solidFill>
                  <a:schemeClr val="tx1"/>
                </a:solidFill>
                <a:latin typeface="Arial" charset="0"/>
                <a:ea typeface="ＭＳ Ｐゴシック" charset="0"/>
              </a:defRPr>
            </a:lvl2pPr>
            <a:lvl3pPr marL="1143000" indent="-228600" algn="ctr" eaLnBrk="0" hangingPunct="0">
              <a:defRPr>
                <a:solidFill>
                  <a:schemeClr val="tx1"/>
                </a:solidFill>
                <a:latin typeface="Arial" charset="0"/>
                <a:ea typeface="ＭＳ Ｐゴシック" charset="0"/>
              </a:defRPr>
            </a:lvl3pPr>
            <a:lvl4pPr marL="1600200" indent="-228600" algn="ctr" eaLnBrk="0" hangingPunct="0">
              <a:defRPr>
                <a:solidFill>
                  <a:schemeClr val="tx1"/>
                </a:solidFill>
                <a:latin typeface="Arial" charset="0"/>
                <a:ea typeface="ＭＳ Ｐゴシック" charset="0"/>
              </a:defRPr>
            </a:lvl4pPr>
            <a:lvl5pPr marL="2057400" indent="-228600" algn="ctr"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algn="l" eaLnBrk="1" hangingPunct="1"/>
            <a:r>
              <a:rPr lang="en-US" sz="2000"/>
              <a:t>Gravitational imbalance…</a:t>
            </a:r>
          </a:p>
        </p:txBody>
      </p:sp>
      <p:sp>
        <p:nvSpPr>
          <p:cNvPr id="11" name="TextBox 10"/>
          <p:cNvSpPr txBox="1"/>
          <p:nvPr/>
        </p:nvSpPr>
        <p:spPr>
          <a:xfrm>
            <a:off x="5905500" y="5905500"/>
            <a:ext cx="3238500" cy="369888"/>
          </a:xfrm>
          <a:prstGeom prst="rect">
            <a:avLst/>
          </a:prstGeom>
          <a:noFill/>
        </p:spPr>
        <p:txBody>
          <a:bodyPr>
            <a:spAutoFit/>
          </a:bodyPr>
          <a:lstStyle/>
          <a:p>
            <a:pPr algn="ctr">
              <a:defRPr/>
            </a:pPr>
            <a:r>
              <a:rPr lang="en-US" dirty="0">
                <a:solidFill>
                  <a:schemeClr val="tx2">
                    <a:lumMod val="75000"/>
                  </a:schemeClr>
                </a:solidFill>
                <a:ea typeface="+mn-ea"/>
              </a:rPr>
              <a:t>Gravitational shield!</a:t>
            </a:r>
          </a:p>
        </p:txBody>
      </p:sp>
      <p:cxnSp>
        <p:nvCxnSpPr>
          <p:cNvPr id="13" name="Straight Arrow Connector 12"/>
          <p:cNvCxnSpPr/>
          <p:nvPr/>
        </p:nvCxnSpPr>
        <p:spPr>
          <a:xfrm rot="16200000" flipV="1">
            <a:off x="6648450" y="5810250"/>
            <a:ext cx="190500" cy="76200"/>
          </a:xfrm>
          <a:prstGeom prst="straightConnector1">
            <a:avLst/>
          </a:prstGeom>
          <a:ln>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35850" name="Date Placeholder 1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algn="ctr" eaLnBrk="0" hangingPunct="0">
              <a:defRPr>
                <a:solidFill>
                  <a:schemeClr val="tx1"/>
                </a:solidFill>
                <a:latin typeface="Arial" charset="0"/>
                <a:ea typeface="ＭＳ Ｐゴシック" charset="0"/>
              </a:defRPr>
            </a:lvl1pPr>
            <a:lvl2pPr marL="742950" indent="-285750" algn="ctr" eaLnBrk="0" hangingPunct="0">
              <a:defRPr>
                <a:solidFill>
                  <a:schemeClr val="tx1"/>
                </a:solidFill>
                <a:latin typeface="Arial" charset="0"/>
                <a:ea typeface="ＭＳ Ｐゴシック" charset="0"/>
              </a:defRPr>
            </a:lvl2pPr>
            <a:lvl3pPr marL="1143000" indent="-228600" algn="ctr" eaLnBrk="0" hangingPunct="0">
              <a:defRPr>
                <a:solidFill>
                  <a:schemeClr val="tx1"/>
                </a:solidFill>
                <a:latin typeface="Arial" charset="0"/>
                <a:ea typeface="ＭＳ Ｐゴシック" charset="0"/>
              </a:defRPr>
            </a:lvl3pPr>
            <a:lvl4pPr marL="1600200" indent="-228600" algn="ctr" eaLnBrk="0" hangingPunct="0">
              <a:defRPr>
                <a:solidFill>
                  <a:schemeClr val="tx1"/>
                </a:solidFill>
                <a:latin typeface="Arial" charset="0"/>
                <a:ea typeface="ＭＳ Ｐゴシック" charset="0"/>
              </a:defRPr>
            </a:lvl4pPr>
            <a:lvl5pPr marL="2057400" indent="-228600" algn="ctr"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algn="l" eaLnBrk="1" hangingPunct="1"/>
            <a:r>
              <a:rPr lang="en-US" smtClean="0">
                <a:solidFill>
                  <a:schemeClr val="tx2"/>
                </a:solidFill>
              </a:rPr>
              <a:t>May 5, 2013</a:t>
            </a:r>
            <a:endParaRPr lang="en-US">
              <a:solidFill>
                <a:schemeClr val="tx2"/>
              </a:solidFill>
            </a:endParaRPr>
          </a:p>
        </p:txBody>
      </p:sp>
      <p:sp>
        <p:nvSpPr>
          <p:cNvPr id="35851" name="Slide Number Placeholder 1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a:solidFill>
                  <a:schemeClr val="tx1"/>
                </a:solidFill>
                <a:latin typeface="Arial" charset="0"/>
                <a:ea typeface="ＭＳ Ｐゴシック" charset="0"/>
              </a:defRPr>
            </a:lvl1pPr>
            <a:lvl2pPr marL="742950" indent="-285750" algn="ctr" eaLnBrk="0" hangingPunct="0">
              <a:defRPr>
                <a:solidFill>
                  <a:schemeClr val="tx1"/>
                </a:solidFill>
                <a:latin typeface="Arial" charset="0"/>
                <a:ea typeface="ＭＳ Ｐゴシック" charset="0"/>
              </a:defRPr>
            </a:lvl2pPr>
            <a:lvl3pPr marL="1143000" indent="-228600" algn="ctr" eaLnBrk="0" hangingPunct="0">
              <a:defRPr>
                <a:solidFill>
                  <a:schemeClr val="tx1"/>
                </a:solidFill>
                <a:latin typeface="Arial" charset="0"/>
                <a:ea typeface="ＭＳ Ｐゴシック" charset="0"/>
              </a:defRPr>
            </a:lvl3pPr>
            <a:lvl4pPr marL="1600200" indent="-228600" algn="ctr" eaLnBrk="0" hangingPunct="0">
              <a:defRPr>
                <a:solidFill>
                  <a:schemeClr val="tx1"/>
                </a:solidFill>
                <a:latin typeface="Arial" charset="0"/>
                <a:ea typeface="ＭＳ Ｐゴシック" charset="0"/>
              </a:defRPr>
            </a:lvl4pPr>
            <a:lvl5pPr marL="2057400" indent="-228600" algn="ctr"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30000DBB-6F38-1649-89B3-CC4B9EB10FDE}" type="slidenum">
              <a:rPr lang="en-US">
                <a:solidFill>
                  <a:schemeClr val="tx2"/>
                </a:solidFill>
              </a:rPr>
              <a:pPr eaLnBrk="1" hangingPunct="1"/>
              <a:t>30</a:t>
            </a:fld>
            <a:endParaRPr lang="en-US">
              <a:solidFill>
                <a:schemeClr val="tx2"/>
              </a:solidFill>
            </a:endParaRPr>
          </a:p>
        </p:txBody>
      </p:sp>
      <p:sp>
        <p:nvSpPr>
          <p:cNvPr id="35852" name="Footer Placeholder 1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algn="ctr" eaLnBrk="0" hangingPunct="0">
              <a:defRPr>
                <a:solidFill>
                  <a:schemeClr val="tx1"/>
                </a:solidFill>
                <a:latin typeface="Arial" charset="0"/>
                <a:ea typeface="ＭＳ Ｐゴシック" charset="0"/>
              </a:defRPr>
            </a:lvl1pPr>
            <a:lvl2pPr marL="742950" indent="-285750" algn="ctr" eaLnBrk="0" hangingPunct="0">
              <a:defRPr>
                <a:solidFill>
                  <a:schemeClr val="tx1"/>
                </a:solidFill>
                <a:latin typeface="Arial" charset="0"/>
                <a:ea typeface="ＭＳ Ｐゴシック" charset="0"/>
              </a:defRPr>
            </a:lvl2pPr>
            <a:lvl3pPr marL="1143000" indent="-228600" algn="ctr" eaLnBrk="0" hangingPunct="0">
              <a:defRPr>
                <a:solidFill>
                  <a:schemeClr val="tx1"/>
                </a:solidFill>
                <a:latin typeface="Arial" charset="0"/>
                <a:ea typeface="ＭＳ Ｐゴシック" charset="0"/>
              </a:defRPr>
            </a:lvl3pPr>
            <a:lvl4pPr marL="1600200" indent="-228600" algn="ctr" eaLnBrk="0" hangingPunct="0">
              <a:defRPr>
                <a:solidFill>
                  <a:schemeClr val="tx1"/>
                </a:solidFill>
                <a:latin typeface="Arial" charset="0"/>
                <a:ea typeface="ＭＳ Ｐゴシック" charset="0"/>
              </a:defRPr>
            </a:lvl4pPr>
            <a:lvl5pPr marL="2057400" indent="-228600" algn="ctr"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r>
              <a:rPr lang="en-US">
                <a:solidFill>
                  <a:schemeClr val="tx2"/>
                </a:solidFill>
              </a:rPr>
              <a:t>Ask-a-Scientist Lecture</a:t>
            </a:r>
          </a:p>
        </p:txBody>
      </p:sp>
      <p:sp>
        <p:nvSpPr>
          <p:cNvPr id="35853" name="TextBox 16"/>
          <p:cNvSpPr txBox="1">
            <a:spLocks noChangeArrowheads="1"/>
          </p:cNvSpPr>
          <p:nvPr/>
        </p:nvSpPr>
        <p:spPr bwMode="auto">
          <a:xfrm>
            <a:off x="266700" y="5067300"/>
            <a:ext cx="25527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eaLnBrk="0" hangingPunct="0">
              <a:defRPr>
                <a:solidFill>
                  <a:schemeClr val="tx1"/>
                </a:solidFill>
                <a:latin typeface="Arial" charset="0"/>
                <a:ea typeface="ＭＳ Ｐゴシック" charset="0"/>
              </a:defRPr>
            </a:lvl1pPr>
            <a:lvl2pPr marL="742950" indent="-285750" algn="ctr" eaLnBrk="0" hangingPunct="0">
              <a:defRPr>
                <a:solidFill>
                  <a:schemeClr val="tx1"/>
                </a:solidFill>
                <a:latin typeface="Arial" charset="0"/>
                <a:ea typeface="ＭＳ Ｐゴシック" charset="0"/>
              </a:defRPr>
            </a:lvl2pPr>
            <a:lvl3pPr marL="1143000" indent="-228600" algn="ctr" eaLnBrk="0" hangingPunct="0">
              <a:defRPr>
                <a:solidFill>
                  <a:schemeClr val="tx1"/>
                </a:solidFill>
                <a:latin typeface="Arial" charset="0"/>
                <a:ea typeface="ＭＳ Ｐゴシック" charset="0"/>
              </a:defRPr>
            </a:lvl3pPr>
            <a:lvl4pPr marL="1600200" indent="-228600" algn="ctr" eaLnBrk="0" hangingPunct="0">
              <a:defRPr>
                <a:solidFill>
                  <a:schemeClr val="tx1"/>
                </a:solidFill>
                <a:latin typeface="Arial" charset="0"/>
                <a:ea typeface="ＭＳ Ｐゴシック" charset="0"/>
              </a:defRPr>
            </a:lvl4pPr>
            <a:lvl5pPr marL="2057400" indent="-228600" algn="ctr"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algn="l" eaLnBrk="1" hangingPunct="1"/>
            <a:r>
              <a:rPr lang="en-US" sz="1600"/>
              <a:t>*Illustrations taken from A.W.J.G Ord-Hume, </a:t>
            </a:r>
            <a:r>
              <a:rPr lang="ja-JP" altLang="en-US" sz="1600"/>
              <a:t>“</a:t>
            </a:r>
            <a:r>
              <a:rPr lang="en-US" sz="1600"/>
              <a:t>Perpetual Motion: The History of an Obsession</a:t>
            </a:r>
            <a:r>
              <a:rPr lang="ja-JP" altLang="en-US" sz="1600"/>
              <a:t>”</a:t>
            </a:r>
            <a:r>
              <a:rPr lang="en-US" sz="1600"/>
              <a:t> </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1+#ppt_w/2"/>
                                          </p:val>
                                        </p:tav>
                                        <p:tav tm="100000">
                                          <p:val>
                                            <p:strVal val="#ppt_x"/>
                                          </p:val>
                                        </p:tav>
                                      </p:tavLst>
                                    </p:anim>
                                    <p:anim calcmode="lin" valueType="num">
                                      <p:cBhvr additive="base">
                                        <p:cTn id="8" dur="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ntr" presetSubtype="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defRPr/>
            </a:pPr>
            <a:r>
              <a:rPr smtClean="0">
                <a:ea typeface="+mj-ea"/>
              </a:rPr>
              <a:t>More ideas</a:t>
            </a:r>
            <a:endParaRPr>
              <a:ea typeface="+mj-ea"/>
            </a:endParaRPr>
          </a:p>
        </p:txBody>
      </p:sp>
      <p:pic>
        <p:nvPicPr>
          <p:cNvPr id="36867" name="Picture 7" descr="image-5.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669925"/>
            <a:ext cx="3162300" cy="275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8" name="Picture 8" descr="image-6.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5300" y="2171700"/>
            <a:ext cx="3924300" cy="409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9" name="Picture 9" descr="image-11.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629400" y="419100"/>
            <a:ext cx="1946275" cy="560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0" name="TextBox 10"/>
          <p:cNvSpPr txBox="1">
            <a:spLocks noChangeArrowheads="1"/>
          </p:cNvSpPr>
          <p:nvPr/>
        </p:nvSpPr>
        <p:spPr bwMode="auto">
          <a:xfrm>
            <a:off x="342900" y="723900"/>
            <a:ext cx="34671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eaLnBrk="0" hangingPunct="0">
              <a:defRPr>
                <a:solidFill>
                  <a:schemeClr val="tx1"/>
                </a:solidFill>
                <a:latin typeface="Arial" charset="0"/>
                <a:ea typeface="ＭＳ Ｐゴシック" charset="0"/>
              </a:defRPr>
            </a:lvl1pPr>
            <a:lvl2pPr marL="742950" indent="-285750" algn="ctr" eaLnBrk="0" hangingPunct="0">
              <a:defRPr>
                <a:solidFill>
                  <a:schemeClr val="tx1"/>
                </a:solidFill>
                <a:latin typeface="Arial" charset="0"/>
                <a:ea typeface="ＭＳ Ｐゴシック" charset="0"/>
              </a:defRPr>
            </a:lvl2pPr>
            <a:lvl3pPr marL="1143000" indent="-228600" algn="ctr" eaLnBrk="0" hangingPunct="0">
              <a:defRPr>
                <a:solidFill>
                  <a:schemeClr val="tx1"/>
                </a:solidFill>
                <a:latin typeface="Arial" charset="0"/>
                <a:ea typeface="ＭＳ Ｐゴシック" charset="0"/>
              </a:defRPr>
            </a:lvl3pPr>
            <a:lvl4pPr marL="1600200" indent="-228600" algn="ctr" eaLnBrk="0" hangingPunct="0">
              <a:defRPr>
                <a:solidFill>
                  <a:schemeClr val="tx1"/>
                </a:solidFill>
                <a:latin typeface="Arial" charset="0"/>
                <a:ea typeface="ＭＳ Ｐゴシック" charset="0"/>
              </a:defRPr>
            </a:lvl4pPr>
            <a:lvl5pPr marL="2057400" indent="-228600" algn="ctr"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algn="l" eaLnBrk="1" hangingPunct="1"/>
            <a:r>
              <a:rPr lang="en-US" sz="2000"/>
              <a:t>Capillary action and buoyancy…</a:t>
            </a:r>
          </a:p>
        </p:txBody>
      </p:sp>
      <p:sp>
        <p:nvSpPr>
          <p:cNvPr id="36871" name="Date Placeholder 11"/>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algn="ctr" eaLnBrk="0" hangingPunct="0">
              <a:defRPr>
                <a:solidFill>
                  <a:schemeClr val="tx1"/>
                </a:solidFill>
                <a:latin typeface="Arial" charset="0"/>
                <a:ea typeface="ＭＳ Ｐゴシック" charset="0"/>
              </a:defRPr>
            </a:lvl1pPr>
            <a:lvl2pPr marL="742950" indent="-285750" algn="ctr" eaLnBrk="0" hangingPunct="0">
              <a:defRPr>
                <a:solidFill>
                  <a:schemeClr val="tx1"/>
                </a:solidFill>
                <a:latin typeface="Arial" charset="0"/>
                <a:ea typeface="ＭＳ Ｐゴシック" charset="0"/>
              </a:defRPr>
            </a:lvl2pPr>
            <a:lvl3pPr marL="1143000" indent="-228600" algn="ctr" eaLnBrk="0" hangingPunct="0">
              <a:defRPr>
                <a:solidFill>
                  <a:schemeClr val="tx1"/>
                </a:solidFill>
                <a:latin typeface="Arial" charset="0"/>
                <a:ea typeface="ＭＳ Ｐゴシック" charset="0"/>
              </a:defRPr>
            </a:lvl3pPr>
            <a:lvl4pPr marL="1600200" indent="-228600" algn="ctr" eaLnBrk="0" hangingPunct="0">
              <a:defRPr>
                <a:solidFill>
                  <a:schemeClr val="tx1"/>
                </a:solidFill>
                <a:latin typeface="Arial" charset="0"/>
                <a:ea typeface="ＭＳ Ｐゴシック" charset="0"/>
              </a:defRPr>
            </a:lvl4pPr>
            <a:lvl5pPr marL="2057400" indent="-228600" algn="ctr"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algn="l" eaLnBrk="1" hangingPunct="1"/>
            <a:r>
              <a:rPr lang="en-US" smtClean="0">
                <a:solidFill>
                  <a:schemeClr val="tx2"/>
                </a:solidFill>
              </a:rPr>
              <a:t>May 5, 2013</a:t>
            </a:r>
            <a:endParaRPr lang="en-US">
              <a:solidFill>
                <a:schemeClr val="tx2"/>
              </a:solidFill>
            </a:endParaRPr>
          </a:p>
        </p:txBody>
      </p:sp>
      <p:sp>
        <p:nvSpPr>
          <p:cNvPr id="36872" name="Slide Number Placeholder 1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a:solidFill>
                  <a:schemeClr val="tx1"/>
                </a:solidFill>
                <a:latin typeface="Arial" charset="0"/>
                <a:ea typeface="ＭＳ Ｐゴシック" charset="0"/>
              </a:defRPr>
            </a:lvl1pPr>
            <a:lvl2pPr marL="742950" indent="-285750" algn="ctr" eaLnBrk="0" hangingPunct="0">
              <a:defRPr>
                <a:solidFill>
                  <a:schemeClr val="tx1"/>
                </a:solidFill>
                <a:latin typeface="Arial" charset="0"/>
                <a:ea typeface="ＭＳ Ｐゴシック" charset="0"/>
              </a:defRPr>
            </a:lvl2pPr>
            <a:lvl3pPr marL="1143000" indent="-228600" algn="ctr" eaLnBrk="0" hangingPunct="0">
              <a:defRPr>
                <a:solidFill>
                  <a:schemeClr val="tx1"/>
                </a:solidFill>
                <a:latin typeface="Arial" charset="0"/>
                <a:ea typeface="ＭＳ Ｐゴシック" charset="0"/>
              </a:defRPr>
            </a:lvl3pPr>
            <a:lvl4pPr marL="1600200" indent="-228600" algn="ctr" eaLnBrk="0" hangingPunct="0">
              <a:defRPr>
                <a:solidFill>
                  <a:schemeClr val="tx1"/>
                </a:solidFill>
                <a:latin typeface="Arial" charset="0"/>
                <a:ea typeface="ＭＳ Ｐゴシック" charset="0"/>
              </a:defRPr>
            </a:lvl4pPr>
            <a:lvl5pPr marL="2057400" indent="-228600" algn="ctr"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90F164FE-4835-D34B-93A3-C7EA1F477494}" type="slidenum">
              <a:rPr lang="en-US">
                <a:solidFill>
                  <a:schemeClr val="tx2"/>
                </a:solidFill>
              </a:rPr>
              <a:pPr eaLnBrk="1" hangingPunct="1"/>
              <a:t>31</a:t>
            </a:fld>
            <a:endParaRPr lang="en-US">
              <a:solidFill>
                <a:schemeClr val="tx2"/>
              </a:solidFill>
            </a:endParaRPr>
          </a:p>
        </p:txBody>
      </p:sp>
      <p:sp>
        <p:nvSpPr>
          <p:cNvPr id="36873" name="Footer Placeholder 1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algn="ctr" eaLnBrk="0" hangingPunct="0">
              <a:defRPr>
                <a:solidFill>
                  <a:schemeClr val="tx1"/>
                </a:solidFill>
                <a:latin typeface="Arial" charset="0"/>
                <a:ea typeface="ＭＳ Ｐゴシック" charset="0"/>
              </a:defRPr>
            </a:lvl1pPr>
            <a:lvl2pPr marL="742950" indent="-285750" algn="ctr" eaLnBrk="0" hangingPunct="0">
              <a:defRPr>
                <a:solidFill>
                  <a:schemeClr val="tx1"/>
                </a:solidFill>
                <a:latin typeface="Arial" charset="0"/>
                <a:ea typeface="ＭＳ Ｐゴシック" charset="0"/>
              </a:defRPr>
            </a:lvl2pPr>
            <a:lvl3pPr marL="1143000" indent="-228600" algn="ctr" eaLnBrk="0" hangingPunct="0">
              <a:defRPr>
                <a:solidFill>
                  <a:schemeClr val="tx1"/>
                </a:solidFill>
                <a:latin typeface="Arial" charset="0"/>
                <a:ea typeface="ＭＳ Ｐゴシック" charset="0"/>
              </a:defRPr>
            </a:lvl3pPr>
            <a:lvl4pPr marL="1600200" indent="-228600" algn="ctr" eaLnBrk="0" hangingPunct="0">
              <a:defRPr>
                <a:solidFill>
                  <a:schemeClr val="tx1"/>
                </a:solidFill>
                <a:latin typeface="Arial" charset="0"/>
                <a:ea typeface="ＭＳ Ｐゴシック" charset="0"/>
              </a:defRPr>
            </a:lvl4pPr>
            <a:lvl5pPr marL="2057400" indent="-228600" algn="ctr"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r>
              <a:rPr lang="en-US">
                <a:solidFill>
                  <a:schemeClr val="tx2"/>
                </a:solidFill>
              </a:rPr>
              <a:t>Ask-a-Scientist Lecture</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defRPr/>
            </a:pPr>
            <a:r>
              <a:rPr smtClean="0">
                <a:ea typeface="+mj-ea"/>
              </a:rPr>
              <a:t>Hope springs eternal</a:t>
            </a:r>
            <a:endParaRPr>
              <a:ea typeface="+mj-ea"/>
            </a:endParaRPr>
          </a:p>
        </p:txBody>
      </p:sp>
      <p:pic>
        <p:nvPicPr>
          <p:cNvPr id="37891" name="Picture 8" descr="image-4.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52500" y="1295400"/>
            <a:ext cx="333375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2" name="Picture 7" descr="image-3.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00500" y="1104900"/>
            <a:ext cx="4619625" cy="338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3" name="TextBox 9"/>
          <p:cNvSpPr txBox="1">
            <a:spLocks noChangeArrowheads="1"/>
          </p:cNvSpPr>
          <p:nvPr/>
        </p:nvSpPr>
        <p:spPr bwMode="auto">
          <a:xfrm>
            <a:off x="266700" y="762000"/>
            <a:ext cx="3733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eaLnBrk="0" hangingPunct="0">
              <a:defRPr>
                <a:solidFill>
                  <a:schemeClr val="tx1"/>
                </a:solidFill>
                <a:latin typeface="Arial" charset="0"/>
                <a:ea typeface="ＭＳ Ｐゴシック" charset="0"/>
              </a:defRPr>
            </a:lvl1pPr>
            <a:lvl2pPr marL="742950" indent="-285750" algn="ctr" eaLnBrk="0" hangingPunct="0">
              <a:defRPr>
                <a:solidFill>
                  <a:schemeClr val="tx1"/>
                </a:solidFill>
                <a:latin typeface="Arial" charset="0"/>
                <a:ea typeface="ＭＳ Ｐゴシック" charset="0"/>
              </a:defRPr>
            </a:lvl2pPr>
            <a:lvl3pPr marL="1143000" indent="-228600" algn="ctr" eaLnBrk="0" hangingPunct="0">
              <a:defRPr>
                <a:solidFill>
                  <a:schemeClr val="tx1"/>
                </a:solidFill>
                <a:latin typeface="Arial" charset="0"/>
                <a:ea typeface="ＭＳ Ｐゴシック" charset="0"/>
              </a:defRPr>
            </a:lvl3pPr>
            <a:lvl4pPr marL="1600200" indent="-228600" algn="ctr" eaLnBrk="0" hangingPunct="0">
              <a:defRPr>
                <a:solidFill>
                  <a:schemeClr val="tx1"/>
                </a:solidFill>
                <a:latin typeface="Arial" charset="0"/>
                <a:ea typeface="ＭＳ Ｐゴシック" charset="0"/>
              </a:defRPr>
            </a:lvl4pPr>
            <a:lvl5pPr marL="2057400" indent="-228600" algn="ctr"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algn="l" eaLnBrk="1" hangingPunct="1"/>
            <a:r>
              <a:rPr lang="en-US" sz="2000"/>
              <a:t>Electricity/magnetism based…</a:t>
            </a:r>
          </a:p>
        </p:txBody>
      </p:sp>
      <p:sp>
        <p:nvSpPr>
          <p:cNvPr id="11" name="TextBox 10"/>
          <p:cNvSpPr txBox="1"/>
          <p:nvPr/>
        </p:nvSpPr>
        <p:spPr>
          <a:xfrm>
            <a:off x="4572000" y="4572000"/>
            <a:ext cx="3467100" cy="1200150"/>
          </a:xfrm>
          <a:prstGeom prst="rect">
            <a:avLst/>
          </a:prstGeom>
          <a:noFill/>
        </p:spPr>
        <p:txBody>
          <a:bodyPr>
            <a:spAutoFit/>
          </a:bodyPr>
          <a:lstStyle>
            <a:lvl1pPr algn="ctr" eaLnBrk="0" hangingPunct="0">
              <a:defRPr>
                <a:solidFill>
                  <a:schemeClr val="tx1"/>
                </a:solidFill>
                <a:latin typeface="Arial" charset="0"/>
                <a:ea typeface="ＭＳ Ｐゴシック" charset="0"/>
              </a:defRPr>
            </a:lvl1pPr>
            <a:lvl2pPr marL="742950" indent="-285750" algn="ctr" eaLnBrk="0" hangingPunct="0">
              <a:defRPr>
                <a:solidFill>
                  <a:schemeClr val="tx1"/>
                </a:solidFill>
                <a:latin typeface="Arial" charset="0"/>
                <a:ea typeface="ＭＳ Ｐゴシック" charset="0"/>
              </a:defRPr>
            </a:lvl2pPr>
            <a:lvl3pPr marL="1143000" indent="-228600" algn="ctr" eaLnBrk="0" hangingPunct="0">
              <a:defRPr>
                <a:solidFill>
                  <a:schemeClr val="tx1"/>
                </a:solidFill>
                <a:latin typeface="Arial" charset="0"/>
                <a:ea typeface="ＭＳ Ｐゴシック" charset="0"/>
              </a:defRPr>
            </a:lvl3pPr>
            <a:lvl4pPr marL="1600200" indent="-228600" algn="ctr" eaLnBrk="0" hangingPunct="0">
              <a:defRPr>
                <a:solidFill>
                  <a:schemeClr val="tx1"/>
                </a:solidFill>
                <a:latin typeface="Arial" charset="0"/>
                <a:ea typeface="ＭＳ Ｐゴシック" charset="0"/>
              </a:defRPr>
            </a:lvl4pPr>
            <a:lvl5pPr marL="2057400" indent="-228600" algn="ctr"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algn="l" eaLnBrk="1" hangingPunct="1"/>
            <a:r>
              <a:rPr lang="en-US" sz="2400">
                <a:solidFill>
                  <a:srgbClr val="FCF059"/>
                </a:solidFill>
              </a:rPr>
              <a:t>As we</a:t>
            </a:r>
            <a:r>
              <a:rPr lang="ja-JP" altLang="en-US" sz="2400">
                <a:solidFill>
                  <a:srgbClr val="FCF059"/>
                </a:solidFill>
              </a:rPr>
              <a:t>’</a:t>
            </a:r>
            <a:r>
              <a:rPr lang="en-US" sz="2400">
                <a:solidFill>
                  <a:srgbClr val="FCF059"/>
                </a:solidFill>
              </a:rPr>
              <a:t>ll see, this is the class with the most staying power today</a:t>
            </a:r>
          </a:p>
        </p:txBody>
      </p:sp>
      <p:sp>
        <p:nvSpPr>
          <p:cNvPr id="37895" name="Date Placeholder 11"/>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algn="ctr" eaLnBrk="0" hangingPunct="0">
              <a:defRPr>
                <a:solidFill>
                  <a:schemeClr val="tx1"/>
                </a:solidFill>
                <a:latin typeface="Arial" charset="0"/>
                <a:ea typeface="ＭＳ Ｐゴシック" charset="0"/>
              </a:defRPr>
            </a:lvl1pPr>
            <a:lvl2pPr marL="742950" indent="-285750" algn="ctr" eaLnBrk="0" hangingPunct="0">
              <a:defRPr>
                <a:solidFill>
                  <a:schemeClr val="tx1"/>
                </a:solidFill>
                <a:latin typeface="Arial" charset="0"/>
                <a:ea typeface="ＭＳ Ｐゴシック" charset="0"/>
              </a:defRPr>
            </a:lvl2pPr>
            <a:lvl3pPr marL="1143000" indent="-228600" algn="ctr" eaLnBrk="0" hangingPunct="0">
              <a:defRPr>
                <a:solidFill>
                  <a:schemeClr val="tx1"/>
                </a:solidFill>
                <a:latin typeface="Arial" charset="0"/>
                <a:ea typeface="ＭＳ Ｐゴシック" charset="0"/>
              </a:defRPr>
            </a:lvl3pPr>
            <a:lvl4pPr marL="1600200" indent="-228600" algn="ctr" eaLnBrk="0" hangingPunct="0">
              <a:defRPr>
                <a:solidFill>
                  <a:schemeClr val="tx1"/>
                </a:solidFill>
                <a:latin typeface="Arial" charset="0"/>
                <a:ea typeface="ＭＳ Ｐゴシック" charset="0"/>
              </a:defRPr>
            </a:lvl4pPr>
            <a:lvl5pPr marL="2057400" indent="-228600" algn="ctr"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algn="l" eaLnBrk="1" hangingPunct="1"/>
            <a:r>
              <a:rPr lang="en-US" smtClean="0">
                <a:solidFill>
                  <a:schemeClr val="tx2"/>
                </a:solidFill>
              </a:rPr>
              <a:t>May 5, 2013</a:t>
            </a:r>
            <a:endParaRPr lang="en-US">
              <a:solidFill>
                <a:schemeClr val="tx2"/>
              </a:solidFill>
            </a:endParaRPr>
          </a:p>
        </p:txBody>
      </p:sp>
      <p:sp>
        <p:nvSpPr>
          <p:cNvPr id="37896" name="Slide Number Placeholder 1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a:solidFill>
                  <a:schemeClr val="tx1"/>
                </a:solidFill>
                <a:latin typeface="Arial" charset="0"/>
                <a:ea typeface="ＭＳ Ｐゴシック" charset="0"/>
              </a:defRPr>
            </a:lvl1pPr>
            <a:lvl2pPr marL="742950" indent="-285750" algn="ctr" eaLnBrk="0" hangingPunct="0">
              <a:defRPr>
                <a:solidFill>
                  <a:schemeClr val="tx1"/>
                </a:solidFill>
                <a:latin typeface="Arial" charset="0"/>
                <a:ea typeface="ＭＳ Ｐゴシック" charset="0"/>
              </a:defRPr>
            </a:lvl2pPr>
            <a:lvl3pPr marL="1143000" indent="-228600" algn="ctr" eaLnBrk="0" hangingPunct="0">
              <a:defRPr>
                <a:solidFill>
                  <a:schemeClr val="tx1"/>
                </a:solidFill>
                <a:latin typeface="Arial" charset="0"/>
                <a:ea typeface="ＭＳ Ｐゴシック" charset="0"/>
              </a:defRPr>
            </a:lvl3pPr>
            <a:lvl4pPr marL="1600200" indent="-228600" algn="ctr" eaLnBrk="0" hangingPunct="0">
              <a:defRPr>
                <a:solidFill>
                  <a:schemeClr val="tx1"/>
                </a:solidFill>
                <a:latin typeface="Arial" charset="0"/>
                <a:ea typeface="ＭＳ Ｐゴシック" charset="0"/>
              </a:defRPr>
            </a:lvl4pPr>
            <a:lvl5pPr marL="2057400" indent="-228600" algn="ctr"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495F74ED-B634-8040-A7EB-6BD6F5411D01}" type="slidenum">
              <a:rPr lang="en-US">
                <a:solidFill>
                  <a:schemeClr val="tx2"/>
                </a:solidFill>
              </a:rPr>
              <a:pPr eaLnBrk="1" hangingPunct="1"/>
              <a:t>32</a:t>
            </a:fld>
            <a:endParaRPr lang="en-US">
              <a:solidFill>
                <a:schemeClr val="tx2"/>
              </a:solidFill>
            </a:endParaRPr>
          </a:p>
        </p:txBody>
      </p:sp>
      <p:sp>
        <p:nvSpPr>
          <p:cNvPr id="37897" name="Footer Placeholder 1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algn="ctr" eaLnBrk="0" hangingPunct="0">
              <a:defRPr>
                <a:solidFill>
                  <a:schemeClr val="tx1"/>
                </a:solidFill>
                <a:latin typeface="Arial" charset="0"/>
                <a:ea typeface="ＭＳ Ｐゴシック" charset="0"/>
              </a:defRPr>
            </a:lvl1pPr>
            <a:lvl2pPr marL="742950" indent="-285750" algn="ctr" eaLnBrk="0" hangingPunct="0">
              <a:defRPr>
                <a:solidFill>
                  <a:schemeClr val="tx1"/>
                </a:solidFill>
                <a:latin typeface="Arial" charset="0"/>
                <a:ea typeface="ＭＳ Ｐゴシック" charset="0"/>
              </a:defRPr>
            </a:lvl2pPr>
            <a:lvl3pPr marL="1143000" indent="-228600" algn="ctr" eaLnBrk="0" hangingPunct="0">
              <a:defRPr>
                <a:solidFill>
                  <a:schemeClr val="tx1"/>
                </a:solidFill>
                <a:latin typeface="Arial" charset="0"/>
                <a:ea typeface="ＭＳ Ｐゴシック" charset="0"/>
              </a:defRPr>
            </a:lvl3pPr>
            <a:lvl4pPr marL="1600200" indent="-228600" algn="ctr" eaLnBrk="0" hangingPunct="0">
              <a:defRPr>
                <a:solidFill>
                  <a:schemeClr val="tx1"/>
                </a:solidFill>
                <a:latin typeface="Arial" charset="0"/>
                <a:ea typeface="ＭＳ Ｐゴシック" charset="0"/>
              </a:defRPr>
            </a:lvl4pPr>
            <a:lvl5pPr marL="2057400" indent="-228600" algn="ctr"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r>
              <a:rPr lang="en-US">
                <a:solidFill>
                  <a:schemeClr val="tx2"/>
                </a:solidFill>
              </a:rPr>
              <a:t>Ask-a-Scientist Lecture</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idx="4294967295"/>
          </p:nvPr>
        </p:nvSpPr>
        <p:spPr>
          <a:xfrm>
            <a:off x="544286" y="265113"/>
            <a:ext cx="8028214" cy="533400"/>
          </a:xfrm>
        </p:spPr>
        <p:txBody>
          <a:bodyPr>
            <a:normAutofit fontScale="90000"/>
          </a:bodyPr>
          <a:lstStyle/>
          <a:p>
            <a:pPr eaLnBrk="1" fontAlgn="auto" hangingPunct="1">
              <a:spcAft>
                <a:spcPts val="0"/>
              </a:spcAft>
              <a:defRPr/>
            </a:pPr>
            <a:r>
              <a:rPr smtClean="0">
                <a:ea typeface="+mj-ea"/>
              </a:rPr>
              <a:t>Perpetual Motion 101 (electricity example)</a:t>
            </a:r>
          </a:p>
        </p:txBody>
      </p:sp>
      <p:pic>
        <p:nvPicPr>
          <p:cNvPr id="410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775" y="1438275"/>
            <a:ext cx="1651000" cy="1427163"/>
          </a:xfrm>
          <a:prstGeom prst="rect">
            <a:avLst/>
          </a:prstGeom>
          <a:noFill/>
          <a:ln w="0">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grpSp>
        <p:nvGrpSpPr>
          <p:cNvPr id="2" name="Group 28"/>
          <p:cNvGrpSpPr>
            <a:grpSpLocks/>
          </p:cNvGrpSpPr>
          <p:nvPr/>
        </p:nvGrpSpPr>
        <p:grpSpPr bwMode="auto">
          <a:xfrm>
            <a:off x="2044700" y="1009650"/>
            <a:ext cx="4289425" cy="1708150"/>
            <a:chOff x="2044700" y="1009650"/>
            <a:chExt cx="4289425" cy="1708150"/>
          </a:xfrm>
        </p:grpSpPr>
        <p:pic>
          <p:nvPicPr>
            <p:cNvPr id="3893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25975" y="1009650"/>
              <a:ext cx="1708150" cy="170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pic>
        <p:cxnSp>
          <p:nvCxnSpPr>
            <p:cNvPr id="38938" name="Straight Connector 18"/>
            <p:cNvCxnSpPr>
              <a:cxnSpLocks noChangeShapeType="1"/>
            </p:cNvCxnSpPr>
            <p:nvPr/>
          </p:nvCxnSpPr>
          <p:spPr bwMode="auto">
            <a:xfrm>
              <a:off x="2044700" y="1870075"/>
              <a:ext cx="2708275" cy="15875"/>
            </a:xfrm>
            <a:prstGeom prst="line">
              <a:avLst/>
            </a:prstGeom>
            <a:noFill/>
            <a:ln w="63500">
              <a:solidFill>
                <a:schemeClr val="tx1"/>
              </a:solidFill>
              <a:round/>
              <a:headEnd/>
              <a:tailEnd/>
            </a:ln>
            <a:extLst>
              <a:ext uri="{909E8E84-426E-40dd-AFC4-6F175D3DCCD1}">
                <a14:hiddenFill xmlns:a14="http://schemas.microsoft.com/office/drawing/2010/main">
                  <a:noFill/>
                </a14:hiddenFill>
              </a:ext>
            </a:extLst>
          </p:spPr>
        </p:cxnSp>
      </p:grpSp>
      <p:grpSp>
        <p:nvGrpSpPr>
          <p:cNvPr id="3" name="Group 25"/>
          <p:cNvGrpSpPr>
            <a:grpSpLocks/>
          </p:cNvGrpSpPr>
          <p:nvPr/>
        </p:nvGrpSpPr>
        <p:grpSpPr bwMode="auto">
          <a:xfrm>
            <a:off x="2324100" y="790575"/>
            <a:ext cx="2057400" cy="1897063"/>
            <a:chOff x="3124200" y="977900"/>
            <a:chExt cx="2938462" cy="2528888"/>
          </a:xfrm>
        </p:grpSpPr>
        <p:pic>
          <p:nvPicPr>
            <p:cNvPr id="3893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89288" y="977900"/>
              <a:ext cx="2782523" cy="252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pic>
        <p:cxnSp>
          <p:nvCxnSpPr>
            <p:cNvPr id="38935" name="Straight Connector 21"/>
            <p:cNvCxnSpPr>
              <a:cxnSpLocks noChangeShapeType="1"/>
            </p:cNvCxnSpPr>
            <p:nvPr/>
          </p:nvCxnSpPr>
          <p:spPr bwMode="auto">
            <a:xfrm>
              <a:off x="3124200" y="2413000"/>
              <a:ext cx="447675" cy="1588"/>
            </a:xfrm>
            <a:prstGeom prst="line">
              <a:avLst/>
            </a:prstGeom>
            <a:noFill/>
            <a:ln w="63500">
              <a:solidFill>
                <a:schemeClr val="tx1"/>
              </a:solidFill>
              <a:round/>
              <a:headEnd/>
              <a:tailEnd/>
            </a:ln>
            <a:extLst>
              <a:ext uri="{909E8E84-426E-40dd-AFC4-6F175D3DCCD1}">
                <a14:hiddenFill xmlns:a14="http://schemas.microsoft.com/office/drawing/2010/main">
                  <a:noFill/>
                </a14:hiddenFill>
              </a:ext>
            </a:extLst>
          </p:spPr>
        </p:cxnSp>
        <p:cxnSp>
          <p:nvCxnSpPr>
            <p:cNvPr id="38936" name="Straight Connector 24"/>
            <p:cNvCxnSpPr>
              <a:cxnSpLocks noChangeShapeType="1"/>
            </p:cNvCxnSpPr>
            <p:nvPr/>
          </p:nvCxnSpPr>
          <p:spPr bwMode="auto">
            <a:xfrm>
              <a:off x="5614987" y="2422525"/>
              <a:ext cx="447675" cy="1588"/>
            </a:xfrm>
            <a:prstGeom prst="line">
              <a:avLst/>
            </a:prstGeom>
            <a:noFill/>
            <a:ln w="63500">
              <a:solidFill>
                <a:schemeClr val="tx1"/>
              </a:solidFill>
              <a:round/>
              <a:headEnd/>
              <a:tailEnd/>
            </a:ln>
            <a:extLst>
              <a:ext uri="{909E8E84-426E-40dd-AFC4-6F175D3DCCD1}">
                <a14:hiddenFill xmlns:a14="http://schemas.microsoft.com/office/drawing/2010/main">
                  <a:noFill/>
                </a14:hiddenFill>
              </a:ext>
            </a:extLst>
          </p:spPr>
        </p:cxnSp>
      </p:grpSp>
      <p:sp>
        <p:nvSpPr>
          <p:cNvPr id="27" name="Freeform 26"/>
          <p:cNvSpPr>
            <a:spLocks noChangeArrowheads="1"/>
          </p:cNvSpPr>
          <p:nvPr/>
        </p:nvSpPr>
        <p:spPr bwMode="auto">
          <a:xfrm>
            <a:off x="747713" y="2200275"/>
            <a:ext cx="5253037" cy="2008188"/>
          </a:xfrm>
          <a:custGeom>
            <a:avLst/>
            <a:gdLst>
              <a:gd name="T0" fmla="*/ 5253038 w 8093611"/>
              <a:gd name="T1" fmla="*/ 0 h 2497352"/>
              <a:gd name="T2" fmla="*/ 3698284 w 8093611"/>
              <a:gd name="T3" fmla="*/ 471181 h 2497352"/>
              <a:gd name="T4" fmla="*/ 3367510 w 8093611"/>
              <a:gd name="T5" fmla="*/ 1777561 h 2497352"/>
              <a:gd name="T6" fmla="*/ 1216153 w 8093611"/>
              <a:gd name="T7" fmla="*/ 1859020 h 2497352"/>
              <a:gd name="T8" fmla="*/ 489138 w 8093611"/>
              <a:gd name="T9" fmla="*/ 1599122 h 2497352"/>
              <a:gd name="T10" fmla="*/ 202295 w 8093611"/>
              <a:gd name="T11" fmla="*/ 1065004 h 2497352"/>
              <a:gd name="T12" fmla="*/ 79852 w 8093611"/>
              <a:gd name="T13" fmla="*/ 459714 h 2497352"/>
              <a:gd name="T14" fmla="*/ 0 60000 65536"/>
              <a:gd name="T15" fmla="*/ 0 60000 65536"/>
              <a:gd name="T16" fmla="*/ 0 60000 65536"/>
              <a:gd name="T17" fmla="*/ 0 60000 65536"/>
              <a:gd name="T18" fmla="*/ 0 60000 65536"/>
              <a:gd name="T19" fmla="*/ 0 60000 65536"/>
              <a:gd name="T20" fmla="*/ 0 60000 65536"/>
              <a:gd name="T21" fmla="*/ 0 w 8093611"/>
              <a:gd name="T22" fmla="*/ 0 h 2497352"/>
              <a:gd name="T23" fmla="*/ 8093611 w 8093611"/>
              <a:gd name="T24" fmla="*/ 2497352 h 24973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093611" h="2497352">
                <a:moveTo>
                  <a:pt x="8093611" y="0"/>
                </a:moveTo>
                <a:cubicBezTo>
                  <a:pt x="7768967" y="677862"/>
                  <a:pt x="6182312" y="217455"/>
                  <a:pt x="5698125" y="585755"/>
                </a:cubicBezTo>
                <a:cubicBezTo>
                  <a:pt x="5213938" y="954055"/>
                  <a:pt x="5825876" y="1922248"/>
                  <a:pt x="5188486" y="2209800"/>
                </a:cubicBezTo>
                <a:cubicBezTo>
                  <a:pt x="4551096" y="2497352"/>
                  <a:pt x="2642276" y="2310718"/>
                  <a:pt x="1873786" y="2311067"/>
                </a:cubicBezTo>
                <a:cubicBezTo>
                  <a:pt x="1134645" y="2274096"/>
                  <a:pt x="1013989" y="2152486"/>
                  <a:pt x="753639" y="1987971"/>
                </a:cubicBezTo>
                <a:cubicBezTo>
                  <a:pt x="493289" y="1823456"/>
                  <a:pt x="416787" y="1560054"/>
                  <a:pt x="311686" y="1323975"/>
                </a:cubicBezTo>
                <a:cubicBezTo>
                  <a:pt x="206585" y="1087897"/>
                  <a:pt x="1" y="827087"/>
                  <a:pt x="123032" y="571500"/>
                </a:cubicBezTo>
              </a:path>
            </a:pathLst>
          </a:custGeom>
          <a:noFill/>
          <a:ln w="508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nchor="ctr"/>
          <a:lstStyle/>
          <a:p>
            <a:pPr algn="ctr"/>
            <a:endParaRPr lang="en-US"/>
          </a:p>
        </p:txBody>
      </p:sp>
      <p:pic>
        <p:nvPicPr>
          <p:cNvPr id="4104"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74900" y="3432175"/>
            <a:ext cx="1265238" cy="1419225"/>
          </a:xfrm>
          <a:prstGeom prst="rect">
            <a:avLst/>
          </a:prstGeom>
          <a:noFill/>
          <a:ln w="0">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
        <p:nvSpPr>
          <p:cNvPr id="33" name="TextBox 32"/>
          <p:cNvSpPr txBox="1"/>
          <p:nvPr/>
        </p:nvSpPr>
        <p:spPr>
          <a:xfrm>
            <a:off x="5191125" y="2801938"/>
            <a:ext cx="3152775" cy="400050"/>
          </a:xfrm>
          <a:prstGeom prst="rect">
            <a:avLst/>
          </a:prstGeom>
          <a:noFill/>
        </p:spPr>
        <p:txBody>
          <a:bodyPr>
            <a:spAutoFit/>
          </a:bodyPr>
          <a:lstStyle>
            <a:lvl1pPr algn="ctr" eaLnBrk="0" hangingPunct="0">
              <a:defRPr>
                <a:solidFill>
                  <a:schemeClr val="tx1"/>
                </a:solidFill>
                <a:latin typeface="Arial" charset="0"/>
                <a:ea typeface="ＭＳ Ｐゴシック" charset="0"/>
              </a:defRPr>
            </a:lvl1pPr>
            <a:lvl2pPr marL="742950" indent="-285750" algn="ctr" eaLnBrk="0" hangingPunct="0">
              <a:defRPr>
                <a:solidFill>
                  <a:schemeClr val="tx1"/>
                </a:solidFill>
                <a:latin typeface="Arial" charset="0"/>
                <a:ea typeface="ＭＳ Ｐゴシック" charset="0"/>
              </a:defRPr>
            </a:lvl2pPr>
            <a:lvl3pPr marL="1143000" indent="-228600" algn="ctr" eaLnBrk="0" hangingPunct="0">
              <a:defRPr>
                <a:solidFill>
                  <a:schemeClr val="tx1"/>
                </a:solidFill>
                <a:latin typeface="Arial" charset="0"/>
                <a:ea typeface="ＭＳ Ｐゴシック" charset="0"/>
              </a:defRPr>
            </a:lvl3pPr>
            <a:lvl4pPr marL="1600200" indent="-228600" algn="ctr" eaLnBrk="0" hangingPunct="0">
              <a:defRPr>
                <a:solidFill>
                  <a:schemeClr val="tx1"/>
                </a:solidFill>
                <a:latin typeface="Arial" charset="0"/>
                <a:ea typeface="ＭＳ Ｐゴシック" charset="0"/>
              </a:defRPr>
            </a:lvl4pPr>
            <a:lvl5pPr marL="2057400" indent="-228600" algn="ctr"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algn="l" eaLnBrk="1" hangingPunct="1"/>
            <a:r>
              <a:rPr lang="en-US" sz="2000">
                <a:latin typeface="Constantia" charset="0"/>
              </a:rPr>
              <a:t>Start with a motor…</a:t>
            </a:r>
          </a:p>
        </p:txBody>
      </p:sp>
      <p:sp>
        <p:nvSpPr>
          <p:cNvPr id="34" name="TextBox 33"/>
          <p:cNvSpPr txBox="1"/>
          <p:nvPr/>
        </p:nvSpPr>
        <p:spPr>
          <a:xfrm>
            <a:off x="5200650" y="3178175"/>
            <a:ext cx="3600450" cy="400050"/>
          </a:xfrm>
          <a:prstGeom prst="rect">
            <a:avLst/>
          </a:prstGeom>
          <a:noFill/>
        </p:spPr>
        <p:txBody>
          <a:bodyPr>
            <a:spAutoFit/>
          </a:bodyPr>
          <a:lstStyle>
            <a:lvl1pPr algn="ctr" eaLnBrk="0" hangingPunct="0">
              <a:defRPr>
                <a:solidFill>
                  <a:schemeClr val="tx1"/>
                </a:solidFill>
                <a:latin typeface="Arial" charset="0"/>
                <a:ea typeface="ＭＳ Ｐゴシック" charset="0"/>
              </a:defRPr>
            </a:lvl1pPr>
            <a:lvl2pPr marL="742950" indent="-285750" algn="ctr" eaLnBrk="0" hangingPunct="0">
              <a:defRPr>
                <a:solidFill>
                  <a:schemeClr val="tx1"/>
                </a:solidFill>
                <a:latin typeface="Arial" charset="0"/>
                <a:ea typeface="ＭＳ Ｐゴシック" charset="0"/>
              </a:defRPr>
            </a:lvl2pPr>
            <a:lvl3pPr marL="1143000" indent="-228600" algn="ctr" eaLnBrk="0" hangingPunct="0">
              <a:defRPr>
                <a:solidFill>
                  <a:schemeClr val="tx1"/>
                </a:solidFill>
                <a:latin typeface="Arial" charset="0"/>
                <a:ea typeface="ＭＳ Ｐゴシック" charset="0"/>
              </a:defRPr>
            </a:lvl3pPr>
            <a:lvl4pPr marL="1600200" indent="-228600" algn="ctr" eaLnBrk="0" hangingPunct="0">
              <a:defRPr>
                <a:solidFill>
                  <a:schemeClr val="tx1"/>
                </a:solidFill>
                <a:latin typeface="Arial" charset="0"/>
                <a:ea typeface="ＭＳ Ｐゴシック" charset="0"/>
              </a:defRPr>
            </a:lvl4pPr>
            <a:lvl5pPr marL="2057400" indent="-228600" algn="ctr"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algn="l" eaLnBrk="1" hangingPunct="1"/>
            <a:r>
              <a:rPr lang="en-US" sz="2000">
                <a:latin typeface="Constantia" charset="0"/>
              </a:rPr>
              <a:t>which turns a generator…</a:t>
            </a:r>
          </a:p>
        </p:txBody>
      </p:sp>
      <p:sp>
        <p:nvSpPr>
          <p:cNvPr id="35" name="TextBox 34"/>
          <p:cNvSpPr txBox="1"/>
          <p:nvPr/>
        </p:nvSpPr>
        <p:spPr>
          <a:xfrm>
            <a:off x="5219700" y="3582988"/>
            <a:ext cx="3638550" cy="400050"/>
          </a:xfrm>
          <a:prstGeom prst="rect">
            <a:avLst/>
          </a:prstGeom>
          <a:noFill/>
        </p:spPr>
        <p:txBody>
          <a:bodyPr>
            <a:spAutoFit/>
          </a:bodyPr>
          <a:lstStyle>
            <a:lvl1pPr algn="ctr" eaLnBrk="0" hangingPunct="0">
              <a:defRPr>
                <a:solidFill>
                  <a:schemeClr val="tx1"/>
                </a:solidFill>
                <a:latin typeface="Arial" charset="0"/>
                <a:ea typeface="ＭＳ Ｐゴシック" charset="0"/>
              </a:defRPr>
            </a:lvl1pPr>
            <a:lvl2pPr marL="742950" indent="-285750" algn="ctr" eaLnBrk="0" hangingPunct="0">
              <a:defRPr>
                <a:solidFill>
                  <a:schemeClr val="tx1"/>
                </a:solidFill>
                <a:latin typeface="Arial" charset="0"/>
                <a:ea typeface="ＭＳ Ｐゴシック" charset="0"/>
              </a:defRPr>
            </a:lvl2pPr>
            <a:lvl3pPr marL="1143000" indent="-228600" algn="ctr" eaLnBrk="0" hangingPunct="0">
              <a:defRPr>
                <a:solidFill>
                  <a:schemeClr val="tx1"/>
                </a:solidFill>
                <a:latin typeface="Arial" charset="0"/>
                <a:ea typeface="ＭＳ Ｐゴシック" charset="0"/>
              </a:defRPr>
            </a:lvl3pPr>
            <a:lvl4pPr marL="1600200" indent="-228600" algn="ctr" eaLnBrk="0" hangingPunct="0">
              <a:defRPr>
                <a:solidFill>
                  <a:schemeClr val="tx1"/>
                </a:solidFill>
                <a:latin typeface="Arial" charset="0"/>
                <a:ea typeface="ＭＳ Ｐゴシック" charset="0"/>
              </a:defRPr>
            </a:lvl4pPr>
            <a:lvl5pPr marL="2057400" indent="-228600" algn="ctr"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algn="l" eaLnBrk="1" hangingPunct="1"/>
            <a:r>
              <a:rPr lang="en-US" sz="2000">
                <a:latin typeface="Constantia" charset="0"/>
              </a:rPr>
              <a:t>which powers the motor…</a:t>
            </a:r>
          </a:p>
        </p:txBody>
      </p:sp>
      <p:sp>
        <p:nvSpPr>
          <p:cNvPr id="36" name="TextBox 35"/>
          <p:cNvSpPr txBox="1"/>
          <p:nvPr/>
        </p:nvSpPr>
        <p:spPr>
          <a:xfrm>
            <a:off x="5232400" y="4419600"/>
            <a:ext cx="3152775" cy="400050"/>
          </a:xfrm>
          <a:prstGeom prst="rect">
            <a:avLst/>
          </a:prstGeom>
          <a:noFill/>
        </p:spPr>
        <p:txBody>
          <a:bodyPr>
            <a:spAutoFit/>
          </a:bodyPr>
          <a:lstStyle>
            <a:lvl1pPr algn="ctr" eaLnBrk="0" hangingPunct="0">
              <a:defRPr>
                <a:solidFill>
                  <a:schemeClr val="tx1"/>
                </a:solidFill>
                <a:latin typeface="Arial" charset="0"/>
                <a:ea typeface="ＭＳ Ｐゴシック" charset="0"/>
              </a:defRPr>
            </a:lvl1pPr>
            <a:lvl2pPr marL="742950" indent="-285750" algn="ctr" eaLnBrk="0" hangingPunct="0">
              <a:defRPr>
                <a:solidFill>
                  <a:schemeClr val="tx1"/>
                </a:solidFill>
                <a:latin typeface="Arial" charset="0"/>
                <a:ea typeface="ＭＳ Ｐゴシック" charset="0"/>
              </a:defRPr>
            </a:lvl2pPr>
            <a:lvl3pPr marL="1143000" indent="-228600" algn="ctr" eaLnBrk="0" hangingPunct="0">
              <a:defRPr>
                <a:solidFill>
                  <a:schemeClr val="tx1"/>
                </a:solidFill>
                <a:latin typeface="Arial" charset="0"/>
                <a:ea typeface="ＭＳ Ｐゴシック" charset="0"/>
              </a:defRPr>
            </a:lvl3pPr>
            <a:lvl4pPr marL="1600200" indent="-228600" algn="ctr" eaLnBrk="0" hangingPunct="0">
              <a:defRPr>
                <a:solidFill>
                  <a:schemeClr val="tx1"/>
                </a:solidFill>
                <a:latin typeface="Arial" charset="0"/>
                <a:ea typeface="ＭＳ Ｐゴシック" charset="0"/>
              </a:defRPr>
            </a:lvl4pPr>
            <a:lvl5pPr marL="2057400" indent="-228600" algn="ctr"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2000">
                <a:solidFill>
                  <a:srgbClr val="FFFF00"/>
                </a:solidFill>
                <a:latin typeface="Constantia" charset="0"/>
              </a:rPr>
              <a:t>Doesn</a:t>
            </a:r>
            <a:r>
              <a:rPr lang="ja-JP" altLang="en-US" sz="2000">
                <a:solidFill>
                  <a:srgbClr val="FFFF00"/>
                </a:solidFill>
                <a:latin typeface="Constantia" charset="0"/>
              </a:rPr>
              <a:t>’</a:t>
            </a:r>
            <a:r>
              <a:rPr lang="en-US" sz="2000">
                <a:solidFill>
                  <a:srgbClr val="FFFF00"/>
                </a:solidFill>
                <a:latin typeface="Constantia" charset="0"/>
              </a:rPr>
              <a:t>t work??</a:t>
            </a:r>
          </a:p>
        </p:txBody>
      </p:sp>
      <p:sp>
        <p:nvSpPr>
          <p:cNvPr id="37" name="TextBox 36"/>
          <p:cNvSpPr txBox="1"/>
          <p:nvPr/>
        </p:nvSpPr>
        <p:spPr>
          <a:xfrm>
            <a:off x="5243513" y="4818063"/>
            <a:ext cx="3152775" cy="400050"/>
          </a:xfrm>
          <a:prstGeom prst="rect">
            <a:avLst/>
          </a:prstGeom>
          <a:noFill/>
        </p:spPr>
        <p:txBody>
          <a:bodyPr>
            <a:spAutoFit/>
          </a:bodyPr>
          <a:lstStyle>
            <a:lvl1pPr algn="ctr" eaLnBrk="0" hangingPunct="0">
              <a:defRPr>
                <a:solidFill>
                  <a:schemeClr val="tx1"/>
                </a:solidFill>
                <a:latin typeface="Arial" charset="0"/>
                <a:ea typeface="ＭＳ Ｐゴシック" charset="0"/>
              </a:defRPr>
            </a:lvl1pPr>
            <a:lvl2pPr marL="742950" indent="-285750" algn="ctr" eaLnBrk="0" hangingPunct="0">
              <a:defRPr>
                <a:solidFill>
                  <a:schemeClr val="tx1"/>
                </a:solidFill>
                <a:latin typeface="Arial" charset="0"/>
                <a:ea typeface="ＭＳ Ｐゴシック" charset="0"/>
              </a:defRPr>
            </a:lvl2pPr>
            <a:lvl3pPr marL="1143000" indent="-228600" algn="ctr" eaLnBrk="0" hangingPunct="0">
              <a:defRPr>
                <a:solidFill>
                  <a:schemeClr val="tx1"/>
                </a:solidFill>
                <a:latin typeface="Arial" charset="0"/>
                <a:ea typeface="ＭＳ Ｐゴシック" charset="0"/>
              </a:defRPr>
            </a:lvl3pPr>
            <a:lvl4pPr marL="1600200" indent="-228600" algn="ctr" eaLnBrk="0" hangingPunct="0">
              <a:defRPr>
                <a:solidFill>
                  <a:schemeClr val="tx1"/>
                </a:solidFill>
                <a:latin typeface="Arial" charset="0"/>
                <a:ea typeface="ＭＳ Ｐゴシック" charset="0"/>
              </a:defRPr>
            </a:lvl4pPr>
            <a:lvl5pPr marL="2057400" indent="-228600" algn="ctr"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algn="l" eaLnBrk="1" hangingPunct="1"/>
            <a:r>
              <a:rPr lang="en-US" sz="2000">
                <a:latin typeface="Constantia" charset="0"/>
              </a:rPr>
              <a:t>Try adding some gears…</a:t>
            </a:r>
          </a:p>
        </p:txBody>
      </p:sp>
      <p:sp>
        <p:nvSpPr>
          <p:cNvPr id="38" name="TextBox 37"/>
          <p:cNvSpPr txBox="1"/>
          <p:nvPr/>
        </p:nvSpPr>
        <p:spPr>
          <a:xfrm>
            <a:off x="5238750" y="5180013"/>
            <a:ext cx="3152775" cy="400050"/>
          </a:xfrm>
          <a:prstGeom prst="rect">
            <a:avLst/>
          </a:prstGeom>
          <a:noFill/>
        </p:spPr>
        <p:txBody>
          <a:bodyPr>
            <a:spAutoFit/>
          </a:bodyPr>
          <a:lstStyle/>
          <a:p>
            <a:pPr>
              <a:defRPr/>
            </a:pPr>
            <a:r>
              <a:rPr lang="en-US" sz="2000" dirty="0">
                <a:latin typeface="+mn-lt"/>
                <a:ea typeface="+mn-ea"/>
              </a:rPr>
              <a:t>or maybe a transformer</a:t>
            </a:r>
          </a:p>
        </p:txBody>
      </p:sp>
      <p:sp>
        <p:nvSpPr>
          <p:cNvPr id="39" name="TextBox 38"/>
          <p:cNvSpPr txBox="1"/>
          <p:nvPr/>
        </p:nvSpPr>
        <p:spPr>
          <a:xfrm>
            <a:off x="5238750" y="5648325"/>
            <a:ext cx="3152775" cy="400050"/>
          </a:xfrm>
          <a:prstGeom prst="rect">
            <a:avLst/>
          </a:prstGeom>
          <a:noFill/>
        </p:spPr>
        <p:txBody>
          <a:bodyPr>
            <a:spAutoFit/>
          </a:bodyPr>
          <a:lstStyle>
            <a:lvl1pPr algn="ctr" eaLnBrk="0" hangingPunct="0">
              <a:defRPr>
                <a:solidFill>
                  <a:schemeClr val="tx1"/>
                </a:solidFill>
                <a:latin typeface="Arial" charset="0"/>
                <a:ea typeface="ＭＳ Ｐゴシック" charset="0"/>
              </a:defRPr>
            </a:lvl1pPr>
            <a:lvl2pPr marL="742950" indent="-285750" algn="ctr" eaLnBrk="0" hangingPunct="0">
              <a:defRPr>
                <a:solidFill>
                  <a:schemeClr val="tx1"/>
                </a:solidFill>
                <a:latin typeface="Arial" charset="0"/>
                <a:ea typeface="ＭＳ Ｐゴシック" charset="0"/>
              </a:defRPr>
            </a:lvl2pPr>
            <a:lvl3pPr marL="1143000" indent="-228600" algn="ctr" eaLnBrk="0" hangingPunct="0">
              <a:defRPr>
                <a:solidFill>
                  <a:schemeClr val="tx1"/>
                </a:solidFill>
                <a:latin typeface="Arial" charset="0"/>
                <a:ea typeface="ＭＳ Ｐゴシック" charset="0"/>
              </a:defRPr>
            </a:lvl3pPr>
            <a:lvl4pPr marL="1600200" indent="-228600" algn="ctr" eaLnBrk="0" hangingPunct="0">
              <a:defRPr>
                <a:solidFill>
                  <a:schemeClr val="tx1"/>
                </a:solidFill>
                <a:latin typeface="Arial" charset="0"/>
                <a:ea typeface="ＭＳ Ｐゴシック" charset="0"/>
              </a:defRPr>
            </a:lvl4pPr>
            <a:lvl5pPr marL="2057400" indent="-228600" algn="ctr"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2000">
                <a:solidFill>
                  <a:srgbClr val="FFFF00"/>
                </a:solidFill>
                <a:latin typeface="Constantia" charset="0"/>
              </a:rPr>
              <a:t>etc, etc, etc…</a:t>
            </a:r>
          </a:p>
        </p:txBody>
      </p:sp>
      <p:grpSp>
        <p:nvGrpSpPr>
          <p:cNvPr id="4" name="Group 25"/>
          <p:cNvGrpSpPr>
            <a:grpSpLocks/>
          </p:cNvGrpSpPr>
          <p:nvPr/>
        </p:nvGrpSpPr>
        <p:grpSpPr bwMode="auto">
          <a:xfrm>
            <a:off x="696913" y="4064000"/>
            <a:ext cx="1160462" cy="2308225"/>
            <a:chOff x="696686" y="4064000"/>
            <a:chExt cx="1161143" cy="2307771"/>
          </a:xfrm>
        </p:grpSpPr>
        <p:pic>
          <p:nvPicPr>
            <p:cNvPr id="38932" name="Picture 2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6686" y="4499428"/>
              <a:ext cx="969606" cy="1872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pic>
        <p:sp>
          <p:nvSpPr>
            <p:cNvPr id="25" name="Freeform 24"/>
            <p:cNvSpPr/>
            <p:nvPr/>
          </p:nvSpPr>
          <p:spPr>
            <a:xfrm>
              <a:off x="1204984" y="4064000"/>
              <a:ext cx="652845" cy="449175"/>
            </a:xfrm>
            <a:custGeom>
              <a:avLst/>
              <a:gdLst>
                <a:gd name="connsiteX0" fmla="*/ 653143 w 653143"/>
                <a:gd name="connsiteY0" fmla="*/ 0 h 449943"/>
                <a:gd name="connsiteX1" fmla="*/ 217714 w 653143"/>
                <a:gd name="connsiteY1" fmla="*/ 116114 h 449943"/>
                <a:gd name="connsiteX2" fmla="*/ 0 w 653143"/>
                <a:gd name="connsiteY2" fmla="*/ 449943 h 449943"/>
              </a:gdLst>
              <a:ahLst/>
              <a:cxnLst>
                <a:cxn ang="0">
                  <a:pos x="connsiteX0" y="connsiteY0"/>
                </a:cxn>
                <a:cxn ang="0">
                  <a:pos x="connsiteX1" y="connsiteY1"/>
                </a:cxn>
                <a:cxn ang="0">
                  <a:pos x="connsiteX2" y="connsiteY2"/>
                </a:cxn>
              </a:cxnLst>
              <a:rect l="l" t="t" r="r" b="b"/>
              <a:pathLst>
                <a:path w="653143" h="449943">
                  <a:moveTo>
                    <a:pt x="653143" y="0"/>
                  </a:moveTo>
                  <a:cubicBezTo>
                    <a:pt x="489857" y="20562"/>
                    <a:pt x="326571" y="41124"/>
                    <a:pt x="217714" y="116114"/>
                  </a:cubicBezTo>
                  <a:cubicBezTo>
                    <a:pt x="108857" y="191105"/>
                    <a:pt x="54428" y="320524"/>
                    <a:pt x="0" y="449943"/>
                  </a:cubicBezTo>
                </a:path>
              </a:pathLst>
            </a:custGeom>
            <a:ln w="508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sp>
        <p:nvSpPr>
          <p:cNvPr id="28" name="TextBox 27"/>
          <p:cNvSpPr txBox="1"/>
          <p:nvPr/>
        </p:nvSpPr>
        <p:spPr>
          <a:xfrm>
            <a:off x="5256213" y="3983038"/>
            <a:ext cx="3638550" cy="400050"/>
          </a:xfrm>
          <a:prstGeom prst="rect">
            <a:avLst/>
          </a:prstGeom>
          <a:noFill/>
        </p:spPr>
        <p:txBody>
          <a:bodyPr>
            <a:spAutoFit/>
          </a:bodyPr>
          <a:lstStyle/>
          <a:p>
            <a:pPr>
              <a:defRPr/>
            </a:pPr>
            <a:r>
              <a:rPr lang="en-US" sz="2000" dirty="0">
                <a:latin typeface="+mn-lt"/>
                <a:ea typeface="+mn-ea"/>
              </a:rPr>
              <a:t>with perhaps some left over!</a:t>
            </a:r>
          </a:p>
        </p:txBody>
      </p:sp>
      <p:sp>
        <p:nvSpPr>
          <p:cNvPr id="38929" name="Date Placeholder 31"/>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algn="ctr" eaLnBrk="0" hangingPunct="0">
              <a:defRPr>
                <a:solidFill>
                  <a:schemeClr val="tx1"/>
                </a:solidFill>
                <a:latin typeface="Arial" charset="0"/>
                <a:ea typeface="ＭＳ Ｐゴシック" charset="0"/>
              </a:defRPr>
            </a:lvl1pPr>
            <a:lvl2pPr marL="742950" indent="-285750" algn="ctr" eaLnBrk="0" hangingPunct="0">
              <a:defRPr>
                <a:solidFill>
                  <a:schemeClr val="tx1"/>
                </a:solidFill>
                <a:latin typeface="Arial" charset="0"/>
                <a:ea typeface="ＭＳ Ｐゴシック" charset="0"/>
              </a:defRPr>
            </a:lvl2pPr>
            <a:lvl3pPr marL="1143000" indent="-228600" algn="ctr" eaLnBrk="0" hangingPunct="0">
              <a:defRPr>
                <a:solidFill>
                  <a:schemeClr val="tx1"/>
                </a:solidFill>
                <a:latin typeface="Arial" charset="0"/>
                <a:ea typeface="ＭＳ Ｐゴシック" charset="0"/>
              </a:defRPr>
            </a:lvl3pPr>
            <a:lvl4pPr marL="1600200" indent="-228600" algn="ctr" eaLnBrk="0" hangingPunct="0">
              <a:defRPr>
                <a:solidFill>
                  <a:schemeClr val="tx1"/>
                </a:solidFill>
                <a:latin typeface="Arial" charset="0"/>
                <a:ea typeface="ＭＳ Ｐゴシック" charset="0"/>
              </a:defRPr>
            </a:lvl4pPr>
            <a:lvl5pPr marL="2057400" indent="-228600" algn="ctr"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algn="l" eaLnBrk="1" hangingPunct="1"/>
            <a:r>
              <a:rPr lang="en-US" smtClean="0">
                <a:solidFill>
                  <a:schemeClr val="tx2"/>
                </a:solidFill>
              </a:rPr>
              <a:t>May 5, 2013</a:t>
            </a:r>
            <a:endParaRPr lang="en-US">
              <a:solidFill>
                <a:schemeClr val="tx2"/>
              </a:solidFill>
            </a:endParaRPr>
          </a:p>
        </p:txBody>
      </p:sp>
      <p:sp>
        <p:nvSpPr>
          <p:cNvPr id="38930" name="Slide Number Placeholder 39"/>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a:solidFill>
                  <a:schemeClr val="tx1"/>
                </a:solidFill>
                <a:latin typeface="Arial" charset="0"/>
                <a:ea typeface="ＭＳ Ｐゴシック" charset="0"/>
              </a:defRPr>
            </a:lvl1pPr>
            <a:lvl2pPr marL="742950" indent="-285750" algn="ctr" eaLnBrk="0" hangingPunct="0">
              <a:defRPr>
                <a:solidFill>
                  <a:schemeClr val="tx1"/>
                </a:solidFill>
                <a:latin typeface="Arial" charset="0"/>
                <a:ea typeface="ＭＳ Ｐゴシック" charset="0"/>
              </a:defRPr>
            </a:lvl2pPr>
            <a:lvl3pPr marL="1143000" indent="-228600" algn="ctr" eaLnBrk="0" hangingPunct="0">
              <a:defRPr>
                <a:solidFill>
                  <a:schemeClr val="tx1"/>
                </a:solidFill>
                <a:latin typeface="Arial" charset="0"/>
                <a:ea typeface="ＭＳ Ｐゴシック" charset="0"/>
              </a:defRPr>
            </a:lvl3pPr>
            <a:lvl4pPr marL="1600200" indent="-228600" algn="ctr" eaLnBrk="0" hangingPunct="0">
              <a:defRPr>
                <a:solidFill>
                  <a:schemeClr val="tx1"/>
                </a:solidFill>
                <a:latin typeface="Arial" charset="0"/>
                <a:ea typeface="ＭＳ Ｐゴシック" charset="0"/>
              </a:defRPr>
            </a:lvl4pPr>
            <a:lvl5pPr marL="2057400" indent="-228600" algn="ctr"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6C57342E-DDC9-5547-B1E5-1388FB42B633}" type="slidenum">
              <a:rPr lang="en-US">
                <a:solidFill>
                  <a:schemeClr val="tx2"/>
                </a:solidFill>
              </a:rPr>
              <a:pPr eaLnBrk="1" hangingPunct="1"/>
              <a:t>33</a:t>
            </a:fld>
            <a:endParaRPr lang="en-US">
              <a:solidFill>
                <a:schemeClr val="tx2"/>
              </a:solidFill>
            </a:endParaRPr>
          </a:p>
        </p:txBody>
      </p:sp>
      <p:sp>
        <p:nvSpPr>
          <p:cNvPr id="38931" name="Footer Placeholder 40"/>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algn="ctr" eaLnBrk="0" hangingPunct="0">
              <a:defRPr>
                <a:solidFill>
                  <a:schemeClr val="tx1"/>
                </a:solidFill>
                <a:latin typeface="Arial" charset="0"/>
                <a:ea typeface="ＭＳ Ｐゴシック" charset="0"/>
              </a:defRPr>
            </a:lvl1pPr>
            <a:lvl2pPr marL="742950" indent="-285750" algn="ctr" eaLnBrk="0" hangingPunct="0">
              <a:defRPr>
                <a:solidFill>
                  <a:schemeClr val="tx1"/>
                </a:solidFill>
                <a:latin typeface="Arial" charset="0"/>
                <a:ea typeface="ＭＳ Ｐゴシック" charset="0"/>
              </a:defRPr>
            </a:lvl2pPr>
            <a:lvl3pPr marL="1143000" indent="-228600" algn="ctr" eaLnBrk="0" hangingPunct="0">
              <a:defRPr>
                <a:solidFill>
                  <a:schemeClr val="tx1"/>
                </a:solidFill>
                <a:latin typeface="Arial" charset="0"/>
                <a:ea typeface="ＭＳ Ｐゴシック" charset="0"/>
              </a:defRPr>
            </a:lvl3pPr>
            <a:lvl4pPr marL="1600200" indent="-228600" algn="ctr" eaLnBrk="0" hangingPunct="0">
              <a:defRPr>
                <a:solidFill>
                  <a:schemeClr val="tx1"/>
                </a:solidFill>
                <a:latin typeface="Arial" charset="0"/>
                <a:ea typeface="ＭＳ Ｐゴシック" charset="0"/>
              </a:defRPr>
            </a:lvl4pPr>
            <a:lvl5pPr marL="2057400" indent="-228600" algn="ctr"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r>
              <a:rPr lang="en-US">
                <a:solidFill>
                  <a:schemeClr val="tx2"/>
                </a:solidFill>
              </a:rPr>
              <a:t>Ask-a-Scientist Lecture</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ppt_x"/>
                                          </p:val>
                                        </p:tav>
                                        <p:tav tm="100000">
                                          <p:val>
                                            <p:strVal val="#ppt_x"/>
                                          </p:val>
                                        </p:tav>
                                      </p:tavLst>
                                    </p:anim>
                                    <p:anim calcmode="lin" valueType="num">
                                      <p:cBhvr additive="base">
                                        <p:cTn id="8" dur="500" fill="hold"/>
                                        <p:tgtEl>
                                          <p:spTgt spid="33"/>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8" fill="hold" nodeType="afterEffect">
                                  <p:stCondLst>
                                    <p:cond delay="0"/>
                                  </p:stCondLst>
                                  <p:childTnLst>
                                    <p:set>
                                      <p:cBhvr>
                                        <p:cTn id="11" dur="1" fill="hold">
                                          <p:stCondLst>
                                            <p:cond delay="0"/>
                                          </p:stCondLst>
                                        </p:cTn>
                                        <p:tgtEl>
                                          <p:spTgt spid="4100"/>
                                        </p:tgtEl>
                                        <p:attrNameLst>
                                          <p:attrName>style.visibility</p:attrName>
                                        </p:attrNameLst>
                                      </p:cBhvr>
                                      <p:to>
                                        <p:strVal val="visible"/>
                                      </p:to>
                                    </p:set>
                                    <p:anim calcmode="lin" valueType="num">
                                      <p:cBhvr additive="base">
                                        <p:cTn id="12" dur="500" fill="hold"/>
                                        <p:tgtEl>
                                          <p:spTgt spid="4100"/>
                                        </p:tgtEl>
                                        <p:attrNameLst>
                                          <p:attrName>ppt_x</p:attrName>
                                        </p:attrNameLst>
                                      </p:cBhvr>
                                      <p:tavLst>
                                        <p:tav tm="0">
                                          <p:val>
                                            <p:strVal val="0-#ppt_w/2"/>
                                          </p:val>
                                        </p:tav>
                                        <p:tav tm="100000">
                                          <p:val>
                                            <p:strVal val="#ppt_x"/>
                                          </p:val>
                                        </p:tav>
                                      </p:tavLst>
                                    </p:anim>
                                    <p:anim calcmode="lin" valueType="num">
                                      <p:cBhvr additive="base">
                                        <p:cTn id="13" dur="500" fill="hold"/>
                                        <p:tgtEl>
                                          <p:spTgt spid="4100"/>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34"/>
                                        </p:tgtEl>
                                        <p:attrNameLst>
                                          <p:attrName>style.visibility</p:attrName>
                                        </p:attrNameLst>
                                      </p:cBhvr>
                                      <p:to>
                                        <p:strVal val="visible"/>
                                      </p:to>
                                    </p:set>
                                    <p:anim calcmode="lin" valueType="num">
                                      <p:cBhvr additive="base">
                                        <p:cTn id="18" dur="500" fill="hold"/>
                                        <p:tgtEl>
                                          <p:spTgt spid="34"/>
                                        </p:tgtEl>
                                        <p:attrNameLst>
                                          <p:attrName>ppt_x</p:attrName>
                                        </p:attrNameLst>
                                      </p:cBhvr>
                                      <p:tavLst>
                                        <p:tav tm="0">
                                          <p:val>
                                            <p:strVal val="1+#ppt_w/2"/>
                                          </p:val>
                                        </p:tav>
                                        <p:tav tm="100000">
                                          <p:val>
                                            <p:strVal val="#ppt_x"/>
                                          </p:val>
                                        </p:tav>
                                      </p:tavLst>
                                    </p:anim>
                                    <p:anim calcmode="lin" valueType="num">
                                      <p:cBhvr additive="base">
                                        <p:cTn id="19" dur="500" fill="hold"/>
                                        <p:tgtEl>
                                          <p:spTgt spid="34"/>
                                        </p:tgtEl>
                                        <p:attrNameLst>
                                          <p:attrName>ppt_y</p:attrName>
                                        </p:attrNameLst>
                                      </p:cBhvr>
                                      <p:tavLst>
                                        <p:tav tm="0">
                                          <p:val>
                                            <p:strVal val="#ppt_y"/>
                                          </p:val>
                                        </p:tav>
                                        <p:tav tm="100000">
                                          <p:val>
                                            <p:strVal val="#ppt_y"/>
                                          </p:val>
                                        </p:tav>
                                      </p:tavLst>
                                    </p:anim>
                                  </p:childTnLst>
                                </p:cTn>
                              </p:par>
                            </p:childTnLst>
                          </p:cTn>
                        </p:par>
                        <p:par>
                          <p:cTn id="20" fill="hold" nodeType="afterGroup">
                            <p:stCondLst>
                              <p:cond delay="500"/>
                            </p:stCondLst>
                            <p:childTnLst>
                              <p:par>
                                <p:cTn id="21" presetID="2" presetClass="entr" presetSubtype="2" fill="hold" nodeType="after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additive="base">
                                        <p:cTn id="23" dur="500" fill="hold"/>
                                        <p:tgtEl>
                                          <p:spTgt spid="2"/>
                                        </p:tgtEl>
                                        <p:attrNameLst>
                                          <p:attrName>ppt_x</p:attrName>
                                        </p:attrNameLst>
                                      </p:cBhvr>
                                      <p:tavLst>
                                        <p:tav tm="0">
                                          <p:val>
                                            <p:strVal val="1+#ppt_w/2"/>
                                          </p:val>
                                        </p:tav>
                                        <p:tav tm="100000">
                                          <p:val>
                                            <p:strVal val="#ppt_x"/>
                                          </p:val>
                                        </p:tav>
                                      </p:tavLst>
                                    </p:anim>
                                    <p:anim calcmode="lin" valueType="num">
                                      <p:cBhvr additive="base">
                                        <p:cTn id="24"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35"/>
                                        </p:tgtEl>
                                        <p:attrNameLst>
                                          <p:attrName>style.visibility</p:attrName>
                                        </p:attrNameLst>
                                      </p:cBhvr>
                                      <p:to>
                                        <p:strVal val="visible"/>
                                      </p:to>
                                    </p:set>
                                    <p:anim calcmode="lin" valueType="num">
                                      <p:cBhvr additive="base">
                                        <p:cTn id="29" dur="500" fill="hold"/>
                                        <p:tgtEl>
                                          <p:spTgt spid="35"/>
                                        </p:tgtEl>
                                        <p:attrNameLst>
                                          <p:attrName>ppt_x</p:attrName>
                                        </p:attrNameLst>
                                      </p:cBhvr>
                                      <p:tavLst>
                                        <p:tav tm="0">
                                          <p:val>
                                            <p:strVal val="1+#ppt_w/2"/>
                                          </p:val>
                                        </p:tav>
                                        <p:tav tm="100000">
                                          <p:val>
                                            <p:strVal val="#ppt_x"/>
                                          </p:val>
                                        </p:tav>
                                      </p:tavLst>
                                    </p:anim>
                                    <p:anim calcmode="lin" valueType="num">
                                      <p:cBhvr additive="base">
                                        <p:cTn id="30" dur="500" fill="hold"/>
                                        <p:tgtEl>
                                          <p:spTgt spid="35"/>
                                        </p:tgtEl>
                                        <p:attrNameLst>
                                          <p:attrName>ppt_y</p:attrName>
                                        </p:attrNameLst>
                                      </p:cBhvr>
                                      <p:tavLst>
                                        <p:tav tm="0">
                                          <p:val>
                                            <p:strVal val="#ppt_y"/>
                                          </p:val>
                                        </p:tav>
                                        <p:tav tm="100000">
                                          <p:val>
                                            <p:strVal val="#ppt_y"/>
                                          </p:val>
                                        </p:tav>
                                      </p:tavLst>
                                    </p:anim>
                                  </p:childTnLst>
                                </p:cTn>
                              </p:par>
                            </p:childTnLst>
                          </p:cTn>
                        </p:par>
                        <p:par>
                          <p:cTn id="31" fill="hold" nodeType="afterGroup">
                            <p:stCondLst>
                              <p:cond delay="500"/>
                            </p:stCondLst>
                            <p:childTnLst>
                              <p:par>
                                <p:cTn id="32" presetID="2" presetClass="entr" presetSubtype="4" fill="hold" grpId="0" nodeType="afterEffect">
                                  <p:stCondLst>
                                    <p:cond delay="0"/>
                                  </p:stCondLst>
                                  <p:childTnLst>
                                    <p:set>
                                      <p:cBhvr>
                                        <p:cTn id="33" dur="1" fill="hold">
                                          <p:stCondLst>
                                            <p:cond delay="0"/>
                                          </p:stCondLst>
                                        </p:cTn>
                                        <p:tgtEl>
                                          <p:spTgt spid="27"/>
                                        </p:tgtEl>
                                        <p:attrNameLst>
                                          <p:attrName>style.visibility</p:attrName>
                                        </p:attrNameLst>
                                      </p:cBhvr>
                                      <p:to>
                                        <p:strVal val="visible"/>
                                      </p:to>
                                    </p:set>
                                    <p:anim calcmode="lin" valueType="num">
                                      <p:cBhvr additive="base">
                                        <p:cTn id="34" dur="500" fill="hold"/>
                                        <p:tgtEl>
                                          <p:spTgt spid="27"/>
                                        </p:tgtEl>
                                        <p:attrNameLst>
                                          <p:attrName>ppt_x</p:attrName>
                                        </p:attrNameLst>
                                      </p:cBhvr>
                                      <p:tavLst>
                                        <p:tav tm="0">
                                          <p:val>
                                            <p:strVal val="#ppt_x"/>
                                          </p:val>
                                        </p:tav>
                                        <p:tav tm="100000">
                                          <p:val>
                                            <p:strVal val="#ppt_x"/>
                                          </p:val>
                                        </p:tav>
                                      </p:tavLst>
                                    </p:anim>
                                    <p:anim calcmode="lin" valueType="num">
                                      <p:cBhvr additive="base">
                                        <p:cTn id="35"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2" presetClass="entr" presetSubtype="2" fill="hold" grpId="0" nodeType="clickEffect">
                                  <p:stCondLst>
                                    <p:cond delay="0"/>
                                  </p:stCondLst>
                                  <p:childTnLst>
                                    <p:set>
                                      <p:cBhvr>
                                        <p:cTn id="39" dur="1" fill="hold">
                                          <p:stCondLst>
                                            <p:cond delay="0"/>
                                          </p:stCondLst>
                                        </p:cTn>
                                        <p:tgtEl>
                                          <p:spTgt spid="28"/>
                                        </p:tgtEl>
                                        <p:attrNameLst>
                                          <p:attrName>style.visibility</p:attrName>
                                        </p:attrNameLst>
                                      </p:cBhvr>
                                      <p:to>
                                        <p:strVal val="visible"/>
                                      </p:to>
                                    </p:set>
                                    <p:anim calcmode="lin" valueType="num">
                                      <p:cBhvr additive="base">
                                        <p:cTn id="40" dur="500" fill="hold"/>
                                        <p:tgtEl>
                                          <p:spTgt spid="28"/>
                                        </p:tgtEl>
                                        <p:attrNameLst>
                                          <p:attrName>ppt_x</p:attrName>
                                        </p:attrNameLst>
                                      </p:cBhvr>
                                      <p:tavLst>
                                        <p:tav tm="0">
                                          <p:val>
                                            <p:strVal val="1+#ppt_w/2"/>
                                          </p:val>
                                        </p:tav>
                                        <p:tav tm="100000">
                                          <p:val>
                                            <p:strVal val="#ppt_x"/>
                                          </p:val>
                                        </p:tav>
                                      </p:tavLst>
                                    </p:anim>
                                    <p:anim calcmode="lin" valueType="num">
                                      <p:cBhvr additive="base">
                                        <p:cTn id="41" dur="500" fill="hold"/>
                                        <p:tgtEl>
                                          <p:spTgt spid="28"/>
                                        </p:tgtEl>
                                        <p:attrNameLst>
                                          <p:attrName>ppt_y</p:attrName>
                                        </p:attrNameLst>
                                      </p:cBhvr>
                                      <p:tavLst>
                                        <p:tav tm="0">
                                          <p:val>
                                            <p:strVal val="#ppt_y"/>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4"/>
                                        </p:tgtEl>
                                        <p:attrNameLst>
                                          <p:attrName>style.visibility</p:attrName>
                                        </p:attrNameLst>
                                      </p:cBhvr>
                                      <p:to>
                                        <p:strVal val="visible"/>
                                      </p:to>
                                    </p:set>
                                    <p:anim calcmode="lin" valueType="num">
                                      <p:cBhvr additive="base">
                                        <p:cTn id="44" dur="500" fill="hold"/>
                                        <p:tgtEl>
                                          <p:spTgt spid="4"/>
                                        </p:tgtEl>
                                        <p:attrNameLst>
                                          <p:attrName>ppt_x</p:attrName>
                                        </p:attrNameLst>
                                      </p:cBhvr>
                                      <p:tavLst>
                                        <p:tav tm="0">
                                          <p:val>
                                            <p:strVal val="#ppt_x"/>
                                          </p:val>
                                        </p:tav>
                                        <p:tav tm="100000">
                                          <p:val>
                                            <p:strVal val="#ppt_x"/>
                                          </p:val>
                                        </p:tav>
                                      </p:tavLst>
                                    </p:anim>
                                    <p:anim calcmode="lin" valueType="num">
                                      <p:cBhvr additive="base">
                                        <p:cTn id="4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46" fill="hold" nodeType="clickPar">
                      <p:stCondLst>
                        <p:cond delay="indefinite"/>
                      </p:stCondLst>
                      <p:childTnLst>
                        <p:par>
                          <p:cTn id="47" fill="hold" nodeType="withGroup">
                            <p:stCondLst>
                              <p:cond delay="0"/>
                            </p:stCondLst>
                            <p:childTnLst>
                              <p:par>
                                <p:cTn id="48" presetID="8" presetClass="entr" presetSubtype="16" fill="hold" grpId="0" nodeType="clickEffect">
                                  <p:stCondLst>
                                    <p:cond delay="0"/>
                                  </p:stCondLst>
                                  <p:childTnLst>
                                    <p:set>
                                      <p:cBhvr>
                                        <p:cTn id="49" dur="1" fill="hold">
                                          <p:stCondLst>
                                            <p:cond delay="0"/>
                                          </p:stCondLst>
                                        </p:cTn>
                                        <p:tgtEl>
                                          <p:spTgt spid="36"/>
                                        </p:tgtEl>
                                        <p:attrNameLst>
                                          <p:attrName>style.visibility</p:attrName>
                                        </p:attrNameLst>
                                      </p:cBhvr>
                                      <p:to>
                                        <p:strVal val="visible"/>
                                      </p:to>
                                    </p:set>
                                    <p:animEffect transition="in" filter="diamond(in)">
                                      <p:cBhvr>
                                        <p:cTn id="50" dur="1000"/>
                                        <p:tgtEl>
                                          <p:spTgt spid="36"/>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2" fill="hold" grpId="0" nodeType="clickEffect">
                                  <p:stCondLst>
                                    <p:cond delay="0"/>
                                  </p:stCondLst>
                                  <p:childTnLst>
                                    <p:set>
                                      <p:cBhvr>
                                        <p:cTn id="54" dur="1" fill="hold">
                                          <p:stCondLst>
                                            <p:cond delay="0"/>
                                          </p:stCondLst>
                                        </p:cTn>
                                        <p:tgtEl>
                                          <p:spTgt spid="37"/>
                                        </p:tgtEl>
                                        <p:attrNameLst>
                                          <p:attrName>style.visibility</p:attrName>
                                        </p:attrNameLst>
                                      </p:cBhvr>
                                      <p:to>
                                        <p:strVal val="visible"/>
                                      </p:to>
                                    </p:set>
                                    <p:anim calcmode="lin" valueType="num">
                                      <p:cBhvr additive="base">
                                        <p:cTn id="55" dur="500" fill="hold"/>
                                        <p:tgtEl>
                                          <p:spTgt spid="37"/>
                                        </p:tgtEl>
                                        <p:attrNameLst>
                                          <p:attrName>ppt_x</p:attrName>
                                        </p:attrNameLst>
                                      </p:cBhvr>
                                      <p:tavLst>
                                        <p:tav tm="0">
                                          <p:val>
                                            <p:strVal val="1+#ppt_w/2"/>
                                          </p:val>
                                        </p:tav>
                                        <p:tav tm="100000">
                                          <p:val>
                                            <p:strVal val="#ppt_x"/>
                                          </p:val>
                                        </p:tav>
                                      </p:tavLst>
                                    </p:anim>
                                    <p:anim calcmode="lin" valueType="num">
                                      <p:cBhvr additive="base">
                                        <p:cTn id="56" dur="500" fill="hold"/>
                                        <p:tgtEl>
                                          <p:spTgt spid="37"/>
                                        </p:tgtEl>
                                        <p:attrNameLst>
                                          <p:attrName>ppt_y</p:attrName>
                                        </p:attrNameLst>
                                      </p:cBhvr>
                                      <p:tavLst>
                                        <p:tav tm="0">
                                          <p:val>
                                            <p:strVal val="#ppt_y"/>
                                          </p:val>
                                        </p:tav>
                                        <p:tav tm="100000">
                                          <p:val>
                                            <p:strVal val="#ppt_y"/>
                                          </p:val>
                                        </p:tav>
                                      </p:tavLst>
                                    </p:anim>
                                  </p:childTnLst>
                                </p:cTn>
                              </p:par>
                            </p:childTnLst>
                          </p:cTn>
                        </p:par>
                        <p:par>
                          <p:cTn id="57" fill="hold" nodeType="afterGroup">
                            <p:stCondLst>
                              <p:cond delay="500"/>
                            </p:stCondLst>
                            <p:childTnLst>
                              <p:par>
                                <p:cTn id="58" presetID="15" presetClass="entr" presetSubtype="0" fill="hold" nodeType="afterEffect">
                                  <p:stCondLst>
                                    <p:cond delay="0"/>
                                  </p:stCondLst>
                                  <p:childTnLst>
                                    <p:set>
                                      <p:cBhvr>
                                        <p:cTn id="59" dur="1" fill="hold">
                                          <p:stCondLst>
                                            <p:cond delay="0"/>
                                          </p:stCondLst>
                                        </p:cTn>
                                        <p:tgtEl>
                                          <p:spTgt spid="3"/>
                                        </p:tgtEl>
                                        <p:attrNameLst>
                                          <p:attrName>style.visibility</p:attrName>
                                        </p:attrNameLst>
                                      </p:cBhvr>
                                      <p:to>
                                        <p:strVal val="visible"/>
                                      </p:to>
                                    </p:set>
                                    <p:anim calcmode="lin" valueType="num">
                                      <p:cBhvr>
                                        <p:cTn id="60" dur="1000" fill="hold"/>
                                        <p:tgtEl>
                                          <p:spTgt spid="3"/>
                                        </p:tgtEl>
                                        <p:attrNameLst>
                                          <p:attrName>ppt_w</p:attrName>
                                        </p:attrNameLst>
                                      </p:cBhvr>
                                      <p:tavLst>
                                        <p:tav tm="0">
                                          <p:val>
                                            <p:fltVal val="0"/>
                                          </p:val>
                                        </p:tav>
                                        <p:tav tm="100000">
                                          <p:val>
                                            <p:strVal val="#ppt_w"/>
                                          </p:val>
                                        </p:tav>
                                      </p:tavLst>
                                    </p:anim>
                                    <p:anim calcmode="lin" valueType="num">
                                      <p:cBhvr>
                                        <p:cTn id="61" dur="1000" fill="hold"/>
                                        <p:tgtEl>
                                          <p:spTgt spid="3"/>
                                        </p:tgtEl>
                                        <p:attrNameLst>
                                          <p:attrName>ppt_h</p:attrName>
                                        </p:attrNameLst>
                                      </p:cBhvr>
                                      <p:tavLst>
                                        <p:tav tm="0">
                                          <p:val>
                                            <p:fltVal val="0"/>
                                          </p:val>
                                        </p:tav>
                                        <p:tav tm="100000">
                                          <p:val>
                                            <p:strVal val="#ppt_h"/>
                                          </p:val>
                                        </p:tav>
                                      </p:tavLst>
                                    </p:anim>
                                    <p:anim calcmode="lin" valueType="num">
                                      <p:cBhvr>
                                        <p:cTn id="62"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64" fill="hold" nodeType="clickPar">
                      <p:stCondLst>
                        <p:cond delay="indefinite"/>
                      </p:stCondLst>
                      <p:childTnLst>
                        <p:par>
                          <p:cTn id="65" fill="hold" nodeType="withGroup">
                            <p:stCondLst>
                              <p:cond delay="0"/>
                            </p:stCondLst>
                            <p:childTnLst>
                              <p:par>
                                <p:cTn id="66" presetID="2" presetClass="entr" presetSubtype="2" fill="hold" grpId="0" nodeType="clickEffect">
                                  <p:stCondLst>
                                    <p:cond delay="0"/>
                                  </p:stCondLst>
                                  <p:childTnLst>
                                    <p:set>
                                      <p:cBhvr>
                                        <p:cTn id="67" dur="1" fill="hold">
                                          <p:stCondLst>
                                            <p:cond delay="0"/>
                                          </p:stCondLst>
                                        </p:cTn>
                                        <p:tgtEl>
                                          <p:spTgt spid="38"/>
                                        </p:tgtEl>
                                        <p:attrNameLst>
                                          <p:attrName>style.visibility</p:attrName>
                                        </p:attrNameLst>
                                      </p:cBhvr>
                                      <p:to>
                                        <p:strVal val="visible"/>
                                      </p:to>
                                    </p:set>
                                    <p:anim calcmode="lin" valueType="num">
                                      <p:cBhvr additive="base">
                                        <p:cTn id="68" dur="500" fill="hold"/>
                                        <p:tgtEl>
                                          <p:spTgt spid="38"/>
                                        </p:tgtEl>
                                        <p:attrNameLst>
                                          <p:attrName>ppt_x</p:attrName>
                                        </p:attrNameLst>
                                      </p:cBhvr>
                                      <p:tavLst>
                                        <p:tav tm="0">
                                          <p:val>
                                            <p:strVal val="1+#ppt_w/2"/>
                                          </p:val>
                                        </p:tav>
                                        <p:tav tm="100000">
                                          <p:val>
                                            <p:strVal val="#ppt_x"/>
                                          </p:val>
                                        </p:tav>
                                      </p:tavLst>
                                    </p:anim>
                                    <p:anim calcmode="lin" valueType="num">
                                      <p:cBhvr additive="base">
                                        <p:cTn id="69" dur="500" fill="hold"/>
                                        <p:tgtEl>
                                          <p:spTgt spid="38"/>
                                        </p:tgtEl>
                                        <p:attrNameLst>
                                          <p:attrName>ppt_y</p:attrName>
                                        </p:attrNameLst>
                                      </p:cBhvr>
                                      <p:tavLst>
                                        <p:tav tm="0">
                                          <p:val>
                                            <p:strVal val="#ppt_y"/>
                                          </p:val>
                                        </p:tav>
                                        <p:tav tm="100000">
                                          <p:val>
                                            <p:strVal val="#ppt_y"/>
                                          </p:val>
                                        </p:tav>
                                      </p:tavLst>
                                    </p:anim>
                                  </p:childTnLst>
                                </p:cTn>
                              </p:par>
                            </p:childTnLst>
                          </p:cTn>
                        </p:par>
                        <p:par>
                          <p:cTn id="70" fill="hold" nodeType="afterGroup">
                            <p:stCondLst>
                              <p:cond delay="500"/>
                            </p:stCondLst>
                            <p:childTnLst>
                              <p:par>
                                <p:cTn id="71" presetID="34" presetClass="entr" presetSubtype="0" fill="hold" nodeType="afterEffect">
                                  <p:stCondLst>
                                    <p:cond delay="0"/>
                                  </p:stCondLst>
                                  <p:childTnLst>
                                    <p:set>
                                      <p:cBhvr>
                                        <p:cTn id="72" dur="1" fill="hold">
                                          <p:stCondLst>
                                            <p:cond delay="0"/>
                                          </p:stCondLst>
                                        </p:cTn>
                                        <p:tgtEl>
                                          <p:spTgt spid="4104"/>
                                        </p:tgtEl>
                                        <p:attrNameLst>
                                          <p:attrName>style.visibility</p:attrName>
                                        </p:attrNameLst>
                                      </p:cBhvr>
                                      <p:to>
                                        <p:strVal val="visible"/>
                                      </p:to>
                                    </p:set>
                                    <p:anim from="(-#ppt_w/2)" to="(#ppt_x)" calcmode="lin" valueType="num">
                                      <p:cBhvr>
                                        <p:cTn id="73" dur="600" fill="hold">
                                          <p:stCondLst>
                                            <p:cond delay="0"/>
                                          </p:stCondLst>
                                        </p:cTn>
                                        <p:tgtEl>
                                          <p:spTgt spid="4104"/>
                                        </p:tgtEl>
                                        <p:attrNameLst>
                                          <p:attrName>ppt_x</p:attrName>
                                        </p:attrNameLst>
                                      </p:cBhvr>
                                    </p:anim>
                                    <p:anim from="0" to="-1.0" calcmode="lin" valueType="num">
                                      <p:cBhvr>
                                        <p:cTn id="74" dur="200" decel="50000" autoRev="1" fill="hold">
                                          <p:stCondLst>
                                            <p:cond delay="600"/>
                                          </p:stCondLst>
                                        </p:cTn>
                                        <p:tgtEl>
                                          <p:spTgt spid="4104"/>
                                        </p:tgtEl>
                                        <p:attrNameLst>
                                          <p:attrName>xshear</p:attrName>
                                        </p:attrNameLst>
                                      </p:cBhvr>
                                    </p:anim>
                                    <p:animScale>
                                      <p:cBhvr>
                                        <p:cTn id="75" dur="200" decel="100000" autoRev="1" fill="hold">
                                          <p:stCondLst>
                                            <p:cond delay="600"/>
                                          </p:stCondLst>
                                        </p:cTn>
                                        <p:tgtEl>
                                          <p:spTgt spid="4104"/>
                                        </p:tgtEl>
                                      </p:cBhvr>
                                      <p:from x="100000" y="100000"/>
                                      <p:to x="80000" y="100000"/>
                                    </p:animScale>
                                    <p:anim by="(#ppt_h/3+#ppt_w*0.1)" calcmode="lin" valueType="num">
                                      <p:cBhvr additive="sum">
                                        <p:cTn id="76" dur="200" decel="100000" autoRev="1" fill="hold">
                                          <p:stCondLst>
                                            <p:cond delay="600"/>
                                          </p:stCondLst>
                                        </p:cTn>
                                        <p:tgtEl>
                                          <p:spTgt spid="4104"/>
                                        </p:tgtEl>
                                        <p:attrNameLst>
                                          <p:attrName>ppt_x</p:attrName>
                                        </p:attrNameLst>
                                      </p:cBhvr>
                                    </p:anim>
                                  </p:childTnLst>
                                </p:cTn>
                              </p:par>
                            </p:childTnLst>
                          </p:cTn>
                        </p:par>
                      </p:childTnLst>
                    </p:cTn>
                  </p:par>
                  <p:par>
                    <p:cTn id="77" fill="hold" nodeType="clickPar">
                      <p:stCondLst>
                        <p:cond delay="indefinite"/>
                      </p:stCondLst>
                      <p:childTnLst>
                        <p:par>
                          <p:cTn id="78" fill="hold" nodeType="withGroup">
                            <p:stCondLst>
                              <p:cond delay="0"/>
                            </p:stCondLst>
                            <p:childTnLst>
                              <p:par>
                                <p:cTn id="79" presetID="35" presetClass="entr" presetSubtype="0" fill="hold" grpId="0" nodeType="clickEffect">
                                  <p:stCondLst>
                                    <p:cond delay="0"/>
                                  </p:stCondLst>
                                  <p:childTnLst>
                                    <p:set>
                                      <p:cBhvr>
                                        <p:cTn id="80" dur="1" fill="hold">
                                          <p:stCondLst>
                                            <p:cond delay="0"/>
                                          </p:stCondLst>
                                        </p:cTn>
                                        <p:tgtEl>
                                          <p:spTgt spid="39"/>
                                        </p:tgtEl>
                                        <p:attrNameLst>
                                          <p:attrName>style.visibility</p:attrName>
                                        </p:attrNameLst>
                                      </p:cBhvr>
                                      <p:to>
                                        <p:strVal val="visible"/>
                                      </p:to>
                                    </p:set>
                                    <p:animEffect transition="in" filter="fade">
                                      <p:cBhvr>
                                        <p:cTn id="81" dur="1000"/>
                                        <p:tgtEl>
                                          <p:spTgt spid="39"/>
                                        </p:tgtEl>
                                      </p:cBhvr>
                                    </p:animEffect>
                                    <p:anim calcmode="lin" valueType="num">
                                      <p:cBhvr>
                                        <p:cTn id="82" dur="1000" fill="hold"/>
                                        <p:tgtEl>
                                          <p:spTgt spid="39"/>
                                        </p:tgtEl>
                                        <p:attrNameLst>
                                          <p:attrName>style.rotation</p:attrName>
                                        </p:attrNameLst>
                                      </p:cBhvr>
                                      <p:tavLst>
                                        <p:tav tm="0">
                                          <p:val>
                                            <p:fltVal val="720"/>
                                          </p:val>
                                        </p:tav>
                                        <p:tav tm="100000">
                                          <p:val>
                                            <p:fltVal val="0"/>
                                          </p:val>
                                        </p:tav>
                                      </p:tavLst>
                                    </p:anim>
                                    <p:anim calcmode="lin" valueType="num">
                                      <p:cBhvr>
                                        <p:cTn id="83" dur="1000" fill="hold"/>
                                        <p:tgtEl>
                                          <p:spTgt spid="39"/>
                                        </p:tgtEl>
                                        <p:attrNameLst>
                                          <p:attrName>ppt_h</p:attrName>
                                        </p:attrNameLst>
                                      </p:cBhvr>
                                      <p:tavLst>
                                        <p:tav tm="0">
                                          <p:val>
                                            <p:fltVal val="0"/>
                                          </p:val>
                                        </p:tav>
                                        <p:tav tm="100000">
                                          <p:val>
                                            <p:strVal val="#ppt_h"/>
                                          </p:val>
                                        </p:tav>
                                      </p:tavLst>
                                    </p:anim>
                                    <p:anim calcmode="lin" valueType="num">
                                      <p:cBhvr>
                                        <p:cTn id="84" dur="1000" fill="hold"/>
                                        <p:tgtEl>
                                          <p:spTgt spid="39"/>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3" grpId="0"/>
      <p:bldP spid="34" grpId="0"/>
      <p:bldP spid="35" grpId="0"/>
      <p:bldP spid="36" grpId="0"/>
      <p:bldP spid="37" grpId="0"/>
      <p:bldP spid="38" grpId="0"/>
      <p:bldP spid="39" grpId="0"/>
      <p:bldP spid="2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Content Placeholder 5"/>
          <p:cNvSpPr>
            <a:spLocks noGrp="1"/>
          </p:cNvSpPr>
          <p:nvPr>
            <p:ph idx="1"/>
          </p:nvPr>
        </p:nvSpPr>
        <p:spPr>
          <a:xfrm>
            <a:off x="457200" y="842963"/>
            <a:ext cx="8229600" cy="5253037"/>
          </a:xfrm>
        </p:spPr>
        <p:txBody>
          <a:bodyPr/>
          <a:lstStyle/>
          <a:p>
            <a:r>
              <a:rPr lang="en-US">
                <a:latin typeface="Constantia" charset="0"/>
              </a:rPr>
              <a:t>Instead of talking about </a:t>
            </a:r>
            <a:r>
              <a:rPr lang="ja-JP" altLang="en-US">
                <a:latin typeface="Constantia" charset="0"/>
              </a:rPr>
              <a:t>“</a:t>
            </a:r>
            <a:r>
              <a:rPr lang="en-US">
                <a:latin typeface="Constantia" charset="0"/>
              </a:rPr>
              <a:t>perpetual motion</a:t>
            </a:r>
            <a:r>
              <a:rPr lang="ja-JP" altLang="en-US">
                <a:latin typeface="Constantia" charset="0"/>
              </a:rPr>
              <a:t>”</a:t>
            </a:r>
            <a:r>
              <a:rPr lang="en-US">
                <a:latin typeface="Constantia" charset="0"/>
              </a:rPr>
              <a:t>, talk about </a:t>
            </a:r>
            <a:r>
              <a:rPr lang="ja-JP" altLang="en-US">
                <a:latin typeface="Constantia" charset="0"/>
              </a:rPr>
              <a:t>“</a:t>
            </a:r>
            <a:r>
              <a:rPr lang="en-US">
                <a:latin typeface="Constantia" charset="0"/>
              </a:rPr>
              <a:t>over-unity</a:t>
            </a:r>
            <a:r>
              <a:rPr lang="ja-JP" altLang="en-US">
                <a:latin typeface="Constantia" charset="0"/>
              </a:rPr>
              <a:t>”</a:t>
            </a:r>
            <a:r>
              <a:rPr lang="en-US">
                <a:latin typeface="Constantia" charset="0"/>
              </a:rPr>
              <a:t>; that is, gearboxes, transformers, etc, in which the power out is greater than the power in</a:t>
            </a:r>
          </a:p>
          <a:p>
            <a:endParaRPr lang="en-US">
              <a:latin typeface="Constantia" charset="0"/>
            </a:endParaRPr>
          </a:p>
          <a:p>
            <a:endParaRPr lang="en-US">
              <a:latin typeface="Constantia" charset="0"/>
            </a:endParaRPr>
          </a:p>
          <a:p>
            <a:endParaRPr lang="en-US">
              <a:latin typeface="Constantia" charset="0"/>
            </a:endParaRPr>
          </a:p>
          <a:p>
            <a:endParaRPr lang="en-US">
              <a:latin typeface="Constantia" charset="0"/>
            </a:endParaRPr>
          </a:p>
          <a:p>
            <a:endParaRPr lang="en-US">
              <a:latin typeface="Constantia" charset="0"/>
            </a:endParaRPr>
          </a:p>
          <a:p>
            <a:r>
              <a:rPr lang="en-US">
                <a:latin typeface="Constantia" charset="0"/>
              </a:rPr>
              <a:t>Physically, </a:t>
            </a:r>
            <a:r>
              <a:rPr lang="en-US" i="1">
                <a:latin typeface="Constantia" charset="0"/>
              </a:rPr>
              <a:t>P</a:t>
            </a:r>
            <a:r>
              <a:rPr lang="en-US" i="1" baseline="-25000">
                <a:latin typeface="Constantia" charset="0"/>
              </a:rPr>
              <a:t>out</a:t>
            </a:r>
            <a:r>
              <a:rPr lang="en-US" i="1">
                <a:latin typeface="Constantia" charset="0"/>
              </a:rPr>
              <a:t>≤P</a:t>
            </a:r>
            <a:r>
              <a:rPr lang="en-US" i="1" baseline="-25000">
                <a:latin typeface="Constantia" charset="0"/>
              </a:rPr>
              <a:t>in</a:t>
            </a:r>
            <a:r>
              <a:rPr lang="en-US" i="1">
                <a:latin typeface="Constantia" charset="0"/>
              </a:rPr>
              <a:t>  - </a:t>
            </a:r>
            <a:r>
              <a:rPr lang="en-US">
                <a:latin typeface="Constantia" charset="0"/>
              </a:rPr>
              <a:t>ALWAYS</a:t>
            </a:r>
          </a:p>
          <a:p>
            <a:r>
              <a:rPr lang="ja-JP" altLang="en-US">
                <a:latin typeface="Constantia" charset="0"/>
              </a:rPr>
              <a:t>“</a:t>
            </a:r>
            <a:r>
              <a:rPr lang="en-US">
                <a:latin typeface="Constantia" charset="0"/>
              </a:rPr>
              <a:t>Over-unity</a:t>
            </a:r>
            <a:r>
              <a:rPr lang="ja-JP" altLang="en-US">
                <a:latin typeface="Constantia" charset="0"/>
              </a:rPr>
              <a:t>”</a:t>
            </a:r>
            <a:r>
              <a:rPr lang="en-US">
                <a:latin typeface="Constantia" charset="0"/>
              </a:rPr>
              <a:t> = </a:t>
            </a:r>
            <a:r>
              <a:rPr lang="ja-JP" altLang="en-US">
                <a:latin typeface="Constantia" charset="0"/>
              </a:rPr>
              <a:t>“</a:t>
            </a:r>
            <a:r>
              <a:rPr lang="en-US">
                <a:latin typeface="Constantia" charset="0"/>
              </a:rPr>
              <a:t>perpetual motion</a:t>
            </a:r>
            <a:r>
              <a:rPr lang="ja-JP" altLang="en-US">
                <a:latin typeface="Constantia" charset="0"/>
              </a:rPr>
              <a:t>”</a:t>
            </a:r>
            <a:r>
              <a:rPr lang="en-US">
                <a:latin typeface="Constantia" charset="0"/>
              </a:rPr>
              <a:t> - PERIOD</a:t>
            </a:r>
          </a:p>
        </p:txBody>
      </p:sp>
      <p:sp>
        <p:nvSpPr>
          <p:cNvPr id="5" name="Title 4"/>
          <p:cNvSpPr>
            <a:spLocks noGrp="1"/>
          </p:cNvSpPr>
          <p:nvPr>
            <p:ph type="title"/>
          </p:nvPr>
        </p:nvSpPr>
        <p:spPr/>
        <p:txBody>
          <a:bodyPr/>
          <a:lstStyle/>
          <a:p>
            <a:pPr>
              <a:defRPr/>
            </a:pPr>
            <a:r>
              <a:rPr smtClean="0">
                <a:ea typeface="+mj-ea"/>
              </a:rPr>
              <a:t>Redefining the problem</a:t>
            </a:r>
            <a:endParaRPr>
              <a:ea typeface="+mj-ea"/>
            </a:endParaRPr>
          </a:p>
        </p:txBody>
      </p:sp>
      <p:grpSp>
        <p:nvGrpSpPr>
          <p:cNvPr id="4102" name="Group 25"/>
          <p:cNvGrpSpPr>
            <a:grpSpLocks/>
          </p:cNvGrpSpPr>
          <p:nvPr/>
        </p:nvGrpSpPr>
        <p:grpSpPr bwMode="auto">
          <a:xfrm>
            <a:off x="2171700" y="2286000"/>
            <a:ext cx="2057400" cy="1897063"/>
            <a:chOff x="3124200" y="977900"/>
            <a:chExt cx="2938462" cy="2528888"/>
          </a:xfrm>
        </p:grpSpPr>
        <p:pic>
          <p:nvPicPr>
            <p:cNvPr id="4115"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89288" y="977900"/>
              <a:ext cx="2782523" cy="252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pic>
        <p:cxnSp>
          <p:nvCxnSpPr>
            <p:cNvPr id="4116" name="Straight Connector 21"/>
            <p:cNvCxnSpPr>
              <a:cxnSpLocks noChangeShapeType="1"/>
            </p:cNvCxnSpPr>
            <p:nvPr/>
          </p:nvCxnSpPr>
          <p:spPr bwMode="auto">
            <a:xfrm>
              <a:off x="3124200" y="2413000"/>
              <a:ext cx="447675" cy="1588"/>
            </a:xfrm>
            <a:prstGeom prst="line">
              <a:avLst/>
            </a:prstGeom>
            <a:noFill/>
            <a:ln w="63500">
              <a:solidFill>
                <a:schemeClr val="tx1"/>
              </a:solidFill>
              <a:round/>
              <a:headEnd/>
              <a:tailEnd/>
            </a:ln>
            <a:extLst>
              <a:ext uri="{909E8E84-426E-40dd-AFC4-6F175D3DCCD1}">
                <a14:hiddenFill xmlns:a14="http://schemas.microsoft.com/office/drawing/2010/main">
                  <a:noFill/>
                </a14:hiddenFill>
              </a:ext>
            </a:extLst>
          </p:spPr>
        </p:cxnSp>
        <p:cxnSp>
          <p:nvCxnSpPr>
            <p:cNvPr id="4117" name="Straight Connector 24"/>
            <p:cNvCxnSpPr>
              <a:cxnSpLocks noChangeShapeType="1"/>
            </p:cNvCxnSpPr>
            <p:nvPr/>
          </p:nvCxnSpPr>
          <p:spPr bwMode="auto">
            <a:xfrm>
              <a:off x="5614987" y="2422525"/>
              <a:ext cx="447675" cy="1588"/>
            </a:xfrm>
            <a:prstGeom prst="line">
              <a:avLst/>
            </a:prstGeom>
            <a:noFill/>
            <a:ln w="63500">
              <a:solidFill>
                <a:schemeClr val="tx1"/>
              </a:solidFill>
              <a:round/>
              <a:headEnd/>
              <a:tailEnd/>
            </a:ln>
            <a:extLst>
              <a:ext uri="{909E8E84-426E-40dd-AFC4-6F175D3DCCD1}">
                <a14:hiddenFill xmlns:a14="http://schemas.microsoft.com/office/drawing/2010/main">
                  <a:noFill/>
                </a14:hiddenFill>
              </a:ext>
            </a:extLst>
          </p:spPr>
        </p:cxnSp>
      </p:grpSp>
      <p:pic>
        <p:nvPicPr>
          <p:cNvPr id="4103"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0" y="2247900"/>
            <a:ext cx="1676400" cy="1881188"/>
          </a:xfrm>
          <a:prstGeom prst="rect">
            <a:avLst/>
          </a:prstGeom>
          <a:noFill/>
          <a:ln w="0">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4098" name="Object 1"/>
          <p:cNvGraphicFramePr>
            <a:graphicFrameLocks noChangeAspect="1"/>
          </p:cNvGraphicFramePr>
          <p:nvPr/>
        </p:nvGraphicFramePr>
        <p:xfrm>
          <a:off x="495300" y="3009900"/>
          <a:ext cx="1570038" cy="533400"/>
        </p:xfrm>
        <a:graphic>
          <a:graphicData uri="http://schemas.openxmlformats.org/presentationml/2006/ole">
            <mc:AlternateContent xmlns:mc="http://schemas.openxmlformats.org/markup-compatibility/2006">
              <mc:Choice xmlns:v="urn:schemas-microsoft-com:vml" Requires="v">
                <p:oleObj spid="_x0000_s4133" name="Equation" r:id="rId5" imgW="672840" imgH="228600" progId="Equation.3">
                  <p:embed/>
                </p:oleObj>
              </mc:Choice>
              <mc:Fallback>
                <p:oleObj name="Equation" r:id="rId5" imgW="672840" imgH="228600" progId="Equation.3">
                  <p:embed/>
                  <p:pic>
                    <p:nvPicPr>
                      <p:cNvPr id="0"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5300" y="3009900"/>
                        <a:ext cx="1570038"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099" name="Object 2"/>
          <p:cNvGraphicFramePr>
            <a:graphicFrameLocks noChangeAspect="1"/>
          </p:cNvGraphicFramePr>
          <p:nvPr/>
        </p:nvGraphicFramePr>
        <p:xfrm>
          <a:off x="5173663" y="2971800"/>
          <a:ext cx="1509712" cy="533400"/>
        </p:xfrm>
        <a:graphic>
          <a:graphicData uri="http://schemas.openxmlformats.org/presentationml/2006/ole">
            <mc:AlternateContent xmlns:mc="http://schemas.openxmlformats.org/markup-compatibility/2006">
              <mc:Choice xmlns:v="urn:schemas-microsoft-com:vml" Requires="v">
                <p:oleObj spid="_x0000_s4134" name="Equation" r:id="rId7" imgW="647640" imgH="228600" progId="Equation.3">
                  <p:embed/>
                </p:oleObj>
              </mc:Choice>
              <mc:Fallback>
                <p:oleObj name="Equation" r:id="rId7" imgW="647640" imgH="228600" progId="Equation.3">
                  <p:embed/>
                  <p:pic>
                    <p:nvPicPr>
                      <p:cNvPr id="0" name="Object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73663" y="2971800"/>
                        <a:ext cx="1509712"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04" name="TextBox 13"/>
          <p:cNvSpPr txBox="1">
            <a:spLocks noChangeArrowheads="1"/>
          </p:cNvSpPr>
          <p:nvPr/>
        </p:nvSpPr>
        <p:spPr bwMode="auto">
          <a:xfrm>
            <a:off x="381000" y="2400300"/>
            <a:ext cx="11049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eaLnBrk="0" hangingPunct="0">
              <a:defRPr>
                <a:solidFill>
                  <a:schemeClr val="tx1"/>
                </a:solidFill>
                <a:latin typeface="Arial" charset="0"/>
                <a:ea typeface="ＭＳ Ｐゴシック" charset="0"/>
              </a:defRPr>
            </a:lvl1pPr>
            <a:lvl2pPr marL="742950" indent="-285750" algn="ctr" eaLnBrk="0" hangingPunct="0">
              <a:defRPr>
                <a:solidFill>
                  <a:schemeClr val="tx1"/>
                </a:solidFill>
                <a:latin typeface="Arial" charset="0"/>
                <a:ea typeface="ＭＳ Ｐゴシック" charset="0"/>
              </a:defRPr>
            </a:lvl2pPr>
            <a:lvl3pPr marL="1143000" indent="-228600" algn="ctr" eaLnBrk="0" hangingPunct="0">
              <a:defRPr>
                <a:solidFill>
                  <a:schemeClr val="tx1"/>
                </a:solidFill>
                <a:latin typeface="Arial" charset="0"/>
                <a:ea typeface="ＭＳ Ｐゴシック" charset="0"/>
              </a:defRPr>
            </a:lvl3pPr>
            <a:lvl4pPr marL="1600200" indent="-228600" algn="ctr" eaLnBrk="0" hangingPunct="0">
              <a:defRPr>
                <a:solidFill>
                  <a:schemeClr val="tx1"/>
                </a:solidFill>
                <a:latin typeface="Arial" charset="0"/>
                <a:ea typeface="ＭＳ Ｐゴシック" charset="0"/>
              </a:defRPr>
            </a:lvl4pPr>
            <a:lvl5pPr marL="2057400" indent="-228600" algn="ctr"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r>
              <a:rPr lang="en-US"/>
              <a:t>torque</a:t>
            </a:r>
          </a:p>
        </p:txBody>
      </p:sp>
      <p:sp>
        <p:nvSpPr>
          <p:cNvPr id="4105" name="TextBox 14"/>
          <p:cNvSpPr txBox="1">
            <a:spLocks noChangeArrowheads="1"/>
          </p:cNvSpPr>
          <p:nvPr/>
        </p:nvSpPr>
        <p:spPr bwMode="auto">
          <a:xfrm>
            <a:off x="266700" y="3581400"/>
            <a:ext cx="1295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eaLnBrk="0" hangingPunct="0">
              <a:defRPr>
                <a:solidFill>
                  <a:schemeClr val="tx1"/>
                </a:solidFill>
                <a:latin typeface="Arial" charset="0"/>
                <a:ea typeface="ＭＳ Ｐゴシック" charset="0"/>
              </a:defRPr>
            </a:lvl1pPr>
            <a:lvl2pPr marL="742950" indent="-285750" algn="ctr" eaLnBrk="0" hangingPunct="0">
              <a:defRPr>
                <a:solidFill>
                  <a:schemeClr val="tx1"/>
                </a:solidFill>
                <a:latin typeface="Arial" charset="0"/>
                <a:ea typeface="ＭＳ Ｐゴシック" charset="0"/>
              </a:defRPr>
            </a:lvl2pPr>
            <a:lvl3pPr marL="1143000" indent="-228600" algn="ctr" eaLnBrk="0" hangingPunct="0">
              <a:defRPr>
                <a:solidFill>
                  <a:schemeClr val="tx1"/>
                </a:solidFill>
                <a:latin typeface="Arial" charset="0"/>
                <a:ea typeface="ＭＳ Ｐゴシック" charset="0"/>
              </a:defRPr>
            </a:lvl3pPr>
            <a:lvl4pPr marL="1600200" indent="-228600" algn="ctr" eaLnBrk="0" hangingPunct="0">
              <a:defRPr>
                <a:solidFill>
                  <a:schemeClr val="tx1"/>
                </a:solidFill>
                <a:latin typeface="Arial" charset="0"/>
                <a:ea typeface="ＭＳ Ｐゴシック" charset="0"/>
              </a:defRPr>
            </a:lvl4pPr>
            <a:lvl5pPr marL="2057400" indent="-228600" algn="ctr"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r>
              <a:rPr lang="en-US"/>
              <a:t>angular frequency</a:t>
            </a:r>
          </a:p>
        </p:txBody>
      </p:sp>
      <p:sp>
        <p:nvSpPr>
          <p:cNvPr id="4106" name="TextBox 15"/>
          <p:cNvSpPr txBox="1">
            <a:spLocks noChangeArrowheads="1"/>
          </p:cNvSpPr>
          <p:nvPr/>
        </p:nvSpPr>
        <p:spPr bwMode="auto">
          <a:xfrm>
            <a:off x="5219700" y="3771900"/>
            <a:ext cx="1295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eaLnBrk="0" hangingPunct="0">
              <a:defRPr>
                <a:solidFill>
                  <a:schemeClr val="tx1"/>
                </a:solidFill>
                <a:latin typeface="Arial" charset="0"/>
                <a:ea typeface="ＭＳ Ｐゴシック" charset="0"/>
              </a:defRPr>
            </a:lvl1pPr>
            <a:lvl2pPr marL="742950" indent="-285750" algn="ctr" eaLnBrk="0" hangingPunct="0">
              <a:defRPr>
                <a:solidFill>
                  <a:schemeClr val="tx1"/>
                </a:solidFill>
                <a:latin typeface="Arial" charset="0"/>
                <a:ea typeface="ＭＳ Ｐゴシック" charset="0"/>
              </a:defRPr>
            </a:lvl2pPr>
            <a:lvl3pPr marL="1143000" indent="-228600" algn="ctr" eaLnBrk="0" hangingPunct="0">
              <a:defRPr>
                <a:solidFill>
                  <a:schemeClr val="tx1"/>
                </a:solidFill>
                <a:latin typeface="Arial" charset="0"/>
                <a:ea typeface="ＭＳ Ｐゴシック" charset="0"/>
              </a:defRPr>
            </a:lvl3pPr>
            <a:lvl4pPr marL="1600200" indent="-228600" algn="ctr" eaLnBrk="0" hangingPunct="0">
              <a:defRPr>
                <a:solidFill>
                  <a:schemeClr val="tx1"/>
                </a:solidFill>
                <a:latin typeface="Arial" charset="0"/>
                <a:ea typeface="ＭＳ Ｐゴシック" charset="0"/>
              </a:defRPr>
            </a:lvl4pPr>
            <a:lvl5pPr marL="2057400" indent="-228600" algn="ctr"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r>
              <a:rPr lang="en-US"/>
              <a:t>voltage</a:t>
            </a:r>
          </a:p>
        </p:txBody>
      </p:sp>
      <p:sp>
        <p:nvSpPr>
          <p:cNvPr id="4107" name="TextBox 16"/>
          <p:cNvSpPr txBox="1">
            <a:spLocks noChangeArrowheads="1"/>
          </p:cNvSpPr>
          <p:nvPr/>
        </p:nvSpPr>
        <p:spPr bwMode="auto">
          <a:xfrm>
            <a:off x="4533900" y="2438400"/>
            <a:ext cx="1295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eaLnBrk="0" hangingPunct="0">
              <a:defRPr>
                <a:solidFill>
                  <a:schemeClr val="tx1"/>
                </a:solidFill>
                <a:latin typeface="Arial" charset="0"/>
                <a:ea typeface="ＭＳ Ｐゴシック" charset="0"/>
              </a:defRPr>
            </a:lvl1pPr>
            <a:lvl2pPr marL="742950" indent="-285750" algn="ctr" eaLnBrk="0" hangingPunct="0">
              <a:defRPr>
                <a:solidFill>
                  <a:schemeClr val="tx1"/>
                </a:solidFill>
                <a:latin typeface="Arial" charset="0"/>
                <a:ea typeface="ＭＳ Ｐゴシック" charset="0"/>
              </a:defRPr>
            </a:lvl2pPr>
            <a:lvl3pPr marL="1143000" indent="-228600" algn="ctr" eaLnBrk="0" hangingPunct="0">
              <a:defRPr>
                <a:solidFill>
                  <a:schemeClr val="tx1"/>
                </a:solidFill>
                <a:latin typeface="Arial" charset="0"/>
                <a:ea typeface="ＭＳ Ｐゴシック" charset="0"/>
              </a:defRPr>
            </a:lvl3pPr>
            <a:lvl4pPr marL="1600200" indent="-228600" algn="ctr" eaLnBrk="0" hangingPunct="0">
              <a:defRPr>
                <a:solidFill>
                  <a:schemeClr val="tx1"/>
                </a:solidFill>
                <a:latin typeface="Arial" charset="0"/>
                <a:ea typeface="ＭＳ Ｐゴシック" charset="0"/>
              </a:defRPr>
            </a:lvl4pPr>
            <a:lvl5pPr marL="2057400" indent="-228600" algn="ctr"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r>
              <a:rPr lang="en-US"/>
              <a:t>current</a:t>
            </a:r>
          </a:p>
        </p:txBody>
      </p:sp>
      <p:cxnSp>
        <p:nvCxnSpPr>
          <p:cNvPr id="19" name="Straight Arrow Connector 18"/>
          <p:cNvCxnSpPr/>
          <p:nvPr/>
        </p:nvCxnSpPr>
        <p:spPr>
          <a:xfrm rot="5400000" flipH="1" flipV="1">
            <a:off x="1504950" y="3448050"/>
            <a:ext cx="266700" cy="2286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rot="5400000" flipH="1" flipV="1">
            <a:off x="6038850" y="3486150"/>
            <a:ext cx="342900" cy="2286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rot="16200000" flipH="1">
            <a:off x="990600" y="2743200"/>
            <a:ext cx="304800" cy="3048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5715000" y="2781300"/>
            <a:ext cx="228600" cy="1905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112" name="Date Placeholder 25"/>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algn="ctr" eaLnBrk="0" hangingPunct="0">
              <a:defRPr>
                <a:solidFill>
                  <a:schemeClr val="tx1"/>
                </a:solidFill>
                <a:latin typeface="Arial" charset="0"/>
                <a:ea typeface="ＭＳ Ｐゴシック" charset="0"/>
              </a:defRPr>
            </a:lvl1pPr>
            <a:lvl2pPr marL="742950" indent="-285750" algn="ctr" eaLnBrk="0" hangingPunct="0">
              <a:defRPr>
                <a:solidFill>
                  <a:schemeClr val="tx1"/>
                </a:solidFill>
                <a:latin typeface="Arial" charset="0"/>
                <a:ea typeface="ＭＳ Ｐゴシック" charset="0"/>
              </a:defRPr>
            </a:lvl2pPr>
            <a:lvl3pPr marL="1143000" indent="-228600" algn="ctr" eaLnBrk="0" hangingPunct="0">
              <a:defRPr>
                <a:solidFill>
                  <a:schemeClr val="tx1"/>
                </a:solidFill>
                <a:latin typeface="Arial" charset="0"/>
                <a:ea typeface="ＭＳ Ｐゴシック" charset="0"/>
              </a:defRPr>
            </a:lvl3pPr>
            <a:lvl4pPr marL="1600200" indent="-228600" algn="ctr" eaLnBrk="0" hangingPunct="0">
              <a:defRPr>
                <a:solidFill>
                  <a:schemeClr val="tx1"/>
                </a:solidFill>
                <a:latin typeface="Arial" charset="0"/>
                <a:ea typeface="ＭＳ Ｐゴシック" charset="0"/>
              </a:defRPr>
            </a:lvl4pPr>
            <a:lvl5pPr marL="2057400" indent="-228600" algn="ctr"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algn="l" eaLnBrk="1" hangingPunct="1"/>
            <a:r>
              <a:rPr lang="en-US" smtClean="0">
                <a:solidFill>
                  <a:schemeClr val="tx2"/>
                </a:solidFill>
              </a:rPr>
              <a:t>May 5, 2013</a:t>
            </a:r>
            <a:endParaRPr lang="en-US">
              <a:solidFill>
                <a:schemeClr val="tx2"/>
              </a:solidFill>
            </a:endParaRPr>
          </a:p>
        </p:txBody>
      </p:sp>
      <p:sp>
        <p:nvSpPr>
          <p:cNvPr id="4113" name="Slide Number Placeholder 2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a:solidFill>
                  <a:schemeClr val="tx1"/>
                </a:solidFill>
                <a:latin typeface="Arial" charset="0"/>
                <a:ea typeface="ＭＳ Ｐゴシック" charset="0"/>
              </a:defRPr>
            </a:lvl1pPr>
            <a:lvl2pPr marL="742950" indent="-285750" algn="ctr" eaLnBrk="0" hangingPunct="0">
              <a:defRPr>
                <a:solidFill>
                  <a:schemeClr val="tx1"/>
                </a:solidFill>
                <a:latin typeface="Arial" charset="0"/>
                <a:ea typeface="ＭＳ Ｐゴシック" charset="0"/>
              </a:defRPr>
            </a:lvl2pPr>
            <a:lvl3pPr marL="1143000" indent="-228600" algn="ctr" eaLnBrk="0" hangingPunct="0">
              <a:defRPr>
                <a:solidFill>
                  <a:schemeClr val="tx1"/>
                </a:solidFill>
                <a:latin typeface="Arial" charset="0"/>
                <a:ea typeface="ＭＳ Ｐゴシック" charset="0"/>
              </a:defRPr>
            </a:lvl3pPr>
            <a:lvl4pPr marL="1600200" indent="-228600" algn="ctr" eaLnBrk="0" hangingPunct="0">
              <a:defRPr>
                <a:solidFill>
                  <a:schemeClr val="tx1"/>
                </a:solidFill>
                <a:latin typeface="Arial" charset="0"/>
                <a:ea typeface="ＭＳ Ｐゴシック" charset="0"/>
              </a:defRPr>
            </a:lvl4pPr>
            <a:lvl5pPr marL="2057400" indent="-228600" algn="ctr"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056A6C8B-F2CE-C542-8C09-C4A07BC8EA16}" type="slidenum">
              <a:rPr lang="en-US">
                <a:solidFill>
                  <a:schemeClr val="tx2"/>
                </a:solidFill>
              </a:rPr>
              <a:pPr eaLnBrk="1" hangingPunct="1"/>
              <a:t>34</a:t>
            </a:fld>
            <a:endParaRPr lang="en-US">
              <a:solidFill>
                <a:schemeClr val="tx2"/>
              </a:solidFill>
            </a:endParaRPr>
          </a:p>
        </p:txBody>
      </p:sp>
      <p:sp>
        <p:nvSpPr>
          <p:cNvPr id="4114" name="Footer Placeholder 27"/>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algn="ctr" eaLnBrk="0" hangingPunct="0">
              <a:defRPr>
                <a:solidFill>
                  <a:schemeClr val="tx1"/>
                </a:solidFill>
                <a:latin typeface="Arial" charset="0"/>
                <a:ea typeface="ＭＳ Ｐゴシック" charset="0"/>
              </a:defRPr>
            </a:lvl1pPr>
            <a:lvl2pPr marL="742950" indent="-285750" algn="ctr" eaLnBrk="0" hangingPunct="0">
              <a:defRPr>
                <a:solidFill>
                  <a:schemeClr val="tx1"/>
                </a:solidFill>
                <a:latin typeface="Arial" charset="0"/>
                <a:ea typeface="ＭＳ Ｐゴシック" charset="0"/>
              </a:defRPr>
            </a:lvl2pPr>
            <a:lvl3pPr marL="1143000" indent="-228600" algn="ctr" eaLnBrk="0" hangingPunct="0">
              <a:defRPr>
                <a:solidFill>
                  <a:schemeClr val="tx1"/>
                </a:solidFill>
                <a:latin typeface="Arial" charset="0"/>
                <a:ea typeface="ＭＳ Ｐゴシック" charset="0"/>
              </a:defRPr>
            </a:lvl3pPr>
            <a:lvl4pPr marL="1600200" indent="-228600" algn="ctr" eaLnBrk="0" hangingPunct="0">
              <a:defRPr>
                <a:solidFill>
                  <a:schemeClr val="tx1"/>
                </a:solidFill>
                <a:latin typeface="Arial" charset="0"/>
                <a:ea typeface="ＭＳ Ｐゴシック" charset="0"/>
              </a:defRPr>
            </a:lvl4pPr>
            <a:lvl5pPr marL="2057400" indent="-228600" algn="ctr"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r>
              <a:rPr lang="en-US">
                <a:solidFill>
                  <a:schemeClr val="tx2"/>
                </a:solidFill>
              </a:rPr>
              <a:t>Ask-a-Scientist Lecture</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36482" y="215463"/>
            <a:ext cx="8790497" cy="627063"/>
          </a:xfrm>
        </p:spPr>
        <p:txBody>
          <a:bodyPr/>
          <a:lstStyle/>
          <a:p>
            <a:pPr>
              <a:defRPr/>
            </a:pPr>
            <a:r>
              <a:rPr dirty="0" smtClean="0">
                <a:ea typeface="+mj-ea"/>
              </a:rPr>
              <a:t>In case you thought my example was silly</a:t>
            </a:r>
            <a:endParaRPr dirty="0">
              <a:ea typeface="+mj-ea"/>
            </a:endParaRPr>
          </a:p>
        </p:txBody>
      </p:sp>
      <p:pic>
        <p:nvPicPr>
          <p:cNvPr id="39939" name="Picture 2"/>
          <p:cNvPicPr>
            <a:picLocks noChangeAspect="1" noChangeArrowheads="1"/>
          </p:cNvPicPr>
          <p:nvPr/>
        </p:nvPicPr>
        <p:blipFill>
          <a:blip r:embed="rId2">
            <a:extLst>
              <a:ext uri="{28A0092B-C50C-407E-A947-70E740481C1C}">
                <a14:useLocalDpi xmlns:a14="http://schemas.microsoft.com/office/drawing/2010/main" val="0"/>
              </a:ext>
            </a:extLst>
          </a:blip>
          <a:srcRect t="12541"/>
          <a:stretch>
            <a:fillRect/>
          </a:stretch>
        </p:blipFill>
        <p:spPr bwMode="auto">
          <a:xfrm>
            <a:off x="1765300" y="1225550"/>
            <a:ext cx="5408613" cy="326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0" name="TextBox 7"/>
          <p:cNvSpPr txBox="1">
            <a:spLocks noChangeArrowheads="1"/>
          </p:cNvSpPr>
          <p:nvPr/>
        </p:nvSpPr>
        <p:spPr bwMode="auto">
          <a:xfrm>
            <a:off x="347450" y="740650"/>
            <a:ext cx="868756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eaLnBrk="0" hangingPunct="0">
              <a:defRPr>
                <a:solidFill>
                  <a:schemeClr val="tx1"/>
                </a:solidFill>
                <a:latin typeface="Arial" charset="0"/>
                <a:ea typeface="ＭＳ Ｐゴシック" charset="0"/>
              </a:defRPr>
            </a:lvl1pPr>
            <a:lvl2pPr marL="742950" indent="-285750" algn="ctr" eaLnBrk="0" hangingPunct="0">
              <a:defRPr>
                <a:solidFill>
                  <a:schemeClr val="tx1"/>
                </a:solidFill>
                <a:latin typeface="Arial" charset="0"/>
                <a:ea typeface="ＭＳ Ｐゴシック" charset="0"/>
              </a:defRPr>
            </a:lvl2pPr>
            <a:lvl3pPr marL="1143000" indent="-228600" algn="ctr" eaLnBrk="0" hangingPunct="0">
              <a:defRPr>
                <a:solidFill>
                  <a:schemeClr val="tx1"/>
                </a:solidFill>
                <a:latin typeface="Arial" charset="0"/>
                <a:ea typeface="ＭＳ Ｐゴシック" charset="0"/>
              </a:defRPr>
            </a:lvl3pPr>
            <a:lvl4pPr marL="1600200" indent="-228600" algn="ctr" eaLnBrk="0" hangingPunct="0">
              <a:defRPr>
                <a:solidFill>
                  <a:schemeClr val="tx1"/>
                </a:solidFill>
                <a:latin typeface="Arial" charset="0"/>
                <a:ea typeface="ＭＳ Ｐゴシック" charset="0"/>
              </a:defRPr>
            </a:lvl4pPr>
            <a:lvl5pPr marL="2057400" indent="-228600" algn="ctr"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algn="l" eaLnBrk="1" hangingPunct="1"/>
            <a:r>
              <a:rPr lang="en-US" sz="2000" dirty="0"/>
              <a:t>US Patent #7,095,126: </a:t>
            </a:r>
            <a:r>
              <a:rPr lang="ja-JP" altLang="en-US" sz="2000" dirty="0"/>
              <a:t>”</a:t>
            </a:r>
            <a:r>
              <a:rPr lang="en-US" sz="2000" dirty="0"/>
              <a:t>Internal Energy Generating Power Source</a:t>
            </a:r>
            <a:r>
              <a:rPr lang="ja-JP" altLang="en-US" sz="2000" dirty="0"/>
              <a:t>”</a:t>
            </a:r>
            <a:r>
              <a:rPr lang="en-US" sz="2000" dirty="0"/>
              <a:t> (2006)</a:t>
            </a:r>
          </a:p>
        </p:txBody>
      </p:sp>
      <p:sp>
        <p:nvSpPr>
          <p:cNvPr id="9" name="TextBox 8"/>
          <p:cNvSpPr txBox="1">
            <a:spLocks noChangeArrowheads="1"/>
          </p:cNvSpPr>
          <p:nvPr/>
        </p:nvSpPr>
        <p:spPr bwMode="auto">
          <a:xfrm>
            <a:off x="473075" y="4540250"/>
            <a:ext cx="826135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eaLnBrk="0" hangingPunct="0">
              <a:defRPr>
                <a:solidFill>
                  <a:schemeClr val="tx1"/>
                </a:solidFill>
                <a:latin typeface="Arial" charset="0"/>
                <a:ea typeface="ＭＳ Ｐゴシック" charset="0"/>
              </a:defRPr>
            </a:lvl1pPr>
            <a:lvl2pPr marL="742950" indent="-285750" algn="ctr" eaLnBrk="0" hangingPunct="0">
              <a:defRPr>
                <a:solidFill>
                  <a:schemeClr val="tx1"/>
                </a:solidFill>
                <a:latin typeface="Arial" charset="0"/>
                <a:ea typeface="ＭＳ Ｐゴシック" charset="0"/>
              </a:defRPr>
            </a:lvl2pPr>
            <a:lvl3pPr marL="1143000" indent="-228600" algn="ctr" eaLnBrk="0" hangingPunct="0">
              <a:defRPr>
                <a:solidFill>
                  <a:schemeClr val="tx1"/>
                </a:solidFill>
                <a:latin typeface="Arial" charset="0"/>
                <a:ea typeface="ＭＳ Ｐゴシック" charset="0"/>
              </a:defRPr>
            </a:lvl3pPr>
            <a:lvl4pPr marL="1600200" indent="-228600" algn="ctr" eaLnBrk="0" hangingPunct="0">
              <a:defRPr>
                <a:solidFill>
                  <a:schemeClr val="tx1"/>
                </a:solidFill>
                <a:latin typeface="Arial" charset="0"/>
                <a:ea typeface="ＭＳ Ｐゴシック" charset="0"/>
              </a:defRPr>
            </a:lvl4pPr>
            <a:lvl5pPr marL="2057400" indent="-228600" algn="ctr"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ABSTRACT</a:t>
            </a:r>
          </a:p>
          <a:p>
            <a:pPr algn="l" eaLnBrk="1" hangingPunct="1"/>
            <a:r>
              <a:rPr lang="en-US"/>
              <a:t>An external power source such as a battery is used to initially supply power to start an alternator and generator. </a:t>
            </a:r>
            <a:r>
              <a:rPr lang="en-US" i="1">
                <a:solidFill>
                  <a:srgbClr val="FFC000"/>
                </a:solidFill>
              </a:rPr>
              <a:t>Once the system has started it is not necessary for the battery to supply power to the system. The battery can then be disconnected.</a:t>
            </a:r>
            <a:r>
              <a:rPr lang="en-US"/>
              <a:t> The alternator and electric motor work in combination to generator  (sic) electrical power. </a:t>
            </a:r>
          </a:p>
        </p:txBody>
      </p:sp>
      <p:sp>
        <p:nvSpPr>
          <p:cNvPr id="10" name="Rectangle 9"/>
          <p:cNvSpPr/>
          <p:nvPr/>
        </p:nvSpPr>
        <p:spPr>
          <a:xfrm>
            <a:off x="8105260" y="740650"/>
            <a:ext cx="800100" cy="4191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ounded Rectangle 10"/>
          <p:cNvSpPr/>
          <p:nvPr/>
        </p:nvSpPr>
        <p:spPr>
          <a:xfrm>
            <a:off x="5257800" y="1333500"/>
            <a:ext cx="1905000" cy="24384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9944" name="Date Placeholder 14"/>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algn="ctr" eaLnBrk="0" hangingPunct="0">
              <a:defRPr>
                <a:solidFill>
                  <a:schemeClr val="tx1"/>
                </a:solidFill>
                <a:latin typeface="Arial" charset="0"/>
                <a:ea typeface="ＭＳ Ｐゴシック" charset="0"/>
              </a:defRPr>
            </a:lvl1pPr>
            <a:lvl2pPr marL="742950" indent="-285750" algn="ctr" eaLnBrk="0" hangingPunct="0">
              <a:defRPr>
                <a:solidFill>
                  <a:schemeClr val="tx1"/>
                </a:solidFill>
                <a:latin typeface="Arial" charset="0"/>
                <a:ea typeface="ＭＳ Ｐゴシック" charset="0"/>
              </a:defRPr>
            </a:lvl2pPr>
            <a:lvl3pPr marL="1143000" indent="-228600" algn="ctr" eaLnBrk="0" hangingPunct="0">
              <a:defRPr>
                <a:solidFill>
                  <a:schemeClr val="tx1"/>
                </a:solidFill>
                <a:latin typeface="Arial" charset="0"/>
                <a:ea typeface="ＭＳ Ｐゴシック" charset="0"/>
              </a:defRPr>
            </a:lvl3pPr>
            <a:lvl4pPr marL="1600200" indent="-228600" algn="ctr" eaLnBrk="0" hangingPunct="0">
              <a:defRPr>
                <a:solidFill>
                  <a:schemeClr val="tx1"/>
                </a:solidFill>
                <a:latin typeface="Arial" charset="0"/>
                <a:ea typeface="ＭＳ Ｐゴシック" charset="0"/>
              </a:defRPr>
            </a:lvl4pPr>
            <a:lvl5pPr marL="2057400" indent="-228600" algn="ctr"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algn="l" eaLnBrk="1" hangingPunct="1"/>
            <a:r>
              <a:rPr lang="en-US" smtClean="0">
                <a:solidFill>
                  <a:schemeClr val="tx2"/>
                </a:solidFill>
              </a:rPr>
              <a:t>May 5, 2013</a:t>
            </a:r>
            <a:endParaRPr lang="en-US">
              <a:solidFill>
                <a:schemeClr val="tx2"/>
              </a:solidFill>
            </a:endParaRPr>
          </a:p>
        </p:txBody>
      </p:sp>
      <p:sp>
        <p:nvSpPr>
          <p:cNvPr id="39945" name="Slide Number Placeholder 1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a:solidFill>
                  <a:schemeClr val="tx1"/>
                </a:solidFill>
                <a:latin typeface="Arial" charset="0"/>
                <a:ea typeface="ＭＳ Ｐゴシック" charset="0"/>
              </a:defRPr>
            </a:lvl1pPr>
            <a:lvl2pPr marL="742950" indent="-285750" algn="ctr" eaLnBrk="0" hangingPunct="0">
              <a:defRPr>
                <a:solidFill>
                  <a:schemeClr val="tx1"/>
                </a:solidFill>
                <a:latin typeface="Arial" charset="0"/>
                <a:ea typeface="ＭＳ Ｐゴシック" charset="0"/>
              </a:defRPr>
            </a:lvl2pPr>
            <a:lvl3pPr marL="1143000" indent="-228600" algn="ctr" eaLnBrk="0" hangingPunct="0">
              <a:defRPr>
                <a:solidFill>
                  <a:schemeClr val="tx1"/>
                </a:solidFill>
                <a:latin typeface="Arial" charset="0"/>
                <a:ea typeface="ＭＳ Ｐゴシック" charset="0"/>
              </a:defRPr>
            </a:lvl3pPr>
            <a:lvl4pPr marL="1600200" indent="-228600" algn="ctr" eaLnBrk="0" hangingPunct="0">
              <a:defRPr>
                <a:solidFill>
                  <a:schemeClr val="tx1"/>
                </a:solidFill>
                <a:latin typeface="Arial" charset="0"/>
                <a:ea typeface="ＭＳ Ｐゴシック" charset="0"/>
              </a:defRPr>
            </a:lvl4pPr>
            <a:lvl5pPr marL="2057400" indent="-228600" algn="ctr"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ACC54586-59DF-B543-B8D8-2023A21CE056}" type="slidenum">
              <a:rPr lang="en-US">
                <a:solidFill>
                  <a:schemeClr val="tx2"/>
                </a:solidFill>
              </a:rPr>
              <a:pPr eaLnBrk="1" hangingPunct="1"/>
              <a:t>35</a:t>
            </a:fld>
            <a:endParaRPr lang="en-US">
              <a:solidFill>
                <a:schemeClr val="tx2"/>
              </a:solidFill>
            </a:endParaRPr>
          </a:p>
        </p:txBody>
      </p:sp>
      <p:sp>
        <p:nvSpPr>
          <p:cNvPr id="39946" name="Footer Placeholder 16"/>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algn="ctr" eaLnBrk="0" hangingPunct="0">
              <a:defRPr>
                <a:solidFill>
                  <a:schemeClr val="tx1"/>
                </a:solidFill>
                <a:latin typeface="Arial" charset="0"/>
                <a:ea typeface="ＭＳ Ｐゴシック" charset="0"/>
              </a:defRPr>
            </a:lvl1pPr>
            <a:lvl2pPr marL="742950" indent="-285750" algn="ctr" eaLnBrk="0" hangingPunct="0">
              <a:defRPr>
                <a:solidFill>
                  <a:schemeClr val="tx1"/>
                </a:solidFill>
                <a:latin typeface="Arial" charset="0"/>
                <a:ea typeface="ＭＳ Ｐゴシック" charset="0"/>
              </a:defRPr>
            </a:lvl2pPr>
            <a:lvl3pPr marL="1143000" indent="-228600" algn="ctr" eaLnBrk="0" hangingPunct="0">
              <a:defRPr>
                <a:solidFill>
                  <a:schemeClr val="tx1"/>
                </a:solidFill>
                <a:latin typeface="Arial" charset="0"/>
                <a:ea typeface="ＭＳ Ｐゴシック" charset="0"/>
              </a:defRPr>
            </a:lvl3pPr>
            <a:lvl4pPr marL="1600200" indent="-228600" algn="ctr" eaLnBrk="0" hangingPunct="0">
              <a:defRPr>
                <a:solidFill>
                  <a:schemeClr val="tx1"/>
                </a:solidFill>
                <a:latin typeface="Arial" charset="0"/>
                <a:ea typeface="ＭＳ Ｐゴシック" charset="0"/>
              </a:defRPr>
            </a:lvl4pPr>
            <a:lvl5pPr marL="2057400" indent="-228600" algn="ctr"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r>
              <a:rPr lang="en-US">
                <a:solidFill>
                  <a:schemeClr val="tx2"/>
                </a:solidFill>
              </a:rPr>
              <a:t>Ask-a-Scientist Lecture</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Content Placeholder 5"/>
          <p:cNvSpPr>
            <a:spLocks noGrp="1"/>
          </p:cNvSpPr>
          <p:nvPr>
            <p:ph idx="1"/>
          </p:nvPr>
        </p:nvSpPr>
        <p:spPr>
          <a:xfrm>
            <a:off x="309044" y="811212"/>
            <a:ext cx="8564315" cy="5235575"/>
          </a:xfrm>
        </p:spPr>
        <p:txBody>
          <a:bodyPr/>
          <a:lstStyle/>
          <a:p>
            <a:r>
              <a:rPr lang="en-US" sz="2400" dirty="0">
                <a:latin typeface="Constantia" charset="0"/>
              </a:rPr>
              <a:t>A </a:t>
            </a:r>
            <a:r>
              <a:rPr lang="en-US" sz="2400" i="1" dirty="0">
                <a:latin typeface="Constantia" charset="0"/>
              </a:rPr>
              <a:t>partial</a:t>
            </a:r>
            <a:r>
              <a:rPr lang="en-US" sz="2400" dirty="0">
                <a:latin typeface="Constantia" charset="0"/>
              </a:rPr>
              <a:t> list of US patents purported to support perpetual motion:</a:t>
            </a:r>
          </a:p>
          <a:p>
            <a:pPr lvl="1"/>
            <a:r>
              <a:rPr lang="en-US" sz="2200" dirty="0">
                <a:latin typeface="Constantia" charset="0"/>
              </a:rPr>
              <a:t>2,006,676: </a:t>
            </a:r>
            <a:r>
              <a:rPr lang="ja-JP" altLang="en-US" sz="2200" dirty="0">
                <a:latin typeface="Constantia" charset="0"/>
              </a:rPr>
              <a:t>“</a:t>
            </a:r>
            <a:r>
              <a:rPr lang="en-US" sz="2200" dirty="0">
                <a:latin typeface="Constantia" charset="0"/>
              </a:rPr>
              <a:t>Electrolytic Carburetor</a:t>
            </a:r>
            <a:r>
              <a:rPr lang="ja-JP" altLang="en-US" sz="2200" dirty="0">
                <a:latin typeface="Constantia" charset="0"/>
              </a:rPr>
              <a:t>”</a:t>
            </a:r>
            <a:r>
              <a:rPr lang="en-US" sz="2200" dirty="0">
                <a:latin typeface="Constantia" charset="0"/>
              </a:rPr>
              <a:t> (Garrett Carburetor)</a:t>
            </a:r>
          </a:p>
          <a:p>
            <a:pPr lvl="2"/>
            <a:r>
              <a:rPr lang="en-US" sz="1800" dirty="0">
                <a:latin typeface="Constantia" charset="0"/>
              </a:rPr>
              <a:t>Launched a whole kook industry</a:t>
            </a:r>
          </a:p>
          <a:p>
            <a:pPr lvl="1"/>
            <a:r>
              <a:rPr lang="en-US" sz="2200" dirty="0">
                <a:latin typeface="Constantia" charset="0"/>
              </a:rPr>
              <a:t>4,074,153: </a:t>
            </a:r>
            <a:r>
              <a:rPr lang="ja-JP" altLang="en-US" sz="2200" dirty="0">
                <a:latin typeface="Constantia" charset="0"/>
              </a:rPr>
              <a:t>“</a:t>
            </a:r>
            <a:r>
              <a:rPr lang="en-US" sz="2200" dirty="0">
                <a:latin typeface="Constantia" charset="0"/>
              </a:rPr>
              <a:t>Magnetic propulsion device</a:t>
            </a:r>
            <a:r>
              <a:rPr lang="ja-JP" altLang="en-US" sz="2200" dirty="0">
                <a:latin typeface="Constantia" charset="0"/>
              </a:rPr>
              <a:t>”</a:t>
            </a:r>
            <a:endParaRPr lang="en-US" sz="2200" dirty="0">
              <a:latin typeface="Constantia" charset="0"/>
            </a:endParaRPr>
          </a:p>
          <a:p>
            <a:pPr lvl="1"/>
            <a:r>
              <a:rPr lang="en-US" sz="2200" dirty="0">
                <a:latin typeface="Constantia" charset="0"/>
              </a:rPr>
              <a:t>4,151,431: </a:t>
            </a:r>
            <a:r>
              <a:rPr lang="ja-JP" altLang="en-US" sz="2200" dirty="0">
                <a:latin typeface="Constantia" charset="0"/>
              </a:rPr>
              <a:t>“</a:t>
            </a:r>
            <a:r>
              <a:rPr lang="en-US" sz="2200" dirty="0">
                <a:latin typeface="Constantia" charset="0"/>
              </a:rPr>
              <a:t>Permanent magnet motor</a:t>
            </a:r>
            <a:r>
              <a:rPr lang="ja-JP" altLang="en-US" sz="2200" dirty="0">
                <a:latin typeface="Constantia" charset="0"/>
              </a:rPr>
              <a:t>”</a:t>
            </a:r>
            <a:endParaRPr lang="en-US" sz="2200" dirty="0">
              <a:latin typeface="Constantia" charset="0"/>
            </a:endParaRPr>
          </a:p>
          <a:p>
            <a:pPr lvl="1"/>
            <a:r>
              <a:rPr lang="en-US" sz="2200" dirty="0">
                <a:latin typeface="Constantia" charset="0"/>
              </a:rPr>
              <a:t>4,215,330: </a:t>
            </a:r>
            <a:r>
              <a:rPr lang="ja-JP" altLang="en-US" sz="2200" dirty="0">
                <a:latin typeface="Constantia" charset="0"/>
              </a:rPr>
              <a:t>“</a:t>
            </a:r>
            <a:r>
              <a:rPr lang="en-US" sz="2200" dirty="0">
                <a:latin typeface="Constantia" charset="0"/>
              </a:rPr>
              <a:t>Permanent magnet propulsion system</a:t>
            </a:r>
            <a:r>
              <a:rPr lang="ja-JP" altLang="en-US" sz="2200" dirty="0">
                <a:latin typeface="Constantia" charset="0"/>
              </a:rPr>
              <a:t>”</a:t>
            </a:r>
            <a:endParaRPr lang="en-US" sz="2200" dirty="0">
              <a:latin typeface="Constantia" charset="0"/>
            </a:endParaRPr>
          </a:p>
          <a:p>
            <a:pPr lvl="1"/>
            <a:r>
              <a:rPr lang="en-US" sz="2200" dirty="0">
                <a:latin typeface="Constantia" charset="0"/>
              </a:rPr>
              <a:t>6,246,561: </a:t>
            </a:r>
            <a:r>
              <a:rPr lang="ja-JP" altLang="en-US" sz="2200" dirty="0">
                <a:latin typeface="Constantia" charset="0"/>
              </a:rPr>
              <a:t>“</a:t>
            </a:r>
            <a:r>
              <a:rPr lang="en-US" sz="2200" dirty="0">
                <a:latin typeface="Constantia" charset="0"/>
              </a:rPr>
              <a:t>Methods for controlling the path of magnet flux…</a:t>
            </a:r>
            <a:r>
              <a:rPr lang="ja-JP" altLang="en-US" sz="2200" dirty="0">
                <a:latin typeface="Constantia" charset="0"/>
              </a:rPr>
              <a:t>”</a:t>
            </a:r>
            <a:endParaRPr lang="en-US" sz="2200" dirty="0">
              <a:latin typeface="Constantia" charset="0"/>
            </a:endParaRPr>
          </a:p>
          <a:p>
            <a:pPr lvl="1"/>
            <a:r>
              <a:rPr lang="en-US" sz="2200" dirty="0">
                <a:latin typeface="Constantia" charset="0"/>
              </a:rPr>
              <a:t>6,362,718: </a:t>
            </a:r>
            <a:r>
              <a:rPr lang="ja-JP" altLang="en-US" sz="2200" dirty="0">
                <a:latin typeface="Constantia" charset="0"/>
              </a:rPr>
              <a:t>“</a:t>
            </a:r>
            <a:r>
              <a:rPr lang="en-US" sz="2200" dirty="0">
                <a:latin typeface="Constantia" charset="0"/>
              </a:rPr>
              <a:t>Motionless electromagnetic generator</a:t>
            </a:r>
            <a:r>
              <a:rPr lang="ja-JP" altLang="en-US" sz="2200" dirty="0">
                <a:latin typeface="Constantia" charset="0"/>
              </a:rPr>
              <a:t>”</a:t>
            </a:r>
            <a:endParaRPr lang="en-US" sz="2200" dirty="0">
              <a:latin typeface="Constantia" charset="0"/>
            </a:endParaRPr>
          </a:p>
          <a:p>
            <a:pPr lvl="2"/>
            <a:r>
              <a:rPr lang="en-US" sz="1700" dirty="0">
                <a:latin typeface="Constantia" charset="0"/>
              </a:rPr>
              <a:t>More about this one later</a:t>
            </a:r>
          </a:p>
          <a:p>
            <a:pPr lvl="1"/>
            <a:r>
              <a:rPr lang="en-US" sz="2200" dirty="0">
                <a:latin typeface="Constantia" charset="0"/>
              </a:rPr>
              <a:t>6,523,646: </a:t>
            </a:r>
            <a:r>
              <a:rPr lang="ja-JP" altLang="en-US" sz="2200" dirty="0">
                <a:latin typeface="Constantia" charset="0"/>
              </a:rPr>
              <a:t>“</a:t>
            </a:r>
            <a:r>
              <a:rPr lang="en-US" sz="2200" dirty="0">
                <a:latin typeface="Constantia" charset="0"/>
              </a:rPr>
              <a:t>Spring driven apparatus</a:t>
            </a:r>
            <a:r>
              <a:rPr lang="ja-JP" altLang="en-US" sz="2200" dirty="0">
                <a:latin typeface="Constantia" charset="0"/>
              </a:rPr>
              <a:t>”</a:t>
            </a:r>
            <a:endParaRPr lang="en-US" sz="2200" dirty="0">
              <a:latin typeface="Constantia" charset="0"/>
            </a:endParaRPr>
          </a:p>
          <a:p>
            <a:pPr lvl="1"/>
            <a:r>
              <a:rPr lang="en-US" sz="2200" dirty="0">
                <a:latin typeface="Constantia" charset="0"/>
              </a:rPr>
              <a:t>6,526,925: </a:t>
            </a:r>
            <a:r>
              <a:rPr lang="ja-JP" altLang="en-US" sz="2200" dirty="0">
                <a:latin typeface="Constantia" charset="0"/>
              </a:rPr>
              <a:t>“</a:t>
            </a:r>
            <a:r>
              <a:rPr lang="en-US" sz="2200" dirty="0">
                <a:latin typeface="Constantia" charset="0"/>
              </a:rPr>
              <a:t>Piston driven rotary engine</a:t>
            </a:r>
            <a:r>
              <a:rPr lang="ja-JP" altLang="en-US" sz="2200" dirty="0">
                <a:latin typeface="Constantia" charset="0"/>
              </a:rPr>
              <a:t>”</a:t>
            </a:r>
            <a:endParaRPr lang="en-US" sz="2200" dirty="0">
              <a:latin typeface="Constantia" charset="0"/>
            </a:endParaRPr>
          </a:p>
          <a:p>
            <a:pPr lvl="1"/>
            <a:r>
              <a:rPr lang="en-US" sz="2200" dirty="0">
                <a:latin typeface="Constantia" charset="0"/>
              </a:rPr>
              <a:t>6,962,052: </a:t>
            </a:r>
            <a:r>
              <a:rPr lang="ja-JP" altLang="en-US" sz="2200" dirty="0">
                <a:latin typeface="Constantia" charset="0"/>
              </a:rPr>
              <a:t>“</a:t>
            </a:r>
            <a:r>
              <a:rPr lang="en-US" sz="2200" dirty="0">
                <a:latin typeface="Constantia" charset="0"/>
              </a:rPr>
              <a:t>Energy generation mechanism, device and system</a:t>
            </a:r>
            <a:r>
              <a:rPr lang="ja-JP" altLang="en-US" sz="2200" dirty="0">
                <a:latin typeface="Constantia" charset="0"/>
              </a:rPr>
              <a:t>”</a:t>
            </a:r>
            <a:endParaRPr lang="en-US" sz="2200" dirty="0">
              <a:latin typeface="Constantia" charset="0"/>
            </a:endParaRPr>
          </a:p>
          <a:p>
            <a:pPr lvl="1"/>
            <a:r>
              <a:rPr lang="en-US" sz="2200" dirty="0">
                <a:latin typeface="Constantia" charset="0"/>
              </a:rPr>
              <a:t>7,095,126: </a:t>
            </a:r>
            <a:r>
              <a:rPr lang="ja-JP" altLang="en-US" sz="2200" dirty="0">
                <a:latin typeface="Constantia" charset="0"/>
              </a:rPr>
              <a:t>“</a:t>
            </a:r>
            <a:r>
              <a:rPr lang="en-US" sz="2200" dirty="0">
                <a:latin typeface="Constantia" charset="0"/>
              </a:rPr>
              <a:t>Internal energy generating power source</a:t>
            </a:r>
            <a:r>
              <a:rPr lang="ja-JP" altLang="en-US" sz="2200" dirty="0">
                <a:latin typeface="Constantia" charset="0"/>
              </a:rPr>
              <a:t>”</a:t>
            </a:r>
            <a:endParaRPr lang="en-US" sz="2200" dirty="0">
              <a:latin typeface="Constantia" charset="0"/>
            </a:endParaRPr>
          </a:p>
          <a:p>
            <a:pPr lvl="2"/>
            <a:r>
              <a:rPr lang="en-US" sz="2000" dirty="0">
                <a:latin typeface="Constantia" charset="0"/>
              </a:rPr>
              <a:t>The one we just talked about</a:t>
            </a:r>
          </a:p>
          <a:p>
            <a:pPr>
              <a:buFont typeface="Wingdings 2" charset="0"/>
              <a:buNone/>
            </a:pPr>
            <a:endParaRPr lang="en-US" sz="2400" dirty="0">
              <a:latin typeface="Constantia" charset="0"/>
            </a:endParaRPr>
          </a:p>
          <a:p>
            <a:endParaRPr lang="en-US" dirty="0">
              <a:latin typeface="Constantia" charset="0"/>
            </a:endParaRPr>
          </a:p>
          <a:p>
            <a:endParaRPr lang="en-US" dirty="0">
              <a:latin typeface="Constantia" charset="0"/>
            </a:endParaRPr>
          </a:p>
        </p:txBody>
      </p:sp>
      <p:sp>
        <p:nvSpPr>
          <p:cNvPr id="2" name="Title 1"/>
          <p:cNvSpPr>
            <a:spLocks noGrp="1"/>
          </p:cNvSpPr>
          <p:nvPr>
            <p:ph type="title"/>
          </p:nvPr>
        </p:nvSpPr>
        <p:spPr>
          <a:xfrm>
            <a:off x="457200" y="152400"/>
            <a:ext cx="8686800" cy="627063"/>
          </a:xfrm>
        </p:spPr>
        <p:txBody>
          <a:bodyPr/>
          <a:lstStyle/>
          <a:p>
            <a:pPr>
              <a:defRPr/>
            </a:pPr>
            <a:r>
              <a:rPr sz="3200" smtClean="0">
                <a:ea typeface="+mj-ea"/>
              </a:rPr>
              <a:t>Speaking of patents</a:t>
            </a:r>
            <a:endParaRPr sz="3200">
              <a:ea typeface="+mj-ea"/>
            </a:endParaRPr>
          </a:p>
        </p:txBody>
      </p:sp>
      <p:sp>
        <p:nvSpPr>
          <p:cNvPr id="40964" name="Date Placeholder 9"/>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algn="ctr" eaLnBrk="0" hangingPunct="0">
              <a:defRPr>
                <a:solidFill>
                  <a:schemeClr val="tx1"/>
                </a:solidFill>
                <a:latin typeface="Arial" charset="0"/>
                <a:ea typeface="ＭＳ Ｐゴシック" charset="0"/>
              </a:defRPr>
            </a:lvl1pPr>
            <a:lvl2pPr marL="742950" indent="-285750" algn="ctr" eaLnBrk="0" hangingPunct="0">
              <a:defRPr>
                <a:solidFill>
                  <a:schemeClr val="tx1"/>
                </a:solidFill>
                <a:latin typeface="Arial" charset="0"/>
                <a:ea typeface="ＭＳ Ｐゴシック" charset="0"/>
              </a:defRPr>
            </a:lvl2pPr>
            <a:lvl3pPr marL="1143000" indent="-228600" algn="ctr" eaLnBrk="0" hangingPunct="0">
              <a:defRPr>
                <a:solidFill>
                  <a:schemeClr val="tx1"/>
                </a:solidFill>
                <a:latin typeface="Arial" charset="0"/>
                <a:ea typeface="ＭＳ Ｐゴシック" charset="0"/>
              </a:defRPr>
            </a:lvl3pPr>
            <a:lvl4pPr marL="1600200" indent="-228600" algn="ctr" eaLnBrk="0" hangingPunct="0">
              <a:defRPr>
                <a:solidFill>
                  <a:schemeClr val="tx1"/>
                </a:solidFill>
                <a:latin typeface="Arial" charset="0"/>
                <a:ea typeface="ＭＳ Ｐゴシック" charset="0"/>
              </a:defRPr>
            </a:lvl4pPr>
            <a:lvl5pPr marL="2057400" indent="-228600" algn="ctr"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algn="l" eaLnBrk="1" hangingPunct="1"/>
            <a:r>
              <a:rPr lang="en-US" smtClean="0">
                <a:solidFill>
                  <a:schemeClr val="tx2"/>
                </a:solidFill>
              </a:rPr>
              <a:t>May 5, 2013</a:t>
            </a:r>
            <a:endParaRPr lang="en-US">
              <a:solidFill>
                <a:schemeClr val="tx2"/>
              </a:solidFill>
            </a:endParaRPr>
          </a:p>
        </p:txBody>
      </p:sp>
      <p:sp>
        <p:nvSpPr>
          <p:cNvPr id="40965" name="Slide Number Placeholder 10"/>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a:solidFill>
                  <a:schemeClr val="tx1"/>
                </a:solidFill>
                <a:latin typeface="Arial" charset="0"/>
                <a:ea typeface="ＭＳ Ｐゴシック" charset="0"/>
              </a:defRPr>
            </a:lvl1pPr>
            <a:lvl2pPr marL="742950" indent="-285750" algn="ctr" eaLnBrk="0" hangingPunct="0">
              <a:defRPr>
                <a:solidFill>
                  <a:schemeClr val="tx1"/>
                </a:solidFill>
                <a:latin typeface="Arial" charset="0"/>
                <a:ea typeface="ＭＳ Ｐゴシック" charset="0"/>
              </a:defRPr>
            </a:lvl2pPr>
            <a:lvl3pPr marL="1143000" indent="-228600" algn="ctr" eaLnBrk="0" hangingPunct="0">
              <a:defRPr>
                <a:solidFill>
                  <a:schemeClr val="tx1"/>
                </a:solidFill>
                <a:latin typeface="Arial" charset="0"/>
                <a:ea typeface="ＭＳ Ｐゴシック" charset="0"/>
              </a:defRPr>
            </a:lvl3pPr>
            <a:lvl4pPr marL="1600200" indent="-228600" algn="ctr" eaLnBrk="0" hangingPunct="0">
              <a:defRPr>
                <a:solidFill>
                  <a:schemeClr val="tx1"/>
                </a:solidFill>
                <a:latin typeface="Arial" charset="0"/>
                <a:ea typeface="ＭＳ Ｐゴシック" charset="0"/>
              </a:defRPr>
            </a:lvl4pPr>
            <a:lvl5pPr marL="2057400" indent="-228600" algn="ctr"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3C306174-EBC9-2845-ABD8-C58501B2BF8F}" type="slidenum">
              <a:rPr lang="en-US">
                <a:solidFill>
                  <a:schemeClr val="tx2"/>
                </a:solidFill>
              </a:rPr>
              <a:pPr eaLnBrk="1" hangingPunct="1"/>
              <a:t>36</a:t>
            </a:fld>
            <a:endParaRPr lang="en-US">
              <a:solidFill>
                <a:schemeClr val="tx2"/>
              </a:solidFill>
            </a:endParaRPr>
          </a:p>
        </p:txBody>
      </p:sp>
      <p:sp>
        <p:nvSpPr>
          <p:cNvPr id="40966" name="Footer Placeholder 1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algn="ctr" eaLnBrk="0" hangingPunct="0">
              <a:defRPr>
                <a:solidFill>
                  <a:schemeClr val="tx1"/>
                </a:solidFill>
                <a:latin typeface="Arial" charset="0"/>
                <a:ea typeface="ＭＳ Ｐゴシック" charset="0"/>
              </a:defRPr>
            </a:lvl1pPr>
            <a:lvl2pPr marL="742950" indent="-285750" algn="ctr" eaLnBrk="0" hangingPunct="0">
              <a:defRPr>
                <a:solidFill>
                  <a:schemeClr val="tx1"/>
                </a:solidFill>
                <a:latin typeface="Arial" charset="0"/>
                <a:ea typeface="ＭＳ Ｐゴシック" charset="0"/>
              </a:defRPr>
            </a:lvl2pPr>
            <a:lvl3pPr marL="1143000" indent="-228600" algn="ctr" eaLnBrk="0" hangingPunct="0">
              <a:defRPr>
                <a:solidFill>
                  <a:schemeClr val="tx1"/>
                </a:solidFill>
                <a:latin typeface="Arial" charset="0"/>
                <a:ea typeface="ＭＳ Ｐゴシック" charset="0"/>
              </a:defRPr>
            </a:lvl3pPr>
            <a:lvl4pPr marL="1600200" indent="-228600" algn="ctr" eaLnBrk="0" hangingPunct="0">
              <a:defRPr>
                <a:solidFill>
                  <a:schemeClr val="tx1"/>
                </a:solidFill>
                <a:latin typeface="Arial" charset="0"/>
                <a:ea typeface="ＭＳ Ｐゴシック" charset="0"/>
              </a:defRPr>
            </a:lvl4pPr>
            <a:lvl5pPr marL="2057400" indent="-228600" algn="ctr"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r>
              <a:rPr lang="en-US">
                <a:solidFill>
                  <a:schemeClr val="tx2"/>
                </a:solidFill>
              </a:rPr>
              <a:t>Ask-a-Scientist Lecture</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842963"/>
            <a:ext cx="8229600" cy="5253037"/>
          </a:xfrm>
        </p:spPr>
        <p:txBody>
          <a:bodyPr/>
          <a:lstStyle/>
          <a:p>
            <a:r>
              <a:rPr lang="en-US">
                <a:latin typeface="Constantia" charset="0"/>
              </a:rPr>
              <a:t>The Patent Office has had so much trouble with perpetual motion machine patents that it</a:t>
            </a:r>
            <a:r>
              <a:rPr lang="ja-JP" altLang="en-US">
                <a:latin typeface="Constantia" charset="0"/>
              </a:rPr>
              <a:t>’</a:t>
            </a:r>
            <a:r>
              <a:rPr lang="en-US">
                <a:latin typeface="Constantia" charset="0"/>
              </a:rPr>
              <a:t>s developed special rules.:</a:t>
            </a:r>
          </a:p>
          <a:p>
            <a:pPr lvl="1">
              <a:buFont typeface="Wingdings 2" charset="0"/>
              <a:buNone/>
            </a:pPr>
            <a:r>
              <a:rPr lang="en-US" i="1">
                <a:latin typeface="Constantia" charset="0"/>
              </a:rPr>
              <a:t>   </a:t>
            </a:r>
            <a:r>
              <a:rPr lang="ja-JP" altLang="en-US" i="1">
                <a:latin typeface="Constantia" charset="0"/>
              </a:rPr>
              <a:t>“</a:t>
            </a:r>
            <a:r>
              <a:rPr lang="en-US" i="1">
                <a:latin typeface="Constantia" charset="0"/>
              </a:rPr>
              <a:t>With the exception of cases involving perpetual motion, a model is not ordinarily required by the Office to demonstrate the operability of a device. If operability of a device is questioned, the applicant must establish it to the satisfaction of the examiner</a:t>
            </a:r>
            <a:r>
              <a:rPr lang="ja-JP" altLang="en-US" i="1">
                <a:latin typeface="Constantia" charset="0"/>
              </a:rPr>
              <a:t>”</a:t>
            </a:r>
            <a:endParaRPr lang="en-US" i="1">
              <a:latin typeface="Constantia" charset="0"/>
            </a:endParaRPr>
          </a:p>
          <a:p>
            <a:pPr lvl="1">
              <a:buFont typeface="Wingdings 2" charset="0"/>
              <a:buNone/>
            </a:pPr>
            <a:r>
              <a:rPr lang="en-US" i="1">
                <a:latin typeface="Constantia" charset="0"/>
              </a:rPr>
              <a:t>				</a:t>
            </a:r>
            <a:r>
              <a:rPr lang="en-US">
                <a:latin typeface="Constantia" charset="0"/>
              </a:rPr>
              <a:t>- 35 U.S.C 101 (Examiners</a:t>
            </a:r>
            <a:r>
              <a:rPr lang="ja-JP" altLang="en-US">
                <a:latin typeface="Constantia" charset="0"/>
              </a:rPr>
              <a:t>’</a:t>
            </a:r>
            <a:r>
              <a:rPr lang="en-US">
                <a:latin typeface="Constantia" charset="0"/>
              </a:rPr>
              <a:t> Handbook)</a:t>
            </a:r>
            <a:endParaRPr lang="en-US" i="1">
              <a:latin typeface="Constantia" charset="0"/>
            </a:endParaRPr>
          </a:p>
          <a:p>
            <a:pPr lvl="1">
              <a:buFont typeface="Wingdings 2" charset="0"/>
              <a:buNone/>
            </a:pPr>
            <a:endParaRPr lang="en-US" i="1">
              <a:latin typeface="Constantia" charset="0"/>
            </a:endParaRPr>
          </a:p>
          <a:p>
            <a:pPr lvl="1">
              <a:buFont typeface="Wingdings 2" charset="0"/>
              <a:buNone/>
            </a:pPr>
            <a:r>
              <a:rPr lang="en-US" sz="2800">
                <a:solidFill>
                  <a:schemeClr val="tx1"/>
                </a:solidFill>
                <a:latin typeface="Constantia" charset="0"/>
              </a:rPr>
              <a:t>Translation: </a:t>
            </a:r>
            <a:r>
              <a:rPr lang="ja-JP" altLang="en-US" sz="2800">
                <a:solidFill>
                  <a:schemeClr val="tx1"/>
                </a:solidFill>
                <a:latin typeface="Constantia" charset="0"/>
              </a:rPr>
              <a:t>“</a:t>
            </a:r>
            <a:r>
              <a:rPr lang="en-US" sz="2800">
                <a:solidFill>
                  <a:schemeClr val="tx1"/>
                </a:solidFill>
                <a:latin typeface="Constantia" charset="0"/>
              </a:rPr>
              <a:t>If the Patent Office didn</a:t>
            </a:r>
            <a:r>
              <a:rPr lang="ja-JP" altLang="en-US" sz="2800">
                <a:solidFill>
                  <a:schemeClr val="tx1"/>
                </a:solidFill>
                <a:latin typeface="Constantia" charset="0"/>
              </a:rPr>
              <a:t>’</a:t>
            </a:r>
            <a:r>
              <a:rPr lang="en-US" sz="2800">
                <a:solidFill>
                  <a:schemeClr val="tx1"/>
                </a:solidFill>
                <a:latin typeface="Constantia" charset="0"/>
              </a:rPr>
              <a:t>t ask for a working model, they didn</a:t>
            </a:r>
            <a:r>
              <a:rPr lang="ja-JP" altLang="en-US" sz="2800">
                <a:solidFill>
                  <a:schemeClr val="tx1"/>
                </a:solidFill>
                <a:latin typeface="Constantia" charset="0"/>
              </a:rPr>
              <a:t>’</a:t>
            </a:r>
            <a:r>
              <a:rPr lang="en-US" sz="2800">
                <a:solidFill>
                  <a:schemeClr val="tx1"/>
                </a:solidFill>
                <a:latin typeface="Constantia" charset="0"/>
              </a:rPr>
              <a:t>t believe it was a perpetual motion machine</a:t>
            </a:r>
            <a:r>
              <a:rPr lang="ja-JP" altLang="en-US" sz="2800">
                <a:solidFill>
                  <a:schemeClr val="tx1"/>
                </a:solidFill>
                <a:latin typeface="Constantia" charset="0"/>
              </a:rPr>
              <a:t>”</a:t>
            </a:r>
            <a:r>
              <a:rPr lang="en-US" sz="2800">
                <a:solidFill>
                  <a:schemeClr val="tx1"/>
                </a:solidFill>
                <a:latin typeface="Constantia" charset="0"/>
              </a:rPr>
              <a:t>.</a:t>
            </a:r>
          </a:p>
          <a:p>
            <a:pPr>
              <a:buFont typeface="Wingdings 2" charset="0"/>
              <a:buNone/>
            </a:pPr>
            <a:endParaRPr lang="en-US" i="1">
              <a:latin typeface="Constantia" charset="0"/>
            </a:endParaRPr>
          </a:p>
        </p:txBody>
      </p:sp>
      <p:sp>
        <p:nvSpPr>
          <p:cNvPr id="2" name="Title 1"/>
          <p:cNvSpPr>
            <a:spLocks noGrp="1"/>
          </p:cNvSpPr>
          <p:nvPr>
            <p:ph type="title"/>
          </p:nvPr>
        </p:nvSpPr>
        <p:spPr/>
        <p:txBody>
          <a:bodyPr/>
          <a:lstStyle/>
          <a:p>
            <a:pPr>
              <a:defRPr/>
            </a:pPr>
            <a:r>
              <a:rPr smtClean="0">
                <a:ea typeface="+mj-ea"/>
              </a:rPr>
              <a:t>Patents and perpetual motion</a:t>
            </a:r>
            <a:endParaRPr>
              <a:ea typeface="+mj-ea"/>
            </a:endParaRPr>
          </a:p>
        </p:txBody>
      </p:sp>
      <p:sp>
        <p:nvSpPr>
          <p:cNvPr id="41988" name="Date Placeholder 9"/>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algn="ctr" eaLnBrk="0" hangingPunct="0">
              <a:defRPr>
                <a:solidFill>
                  <a:schemeClr val="tx1"/>
                </a:solidFill>
                <a:latin typeface="Arial" charset="0"/>
                <a:ea typeface="ＭＳ Ｐゴシック" charset="0"/>
              </a:defRPr>
            </a:lvl1pPr>
            <a:lvl2pPr marL="742950" indent="-285750" algn="ctr" eaLnBrk="0" hangingPunct="0">
              <a:defRPr>
                <a:solidFill>
                  <a:schemeClr val="tx1"/>
                </a:solidFill>
                <a:latin typeface="Arial" charset="0"/>
                <a:ea typeface="ＭＳ Ｐゴシック" charset="0"/>
              </a:defRPr>
            </a:lvl2pPr>
            <a:lvl3pPr marL="1143000" indent="-228600" algn="ctr" eaLnBrk="0" hangingPunct="0">
              <a:defRPr>
                <a:solidFill>
                  <a:schemeClr val="tx1"/>
                </a:solidFill>
                <a:latin typeface="Arial" charset="0"/>
                <a:ea typeface="ＭＳ Ｐゴシック" charset="0"/>
              </a:defRPr>
            </a:lvl3pPr>
            <a:lvl4pPr marL="1600200" indent="-228600" algn="ctr" eaLnBrk="0" hangingPunct="0">
              <a:defRPr>
                <a:solidFill>
                  <a:schemeClr val="tx1"/>
                </a:solidFill>
                <a:latin typeface="Arial" charset="0"/>
                <a:ea typeface="ＭＳ Ｐゴシック" charset="0"/>
              </a:defRPr>
            </a:lvl4pPr>
            <a:lvl5pPr marL="2057400" indent="-228600" algn="ctr"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algn="l" eaLnBrk="1" hangingPunct="1"/>
            <a:r>
              <a:rPr lang="en-US" smtClean="0">
                <a:solidFill>
                  <a:schemeClr val="tx2"/>
                </a:solidFill>
              </a:rPr>
              <a:t>May 5, 2013</a:t>
            </a:r>
            <a:endParaRPr lang="en-US">
              <a:solidFill>
                <a:schemeClr val="tx2"/>
              </a:solidFill>
            </a:endParaRPr>
          </a:p>
        </p:txBody>
      </p:sp>
      <p:sp>
        <p:nvSpPr>
          <p:cNvPr id="41989" name="Slide Number Placeholder 10"/>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a:solidFill>
                  <a:schemeClr val="tx1"/>
                </a:solidFill>
                <a:latin typeface="Arial" charset="0"/>
                <a:ea typeface="ＭＳ Ｐゴシック" charset="0"/>
              </a:defRPr>
            </a:lvl1pPr>
            <a:lvl2pPr marL="742950" indent="-285750" algn="ctr" eaLnBrk="0" hangingPunct="0">
              <a:defRPr>
                <a:solidFill>
                  <a:schemeClr val="tx1"/>
                </a:solidFill>
                <a:latin typeface="Arial" charset="0"/>
                <a:ea typeface="ＭＳ Ｐゴシック" charset="0"/>
              </a:defRPr>
            </a:lvl2pPr>
            <a:lvl3pPr marL="1143000" indent="-228600" algn="ctr" eaLnBrk="0" hangingPunct="0">
              <a:defRPr>
                <a:solidFill>
                  <a:schemeClr val="tx1"/>
                </a:solidFill>
                <a:latin typeface="Arial" charset="0"/>
                <a:ea typeface="ＭＳ Ｐゴシック" charset="0"/>
              </a:defRPr>
            </a:lvl3pPr>
            <a:lvl4pPr marL="1600200" indent="-228600" algn="ctr" eaLnBrk="0" hangingPunct="0">
              <a:defRPr>
                <a:solidFill>
                  <a:schemeClr val="tx1"/>
                </a:solidFill>
                <a:latin typeface="Arial" charset="0"/>
                <a:ea typeface="ＭＳ Ｐゴシック" charset="0"/>
              </a:defRPr>
            </a:lvl4pPr>
            <a:lvl5pPr marL="2057400" indent="-228600" algn="ctr"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F8C6291A-0964-2E41-B211-9C44FC087DA6}" type="slidenum">
              <a:rPr lang="en-US">
                <a:solidFill>
                  <a:schemeClr val="tx2"/>
                </a:solidFill>
              </a:rPr>
              <a:pPr eaLnBrk="1" hangingPunct="1"/>
              <a:t>37</a:t>
            </a:fld>
            <a:endParaRPr lang="en-US">
              <a:solidFill>
                <a:schemeClr val="tx2"/>
              </a:solidFill>
            </a:endParaRPr>
          </a:p>
        </p:txBody>
      </p:sp>
      <p:sp>
        <p:nvSpPr>
          <p:cNvPr id="41990" name="Footer Placeholder 1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algn="ctr" eaLnBrk="0" hangingPunct="0">
              <a:defRPr>
                <a:solidFill>
                  <a:schemeClr val="tx1"/>
                </a:solidFill>
                <a:latin typeface="Arial" charset="0"/>
                <a:ea typeface="ＭＳ Ｐゴシック" charset="0"/>
              </a:defRPr>
            </a:lvl1pPr>
            <a:lvl2pPr marL="742950" indent="-285750" algn="ctr" eaLnBrk="0" hangingPunct="0">
              <a:defRPr>
                <a:solidFill>
                  <a:schemeClr val="tx1"/>
                </a:solidFill>
                <a:latin typeface="Arial" charset="0"/>
                <a:ea typeface="ＭＳ Ｐゴシック" charset="0"/>
              </a:defRPr>
            </a:lvl2pPr>
            <a:lvl3pPr marL="1143000" indent="-228600" algn="ctr" eaLnBrk="0" hangingPunct="0">
              <a:defRPr>
                <a:solidFill>
                  <a:schemeClr val="tx1"/>
                </a:solidFill>
                <a:latin typeface="Arial" charset="0"/>
                <a:ea typeface="ＭＳ Ｐゴシック" charset="0"/>
              </a:defRPr>
            </a:lvl3pPr>
            <a:lvl4pPr marL="1600200" indent="-228600" algn="ctr" eaLnBrk="0" hangingPunct="0">
              <a:defRPr>
                <a:solidFill>
                  <a:schemeClr val="tx1"/>
                </a:solidFill>
                <a:latin typeface="Arial" charset="0"/>
                <a:ea typeface="ＭＳ Ｐゴシック" charset="0"/>
              </a:defRPr>
            </a:lvl4pPr>
            <a:lvl5pPr marL="2057400" indent="-228600" algn="ctr"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r>
              <a:rPr lang="en-US">
                <a:solidFill>
                  <a:schemeClr val="tx2"/>
                </a:solidFill>
              </a:rPr>
              <a:t>Ask-a-Scientist Lecture</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animEffect transition="in" filter="fade">
                                      <p:cBhvr>
                                        <p:cTn id="7" dur="10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842963"/>
            <a:ext cx="8229600" cy="5253037"/>
          </a:xfrm>
        </p:spPr>
        <p:txBody>
          <a:bodyPr/>
          <a:lstStyle/>
          <a:p>
            <a:r>
              <a:rPr lang="en-US">
                <a:latin typeface="Constantia" charset="0"/>
              </a:rPr>
              <a:t>Also from the Examiners</a:t>
            </a:r>
            <a:r>
              <a:rPr lang="ja-JP" altLang="en-US">
                <a:latin typeface="Constantia" charset="0"/>
              </a:rPr>
              <a:t>’</a:t>
            </a:r>
            <a:r>
              <a:rPr lang="en-US">
                <a:latin typeface="Constantia" charset="0"/>
              </a:rPr>
              <a:t> Manual</a:t>
            </a:r>
          </a:p>
          <a:p>
            <a:pPr marL="346075" lvl="1" indent="20638">
              <a:buFont typeface="Wingdings 2" charset="0"/>
              <a:buNone/>
            </a:pPr>
            <a:r>
              <a:rPr lang="ja-JP" altLang="en-US" i="1">
                <a:latin typeface="Constantia" charset="0"/>
              </a:rPr>
              <a:t>“</a:t>
            </a:r>
            <a:r>
              <a:rPr lang="en-US" i="1">
                <a:latin typeface="Constantia" charset="0"/>
              </a:rPr>
              <a:t>A rejection under 35 U.S.C. 101 for lack of utility should </a:t>
            </a:r>
            <a:r>
              <a:rPr lang="en-US" i="1" u="sng">
                <a:latin typeface="Constantia" charset="0"/>
              </a:rPr>
              <a:t>not</a:t>
            </a:r>
            <a:r>
              <a:rPr lang="en-US" i="1">
                <a:latin typeface="Constantia" charset="0"/>
              </a:rPr>
              <a:t> be based on grounds that the invention is frivolous, fraudulent or against public policy.</a:t>
            </a:r>
            <a:r>
              <a:rPr lang="ja-JP" altLang="en-US" i="1">
                <a:latin typeface="Constantia" charset="0"/>
              </a:rPr>
              <a:t>”</a:t>
            </a:r>
            <a:endParaRPr lang="en-US" i="1">
              <a:latin typeface="Constantia" charset="0"/>
            </a:endParaRPr>
          </a:p>
          <a:p>
            <a:r>
              <a:rPr lang="en-US">
                <a:latin typeface="Constantia" charset="0"/>
              </a:rPr>
              <a:t>In a judicial case involving this statute, the judge ruled</a:t>
            </a:r>
          </a:p>
          <a:p>
            <a:pPr marL="346075" lvl="1" indent="20638">
              <a:buFont typeface="Wingdings 2" charset="0"/>
              <a:buNone/>
            </a:pPr>
            <a:r>
              <a:rPr lang="ja-JP" altLang="en-US" i="1">
                <a:latin typeface="Constantia" charset="0"/>
              </a:rPr>
              <a:t>“</a:t>
            </a:r>
            <a:r>
              <a:rPr lang="en-US" i="1">
                <a:latin typeface="Constantia" charset="0"/>
              </a:rPr>
              <a:t>...we find no basis in section 101 to hold that inventions can be ruled unpatentable for lack of utility simply because they have the capacity to fool some members of the public</a:t>
            </a:r>
            <a:r>
              <a:rPr lang="en-US">
                <a:latin typeface="Constantia" charset="0"/>
              </a:rPr>
              <a:t>.</a:t>
            </a:r>
            <a:r>
              <a:rPr lang="ja-JP" altLang="en-US">
                <a:latin typeface="Constantia" charset="0"/>
              </a:rPr>
              <a:t>“</a:t>
            </a:r>
            <a:endParaRPr lang="en-US">
              <a:latin typeface="Constantia" charset="0"/>
            </a:endParaRPr>
          </a:p>
          <a:p>
            <a:pPr marL="346075" lvl="1" indent="20638">
              <a:buFont typeface="Wingdings 2" charset="0"/>
              <a:buNone/>
            </a:pPr>
            <a:endParaRPr lang="en-US">
              <a:latin typeface="Constantia" charset="0"/>
            </a:endParaRPr>
          </a:p>
          <a:p>
            <a:pPr marL="346075" lvl="1" indent="20638">
              <a:buFont typeface="Wingdings 2" charset="0"/>
              <a:buNone/>
            </a:pPr>
            <a:r>
              <a:rPr lang="en-US" sz="2800">
                <a:solidFill>
                  <a:srgbClr val="E1F4FF"/>
                </a:solidFill>
                <a:latin typeface="Constantia" charset="0"/>
              </a:rPr>
              <a:t>Translation: </a:t>
            </a:r>
            <a:r>
              <a:rPr lang="ja-JP" altLang="en-US" sz="2800">
                <a:solidFill>
                  <a:srgbClr val="E1F4FF"/>
                </a:solidFill>
                <a:latin typeface="Constantia" charset="0"/>
              </a:rPr>
              <a:t>“</a:t>
            </a:r>
            <a:r>
              <a:rPr lang="en-US" sz="2800">
                <a:solidFill>
                  <a:srgbClr val="E1F4FF"/>
                </a:solidFill>
                <a:latin typeface="Constantia" charset="0"/>
              </a:rPr>
              <a:t>The Patent Office will patent things </a:t>
            </a:r>
            <a:r>
              <a:rPr lang="en-US" sz="2800" i="1">
                <a:solidFill>
                  <a:srgbClr val="FFFF00"/>
                </a:solidFill>
                <a:latin typeface="Constantia" charset="0"/>
              </a:rPr>
              <a:t>even if it</a:t>
            </a:r>
            <a:r>
              <a:rPr lang="ja-JP" altLang="en-US" sz="2800" i="1">
                <a:solidFill>
                  <a:srgbClr val="FFFF00"/>
                </a:solidFill>
                <a:latin typeface="Constantia" charset="0"/>
              </a:rPr>
              <a:t>’</a:t>
            </a:r>
            <a:r>
              <a:rPr lang="en-US" sz="2800" i="1">
                <a:solidFill>
                  <a:srgbClr val="FFFF00"/>
                </a:solidFill>
                <a:latin typeface="Constantia" charset="0"/>
              </a:rPr>
              <a:t>s clear they will be used to defraud people</a:t>
            </a:r>
            <a:r>
              <a:rPr lang="ja-JP" altLang="en-US" sz="2800">
                <a:solidFill>
                  <a:srgbClr val="E1F4FF"/>
                </a:solidFill>
                <a:latin typeface="Constantia" charset="0"/>
              </a:rPr>
              <a:t>”</a:t>
            </a:r>
            <a:endParaRPr lang="en-US" sz="2800">
              <a:solidFill>
                <a:srgbClr val="E1F4FF"/>
              </a:solidFill>
              <a:latin typeface="Constantia" charset="0"/>
            </a:endParaRPr>
          </a:p>
        </p:txBody>
      </p:sp>
      <p:sp>
        <p:nvSpPr>
          <p:cNvPr id="3" name="Title 2"/>
          <p:cNvSpPr>
            <a:spLocks noGrp="1"/>
          </p:cNvSpPr>
          <p:nvPr>
            <p:ph type="title"/>
          </p:nvPr>
        </p:nvSpPr>
        <p:spPr/>
        <p:txBody>
          <a:bodyPr/>
          <a:lstStyle/>
          <a:p>
            <a:pPr>
              <a:defRPr/>
            </a:pPr>
            <a:r>
              <a:rPr smtClean="0">
                <a:ea typeface="+mj-ea"/>
              </a:rPr>
              <a:t>More about patents</a:t>
            </a:r>
            <a:endParaRPr>
              <a:ea typeface="+mj-ea"/>
            </a:endParaRPr>
          </a:p>
        </p:txBody>
      </p:sp>
      <p:sp>
        <p:nvSpPr>
          <p:cNvPr id="43012" name="Date Placeholder 9"/>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algn="ctr" eaLnBrk="0" hangingPunct="0">
              <a:defRPr>
                <a:solidFill>
                  <a:schemeClr val="tx1"/>
                </a:solidFill>
                <a:latin typeface="Arial" charset="0"/>
                <a:ea typeface="ＭＳ Ｐゴシック" charset="0"/>
              </a:defRPr>
            </a:lvl1pPr>
            <a:lvl2pPr marL="742950" indent="-285750" algn="ctr" eaLnBrk="0" hangingPunct="0">
              <a:defRPr>
                <a:solidFill>
                  <a:schemeClr val="tx1"/>
                </a:solidFill>
                <a:latin typeface="Arial" charset="0"/>
                <a:ea typeface="ＭＳ Ｐゴシック" charset="0"/>
              </a:defRPr>
            </a:lvl2pPr>
            <a:lvl3pPr marL="1143000" indent="-228600" algn="ctr" eaLnBrk="0" hangingPunct="0">
              <a:defRPr>
                <a:solidFill>
                  <a:schemeClr val="tx1"/>
                </a:solidFill>
                <a:latin typeface="Arial" charset="0"/>
                <a:ea typeface="ＭＳ Ｐゴシック" charset="0"/>
              </a:defRPr>
            </a:lvl3pPr>
            <a:lvl4pPr marL="1600200" indent="-228600" algn="ctr" eaLnBrk="0" hangingPunct="0">
              <a:defRPr>
                <a:solidFill>
                  <a:schemeClr val="tx1"/>
                </a:solidFill>
                <a:latin typeface="Arial" charset="0"/>
                <a:ea typeface="ＭＳ Ｐゴシック" charset="0"/>
              </a:defRPr>
            </a:lvl4pPr>
            <a:lvl5pPr marL="2057400" indent="-228600" algn="ctr"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algn="l" eaLnBrk="1" hangingPunct="1"/>
            <a:r>
              <a:rPr lang="en-US" smtClean="0">
                <a:solidFill>
                  <a:schemeClr val="tx2"/>
                </a:solidFill>
              </a:rPr>
              <a:t>May 5, 2013</a:t>
            </a:r>
            <a:endParaRPr lang="en-US">
              <a:solidFill>
                <a:schemeClr val="tx2"/>
              </a:solidFill>
            </a:endParaRPr>
          </a:p>
        </p:txBody>
      </p:sp>
      <p:sp>
        <p:nvSpPr>
          <p:cNvPr id="43013" name="Slide Number Placeholder 10"/>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a:solidFill>
                  <a:schemeClr val="tx1"/>
                </a:solidFill>
                <a:latin typeface="Arial" charset="0"/>
                <a:ea typeface="ＭＳ Ｐゴシック" charset="0"/>
              </a:defRPr>
            </a:lvl1pPr>
            <a:lvl2pPr marL="742950" indent="-285750" algn="ctr" eaLnBrk="0" hangingPunct="0">
              <a:defRPr>
                <a:solidFill>
                  <a:schemeClr val="tx1"/>
                </a:solidFill>
                <a:latin typeface="Arial" charset="0"/>
                <a:ea typeface="ＭＳ Ｐゴシック" charset="0"/>
              </a:defRPr>
            </a:lvl2pPr>
            <a:lvl3pPr marL="1143000" indent="-228600" algn="ctr" eaLnBrk="0" hangingPunct="0">
              <a:defRPr>
                <a:solidFill>
                  <a:schemeClr val="tx1"/>
                </a:solidFill>
                <a:latin typeface="Arial" charset="0"/>
                <a:ea typeface="ＭＳ Ｐゴシック" charset="0"/>
              </a:defRPr>
            </a:lvl3pPr>
            <a:lvl4pPr marL="1600200" indent="-228600" algn="ctr" eaLnBrk="0" hangingPunct="0">
              <a:defRPr>
                <a:solidFill>
                  <a:schemeClr val="tx1"/>
                </a:solidFill>
                <a:latin typeface="Arial" charset="0"/>
                <a:ea typeface="ＭＳ Ｐゴシック" charset="0"/>
              </a:defRPr>
            </a:lvl4pPr>
            <a:lvl5pPr marL="2057400" indent="-228600" algn="ctr"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F6D0EFCB-D586-6445-8183-04607E6C0223}" type="slidenum">
              <a:rPr lang="en-US">
                <a:solidFill>
                  <a:schemeClr val="tx2"/>
                </a:solidFill>
              </a:rPr>
              <a:pPr eaLnBrk="1" hangingPunct="1"/>
              <a:t>38</a:t>
            </a:fld>
            <a:endParaRPr lang="en-US">
              <a:solidFill>
                <a:schemeClr val="tx2"/>
              </a:solidFill>
            </a:endParaRPr>
          </a:p>
        </p:txBody>
      </p:sp>
      <p:sp>
        <p:nvSpPr>
          <p:cNvPr id="43014" name="Footer Placeholder 1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algn="ctr" eaLnBrk="0" hangingPunct="0">
              <a:defRPr>
                <a:solidFill>
                  <a:schemeClr val="tx1"/>
                </a:solidFill>
                <a:latin typeface="Arial" charset="0"/>
                <a:ea typeface="ＭＳ Ｐゴシック" charset="0"/>
              </a:defRPr>
            </a:lvl1pPr>
            <a:lvl2pPr marL="742950" indent="-285750" algn="ctr" eaLnBrk="0" hangingPunct="0">
              <a:defRPr>
                <a:solidFill>
                  <a:schemeClr val="tx1"/>
                </a:solidFill>
                <a:latin typeface="Arial" charset="0"/>
                <a:ea typeface="ＭＳ Ｐゴシック" charset="0"/>
              </a:defRPr>
            </a:lvl2pPr>
            <a:lvl3pPr marL="1143000" indent="-228600" algn="ctr" eaLnBrk="0" hangingPunct="0">
              <a:defRPr>
                <a:solidFill>
                  <a:schemeClr val="tx1"/>
                </a:solidFill>
                <a:latin typeface="Arial" charset="0"/>
                <a:ea typeface="ＭＳ Ｐゴシック" charset="0"/>
              </a:defRPr>
            </a:lvl3pPr>
            <a:lvl4pPr marL="1600200" indent="-228600" algn="ctr" eaLnBrk="0" hangingPunct="0">
              <a:defRPr>
                <a:solidFill>
                  <a:schemeClr val="tx1"/>
                </a:solidFill>
                <a:latin typeface="Arial" charset="0"/>
                <a:ea typeface="ＭＳ Ｐゴシック" charset="0"/>
              </a:defRPr>
            </a:lvl4pPr>
            <a:lvl5pPr marL="2057400" indent="-228600" algn="ctr"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r>
              <a:rPr lang="en-US">
                <a:solidFill>
                  <a:schemeClr val="tx2"/>
                </a:solidFill>
              </a:rPr>
              <a:t>Ask-a-Scientist Lecture</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animEffect transition="in" filter="fade">
                                      <p:cBhvr>
                                        <p:cTn id="7" dur="10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smtClean="0">
                <a:ea typeface="+mj-ea"/>
              </a:rPr>
              <a:t>Early frauds</a:t>
            </a:r>
            <a:endParaRPr>
              <a:ea typeface="+mj-ea"/>
            </a:endParaRPr>
          </a:p>
        </p:txBody>
      </p:sp>
      <p:sp>
        <p:nvSpPr>
          <p:cNvPr id="8" name="Content Placeholder 7"/>
          <p:cNvSpPr>
            <a:spLocks noGrp="1"/>
          </p:cNvSpPr>
          <p:nvPr>
            <p:ph sz="half" idx="1"/>
          </p:nvPr>
        </p:nvSpPr>
        <p:spPr>
          <a:xfrm>
            <a:off x="5084763" y="5143500"/>
            <a:ext cx="3868737" cy="800100"/>
          </a:xfrm>
        </p:spPr>
        <p:txBody>
          <a:bodyPr/>
          <a:lstStyle/>
          <a:p>
            <a:r>
              <a:rPr lang="en-US" sz="2000">
                <a:solidFill>
                  <a:srgbClr val="FCF059"/>
                </a:solidFill>
                <a:latin typeface="Constantia" charset="0"/>
              </a:rPr>
              <a:t>J.M. Aldrich</a:t>
            </a:r>
            <a:r>
              <a:rPr lang="ja-JP" altLang="en-US" sz="2000">
                <a:solidFill>
                  <a:srgbClr val="FCF059"/>
                </a:solidFill>
                <a:latin typeface="Constantia" charset="0"/>
              </a:rPr>
              <a:t>’</a:t>
            </a:r>
            <a:r>
              <a:rPr lang="en-US" sz="2000">
                <a:solidFill>
                  <a:srgbClr val="FCF059"/>
                </a:solidFill>
                <a:latin typeface="Constantia" charset="0"/>
              </a:rPr>
              <a:t>s machine ran on hidden springs (1899)</a:t>
            </a:r>
          </a:p>
        </p:txBody>
      </p:sp>
      <p:sp>
        <p:nvSpPr>
          <p:cNvPr id="9" name="Content Placeholder 8"/>
          <p:cNvSpPr>
            <a:spLocks noGrp="1"/>
          </p:cNvSpPr>
          <p:nvPr>
            <p:ph sz="half" idx="2"/>
          </p:nvPr>
        </p:nvSpPr>
        <p:spPr>
          <a:xfrm>
            <a:off x="342900" y="5448300"/>
            <a:ext cx="4478338" cy="876300"/>
          </a:xfrm>
        </p:spPr>
        <p:txBody>
          <a:bodyPr/>
          <a:lstStyle/>
          <a:p>
            <a:r>
              <a:rPr lang="en-US" sz="2000">
                <a:solidFill>
                  <a:srgbClr val="FCF059"/>
                </a:solidFill>
                <a:latin typeface="Constantia" charset="0"/>
              </a:rPr>
              <a:t>E.P. Willis</a:t>
            </a:r>
            <a:r>
              <a:rPr lang="ja-JP" altLang="en-US" sz="2000">
                <a:solidFill>
                  <a:srgbClr val="FCF059"/>
                </a:solidFill>
                <a:latin typeface="Constantia" charset="0"/>
              </a:rPr>
              <a:t>’</a:t>
            </a:r>
            <a:r>
              <a:rPr lang="en-US" sz="2000">
                <a:solidFill>
                  <a:srgbClr val="FCF059"/>
                </a:solidFill>
                <a:latin typeface="Constantia" charset="0"/>
              </a:rPr>
              <a:t> </a:t>
            </a:r>
            <a:r>
              <a:rPr lang="ja-JP" altLang="en-US" sz="2000">
                <a:solidFill>
                  <a:srgbClr val="FCF059"/>
                </a:solidFill>
                <a:latin typeface="Constantia" charset="0"/>
              </a:rPr>
              <a:t>“</a:t>
            </a:r>
            <a:r>
              <a:rPr lang="en-US" sz="2000">
                <a:solidFill>
                  <a:srgbClr val="FCF059"/>
                </a:solidFill>
                <a:latin typeface="Constantia" charset="0"/>
              </a:rPr>
              <a:t>overbalanced wheel</a:t>
            </a:r>
            <a:r>
              <a:rPr lang="ja-JP" altLang="en-US" sz="2000">
                <a:solidFill>
                  <a:srgbClr val="FCF059"/>
                </a:solidFill>
                <a:latin typeface="Constantia" charset="0"/>
              </a:rPr>
              <a:t>”</a:t>
            </a:r>
            <a:r>
              <a:rPr lang="en-US" sz="2000">
                <a:solidFill>
                  <a:srgbClr val="FCF059"/>
                </a:solidFill>
                <a:latin typeface="Constantia" charset="0"/>
              </a:rPr>
              <a:t> ran on hidden compressed air. (1850</a:t>
            </a:r>
            <a:r>
              <a:rPr lang="ja-JP" altLang="en-US" sz="2000">
                <a:solidFill>
                  <a:srgbClr val="FCF059"/>
                </a:solidFill>
                <a:latin typeface="Constantia" charset="0"/>
              </a:rPr>
              <a:t>’</a:t>
            </a:r>
            <a:r>
              <a:rPr lang="en-US" sz="2000">
                <a:solidFill>
                  <a:srgbClr val="FCF059"/>
                </a:solidFill>
                <a:latin typeface="Constantia" charset="0"/>
              </a:rPr>
              <a:t>s)</a:t>
            </a:r>
          </a:p>
        </p:txBody>
      </p:sp>
      <p:pic>
        <p:nvPicPr>
          <p:cNvPr id="6" name="Picture 5" descr="image-8.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053013" y="1181100"/>
            <a:ext cx="3676650" cy="390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image-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3900" y="2400300"/>
            <a:ext cx="3587750" cy="303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Content Placeholder 8"/>
          <p:cNvSpPr txBox="1">
            <a:spLocks/>
          </p:cNvSpPr>
          <p:nvPr/>
        </p:nvSpPr>
        <p:spPr bwMode="auto">
          <a:xfrm>
            <a:off x="304800" y="762000"/>
            <a:ext cx="4838700" cy="990600"/>
          </a:xfrm>
          <a:prstGeom prst="rect">
            <a:avLst/>
          </a:prstGeom>
          <a:noFill/>
          <a:ln w="9525">
            <a:noFill/>
            <a:miter lim="800000"/>
            <a:headEnd/>
            <a:tailEnd/>
          </a:ln>
        </p:spPr>
        <p:txBody>
          <a:bodyPr/>
          <a:lstStyle>
            <a:lvl1pPr marL="273050" indent="-273050" algn="ctr" eaLnBrk="0" hangingPunct="0">
              <a:defRPr>
                <a:solidFill>
                  <a:schemeClr val="tx1"/>
                </a:solidFill>
                <a:latin typeface="Arial" charset="0"/>
                <a:ea typeface="ＭＳ Ｐゴシック" charset="0"/>
              </a:defRPr>
            </a:lvl1pPr>
            <a:lvl2pPr marL="742950" indent="-285750" algn="ctr" eaLnBrk="0" hangingPunct="0">
              <a:defRPr>
                <a:solidFill>
                  <a:schemeClr val="tx1"/>
                </a:solidFill>
                <a:latin typeface="Arial" charset="0"/>
                <a:ea typeface="ＭＳ Ｐゴシック" charset="0"/>
              </a:defRPr>
            </a:lvl2pPr>
            <a:lvl3pPr marL="1143000" indent="-228600" algn="ctr" eaLnBrk="0" hangingPunct="0">
              <a:defRPr>
                <a:solidFill>
                  <a:schemeClr val="tx1"/>
                </a:solidFill>
                <a:latin typeface="Arial" charset="0"/>
                <a:ea typeface="ＭＳ Ｐゴシック" charset="0"/>
              </a:defRPr>
            </a:lvl3pPr>
            <a:lvl4pPr marL="1600200" indent="-228600" algn="ctr" eaLnBrk="0" hangingPunct="0">
              <a:defRPr>
                <a:solidFill>
                  <a:schemeClr val="tx1"/>
                </a:solidFill>
                <a:latin typeface="Arial" charset="0"/>
                <a:ea typeface="ＭＳ Ｐゴシック" charset="0"/>
              </a:defRPr>
            </a:lvl4pPr>
            <a:lvl5pPr marL="2057400" indent="-228600" algn="ctr"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algn="l">
              <a:spcBef>
                <a:spcPts val="600"/>
              </a:spcBef>
              <a:buClr>
                <a:schemeClr val="accent2"/>
              </a:buClr>
              <a:buSzPct val="85000"/>
              <a:buFont typeface="Wingdings 2" charset="0"/>
              <a:buChar char=""/>
            </a:pPr>
            <a:r>
              <a:rPr lang="en-US" sz="2400">
                <a:latin typeface="Constantia" charset="0"/>
              </a:rPr>
              <a:t>Perpetual motion was mostly an intellectual curiosity, until the Industrial Revolution convinced people of its </a:t>
            </a:r>
            <a:r>
              <a:rPr lang="ja-JP" altLang="en-US" sz="2400">
                <a:latin typeface="Constantia" charset="0"/>
              </a:rPr>
              <a:t>“</a:t>
            </a:r>
            <a:r>
              <a:rPr lang="en-US" sz="2400">
                <a:latin typeface="Constantia" charset="0"/>
              </a:rPr>
              <a:t>value</a:t>
            </a:r>
            <a:r>
              <a:rPr lang="ja-JP" altLang="en-US" sz="2400">
                <a:latin typeface="Constantia" charset="0"/>
              </a:rPr>
              <a:t>”</a:t>
            </a:r>
            <a:endParaRPr lang="en-US" sz="2400">
              <a:latin typeface="Constantia" charset="0"/>
            </a:endParaRPr>
          </a:p>
        </p:txBody>
      </p:sp>
      <p:sp>
        <p:nvSpPr>
          <p:cNvPr id="44040" name="Date Placeholder 1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algn="ctr" eaLnBrk="0" hangingPunct="0">
              <a:defRPr>
                <a:solidFill>
                  <a:schemeClr val="tx1"/>
                </a:solidFill>
                <a:latin typeface="Arial" charset="0"/>
                <a:ea typeface="ＭＳ Ｐゴシック" charset="0"/>
              </a:defRPr>
            </a:lvl1pPr>
            <a:lvl2pPr marL="742950" indent="-285750" algn="ctr" eaLnBrk="0" hangingPunct="0">
              <a:defRPr>
                <a:solidFill>
                  <a:schemeClr val="tx1"/>
                </a:solidFill>
                <a:latin typeface="Arial" charset="0"/>
                <a:ea typeface="ＭＳ Ｐゴシック" charset="0"/>
              </a:defRPr>
            </a:lvl2pPr>
            <a:lvl3pPr marL="1143000" indent="-228600" algn="ctr" eaLnBrk="0" hangingPunct="0">
              <a:defRPr>
                <a:solidFill>
                  <a:schemeClr val="tx1"/>
                </a:solidFill>
                <a:latin typeface="Arial" charset="0"/>
                <a:ea typeface="ＭＳ Ｐゴシック" charset="0"/>
              </a:defRPr>
            </a:lvl3pPr>
            <a:lvl4pPr marL="1600200" indent="-228600" algn="ctr" eaLnBrk="0" hangingPunct="0">
              <a:defRPr>
                <a:solidFill>
                  <a:schemeClr val="tx1"/>
                </a:solidFill>
                <a:latin typeface="Arial" charset="0"/>
                <a:ea typeface="ＭＳ Ｐゴシック" charset="0"/>
              </a:defRPr>
            </a:lvl4pPr>
            <a:lvl5pPr marL="2057400" indent="-228600" algn="ctr"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algn="l" eaLnBrk="1" hangingPunct="1"/>
            <a:r>
              <a:rPr lang="en-US" smtClean="0">
                <a:solidFill>
                  <a:schemeClr val="tx2"/>
                </a:solidFill>
              </a:rPr>
              <a:t>May 5, 2013</a:t>
            </a:r>
            <a:endParaRPr lang="en-US">
              <a:solidFill>
                <a:schemeClr val="tx2"/>
              </a:solidFill>
            </a:endParaRPr>
          </a:p>
        </p:txBody>
      </p:sp>
      <p:sp>
        <p:nvSpPr>
          <p:cNvPr id="44041" name="Slide Number Placeholder 1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a:solidFill>
                  <a:schemeClr val="tx1"/>
                </a:solidFill>
                <a:latin typeface="Arial" charset="0"/>
                <a:ea typeface="ＭＳ Ｐゴシック" charset="0"/>
              </a:defRPr>
            </a:lvl1pPr>
            <a:lvl2pPr marL="742950" indent="-285750" algn="ctr" eaLnBrk="0" hangingPunct="0">
              <a:defRPr>
                <a:solidFill>
                  <a:schemeClr val="tx1"/>
                </a:solidFill>
                <a:latin typeface="Arial" charset="0"/>
                <a:ea typeface="ＭＳ Ｐゴシック" charset="0"/>
              </a:defRPr>
            </a:lvl2pPr>
            <a:lvl3pPr marL="1143000" indent="-228600" algn="ctr" eaLnBrk="0" hangingPunct="0">
              <a:defRPr>
                <a:solidFill>
                  <a:schemeClr val="tx1"/>
                </a:solidFill>
                <a:latin typeface="Arial" charset="0"/>
                <a:ea typeface="ＭＳ Ｐゴシック" charset="0"/>
              </a:defRPr>
            </a:lvl3pPr>
            <a:lvl4pPr marL="1600200" indent="-228600" algn="ctr" eaLnBrk="0" hangingPunct="0">
              <a:defRPr>
                <a:solidFill>
                  <a:schemeClr val="tx1"/>
                </a:solidFill>
                <a:latin typeface="Arial" charset="0"/>
                <a:ea typeface="ＭＳ Ｐゴシック" charset="0"/>
              </a:defRPr>
            </a:lvl4pPr>
            <a:lvl5pPr marL="2057400" indent="-228600" algn="ctr"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8DA42633-4546-F746-905E-41F587F4E5A3}" type="slidenum">
              <a:rPr lang="en-US">
                <a:solidFill>
                  <a:schemeClr val="tx2"/>
                </a:solidFill>
              </a:rPr>
              <a:pPr eaLnBrk="1" hangingPunct="1"/>
              <a:t>39</a:t>
            </a:fld>
            <a:endParaRPr lang="en-US">
              <a:solidFill>
                <a:schemeClr val="tx2"/>
              </a:solidFill>
            </a:endParaRPr>
          </a:p>
        </p:txBody>
      </p:sp>
      <p:sp>
        <p:nvSpPr>
          <p:cNvPr id="44042" name="Footer Placeholder 1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algn="ctr" eaLnBrk="0" hangingPunct="0">
              <a:defRPr>
                <a:solidFill>
                  <a:schemeClr val="tx1"/>
                </a:solidFill>
                <a:latin typeface="Arial" charset="0"/>
                <a:ea typeface="ＭＳ Ｐゴシック" charset="0"/>
              </a:defRPr>
            </a:lvl1pPr>
            <a:lvl2pPr marL="742950" indent="-285750" algn="ctr" eaLnBrk="0" hangingPunct="0">
              <a:defRPr>
                <a:solidFill>
                  <a:schemeClr val="tx1"/>
                </a:solidFill>
                <a:latin typeface="Arial" charset="0"/>
                <a:ea typeface="ＭＳ Ｐゴシック" charset="0"/>
              </a:defRPr>
            </a:lvl2pPr>
            <a:lvl3pPr marL="1143000" indent="-228600" algn="ctr" eaLnBrk="0" hangingPunct="0">
              <a:defRPr>
                <a:solidFill>
                  <a:schemeClr val="tx1"/>
                </a:solidFill>
                <a:latin typeface="Arial" charset="0"/>
                <a:ea typeface="ＭＳ Ｐゴシック" charset="0"/>
              </a:defRPr>
            </a:lvl3pPr>
            <a:lvl4pPr marL="1600200" indent="-228600" algn="ctr" eaLnBrk="0" hangingPunct="0">
              <a:defRPr>
                <a:solidFill>
                  <a:schemeClr val="tx1"/>
                </a:solidFill>
                <a:latin typeface="Arial" charset="0"/>
                <a:ea typeface="ＭＳ Ｐゴシック" charset="0"/>
              </a:defRPr>
            </a:lvl4pPr>
            <a:lvl5pPr marL="2057400" indent="-228600" algn="ctr"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r>
              <a:rPr lang="en-US">
                <a:solidFill>
                  <a:schemeClr val="tx2"/>
                </a:solidFill>
              </a:rPr>
              <a:t>Ask-a-Scientist Lecture</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Effect transition="in" filter="fade">
                                      <p:cBhvr>
                                        <p:cTn id="15" dur="500"/>
                                        <p:tgtEl>
                                          <p:spTgt spid="8">
                                            <p:txEl>
                                              <p:pRg st="0" end="0"/>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9"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ent Placeholder 1"/>
          <p:cNvSpPr>
            <a:spLocks noGrp="1"/>
          </p:cNvSpPr>
          <p:nvPr>
            <p:ph idx="1"/>
          </p:nvPr>
        </p:nvSpPr>
        <p:spPr>
          <a:xfrm>
            <a:off x="457200" y="842963"/>
            <a:ext cx="8229600" cy="5253037"/>
          </a:xfrm>
        </p:spPr>
        <p:txBody>
          <a:bodyPr/>
          <a:lstStyle/>
          <a:p>
            <a:r>
              <a:rPr lang="en-US">
                <a:latin typeface="Constantia" charset="0"/>
              </a:rPr>
              <a:t>The basic facts:</a:t>
            </a:r>
          </a:p>
          <a:p>
            <a:pPr lvl="1"/>
            <a:r>
              <a:rPr lang="en-US">
                <a:latin typeface="Constantia" charset="0"/>
              </a:rPr>
              <a:t>The energy consumption of the human race is increasing.</a:t>
            </a:r>
          </a:p>
          <a:p>
            <a:pPr lvl="1"/>
            <a:r>
              <a:rPr lang="en-US">
                <a:latin typeface="Constantia" charset="0"/>
              </a:rPr>
              <a:t>Soon, the developing world will pass the US and Western Europe in energy usage.</a:t>
            </a:r>
          </a:p>
          <a:p>
            <a:pPr lvl="1"/>
            <a:r>
              <a:rPr lang="en-US">
                <a:latin typeface="Constantia" charset="0"/>
              </a:rPr>
              <a:t>Our reliance on fossil fuels is impacting our environment, perhaps catastrophically.</a:t>
            </a:r>
          </a:p>
          <a:p>
            <a:pPr lvl="1"/>
            <a:r>
              <a:rPr lang="en-US">
                <a:latin typeface="Constantia" charset="0"/>
              </a:rPr>
              <a:t>Fossil fuels will run out – maybe in 10 years, maybe in 100, but they will run out.</a:t>
            </a:r>
          </a:p>
          <a:p>
            <a:r>
              <a:rPr lang="en-US">
                <a:latin typeface="Constantia" charset="0"/>
              </a:rPr>
              <a:t>The current emphasis on </a:t>
            </a:r>
            <a:r>
              <a:rPr lang="ja-JP" altLang="en-US">
                <a:latin typeface="Constantia" charset="0"/>
              </a:rPr>
              <a:t>“</a:t>
            </a:r>
            <a:r>
              <a:rPr lang="en-US">
                <a:latin typeface="Constantia" charset="0"/>
              </a:rPr>
              <a:t>going green</a:t>
            </a:r>
            <a:r>
              <a:rPr lang="ja-JP" altLang="en-US">
                <a:latin typeface="Constantia" charset="0"/>
              </a:rPr>
              <a:t>”</a:t>
            </a:r>
            <a:r>
              <a:rPr lang="en-US">
                <a:latin typeface="Constantia" charset="0"/>
              </a:rPr>
              <a:t> has raised the stakes for alternative energy sources:</a:t>
            </a:r>
          </a:p>
          <a:p>
            <a:pPr lvl="1"/>
            <a:r>
              <a:rPr lang="en-US">
                <a:latin typeface="Constantia" charset="0"/>
              </a:rPr>
              <a:t>Scientifically, this is very exciting, but…</a:t>
            </a:r>
          </a:p>
          <a:p>
            <a:pPr lvl="1"/>
            <a:r>
              <a:rPr lang="en-US">
                <a:latin typeface="Constantia" charset="0"/>
              </a:rPr>
              <a:t>It will also not be lost on the con men.</a:t>
            </a:r>
          </a:p>
        </p:txBody>
      </p:sp>
      <p:sp>
        <p:nvSpPr>
          <p:cNvPr id="3" name="Title 2"/>
          <p:cNvSpPr>
            <a:spLocks noGrp="1"/>
          </p:cNvSpPr>
          <p:nvPr>
            <p:ph type="title"/>
          </p:nvPr>
        </p:nvSpPr>
        <p:spPr/>
        <p:txBody>
          <a:bodyPr/>
          <a:lstStyle/>
          <a:p>
            <a:pPr>
              <a:defRPr/>
            </a:pPr>
            <a:r>
              <a:rPr smtClean="0">
                <a:ea typeface="+mj-ea"/>
              </a:rPr>
              <a:t>Why now?</a:t>
            </a:r>
            <a:endParaRPr>
              <a:ea typeface="+mj-ea"/>
            </a:endParaRPr>
          </a:p>
        </p:txBody>
      </p:sp>
      <p:sp>
        <p:nvSpPr>
          <p:cNvPr id="14340" name="Date Placeholder 9"/>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algn="ctr" eaLnBrk="0" hangingPunct="0">
              <a:defRPr>
                <a:solidFill>
                  <a:schemeClr val="tx1"/>
                </a:solidFill>
                <a:latin typeface="Arial" charset="0"/>
                <a:ea typeface="ＭＳ Ｐゴシック" charset="0"/>
              </a:defRPr>
            </a:lvl1pPr>
            <a:lvl2pPr marL="742950" indent="-285750" algn="ctr" eaLnBrk="0" hangingPunct="0">
              <a:defRPr>
                <a:solidFill>
                  <a:schemeClr val="tx1"/>
                </a:solidFill>
                <a:latin typeface="Arial" charset="0"/>
                <a:ea typeface="ＭＳ Ｐゴシック" charset="0"/>
              </a:defRPr>
            </a:lvl2pPr>
            <a:lvl3pPr marL="1143000" indent="-228600" algn="ctr" eaLnBrk="0" hangingPunct="0">
              <a:defRPr>
                <a:solidFill>
                  <a:schemeClr val="tx1"/>
                </a:solidFill>
                <a:latin typeface="Arial" charset="0"/>
                <a:ea typeface="ＭＳ Ｐゴシック" charset="0"/>
              </a:defRPr>
            </a:lvl3pPr>
            <a:lvl4pPr marL="1600200" indent="-228600" algn="ctr" eaLnBrk="0" hangingPunct="0">
              <a:defRPr>
                <a:solidFill>
                  <a:schemeClr val="tx1"/>
                </a:solidFill>
                <a:latin typeface="Arial" charset="0"/>
                <a:ea typeface="ＭＳ Ｐゴシック" charset="0"/>
              </a:defRPr>
            </a:lvl4pPr>
            <a:lvl5pPr marL="2057400" indent="-228600" algn="ctr"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algn="l" eaLnBrk="1" hangingPunct="1"/>
            <a:r>
              <a:rPr lang="en-US" smtClean="0">
                <a:solidFill>
                  <a:schemeClr val="tx2"/>
                </a:solidFill>
              </a:rPr>
              <a:t>May 5, 2013</a:t>
            </a:r>
            <a:endParaRPr lang="en-US">
              <a:solidFill>
                <a:schemeClr val="tx2"/>
              </a:solidFill>
            </a:endParaRPr>
          </a:p>
        </p:txBody>
      </p:sp>
      <p:sp>
        <p:nvSpPr>
          <p:cNvPr id="14341" name="Slide Number Placeholder 10"/>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a:solidFill>
                  <a:schemeClr val="tx1"/>
                </a:solidFill>
                <a:latin typeface="Arial" charset="0"/>
                <a:ea typeface="ＭＳ Ｐゴシック" charset="0"/>
              </a:defRPr>
            </a:lvl1pPr>
            <a:lvl2pPr marL="742950" indent="-285750" algn="ctr" eaLnBrk="0" hangingPunct="0">
              <a:defRPr>
                <a:solidFill>
                  <a:schemeClr val="tx1"/>
                </a:solidFill>
                <a:latin typeface="Arial" charset="0"/>
                <a:ea typeface="ＭＳ Ｐゴシック" charset="0"/>
              </a:defRPr>
            </a:lvl2pPr>
            <a:lvl3pPr marL="1143000" indent="-228600" algn="ctr" eaLnBrk="0" hangingPunct="0">
              <a:defRPr>
                <a:solidFill>
                  <a:schemeClr val="tx1"/>
                </a:solidFill>
                <a:latin typeface="Arial" charset="0"/>
                <a:ea typeface="ＭＳ Ｐゴシック" charset="0"/>
              </a:defRPr>
            </a:lvl3pPr>
            <a:lvl4pPr marL="1600200" indent="-228600" algn="ctr" eaLnBrk="0" hangingPunct="0">
              <a:defRPr>
                <a:solidFill>
                  <a:schemeClr val="tx1"/>
                </a:solidFill>
                <a:latin typeface="Arial" charset="0"/>
                <a:ea typeface="ＭＳ Ｐゴシック" charset="0"/>
              </a:defRPr>
            </a:lvl4pPr>
            <a:lvl5pPr marL="2057400" indent="-228600" algn="ctr"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B74D7430-3022-FC4F-957D-7AC77A729BCE}" type="slidenum">
              <a:rPr lang="en-US">
                <a:solidFill>
                  <a:schemeClr val="tx2"/>
                </a:solidFill>
              </a:rPr>
              <a:pPr eaLnBrk="1" hangingPunct="1"/>
              <a:t>4</a:t>
            </a:fld>
            <a:endParaRPr lang="en-US">
              <a:solidFill>
                <a:schemeClr val="tx2"/>
              </a:solidFill>
            </a:endParaRPr>
          </a:p>
        </p:txBody>
      </p:sp>
      <p:sp>
        <p:nvSpPr>
          <p:cNvPr id="14342" name="Footer Placeholder 1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algn="ctr" eaLnBrk="0" hangingPunct="0">
              <a:defRPr>
                <a:solidFill>
                  <a:schemeClr val="tx1"/>
                </a:solidFill>
                <a:latin typeface="Arial" charset="0"/>
                <a:ea typeface="ＭＳ Ｐゴシック" charset="0"/>
              </a:defRPr>
            </a:lvl1pPr>
            <a:lvl2pPr marL="742950" indent="-285750" algn="ctr" eaLnBrk="0" hangingPunct="0">
              <a:defRPr>
                <a:solidFill>
                  <a:schemeClr val="tx1"/>
                </a:solidFill>
                <a:latin typeface="Arial" charset="0"/>
                <a:ea typeface="ＭＳ Ｐゴシック" charset="0"/>
              </a:defRPr>
            </a:lvl2pPr>
            <a:lvl3pPr marL="1143000" indent="-228600" algn="ctr" eaLnBrk="0" hangingPunct="0">
              <a:defRPr>
                <a:solidFill>
                  <a:schemeClr val="tx1"/>
                </a:solidFill>
                <a:latin typeface="Arial" charset="0"/>
                <a:ea typeface="ＭＳ Ｐゴシック" charset="0"/>
              </a:defRPr>
            </a:lvl3pPr>
            <a:lvl4pPr marL="1600200" indent="-228600" algn="ctr" eaLnBrk="0" hangingPunct="0">
              <a:defRPr>
                <a:solidFill>
                  <a:schemeClr val="tx1"/>
                </a:solidFill>
                <a:latin typeface="Arial" charset="0"/>
                <a:ea typeface="ＭＳ Ｐゴシック" charset="0"/>
              </a:defRPr>
            </a:lvl4pPr>
            <a:lvl5pPr marL="2057400" indent="-228600" algn="ctr"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r>
              <a:rPr lang="en-US">
                <a:solidFill>
                  <a:schemeClr val="tx2"/>
                </a:solidFill>
              </a:rPr>
              <a:t>Ask-a-Scientist Lecture</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sz="3200" smtClean="0">
                <a:ea typeface="+mj-ea"/>
              </a:rPr>
              <a:t>John Keely: the father of the free energy scam</a:t>
            </a:r>
            <a:endParaRPr sz="3200">
              <a:ea typeface="+mj-ea"/>
            </a:endParaRPr>
          </a:p>
        </p:txBody>
      </p:sp>
      <p:sp>
        <p:nvSpPr>
          <p:cNvPr id="2" name="Content Placeholder 1"/>
          <p:cNvSpPr>
            <a:spLocks noGrp="1"/>
          </p:cNvSpPr>
          <p:nvPr>
            <p:ph sz="half" idx="1"/>
          </p:nvPr>
        </p:nvSpPr>
        <p:spPr>
          <a:xfrm>
            <a:off x="457200" y="860425"/>
            <a:ext cx="8229600" cy="3330575"/>
          </a:xfrm>
        </p:spPr>
        <p:txBody>
          <a:bodyPr/>
          <a:lstStyle/>
          <a:p>
            <a:r>
              <a:rPr lang="en-US">
                <a:latin typeface="Constantia" charset="0"/>
              </a:rPr>
              <a:t>There were numerous perpetual motion frauds in the 19</a:t>
            </a:r>
            <a:r>
              <a:rPr lang="en-US" baseline="30000">
                <a:latin typeface="Constantia" charset="0"/>
              </a:rPr>
              <a:t>th</a:t>
            </a:r>
            <a:r>
              <a:rPr lang="en-US">
                <a:latin typeface="Constantia" charset="0"/>
              </a:rPr>
              <a:t> century, but most were pretty small scale</a:t>
            </a:r>
          </a:p>
          <a:p>
            <a:r>
              <a:rPr lang="en-US">
                <a:latin typeface="Constantia" charset="0"/>
              </a:rPr>
              <a:t>In 1872, John E. Worrel Keely claimed </a:t>
            </a:r>
            <a:br>
              <a:rPr lang="en-US">
                <a:latin typeface="Constantia" charset="0"/>
              </a:rPr>
            </a:br>
            <a:r>
              <a:rPr lang="en-US">
                <a:latin typeface="Constantia" charset="0"/>
              </a:rPr>
              <a:t>to have discovered a new type of </a:t>
            </a:r>
            <a:br>
              <a:rPr lang="en-US">
                <a:latin typeface="Constantia" charset="0"/>
              </a:rPr>
            </a:br>
            <a:r>
              <a:rPr lang="en-US">
                <a:latin typeface="Constantia" charset="0"/>
              </a:rPr>
              <a:t>motor, which used some sort of </a:t>
            </a:r>
            <a:br>
              <a:rPr lang="en-US">
                <a:latin typeface="Constantia" charset="0"/>
              </a:rPr>
            </a:br>
            <a:r>
              <a:rPr lang="en-US">
                <a:latin typeface="Constantia" charset="0"/>
              </a:rPr>
              <a:t>musical resonance to extract energy</a:t>
            </a:r>
            <a:br>
              <a:rPr lang="en-US">
                <a:latin typeface="Constantia" charset="0"/>
              </a:rPr>
            </a:br>
            <a:r>
              <a:rPr lang="en-US">
                <a:latin typeface="Constantia" charset="0"/>
              </a:rPr>
              <a:t>from the </a:t>
            </a:r>
            <a:r>
              <a:rPr lang="ja-JP" altLang="en-US">
                <a:latin typeface="Constantia" charset="0"/>
              </a:rPr>
              <a:t>“</a:t>
            </a:r>
            <a:r>
              <a:rPr lang="en-US">
                <a:latin typeface="Constantia" charset="0"/>
              </a:rPr>
              <a:t>luminiferous ether</a:t>
            </a:r>
            <a:r>
              <a:rPr lang="ja-JP" altLang="en-US">
                <a:latin typeface="Constantia" charset="0"/>
              </a:rPr>
              <a:t>”</a:t>
            </a:r>
            <a:r>
              <a:rPr lang="en-US">
                <a:latin typeface="Constantia" charset="0"/>
              </a:rPr>
              <a:t>.</a:t>
            </a:r>
          </a:p>
        </p:txBody>
      </p:sp>
      <p:sp>
        <p:nvSpPr>
          <p:cNvPr id="7" name="Content Placeholder 6"/>
          <p:cNvSpPr>
            <a:spLocks noGrp="1"/>
          </p:cNvSpPr>
          <p:nvPr>
            <p:ph sz="half" idx="2"/>
          </p:nvPr>
        </p:nvSpPr>
        <p:spPr>
          <a:xfrm>
            <a:off x="4000500" y="4152900"/>
            <a:ext cx="4706938" cy="1943100"/>
          </a:xfrm>
        </p:spPr>
        <p:txBody>
          <a:bodyPr/>
          <a:lstStyle/>
          <a:p>
            <a:r>
              <a:rPr lang="en-US">
                <a:latin typeface="Constantia" charset="0"/>
              </a:rPr>
              <a:t>He formed the </a:t>
            </a:r>
            <a:r>
              <a:rPr lang="ja-JP" altLang="en-US">
                <a:latin typeface="Constantia" charset="0"/>
              </a:rPr>
              <a:t>“</a:t>
            </a:r>
            <a:r>
              <a:rPr lang="en-US">
                <a:latin typeface="Constantia" charset="0"/>
              </a:rPr>
              <a:t>Keely Motor Company</a:t>
            </a:r>
            <a:r>
              <a:rPr lang="ja-JP" altLang="en-US">
                <a:latin typeface="Constantia" charset="0"/>
              </a:rPr>
              <a:t>”</a:t>
            </a:r>
            <a:r>
              <a:rPr lang="en-US">
                <a:latin typeface="Constantia" charset="0"/>
              </a:rPr>
              <a:t>, began giving public demonstrations and selling stock.</a:t>
            </a:r>
          </a:p>
        </p:txBody>
      </p:sp>
      <p:pic>
        <p:nvPicPr>
          <p:cNvPr id="563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6500" y="1752600"/>
            <a:ext cx="1905000" cy="237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771900"/>
            <a:ext cx="3581400" cy="257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3" name="Date Placeholder 12"/>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algn="ctr" eaLnBrk="0" hangingPunct="0">
              <a:defRPr>
                <a:solidFill>
                  <a:schemeClr val="tx1"/>
                </a:solidFill>
                <a:latin typeface="Arial" charset="0"/>
                <a:ea typeface="ＭＳ Ｐゴシック" charset="0"/>
              </a:defRPr>
            </a:lvl1pPr>
            <a:lvl2pPr marL="742950" indent="-285750" algn="ctr" eaLnBrk="0" hangingPunct="0">
              <a:defRPr>
                <a:solidFill>
                  <a:schemeClr val="tx1"/>
                </a:solidFill>
                <a:latin typeface="Arial" charset="0"/>
                <a:ea typeface="ＭＳ Ｐゴシック" charset="0"/>
              </a:defRPr>
            </a:lvl2pPr>
            <a:lvl3pPr marL="1143000" indent="-228600" algn="ctr" eaLnBrk="0" hangingPunct="0">
              <a:defRPr>
                <a:solidFill>
                  <a:schemeClr val="tx1"/>
                </a:solidFill>
                <a:latin typeface="Arial" charset="0"/>
                <a:ea typeface="ＭＳ Ｐゴシック" charset="0"/>
              </a:defRPr>
            </a:lvl3pPr>
            <a:lvl4pPr marL="1600200" indent="-228600" algn="ctr" eaLnBrk="0" hangingPunct="0">
              <a:defRPr>
                <a:solidFill>
                  <a:schemeClr val="tx1"/>
                </a:solidFill>
                <a:latin typeface="Arial" charset="0"/>
                <a:ea typeface="ＭＳ Ｐゴシック" charset="0"/>
              </a:defRPr>
            </a:lvl4pPr>
            <a:lvl5pPr marL="2057400" indent="-228600" algn="ctr"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algn="l" eaLnBrk="1" hangingPunct="1"/>
            <a:r>
              <a:rPr lang="en-US" smtClean="0">
                <a:solidFill>
                  <a:schemeClr val="tx2"/>
                </a:solidFill>
              </a:rPr>
              <a:t>May 5, 2013</a:t>
            </a:r>
            <a:endParaRPr lang="en-US">
              <a:solidFill>
                <a:schemeClr val="tx2"/>
              </a:solidFill>
            </a:endParaRPr>
          </a:p>
        </p:txBody>
      </p:sp>
      <p:sp>
        <p:nvSpPr>
          <p:cNvPr id="45064" name="Slide Number Placeholder 1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a:solidFill>
                  <a:schemeClr val="tx1"/>
                </a:solidFill>
                <a:latin typeface="Arial" charset="0"/>
                <a:ea typeface="ＭＳ Ｐゴシック" charset="0"/>
              </a:defRPr>
            </a:lvl1pPr>
            <a:lvl2pPr marL="742950" indent="-285750" algn="ctr" eaLnBrk="0" hangingPunct="0">
              <a:defRPr>
                <a:solidFill>
                  <a:schemeClr val="tx1"/>
                </a:solidFill>
                <a:latin typeface="Arial" charset="0"/>
                <a:ea typeface="ＭＳ Ｐゴシック" charset="0"/>
              </a:defRPr>
            </a:lvl2pPr>
            <a:lvl3pPr marL="1143000" indent="-228600" algn="ctr" eaLnBrk="0" hangingPunct="0">
              <a:defRPr>
                <a:solidFill>
                  <a:schemeClr val="tx1"/>
                </a:solidFill>
                <a:latin typeface="Arial" charset="0"/>
                <a:ea typeface="ＭＳ Ｐゴシック" charset="0"/>
              </a:defRPr>
            </a:lvl3pPr>
            <a:lvl4pPr marL="1600200" indent="-228600" algn="ctr" eaLnBrk="0" hangingPunct="0">
              <a:defRPr>
                <a:solidFill>
                  <a:schemeClr val="tx1"/>
                </a:solidFill>
                <a:latin typeface="Arial" charset="0"/>
                <a:ea typeface="ＭＳ Ｐゴシック" charset="0"/>
              </a:defRPr>
            </a:lvl4pPr>
            <a:lvl5pPr marL="2057400" indent="-228600" algn="ctr"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89F7D98F-36A2-EF4F-9724-6D1EE7FD71E9}" type="slidenum">
              <a:rPr lang="en-US">
                <a:solidFill>
                  <a:schemeClr val="tx2"/>
                </a:solidFill>
              </a:rPr>
              <a:pPr eaLnBrk="1" hangingPunct="1"/>
              <a:t>40</a:t>
            </a:fld>
            <a:endParaRPr lang="en-US">
              <a:solidFill>
                <a:schemeClr val="tx2"/>
              </a:solidFill>
            </a:endParaRPr>
          </a:p>
        </p:txBody>
      </p:sp>
      <p:sp>
        <p:nvSpPr>
          <p:cNvPr id="45065" name="Footer Placeholder 1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algn="ctr" eaLnBrk="0" hangingPunct="0">
              <a:defRPr>
                <a:solidFill>
                  <a:schemeClr val="tx1"/>
                </a:solidFill>
                <a:latin typeface="Arial" charset="0"/>
                <a:ea typeface="ＭＳ Ｐゴシック" charset="0"/>
              </a:defRPr>
            </a:lvl1pPr>
            <a:lvl2pPr marL="742950" indent="-285750" algn="ctr" eaLnBrk="0" hangingPunct="0">
              <a:defRPr>
                <a:solidFill>
                  <a:schemeClr val="tx1"/>
                </a:solidFill>
                <a:latin typeface="Arial" charset="0"/>
                <a:ea typeface="ＭＳ Ｐゴシック" charset="0"/>
              </a:defRPr>
            </a:lvl2pPr>
            <a:lvl3pPr marL="1143000" indent="-228600" algn="ctr" eaLnBrk="0" hangingPunct="0">
              <a:defRPr>
                <a:solidFill>
                  <a:schemeClr val="tx1"/>
                </a:solidFill>
                <a:latin typeface="Arial" charset="0"/>
                <a:ea typeface="ＭＳ Ｐゴシック" charset="0"/>
              </a:defRPr>
            </a:lvl3pPr>
            <a:lvl4pPr marL="1600200" indent="-228600" algn="ctr" eaLnBrk="0" hangingPunct="0">
              <a:defRPr>
                <a:solidFill>
                  <a:schemeClr val="tx1"/>
                </a:solidFill>
                <a:latin typeface="Arial" charset="0"/>
                <a:ea typeface="ＭＳ Ｐゴシック" charset="0"/>
              </a:defRPr>
            </a:lvl4pPr>
            <a:lvl5pPr marL="2057400" indent="-228600" algn="ctr"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r>
              <a:rPr lang="en-US">
                <a:solidFill>
                  <a:schemeClr val="tx2"/>
                </a:solidFill>
              </a:rPr>
              <a:t>Ask-a-Scientist Lecture</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ppt_y"/>
                                          </p:val>
                                        </p:tav>
                                        <p:tav tm="100000">
                                          <p:val>
                                            <p:strVal val="#ppt_y"/>
                                          </p:val>
                                        </p:tav>
                                      </p:tavLst>
                                    </p:anim>
                                  </p:childTnLst>
                                </p:cTn>
                              </p:par>
                              <p:par>
                                <p:cTn id="9" presetID="9" presetClass="entr" presetSubtype="0" fill="hold" nodeType="withEffect">
                                  <p:stCondLst>
                                    <p:cond delay="0"/>
                                  </p:stCondLst>
                                  <p:childTnLst>
                                    <p:set>
                                      <p:cBhvr>
                                        <p:cTn id="10" dur="1" fill="hold">
                                          <p:stCondLst>
                                            <p:cond delay="0"/>
                                          </p:stCondLst>
                                        </p:cTn>
                                        <p:tgtEl>
                                          <p:spTgt spid="56322"/>
                                        </p:tgtEl>
                                        <p:attrNameLst>
                                          <p:attrName>style.visibility</p:attrName>
                                        </p:attrNameLst>
                                      </p:cBhvr>
                                      <p:to>
                                        <p:strVal val="visible"/>
                                      </p:to>
                                    </p:set>
                                    <p:animEffect transition="in" filter="dissolve">
                                      <p:cBhvr>
                                        <p:cTn id="11" dur="500"/>
                                        <p:tgtEl>
                                          <p:spTgt spid="56322"/>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 presetClass="entr" presetSubtype="2" fill="hold" grpId="0" nodeType="clickEffect">
                                  <p:stCondLst>
                                    <p:cond delay="0"/>
                                  </p:stCondLst>
                                  <p:childTnLst>
                                    <p:set>
                                      <p:cBhvr>
                                        <p:cTn id="15" dur="1" fill="hold">
                                          <p:stCondLst>
                                            <p:cond delay="0"/>
                                          </p:stCondLst>
                                        </p:cTn>
                                        <p:tgtEl>
                                          <p:spTgt spid="7">
                                            <p:txEl>
                                              <p:pRg st="0" end="0"/>
                                            </p:txEl>
                                          </p:spTgt>
                                        </p:tgtEl>
                                        <p:attrNameLst>
                                          <p:attrName>style.visibility</p:attrName>
                                        </p:attrNameLst>
                                      </p:cBhvr>
                                      <p:to>
                                        <p:strVal val="visible"/>
                                      </p:to>
                                    </p:set>
                                    <p:anim calcmode="lin" valueType="num">
                                      <p:cBhvr additive="base">
                                        <p:cTn id="16" dur="500" fill="hold"/>
                                        <p:tgtEl>
                                          <p:spTgt spid="7">
                                            <p:txEl>
                                              <p:pRg st="0" end="0"/>
                                            </p:txEl>
                                          </p:spTgt>
                                        </p:tgtEl>
                                        <p:attrNameLst>
                                          <p:attrName>ppt_x</p:attrName>
                                        </p:attrNameLst>
                                      </p:cBhvr>
                                      <p:tavLst>
                                        <p:tav tm="0">
                                          <p:val>
                                            <p:strVal val="1+#ppt_w/2"/>
                                          </p:val>
                                        </p:tav>
                                        <p:tav tm="100000">
                                          <p:val>
                                            <p:strVal val="#ppt_x"/>
                                          </p:val>
                                        </p:tav>
                                      </p:tavLst>
                                    </p:anim>
                                    <p:anim calcmode="lin" valueType="num">
                                      <p:cBhvr additive="base">
                                        <p:cTn id="17" dur="500" fill="hold"/>
                                        <p:tgtEl>
                                          <p:spTgt spid="7">
                                            <p:txEl>
                                              <p:pRg st="0" end="0"/>
                                            </p:txEl>
                                          </p:spTgt>
                                        </p:tgtEl>
                                        <p:attrNameLst>
                                          <p:attrName>ppt_y</p:attrName>
                                        </p:attrNameLst>
                                      </p:cBhvr>
                                      <p:tavLst>
                                        <p:tav tm="0">
                                          <p:val>
                                            <p:strVal val="#ppt_y"/>
                                          </p:val>
                                        </p:tav>
                                        <p:tav tm="100000">
                                          <p:val>
                                            <p:strVal val="#ppt_y"/>
                                          </p:val>
                                        </p:tav>
                                      </p:tavLst>
                                    </p:anim>
                                  </p:childTnLst>
                                </p:cTn>
                              </p:par>
                              <p:par>
                                <p:cTn id="18" presetID="9" presetClass="entr" presetSubtype="0" fill="hold" nodeType="withEffect">
                                  <p:stCondLst>
                                    <p:cond delay="0"/>
                                  </p:stCondLst>
                                  <p:childTnLst>
                                    <p:set>
                                      <p:cBhvr>
                                        <p:cTn id="19" dur="1" fill="hold">
                                          <p:stCondLst>
                                            <p:cond delay="0"/>
                                          </p:stCondLst>
                                        </p:cTn>
                                        <p:tgtEl>
                                          <p:spTgt spid="56323"/>
                                        </p:tgtEl>
                                        <p:attrNameLst>
                                          <p:attrName>style.visibility</p:attrName>
                                        </p:attrNameLst>
                                      </p:cBhvr>
                                      <p:to>
                                        <p:strVal val="visible"/>
                                      </p:to>
                                    </p:set>
                                    <p:animEffect transition="in" filter="dissolve">
                                      <p:cBhvr>
                                        <p:cTn id="20" dur="500"/>
                                        <p:tgtEl>
                                          <p:spTgt spid="563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7"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304800" y="801688"/>
            <a:ext cx="8229600" cy="5254625"/>
          </a:xfrm>
        </p:spPr>
        <p:txBody>
          <a:bodyPr/>
          <a:lstStyle/>
          <a:p>
            <a:r>
              <a:rPr lang="en-US" sz="2400">
                <a:latin typeface="Constantia" charset="0"/>
              </a:rPr>
              <a:t>In the context of the times, Keely</a:t>
            </a:r>
            <a:r>
              <a:rPr lang="ja-JP" altLang="en-US" sz="2400">
                <a:latin typeface="Constantia" charset="0"/>
              </a:rPr>
              <a:t>’</a:t>
            </a:r>
            <a:r>
              <a:rPr lang="en-US" sz="2400">
                <a:latin typeface="Constantia" charset="0"/>
              </a:rPr>
              <a:t>s claims were not all that unbelievable:</a:t>
            </a:r>
          </a:p>
          <a:p>
            <a:pPr lvl="1"/>
            <a:r>
              <a:rPr lang="en-US" sz="2000">
                <a:latin typeface="Constantia" charset="0"/>
              </a:rPr>
              <a:t>This was before Special Relativity, and </a:t>
            </a:r>
            <a:br>
              <a:rPr lang="en-US" sz="2000">
                <a:latin typeface="Constantia" charset="0"/>
              </a:rPr>
            </a:br>
            <a:r>
              <a:rPr lang="ja-JP" altLang="en-US" sz="2000">
                <a:latin typeface="Constantia" charset="0"/>
              </a:rPr>
              <a:t>“</a:t>
            </a:r>
            <a:r>
              <a:rPr lang="en-US" sz="2000">
                <a:latin typeface="Constantia" charset="0"/>
              </a:rPr>
              <a:t>Luminiferous Ether</a:t>
            </a:r>
            <a:r>
              <a:rPr lang="ja-JP" altLang="en-US" sz="2000">
                <a:latin typeface="Constantia" charset="0"/>
              </a:rPr>
              <a:t>”</a:t>
            </a:r>
            <a:r>
              <a:rPr lang="en-US" sz="2000">
                <a:latin typeface="Constantia" charset="0"/>
              </a:rPr>
              <a:t> was the </a:t>
            </a:r>
            <a:br>
              <a:rPr lang="en-US" sz="2000">
                <a:latin typeface="Constantia" charset="0"/>
              </a:rPr>
            </a:br>
            <a:r>
              <a:rPr lang="en-US" sz="2000">
                <a:latin typeface="Constantia" charset="0"/>
              </a:rPr>
              <a:t>hypothetical fluid through which </a:t>
            </a:r>
            <a:br>
              <a:rPr lang="en-US" sz="2000">
                <a:latin typeface="Constantia" charset="0"/>
              </a:rPr>
            </a:br>
            <a:r>
              <a:rPr lang="en-US" sz="2000">
                <a:latin typeface="Constantia" charset="0"/>
              </a:rPr>
              <a:t>electromagnetic  waves, including light, </a:t>
            </a:r>
            <a:br>
              <a:rPr lang="en-US" sz="2000">
                <a:latin typeface="Constantia" charset="0"/>
              </a:rPr>
            </a:br>
            <a:r>
              <a:rPr lang="en-US" sz="2000">
                <a:latin typeface="Constantia" charset="0"/>
              </a:rPr>
              <a:t>propagated.</a:t>
            </a:r>
          </a:p>
          <a:p>
            <a:pPr lvl="1"/>
            <a:r>
              <a:rPr lang="en-US" sz="2000">
                <a:latin typeface="Constantia" charset="0"/>
              </a:rPr>
              <a:t>This was the golden age of empirical </a:t>
            </a:r>
            <a:br>
              <a:rPr lang="en-US" sz="2000">
                <a:latin typeface="Constantia" charset="0"/>
              </a:rPr>
            </a:br>
            <a:r>
              <a:rPr lang="en-US" sz="2000">
                <a:latin typeface="Constantia" charset="0"/>
              </a:rPr>
              <a:t>physics,  and finding a way to extract </a:t>
            </a:r>
            <a:br>
              <a:rPr lang="en-US" sz="2000">
                <a:latin typeface="Constantia" charset="0"/>
              </a:rPr>
            </a:br>
            <a:r>
              <a:rPr lang="en-US" sz="2000">
                <a:latin typeface="Constantia" charset="0"/>
              </a:rPr>
              <a:t>energy from this medium was not yet </a:t>
            </a:r>
            <a:br>
              <a:rPr lang="en-US" sz="2000">
                <a:latin typeface="Constantia" charset="0"/>
              </a:rPr>
            </a:br>
            <a:r>
              <a:rPr lang="en-US" sz="2000">
                <a:latin typeface="Constantia" charset="0"/>
              </a:rPr>
              <a:t>experimentally ruled out.</a:t>
            </a:r>
            <a:endParaRPr lang="en-US" sz="1200">
              <a:latin typeface="Constantia" charset="0"/>
            </a:endParaRPr>
          </a:p>
          <a:p>
            <a:r>
              <a:rPr lang="en-US" sz="2000">
                <a:latin typeface="Constantia" charset="0"/>
              </a:rPr>
              <a:t>Keely</a:t>
            </a:r>
            <a:r>
              <a:rPr lang="ja-JP" altLang="en-US" sz="2000">
                <a:latin typeface="Constantia" charset="0"/>
              </a:rPr>
              <a:t>’</a:t>
            </a:r>
            <a:r>
              <a:rPr lang="en-US" sz="2000">
                <a:latin typeface="Constantia" charset="0"/>
              </a:rPr>
              <a:t>s </a:t>
            </a:r>
            <a:r>
              <a:rPr lang="en-US" sz="2000" i="1">
                <a:latin typeface="Constantia" charset="0"/>
              </a:rPr>
              <a:t>behavior</a:t>
            </a:r>
            <a:r>
              <a:rPr lang="en-US" sz="2000">
                <a:latin typeface="Constantia" charset="0"/>
              </a:rPr>
              <a:t>, on other hand, should have raised some alarm bells</a:t>
            </a:r>
          </a:p>
          <a:p>
            <a:pPr lvl="1"/>
            <a:r>
              <a:rPr lang="en-US" sz="2000">
                <a:latin typeface="Constantia" charset="0"/>
              </a:rPr>
              <a:t>He never published any data regarding the mode of operation of his machine in scientific journals.</a:t>
            </a:r>
          </a:p>
          <a:p>
            <a:pPr lvl="1"/>
            <a:r>
              <a:rPr lang="en-US" sz="2000">
                <a:latin typeface="Constantia" charset="0"/>
              </a:rPr>
              <a:t>He never allowed any independent test or even inspection of his machine.</a:t>
            </a:r>
          </a:p>
          <a:p>
            <a:pPr lvl="1"/>
            <a:endParaRPr lang="en-US" sz="2800">
              <a:latin typeface="Constantia" charset="0"/>
            </a:endParaRPr>
          </a:p>
        </p:txBody>
      </p:sp>
      <p:sp>
        <p:nvSpPr>
          <p:cNvPr id="8" name="Title 7"/>
          <p:cNvSpPr>
            <a:spLocks noGrp="1"/>
          </p:cNvSpPr>
          <p:nvPr>
            <p:ph type="title"/>
          </p:nvPr>
        </p:nvSpPr>
        <p:spPr/>
        <p:txBody>
          <a:bodyPr/>
          <a:lstStyle/>
          <a:p>
            <a:pPr>
              <a:defRPr/>
            </a:pPr>
            <a:r>
              <a:rPr smtClean="0">
                <a:ea typeface="+mj-ea"/>
              </a:rPr>
              <a:t>Keely and his times</a:t>
            </a:r>
            <a:endParaRPr>
              <a:ea typeface="+mj-ea"/>
            </a:endParaRPr>
          </a:p>
        </p:txBody>
      </p:sp>
      <p:pic>
        <p:nvPicPr>
          <p:cNvPr id="4608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1295400"/>
            <a:ext cx="3306763"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5" name="Date Placeholder 12"/>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algn="ctr" eaLnBrk="0" hangingPunct="0">
              <a:defRPr>
                <a:solidFill>
                  <a:schemeClr val="tx1"/>
                </a:solidFill>
                <a:latin typeface="Arial" charset="0"/>
                <a:ea typeface="ＭＳ Ｐゴシック" charset="0"/>
              </a:defRPr>
            </a:lvl1pPr>
            <a:lvl2pPr marL="742950" indent="-285750" algn="ctr" eaLnBrk="0" hangingPunct="0">
              <a:defRPr>
                <a:solidFill>
                  <a:schemeClr val="tx1"/>
                </a:solidFill>
                <a:latin typeface="Arial" charset="0"/>
                <a:ea typeface="ＭＳ Ｐゴシック" charset="0"/>
              </a:defRPr>
            </a:lvl2pPr>
            <a:lvl3pPr marL="1143000" indent="-228600" algn="ctr" eaLnBrk="0" hangingPunct="0">
              <a:defRPr>
                <a:solidFill>
                  <a:schemeClr val="tx1"/>
                </a:solidFill>
                <a:latin typeface="Arial" charset="0"/>
                <a:ea typeface="ＭＳ Ｐゴシック" charset="0"/>
              </a:defRPr>
            </a:lvl3pPr>
            <a:lvl4pPr marL="1600200" indent="-228600" algn="ctr" eaLnBrk="0" hangingPunct="0">
              <a:defRPr>
                <a:solidFill>
                  <a:schemeClr val="tx1"/>
                </a:solidFill>
                <a:latin typeface="Arial" charset="0"/>
                <a:ea typeface="ＭＳ Ｐゴシック" charset="0"/>
              </a:defRPr>
            </a:lvl4pPr>
            <a:lvl5pPr marL="2057400" indent="-228600" algn="ctr"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algn="l" eaLnBrk="1" hangingPunct="1"/>
            <a:r>
              <a:rPr lang="en-US" smtClean="0">
                <a:solidFill>
                  <a:schemeClr val="tx2"/>
                </a:solidFill>
              </a:rPr>
              <a:t>May 5, 2013</a:t>
            </a:r>
            <a:endParaRPr lang="en-US">
              <a:solidFill>
                <a:schemeClr val="tx2"/>
              </a:solidFill>
            </a:endParaRPr>
          </a:p>
        </p:txBody>
      </p:sp>
      <p:sp>
        <p:nvSpPr>
          <p:cNvPr id="46086" name="Slide Number Placeholder 1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a:solidFill>
                  <a:schemeClr val="tx1"/>
                </a:solidFill>
                <a:latin typeface="Arial" charset="0"/>
                <a:ea typeface="ＭＳ Ｐゴシック" charset="0"/>
              </a:defRPr>
            </a:lvl1pPr>
            <a:lvl2pPr marL="742950" indent="-285750" algn="ctr" eaLnBrk="0" hangingPunct="0">
              <a:defRPr>
                <a:solidFill>
                  <a:schemeClr val="tx1"/>
                </a:solidFill>
                <a:latin typeface="Arial" charset="0"/>
                <a:ea typeface="ＭＳ Ｐゴシック" charset="0"/>
              </a:defRPr>
            </a:lvl2pPr>
            <a:lvl3pPr marL="1143000" indent="-228600" algn="ctr" eaLnBrk="0" hangingPunct="0">
              <a:defRPr>
                <a:solidFill>
                  <a:schemeClr val="tx1"/>
                </a:solidFill>
                <a:latin typeface="Arial" charset="0"/>
                <a:ea typeface="ＭＳ Ｐゴシック" charset="0"/>
              </a:defRPr>
            </a:lvl3pPr>
            <a:lvl4pPr marL="1600200" indent="-228600" algn="ctr" eaLnBrk="0" hangingPunct="0">
              <a:defRPr>
                <a:solidFill>
                  <a:schemeClr val="tx1"/>
                </a:solidFill>
                <a:latin typeface="Arial" charset="0"/>
                <a:ea typeface="ＭＳ Ｐゴシック" charset="0"/>
              </a:defRPr>
            </a:lvl4pPr>
            <a:lvl5pPr marL="2057400" indent="-228600" algn="ctr"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A6879D45-3A9D-F040-A216-A436516A346C}" type="slidenum">
              <a:rPr lang="en-US">
                <a:solidFill>
                  <a:schemeClr val="tx2"/>
                </a:solidFill>
              </a:rPr>
              <a:pPr eaLnBrk="1" hangingPunct="1"/>
              <a:t>41</a:t>
            </a:fld>
            <a:endParaRPr lang="en-US">
              <a:solidFill>
                <a:schemeClr val="tx2"/>
              </a:solidFill>
            </a:endParaRPr>
          </a:p>
        </p:txBody>
      </p:sp>
      <p:sp>
        <p:nvSpPr>
          <p:cNvPr id="46087" name="Footer Placeholder 1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algn="ctr" eaLnBrk="0" hangingPunct="0">
              <a:defRPr>
                <a:solidFill>
                  <a:schemeClr val="tx1"/>
                </a:solidFill>
                <a:latin typeface="Arial" charset="0"/>
                <a:ea typeface="ＭＳ Ｐゴシック" charset="0"/>
              </a:defRPr>
            </a:lvl1pPr>
            <a:lvl2pPr marL="742950" indent="-285750" algn="ctr" eaLnBrk="0" hangingPunct="0">
              <a:defRPr>
                <a:solidFill>
                  <a:schemeClr val="tx1"/>
                </a:solidFill>
                <a:latin typeface="Arial" charset="0"/>
                <a:ea typeface="ＭＳ Ｐゴシック" charset="0"/>
              </a:defRPr>
            </a:lvl2pPr>
            <a:lvl3pPr marL="1143000" indent="-228600" algn="ctr" eaLnBrk="0" hangingPunct="0">
              <a:defRPr>
                <a:solidFill>
                  <a:schemeClr val="tx1"/>
                </a:solidFill>
                <a:latin typeface="Arial" charset="0"/>
                <a:ea typeface="ＭＳ Ｐゴシック" charset="0"/>
              </a:defRPr>
            </a:lvl3pPr>
            <a:lvl4pPr marL="1600200" indent="-228600" algn="ctr" eaLnBrk="0" hangingPunct="0">
              <a:defRPr>
                <a:solidFill>
                  <a:schemeClr val="tx1"/>
                </a:solidFill>
                <a:latin typeface="Arial" charset="0"/>
                <a:ea typeface="ＭＳ Ｐゴシック" charset="0"/>
              </a:defRPr>
            </a:lvl4pPr>
            <a:lvl5pPr marL="2057400" indent="-228600" algn="ctr"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r>
              <a:rPr lang="en-US">
                <a:solidFill>
                  <a:schemeClr val="tx2"/>
                </a:solidFill>
              </a:rPr>
              <a:t>Ask-a-Scientist Lecture</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xEl>
                                              <p:pRg st="3" end="3"/>
                                            </p:txEl>
                                          </p:spTgt>
                                        </p:tgtEl>
                                        <p:attrNameLst>
                                          <p:attrName>style.visibility</p:attrName>
                                        </p:attrNameLst>
                                      </p:cBhvr>
                                      <p:to>
                                        <p:strVal val="visible"/>
                                      </p:to>
                                    </p:set>
                                    <p:anim calcmode="lin" valueType="num">
                                      <p:cBhvr additive="base">
                                        <p:cTn id="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xEl>
                                              <p:pRg st="4" end="4"/>
                                            </p:txEl>
                                          </p:spTgt>
                                        </p:tgtEl>
                                        <p:attrNameLst>
                                          <p:attrName>style.visibility</p:attrName>
                                        </p:attrNameLst>
                                      </p:cBhvr>
                                      <p:to>
                                        <p:strVal val="visible"/>
                                      </p:to>
                                    </p:set>
                                    <p:anim calcmode="lin" valueType="num">
                                      <p:cBhvr additive="base">
                                        <p:cTn id="11"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9">
                                            <p:txEl>
                                              <p:pRg st="4" end="4"/>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
                                            <p:txEl>
                                              <p:pRg st="5" end="5"/>
                                            </p:txEl>
                                          </p:spTgt>
                                        </p:tgtEl>
                                        <p:attrNameLst>
                                          <p:attrName>style.visibility</p:attrName>
                                        </p:attrNameLst>
                                      </p:cBhvr>
                                      <p:to>
                                        <p:strVal val="visible"/>
                                      </p:to>
                                    </p:set>
                                    <p:anim calcmode="lin" valueType="num">
                                      <p:cBhvr additive="base">
                                        <p:cTn id="15"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9">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smtClean="0">
                <a:ea typeface="+mj-ea"/>
              </a:rPr>
              <a:t>The end(?) of Keely</a:t>
            </a:r>
            <a:endParaRPr>
              <a:ea typeface="+mj-ea"/>
            </a:endParaRPr>
          </a:p>
        </p:txBody>
      </p:sp>
      <p:sp>
        <p:nvSpPr>
          <p:cNvPr id="7" name="Content Placeholder 6"/>
          <p:cNvSpPr>
            <a:spLocks noGrp="1"/>
          </p:cNvSpPr>
          <p:nvPr>
            <p:ph sz="half" idx="1"/>
          </p:nvPr>
        </p:nvSpPr>
        <p:spPr>
          <a:xfrm>
            <a:off x="342900" y="685800"/>
            <a:ext cx="8458200" cy="5235575"/>
          </a:xfrm>
        </p:spPr>
        <p:txBody>
          <a:bodyPr/>
          <a:lstStyle/>
          <a:p>
            <a:r>
              <a:rPr lang="en-US" sz="2400" dirty="0">
                <a:latin typeface="Constantia" charset="0"/>
              </a:rPr>
              <a:t>After many years of delays, investors were becoming frustrated with </a:t>
            </a:r>
            <a:r>
              <a:rPr lang="en-US" sz="2400" dirty="0" err="1">
                <a:latin typeface="Constantia" charset="0"/>
              </a:rPr>
              <a:t>Keely</a:t>
            </a:r>
            <a:r>
              <a:rPr lang="ja-JP" altLang="en-US" sz="2400" dirty="0">
                <a:latin typeface="Constantia" charset="0"/>
              </a:rPr>
              <a:t>’</a:t>
            </a:r>
            <a:r>
              <a:rPr lang="en-US" sz="2400" dirty="0">
                <a:latin typeface="Constantia" charset="0"/>
              </a:rPr>
              <a:t>s failure to produce a commercial device, and his refusal to allow independent testing.</a:t>
            </a:r>
          </a:p>
          <a:p>
            <a:pPr lvl="1"/>
            <a:r>
              <a:rPr lang="en-US" sz="2000" dirty="0">
                <a:latin typeface="Constantia" charset="0"/>
              </a:rPr>
              <a:t>They began withdrawing their investments and advising others to do the same.</a:t>
            </a:r>
          </a:p>
          <a:p>
            <a:r>
              <a:rPr lang="en-US" sz="2400" dirty="0">
                <a:latin typeface="Constantia" charset="0"/>
              </a:rPr>
              <a:t>Clara Bloomfield-Moore, a wealthy Philadelphia widow, came to the rescue with a large sum of cash and a monthly stipend.</a:t>
            </a:r>
          </a:p>
          <a:p>
            <a:pPr lvl="1"/>
            <a:r>
              <a:rPr lang="en-US" sz="2000" dirty="0">
                <a:latin typeface="Constantia" charset="0"/>
              </a:rPr>
              <a:t>However, she insisted on a review by the engineer E.A. Scott.</a:t>
            </a:r>
          </a:p>
          <a:p>
            <a:pPr lvl="1"/>
            <a:r>
              <a:rPr lang="en-US" sz="2000" dirty="0">
                <a:latin typeface="Constantia" charset="0"/>
              </a:rPr>
              <a:t>She dramatically reduced her support when it came back negative.</a:t>
            </a:r>
          </a:p>
          <a:p>
            <a:r>
              <a:rPr lang="en-US" sz="2400" dirty="0">
                <a:latin typeface="Constantia" charset="0"/>
              </a:rPr>
              <a:t>In 1890, </a:t>
            </a:r>
            <a:r>
              <a:rPr lang="en-US" sz="2400" dirty="0" err="1">
                <a:latin typeface="Constantia" charset="0"/>
              </a:rPr>
              <a:t>Keely</a:t>
            </a:r>
            <a:r>
              <a:rPr lang="en-US" sz="2400" dirty="0">
                <a:latin typeface="Constantia" charset="0"/>
              </a:rPr>
              <a:t> announced a new product, </a:t>
            </a:r>
            <a:r>
              <a:rPr lang="ja-JP" altLang="en-US" sz="2400" dirty="0">
                <a:latin typeface="Constantia" charset="0"/>
              </a:rPr>
              <a:t>“</a:t>
            </a:r>
            <a:r>
              <a:rPr lang="en-US" sz="2400" dirty="0">
                <a:latin typeface="Constantia" charset="0"/>
              </a:rPr>
              <a:t>The Liberator</a:t>
            </a:r>
            <a:r>
              <a:rPr lang="ja-JP" altLang="en-US" sz="2400" dirty="0">
                <a:latin typeface="Constantia" charset="0"/>
              </a:rPr>
              <a:t>”</a:t>
            </a:r>
            <a:r>
              <a:rPr lang="en-US" sz="2400" dirty="0">
                <a:latin typeface="Constantia" charset="0"/>
              </a:rPr>
              <a:t>, which would allow a motor to run on water.</a:t>
            </a:r>
          </a:p>
          <a:p>
            <a:pPr lvl="1"/>
            <a:r>
              <a:rPr lang="en-US" sz="2000" dirty="0">
                <a:latin typeface="Constantia" charset="0"/>
              </a:rPr>
              <a:t>Few people believed him.</a:t>
            </a:r>
          </a:p>
          <a:p>
            <a:r>
              <a:rPr lang="en-US" dirty="0" err="1" smtClean="0">
                <a:latin typeface="Constantia" charset="0"/>
              </a:rPr>
              <a:t>Keely</a:t>
            </a:r>
            <a:r>
              <a:rPr lang="en-US" dirty="0" smtClean="0">
                <a:latin typeface="Constantia" charset="0"/>
              </a:rPr>
              <a:t> died a few years later</a:t>
            </a:r>
            <a:endParaRPr lang="en-US" dirty="0">
              <a:latin typeface="Constantia" charset="0"/>
            </a:endParaRPr>
          </a:p>
        </p:txBody>
      </p:sp>
      <p:sp>
        <p:nvSpPr>
          <p:cNvPr id="47108" name="Date Placeholder 10"/>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algn="ctr" eaLnBrk="0" hangingPunct="0">
              <a:defRPr>
                <a:solidFill>
                  <a:schemeClr val="tx1"/>
                </a:solidFill>
                <a:latin typeface="Arial" charset="0"/>
                <a:ea typeface="ＭＳ Ｐゴシック" charset="0"/>
              </a:defRPr>
            </a:lvl1pPr>
            <a:lvl2pPr marL="742950" indent="-285750" algn="ctr" eaLnBrk="0" hangingPunct="0">
              <a:defRPr>
                <a:solidFill>
                  <a:schemeClr val="tx1"/>
                </a:solidFill>
                <a:latin typeface="Arial" charset="0"/>
                <a:ea typeface="ＭＳ Ｐゴシック" charset="0"/>
              </a:defRPr>
            </a:lvl2pPr>
            <a:lvl3pPr marL="1143000" indent="-228600" algn="ctr" eaLnBrk="0" hangingPunct="0">
              <a:defRPr>
                <a:solidFill>
                  <a:schemeClr val="tx1"/>
                </a:solidFill>
                <a:latin typeface="Arial" charset="0"/>
                <a:ea typeface="ＭＳ Ｐゴシック" charset="0"/>
              </a:defRPr>
            </a:lvl3pPr>
            <a:lvl4pPr marL="1600200" indent="-228600" algn="ctr" eaLnBrk="0" hangingPunct="0">
              <a:defRPr>
                <a:solidFill>
                  <a:schemeClr val="tx1"/>
                </a:solidFill>
                <a:latin typeface="Arial" charset="0"/>
                <a:ea typeface="ＭＳ Ｐゴシック" charset="0"/>
              </a:defRPr>
            </a:lvl4pPr>
            <a:lvl5pPr marL="2057400" indent="-228600" algn="ctr"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algn="l" eaLnBrk="1" hangingPunct="1"/>
            <a:r>
              <a:rPr lang="en-US" smtClean="0">
                <a:solidFill>
                  <a:schemeClr val="tx2"/>
                </a:solidFill>
              </a:rPr>
              <a:t>May 5, 2013</a:t>
            </a:r>
            <a:endParaRPr lang="en-US">
              <a:solidFill>
                <a:schemeClr val="tx2"/>
              </a:solidFill>
            </a:endParaRPr>
          </a:p>
        </p:txBody>
      </p:sp>
      <p:sp>
        <p:nvSpPr>
          <p:cNvPr id="47109" name="Slide Number Placeholder 1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a:solidFill>
                  <a:schemeClr val="tx1"/>
                </a:solidFill>
                <a:latin typeface="Arial" charset="0"/>
                <a:ea typeface="ＭＳ Ｐゴシック" charset="0"/>
              </a:defRPr>
            </a:lvl1pPr>
            <a:lvl2pPr marL="742950" indent="-285750" algn="ctr" eaLnBrk="0" hangingPunct="0">
              <a:defRPr>
                <a:solidFill>
                  <a:schemeClr val="tx1"/>
                </a:solidFill>
                <a:latin typeface="Arial" charset="0"/>
                <a:ea typeface="ＭＳ Ｐゴシック" charset="0"/>
              </a:defRPr>
            </a:lvl2pPr>
            <a:lvl3pPr marL="1143000" indent="-228600" algn="ctr" eaLnBrk="0" hangingPunct="0">
              <a:defRPr>
                <a:solidFill>
                  <a:schemeClr val="tx1"/>
                </a:solidFill>
                <a:latin typeface="Arial" charset="0"/>
                <a:ea typeface="ＭＳ Ｐゴシック" charset="0"/>
              </a:defRPr>
            </a:lvl3pPr>
            <a:lvl4pPr marL="1600200" indent="-228600" algn="ctr" eaLnBrk="0" hangingPunct="0">
              <a:defRPr>
                <a:solidFill>
                  <a:schemeClr val="tx1"/>
                </a:solidFill>
                <a:latin typeface="Arial" charset="0"/>
                <a:ea typeface="ＭＳ Ｐゴシック" charset="0"/>
              </a:defRPr>
            </a:lvl4pPr>
            <a:lvl5pPr marL="2057400" indent="-228600" algn="ctr"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522F7B4B-9942-D44C-A3CB-436329253EA1}" type="slidenum">
              <a:rPr lang="en-US">
                <a:solidFill>
                  <a:schemeClr val="tx2"/>
                </a:solidFill>
              </a:rPr>
              <a:pPr eaLnBrk="1" hangingPunct="1"/>
              <a:t>42</a:t>
            </a:fld>
            <a:endParaRPr lang="en-US">
              <a:solidFill>
                <a:schemeClr val="tx2"/>
              </a:solidFill>
            </a:endParaRPr>
          </a:p>
        </p:txBody>
      </p:sp>
      <p:sp>
        <p:nvSpPr>
          <p:cNvPr id="47110" name="Footer Placeholder 1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algn="ctr" eaLnBrk="0" hangingPunct="0">
              <a:defRPr>
                <a:solidFill>
                  <a:schemeClr val="tx1"/>
                </a:solidFill>
                <a:latin typeface="Arial" charset="0"/>
                <a:ea typeface="ＭＳ Ｐゴシック" charset="0"/>
              </a:defRPr>
            </a:lvl1pPr>
            <a:lvl2pPr marL="742950" indent="-285750" algn="ctr" eaLnBrk="0" hangingPunct="0">
              <a:defRPr>
                <a:solidFill>
                  <a:schemeClr val="tx1"/>
                </a:solidFill>
                <a:latin typeface="Arial" charset="0"/>
                <a:ea typeface="ＭＳ Ｐゴシック" charset="0"/>
              </a:defRPr>
            </a:lvl2pPr>
            <a:lvl3pPr marL="1143000" indent="-228600" algn="ctr" eaLnBrk="0" hangingPunct="0">
              <a:defRPr>
                <a:solidFill>
                  <a:schemeClr val="tx1"/>
                </a:solidFill>
                <a:latin typeface="Arial" charset="0"/>
                <a:ea typeface="ＭＳ Ｐゴシック" charset="0"/>
              </a:defRPr>
            </a:lvl3pPr>
            <a:lvl4pPr marL="1600200" indent="-228600" algn="ctr" eaLnBrk="0" hangingPunct="0">
              <a:defRPr>
                <a:solidFill>
                  <a:schemeClr val="tx1"/>
                </a:solidFill>
                <a:latin typeface="Arial" charset="0"/>
                <a:ea typeface="ＭＳ Ｐゴシック" charset="0"/>
              </a:defRPr>
            </a:lvl4pPr>
            <a:lvl5pPr marL="2057400" indent="-228600" algn="ctr"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r>
              <a:rPr lang="en-US">
                <a:solidFill>
                  <a:schemeClr val="tx2"/>
                </a:solidFill>
              </a:rPr>
              <a:t>Ask-a-Scientist Lecture</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 calcmode="lin" valueType="num">
                                      <p:cBhvr additive="base">
                                        <p:cTn id="11"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 calcmode="lin" valueType="num">
                                      <p:cBhvr additive="base">
                                        <p:cTn id="1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7">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7">
                                            <p:txEl>
                                              <p:pRg st="3" end="3"/>
                                            </p:txEl>
                                          </p:spTgt>
                                        </p:tgtEl>
                                        <p:attrNameLst>
                                          <p:attrName>style.visibility</p:attrName>
                                        </p:attrNameLst>
                                      </p:cBhvr>
                                      <p:to>
                                        <p:strVal val="visible"/>
                                      </p:to>
                                    </p:set>
                                    <p:anim calcmode="lin" valueType="num">
                                      <p:cBhvr additive="base">
                                        <p:cTn id="21"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7">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7">
                                            <p:txEl>
                                              <p:pRg st="4" end="4"/>
                                            </p:txEl>
                                          </p:spTgt>
                                        </p:tgtEl>
                                        <p:attrNameLst>
                                          <p:attrName>style.visibility</p:attrName>
                                        </p:attrNameLst>
                                      </p:cBhvr>
                                      <p:to>
                                        <p:strVal val="visible"/>
                                      </p:to>
                                    </p:set>
                                    <p:anim calcmode="lin" valueType="num">
                                      <p:cBhvr additive="base">
                                        <p:cTn id="25"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xEl>
                                              <p:pRg st="5" end="5"/>
                                            </p:txEl>
                                          </p:spTgt>
                                        </p:tgtEl>
                                        <p:attrNameLst>
                                          <p:attrName>style.visibility</p:attrName>
                                        </p:attrNameLst>
                                      </p:cBhvr>
                                      <p:to>
                                        <p:strVal val="visible"/>
                                      </p:to>
                                    </p:set>
                                    <p:anim calcmode="lin" valueType="num">
                                      <p:cBhvr additive="base">
                                        <p:cTn id="31"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7">
                                            <p:txEl>
                                              <p:pRg st="6" end="6"/>
                                            </p:txEl>
                                          </p:spTgt>
                                        </p:tgtEl>
                                        <p:attrNameLst>
                                          <p:attrName>style.visibility</p:attrName>
                                        </p:attrNameLst>
                                      </p:cBhvr>
                                      <p:to>
                                        <p:strVal val="visible"/>
                                      </p:to>
                                    </p:set>
                                    <p:anim calcmode="lin" valueType="num">
                                      <p:cBhvr additive="base">
                                        <p:cTn id="35"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7">
                                            <p:txEl>
                                              <p:pRg st="7" end="7"/>
                                            </p:txEl>
                                          </p:spTgt>
                                        </p:tgtEl>
                                        <p:attrNameLst>
                                          <p:attrName>style.visibility</p:attrName>
                                        </p:attrNameLst>
                                      </p:cBhvr>
                                      <p:to>
                                        <p:strVal val="visible"/>
                                      </p:to>
                                    </p:set>
                                    <p:anim calcmode="lin" valueType="num">
                                      <p:cBhvr additive="base">
                                        <p:cTn id="41" dur="500" fill="hold"/>
                                        <p:tgtEl>
                                          <p:spTgt spid="7">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7">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smtClean="0">
                <a:ea typeface="+mj-ea"/>
              </a:rPr>
              <a:t>Keely: postmortem</a:t>
            </a:r>
            <a:endParaRPr>
              <a:ea typeface="+mj-ea"/>
            </a:endParaRPr>
          </a:p>
        </p:txBody>
      </p:sp>
      <p:sp>
        <p:nvSpPr>
          <p:cNvPr id="3" name="Content Placeholder 2"/>
          <p:cNvSpPr>
            <a:spLocks noGrp="1"/>
          </p:cNvSpPr>
          <p:nvPr>
            <p:ph sz="half" idx="1"/>
          </p:nvPr>
        </p:nvSpPr>
        <p:spPr>
          <a:xfrm>
            <a:off x="457200" y="860425"/>
            <a:ext cx="5410200" cy="1997075"/>
          </a:xfrm>
        </p:spPr>
        <p:txBody>
          <a:bodyPr/>
          <a:lstStyle/>
          <a:p>
            <a:r>
              <a:rPr lang="ja-JP" altLang="en-US" sz="2400">
                <a:latin typeface="Constantia" charset="0"/>
              </a:rPr>
              <a:t>“</a:t>
            </a:r>
            <a:r>
              <a:rPr lang="en-US" sz="2400">
                <a:latin typeface="Constantia" charset="0"/>
              </a:rPr>
              <a:t>Scientific American</a:t>
            </a:r>
            <a:r>
              <a:rPr lang="ja-JP" altLang="en-US" sz="2400">
                <a:latin typeface="Constantia" charset="0"/>
              </a:rPr>
              <a:t>”</a:t>
            </a:r>
            <a:r>
              <a:rPr lang="en-US" sz="2400">
                <a:latin typeface="Constantia" charset="0"/>
              </a:rPr>
              <a:t> had always been skeptical of Keely.  Following his death, they inspected his home.</a:t>
            </a:r>
          </a:p>
          <a:p>
            <a:r>
              <a:rPr lang="en-US" sz="2400">
                <a:latin typeface="Constantia" charset="0"/>
              </a:rPr>
              <a:t>They discovered an elaborate system of pipes and hoses, connected to his machines through hollowed out legs on the furniture!</a:t>
            </a:r>
          </a:p>
        </p:txBody>
      </p:sp>
      <p:sp>
        <p:nvSpPr>
          <p:cNvPr id="4" name="Content Placeholder 3"/>
          <p:cNvSpPr>
            <a:spLocks noGrp="1"/>
          </p:cNvSpPr>
          <p:nvPr>
            <p:ph sz="half" idx="2"/>
          </p:nvPr>
        </p:nvSpPr>
        <p:spPr>
          <a:xfrm>
            <a:off x="4572000" y="4953000"/>
            <a:ext cx="4059238" cy="1219200"/>
          </a:xfrm>
        </p:spPr>
        <p:txBody>
          <a:bodyPr/>
          <a:lstStyle/>
          <a:p>
            <a:r>
              <a:rPr lang="en-US" sz="2400">
                <a:latin typeface="Constantia" charset="0"/>
              </a:rPr>
              <a:t>The entire system was powered by a compressed air tank in the basement.</a:t>
            </a:r>
          </a:p>
        </p:txBody>
      </p:sp>
      <p:pic>
        <p:nvPicPr>
          <p:cNvPr id="747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304800"/>
            <a:ext cx="1698625" cy="458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5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500" y="4038600"/>
            <a:ext cx="3390900" cy="207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5" name="Date Placeholder 12"/>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algn="ctr" eaLnBrk="0" hangingPunct="0">
              <a:defRPr>
                <a:solidFill>
                  <a:schemeClr val="tx1"/>
                </a:solidFill>
                <a:latin typeface="Arial" charset="0"/>
                <a:ea typeface="ＭＳ Ｐゴシック" charset="0"/>
              </a:defRPr>
            </a:lvl1pPr>
            <a:lvl2pPr marL="742950" indent="-285750" algn="ctr" eaLnBrk="0" hangingPunct="0">
              <a:defRPr>
                <a:solidFill>
                  <a:schemeClr val="tx1"/>
                </a:solidFill>
                <a:latin typeface="Arial" charset="0"/>
                <a:ea typeface="ＭＳ Ｐゴシック" charset="0"/>
              </a:defRPr>
            </a:lvl2pPr>
            <a:lvl3pPr marL="1143000" indent="-228600" algn="ctr" eaLnBrk="0" hangingPunct="0">
              <a:defRPr>
                <a:solidFill>
                  <a:schemeClr val="tx1"/>
                </a:solidFill>
                <a:latin typeface="Arial" charset="0"/>
                <a:ea typeface="ＭＳ Ｐゴシック" charset="0"/>
              </a:defRPr>
            </a:lvl3pPr>
            <a:lvl4pPr marL="1600200" indent="-228600" algn="ctr" eaLnBrk="0" hangingPunct="0">
              <a:defRPr>
                <a:solidFill>
                  <a:schemeClr val="tx1"/>
                </a:solidFill>
                <a:latin typeface="Arial" charset="0"/>
                <a:ea typeface="ＭＳ Ｐゴシック" charset="0"/>
              </a:defRPr>
            </a:lvl4pPr>
            <a:lvl5pPr marL="2057400" indent="-228600" algn="ctr"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algn="l" eaLnBrk="1" hangingPunct="1"/>
            <a:r>
              <a:rPr lang="en-US" smtClean="0">
                <a:solidFill>
                  <a:schemeClr val="tx2"/>
                </a:solidFill>
              </a:rPr>
              <a:t>May 5, 2013</a:t>
            </a:r>
            <a:endParaRPr lang="en-US">
              <a:solidFill>
                <a:schemeClr val="tx2"/>
              </a:solidFill>
            </a:endParaRPr>
          </a:p>
        </p:txBody>
      </p:sp>
      <p:sp>
        <p:nvSpPr>
          <p:cNvPr id="48136" name="Slide Number Placeholder 1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a:solidFill>
                  <a:schemeClr val="tx1"/>
                </a:solidFill>
                <a:latin typeface="Arial" charset="0"/>
                <a:ea typeface="ＭＳ Ｐゴシック" charset="0"/>
              </a:defRPr>
            </a:lvl1pPr>
            <a:lvl2pPr marL="742950" indent="-285750" algn="ctr" eaLnBrk="0" hangingPunct="0">
              <a:defRPr>
                <a:solidFill>
                  <a:schemeClr val="tx1"/>
                </a:solidFill>
                <a:latin typeface="Arial" charset="0"/>
                <a:ea typeface="ＭＳ Ｐゴシック" charset="0"/>
              </a:defRPr>
            </a:lvl2pPr>
            <a:lvl3pPr marL="1143000" indent="-228600" algn="ctr" eaLnBrk="0" hangingPunct="0">
              <a:defRPr>
                <a:solidFill>
                  <a:schemeClr val="tx1"/>
                </a:solidFill>
                <a:latin typeface="Arial" charset="0"/>
                <a:ea typeface="ＭＳ Ｐゴシック" charset="0"/>
              </a:defRPr>
            </a:lvl3pPr>
            <a:lvl4pPr marL="1600200" indent="-228600" algn="ctr" eaLnBrk="0" hangingPunct="0">
              <a:defRPr>
                <a:solidFill>
                  <a:schemeClr val="tx1"/>
                </a:solidFill>
                <a:latin typeface="Arial" charset="0"/>
                <a:ea typeface="ＭＳ Ｐゴシック" charset="0"/>
              </a:defRPr>
            </a:lvl4pPr>
            <a:lvl5pPr marL="2057400" indent="-228600" algn="ctr"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030EAFEB-469C-514C-9E3B-2936FF73EA6D}" type="slidenum">
              <a:rPr lang="en-US">
                <a:solidFill>
                  <a:schemeClr val="tx2"/>
                </a:solidFill>
              </a:rPr>
              <a:pPr eaLnBrk="1" hangingPunct="1"/>
              <a:t>43</a:t>
            </a:fld>
            <a:endParaRPr lang="en-US">
              <a:solidFill>
                <a:schemeClr val="tx2"/>
              </a:solidFill>
            </a:endParaRPr>
          </a:p>
        </p:txBody>
      </p:sp>
      <p:sp>
        <p:nvSpPr>
          <p:cNvPr id="48137" name="Footer Placeholder 1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algn="ctr" eaLnBrk="0" hangingPunct="0">
              <a:defRPr>
                <a:solidFill>
                  <a:schemeClr val="tx1"/>
                </a:solidFill>
                <a:latin typeface="Arial" charset="0"/>
                <a:ea typeface="ＭＳ Ｐゴシック" charset="0"/>
              </a:defRPr>
            </a:lvl1pPr>
            <a:lvl2pPr marL="742950" indent="-285750" algn="ctr" eaLnBrk="0" hangingPunct="0">
              <a:defRPr>
                <a:solidFill>
                  <a:schemeClr val="tx1"/>
                </a:solidFill>
                <a:latin typeface="Arial" charset="0"/>
                <a:ea typeface="ＭＳ Ｐゴシック" charset="0"/>
              </a:defRPr>
            </a:lvl2pPr>
            <a:lvl3pPr marL="1143000" indent="-228600" algn="ctr" eaLnBrk="0" hangingPunct="0">
              <a:defRPr>
                <a:solidFill>
                  <a:schemeClr val="tx1"/>
                </a:solidFill>
                <a:latin typeface="Arial" charset="0"/>
                <a:ea typeface="ＭＳ Ｐゴシック" charset="0"/>
              </a:defRPr>
            </a:lvl3pPr>
            <a:lvl4pPr marL="1600200" indent="-228600" algn="ctr" eaLnBrk="0" hangingPunct="0">
              <a:defRPr>
                <a:solidFill>
                  <a:schemeClr val="tx1"/>
                </a:solidFill>
                <a:latin typeface="Arial" charset="0"/>
                <a:ea typeface="ＭＳ Ｐゴシック" charset="0"/>
              </a:defRPr>
            </a:lvl4pPr>
            <a:lvl5pPr marL="2057400" indent="-228600" algn="ctr"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r>
              <a:rPr lang="en-US">
                <a:solidFill>
                  <a:schemeClr val="tx2"/>
                </a:solidFill>
              </a:rPr>
              <a:t>Ask-a-Scientist Lecture</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par>
                                <p:cTn id="15" presetID="9" presetClass="entr" presetSubtype="0" fill="hold" nodeType="withEffect">
                                  <p:stCondLst>
                                    <p:cond delay="0"/>
                                  </p:stCondLst>
                                  <p:childTnLst>
                                    <p:set>
                                      <p:cBhvr>
                                        <p:cTn id="16" dur="1" fill="hold">
                                          <p:stCondLst>
                                            <p:cond delay="0"/>
                                          </p:stCondLst>
                                        </p:cTn>
                                        <p:tgtEl>
                                          <p:spTgt spid="74754"/>
                                        </p:tgtEl>
                                        <p:attrNameLst>
                                          <p:attrName>style.visibility</p:attrName>
                                        </p:attrNameLst>
                                      </p:cBhvr>
                                      <p:to>
                                        <p:strVal val="visible"/>
                                      </p:to>
                                    </p:set>
                                    <p:animEffect transition="in" filter="dissolve">
                                      <p:cBhvr>
                                        <p:cTn id="17" dur="500"/>
                                        <p:tgtEl>
                                          <p:spTgt spid="7475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2" fill="hold" grpId="0"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 calcmode="lin" valueType="num">
                                      <p:cBhvr additive="base">
                                        <p:cTn id="22" dur="5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23" dur="500" fill="hold"/>
                                        <p:tgtEl>
                                          <p:spTgt spid="4">
                                            <p:txEl>
                                              <p:pRg st="0" end="0"/>
                                            </p:txEl>
                                          </p:spTgt>
                                        </p:tgtEl>
                                        <p:attrNameLst>
                                          <p:attrName>ppt_y</p:attrName>
                                        </p:attrNameLst>
                                      </p:cBhvr>
                                      <p:tavLst>
                                        <p:tav tm="0">
                                          <p:val>
                                            <p:strVal val="#ppt_y"/>
                                          </p:val>
                                        </p:tav>
                                        <p:tav tm="100000">
                                          <p:val>
                                            <p:strVal val="#ppt_y"/>
                                          </p:val>
                                        </p:tav>
                                      </p:tavLst>
                                    </p:anim>
                                  </p:childTnLst>
                                </p:cTn>
                              </p:par>
                              <p:par>
                                <p:cTn id="24" presetID="9" presetClass="entr" presetSubtype="0" fill="hold" nodeType="withEffect">
                                  <p:stCondLst>
                                    <p:cond delay="0"/>
                                  </p:stCondLst>
                                  <p:childTnLst>
                                    <p:set>
                                      <p:cBhvr>
                                        <p:cTn id="25" dur="1" fill="hold">
                                          <p:stCondLst>
                                            <p:cond delay="0"/>
                                          </p:stCondLst>
                                        </p:cTn>
                                        <p:tgtEl>
                                          <p:spTgt spid="74755"/>
                                        </p:tgtEl>
                                        <p:attrNameLst>
                                          <p:attrName>style.visibility</p:attrName>
                                        </p:attrNameLst>
                                      </p:cBhvr>
                                      <p:to>
                                        <p:strVal val="visible"/>
                                      </p:to>
                                    </p:set>
                                    <p:animEffect transition="in" filter="dissolve">
                                      <p:cBhvr>
                                        <p:cTn id="26" dur="500"/>
                                        <p:tgtEl>
                                          <p:spTgt spid="747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762000"/>
            <a:ext cx="8229600" cy="5253318"/>
          </a:xfrm>
          <a:ln>
            <a:miter lim="800000"/>
            <a:headEnd/>
            <a:tailEnd/>
          </a:ln>
        </p:spPr>
        <p:txBody>
          <a:bodyPr/>
          <a:lstStyle/>
          <a:p>
            <a:pPr>
              <a:buFont typeface="Wingdings 2" pitchFamily="18" charset="2"/>
              <a:buChar char=""/>
              <a:defRPr/>
            </a:pPr>
            <a:r>
              <a:rPr lang="en-US" sz="2400" dirty="0" err="1" smtClean="0">
                <a:ea typeface="+mn-ea"/>
              </a:rPr>
              <a:t>Keely’s</a:t>
            </a:r>
            <a:r>
              <a:rPr lang="en-US" sz="2400" dirty="0" smtClean="0">
                <a:ea typeface="+mn-ea"/>
              </a:rPr>
              <a:t> claims were thoroughly </a:t>
            </a:r>
            <a:br>
              <a:rPr lang="en-US" sz="2400" dirty="0" smtClean="0">
                <a:ea typeface="+mn-ea"/>
              </a:rPr>
            </a:br>
            <a:r>
              <a:rPr lang="en-US" sz="2400" dirty="0" smtClean="0">
                <a:ea typeface="+mn-ea"/>
              </a:rPr>
              <a:t>and completely debunked over a</a:t>
            </a:r>
            <a:br>
              <a:rPr lang="en-US" sz="2400" dirty="0" smtClean="0">
                <a:ea typeface="+mn-ea"/>
              </a:rPr>
            </a:br>
            <a:r>
              <a:rPr lang="en-US" sz="2400" dirty="0" smtClean="0">
                <a:ea typeface="+mn-ea"/>
              </a:rPr>
              <a:t>century ago. </a:t>
            </a:r>
          </a:p>
          <a:p>
            <a:pPr>
              <a:buFont typeface="Wingdings 2" pitchFamily="18" charset="2"/>
              <a:buChar char=""/>
              <a:defRPr/>
            </a:pPr>
            <a:r>
              <a:rPr lang="en-US" sz="2400" dirty="0" smtClean="0">
                <a:ea typeface="+mn-ea"/>
              </a:rPr>
              <a:t>Nevertheless, thousands of </a:t>
            </a:r>
            <a:br>
              <a:rPr lang="en-US" sz="2400" dirty="0" smtClean="0">
                <a:ea typeface="+mn-ea"/>
              </a:rPr>
            </a:br>
            <a:r>
              <a:rPr lang="en-US" sz="2400" dirty="0" smtClean="0">
                <a:ea typeface="+mn-ea"/>
              </a:rPr>
              <a:t>people still believe </a:t>
            </a:r>
            <a:r>
              <a:rPr lang="en-US" sz="2400" dirty="0" err="1" smtClean="0">
                <a:ea typeface="+mn-ea"/>
              </a:rPr>
              <a:t>Keely</a:t>
            </a:r>
            <a:r>
              <a:rPr lang="en-US" sz="2400" dirty="0" smtClean="0">
                <a:ea typeface="+mn-ea"/>
              </a:rPr>
              <a:t> held the </a:t>
            </a:r>
            <a:br>
              <a:rPr lang="en-US" sz="2400" dirty="0" smtClean="0">
                <a:ea typeface="+mn-ea"/>
              </a:rPr>
            </a:br>
            <a:r>
              <a:rPr lang="en-US" sz="2400" dirty="0" smtClean="0">
                <a:ea typeface="+mn-ea"/>
              </a:rPr>
              <a:t>key to limitless power and much </a:t>
            </a:r>
            <a:br>
              <a:rPr lang="en-US" sz="2400" dirty="0" smtClean="0">
                <a:ea typeface="+mn-ea"/>
              </a:rPr>
            </a:br>
            <a:r>
              <a:rPr lang="en-US" sz="2400" dirty="0" smtClean="0">
                <a:ea typeface="+mn-ea"/>
              </a:rPr>
              <a:t>more. </a:t>
            </a:r>
          </a:p>
          <a:p>
            <a:pPr>
              <a:buFont typeface="Wingdings 2" pitchFamily="18" charset="2"/>
              <a:buChar char=""/>
              <a:defRPr/>
            </a:pPr>
            <a:r>
              <a:rPr lang="en-US" sz="2400" dirty="0" smtClean="0">
                <a:ea typeface="+mn-ea"/>
              </a:rPr>
              <a:t>Example</a:t>
            </a:r>
          </a:p>
          <a:p>
            <a:pPr lvl="1">
              <a:buFont typeface="Wingdings 2" pitchFamily="18" charset="2"/>
              <a:buChar char=""/>
              <a:defRPr/>
            </a:pPr>
            <a:r>
              <a:rPr lang="en-US" sz="2000" i="1" dirty="0" smtClean="0">
                <a:ea typeface="+mn-ea"/>
              </a:rPr>
              <a:t>“Over 100 years ago, John Ernst Worrell </a:t>
            </a:r>
            <a:r>
              <a:rPr lang="en-US" sz="2000" i="1" dirty="0" err="1" smtClean="0">
                <a:ea typeface="+mn-ea"/>
              </a:rPr>
              <a:t>Keely</a:t>
            </a:r>
            <a:r>
              <a:rPr lang="en-US" sz="2000" i="1" dirty="0" smtClean="0">
                <a:ea typeface="+mn-ea"/>
              </a:rPr>
              <a:t> (1827-1898), developed an advanced synthesis of science and philosophy. </a:t>
            </a:r>
            <a:r>
              <a:rPr lang="en-US" sz="2000" i="1" dirty="0" err="1" smtClean="0">
                <a:ea typeface="+mn-ea"/>
              </a:rPr>
              <a:t>Keely</a:t>
            </a:r>
            <a:r>
              <a:rPr lang="en-US" sz="2000" i="1" dirty="0" smtClean="0">
                <a:ea typeface="+mn-ea"/>
              </a:rPr>
              <a:t> was harnessing Sound, Light, Heart, Mind and Will to operate revolutionary new machinery and to improve Life and health. This is a science based on Natural Law governing Life, hope and Love and not Death, despair and destruction.”</a:t>
            </a:r>
          </a:p>
          <a:p>
            <a:pPr lvl="7">
              <a:buFont typeface="Wingdings 2" pitchFamily="18" charset="2"/>
              <a:buNone/>
              <a:defRPr/>
            </a:pPr>
            <a:r>
              <a:rPr lang="en-US" i="1" dirty="0" smtClean="0"/>
              <a:t>		-</a:t>
            </a:r>
            <a:r>
              <a:rPr lang="en-US" sz="1600" dirty="0" smtClean="0"/>
              <a:t> from the </a:t>
            </a:r>
            <a:r>
              <a:rPr lang="en-US" sz="1600" i="1" dirty="0" smtClean="0"/>
              <a:t>Sympathetic Vibration Physics </a:t>
            </a:r>
            <a:r>
              <a:rPr lang="en-US" sz="1600" dirty="0" smtClean="0"/>
              <a:t>website</a:t>
            </a:r>
            <a:endParaRPr lang="en-US" i="1" dirty="0"/>
          </a:p>
        </p:txBody>
      </p:sp>
      <p:sp>
        <p:nvSpPr>
          <p:cNvPr id="3" name="Title 2"/>
          <p:cNvSpPr>
            <a:spLocks noGrp="1"/>
          </p:cNvSpPr>
          <p:nvPr>
            <p:ph type="title"/>
          </p:nvPr>
        </p:nvSpPr>
        <p:spPr/>
        <p:txBody>
          <a:bodyPr/>
          <a:lstStyle/>
          <a:p>
            <a:pPr>
              <a:defRPr/>
            </a:pPr>
            <a:r>
              <a:rPr smtClean="0">
                <a:ea typeface="+mj-ea"/>
              </a:rPr>
              <a:t>Keely today	</a:t>
            </a:r>
            <a:endParaRPr>
              <a:ea typeface="+mj-ea"/>
            </a:endParaRPr>
          </a:p>
        </p:txBody>
      </p:sp>
      <p:pic>
        <p:nvPicPr>
          <p:cNvPr id="49156"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00700" y="419100"/>
            <a:ext cx="2933700" cy="345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7" name="Date Placeholder 10"/>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algn="ctr" eaLnBrk="0" hangingPunct="0">
              <a:defRPr>
                <a:solidFill>
                  <a:schemeClr val="tx1"/>
                </a:solidFill>
                <a:latin typeface="Arial" charset="0"/>
                <a:ea typeface="ＭＳ Ｐゴシック" charset="0"/>
              </a:defRPr>
            </a:lvl1pPr>
            <a:lvl2pPr marL="742950" indent="-285750" algn="ctr" eaLnBrk="0" hangingPunct="0">
              <a:defRPr>
                <a:solidFill>
                  <a:schemeClr val="tx1"/>
                </a:solidFill>
                <a:latin typeface="Arial" charset="0"/>
                <a:ea typeface="ＭＳ Ｐゴシック" charset="0"/>
              </a:defRPr>
            </a:lvl2pPr>
            <a:lvl3pPr marL="1143000" indent="-228600" algn="ctr" eaLnBrk="0" hangingPunct="0">
              <a:defRPr>
                <a:solidFill>
                  <a:schemeClr val="tx1"/>
                </a:solidFill>
                <a:latin typeface="Arial" charset="0"/>
                <a:ea typeface="ＭＳ Ｐゴシック" charset="0"/>
              </a:defRPr>
            </a:lvl3pPr>
            <a:lvl4pPr marL="1600200" indent="-228600" algn="ctr" eaLnBrk="0" hangingPunct="0">
              <a:defRPr>
                <a:solidFill>
                  <a:schemeClr val="tx1"/>
                </a:solidFill>
                <a:latin typeface="Arial" charset="0"/>
                <a:ea typeface="ＭＳ Ｐゴシック" charset="0"/>
              </a:defRPr>
            </a:lvl4pPr>
            <a:lvl5pPr marL="2057400" indent="-228600" algn="ctr"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algn="l" eaLnBrk="1" hangingPunct="1"/>
            <a:r>
              <a:rPr lang="en-US" smtClean="0">
                <a:solidFill>
                  <a:schemeClr val="tx2"/>
                </a:solidFill>
              </a:rPr>
              <a:t>May 5, 2013</a:t>
            </a:r>
            <a:endParaRPr lang="en-US">
              <a:solidFill>
                <a:schemeClr val="tx2"/>
              </a:solidFill>
            </a:endParaRPr>
          </a:p>
        </p:txBody>
      </p:sp>
      <p:sp>
        <p:nvSpPr>
          <p:cNvPr id="49158" name="Slide Number Placeholder 1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a:solidFill>
                  <a:schemeClr val="tx1"/>
                </a:solidFill>
                <a:latin typeface="Arial" charset="0"/>
                <a:ea typeface="ＭＳ Ｐゴシック" charset="0"/>
              </a:defRPr>
            </a:lvl1pPr>
            <a:lvl2pPr marL="742950" indent="-285750" algn="ctr" eaLnBrk="0" hangingPunct="0">
              <a:defRPr>
                <a:solidFill>
                  <a:schemeClr val="tx1"/>
                </a:solidFill>
                <a:latin typeface="Arial" charset="0"/>
                <a:ea typeface="ＭＳ Ｐゴシック" charset="0"/>
              </a:defRPr>
            </a:lvl2pPr>
            <a:lvl3pPr marL="1143000" indent="-228600" algn="ctr" eaLnBrk="0" hangingPunct="0">
              <a:defRPr>
                <a:solidFill>
                  <a:schemeClr val="tx1"/>
                </a:solidFill>
                <a:latin typeface="Arial" charset="0"/>
                <a:ea typeface="ＭＳ Ｐゴシック" charset="0"/>
              </a:defRPr>
            </a:lvl3pPr>
            <a:lvl4pPr marL="1600200" indent="-228600" algn="ctr" eaLnBrk="0" hangingPunct="0">
              <a:defRPr>
                <a:solidFill>
                  <a:schemeClr val="tx1"/>
                </a:solidFill>
                <a:latin typeface="Arial" charset="0"/>
                <a:ea typeface="ＭＳ Ｐゴシック" charset="0"/>
              </a:defRPr>
            </a:lvl4pPr>
            <a:lvl5pPr marL="2057400" indent="-228600" algn="ctr"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644761AB-A4CF-574D-BFE5-2DEE73A421FA}" type="slidenum">
              <a:rPr lang="en-US">
                <a:solidFill>
                  <a:schemeClr val="tx2"/>
                </a:solidFill>
              </a:rPr>
              <a:pPr eaLnBrk="1" hangingPunct="1"/>
              <a:t>44</a:t>
            </a:fld>
            <a:endParaRPr lang="en-US">
              <a:solidFill>
                <a:schemeClr val="tx2"/>
              </a:solidFill>
            </a:endParaRPr>
          </a:p>
        </p:txBody>
      </p:sp>
      <p:sp>
        <p:nvSpPr>
          <p:cNvPr id="49159" name="Footer Placeholder 1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algn="ctr" eaLnBrk="0" hangingPunct="0">
              <a:defRPr>
                <a:solidFill>
                  <a:schemeClr val="tx1"/>
                </a:solidFill>
                <a:latin typeface="Arial" charset="0"/>
                <a:ea typeface="ＭＳ Ｐゴシック" charset="0"/>
              </a:defRPr>
            </a:lvl1pPr>
            <a:lvl2pPr marL="742950" indent="-285750" algn="ctr" eaLnBrk="0" hangingPunct="0">
              <a:defRPr>
                <a:solidFill>
                  <a:schemeClr val="tx1"/>
                </a:solidFill>
                <a:latin typeface="Arial" charset="0"/>
                <a:ea typeface="ＭＳ Ｐゴシック" charset="0"/>
              </a:defRPr>
            </a:lvl2pPr>
            <a:lvl3pPr marL="1143000" indent="-228600" algn="ctr" eaLnBrk="0" hangingPunct="0">
              <a:defRPr>
                <a:solidFill>
                  <a:schemeClr val="tx1"/>
                </a:solidFill>
                <a:latin typeface="Arial" charset="0"/>
                <a:ea typeface="ＭＳ Ｐゴシック" charset="0"/>
              </a:defRPr>
            </a:lvl3pPr>
            <a:lvl4pPr marL="1600200" indent="-228600" algn="ctr" eaLnBrk="0" hangingPunct="0">
              <a:defRPr>
                <a:solidFill>
                  <a:schemeClr val="tx1"/>
                </a:solidFill>
                <a:latin typeface="Arial" charset="0"/>
                <a:ea typeface="ＭＳ Ｐゴシック" charset="0"/>
              </a:defRPr>
            </a:lvl4pPr>
            <a:lvl5pPr marL="2057400" indent="-228600" algn="ctr"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r>
              <a:rPr lang="en-US">
                <a:solidFill>
                  <a:schemeClr val="tx2"/>
                </a:solidFill>
              </a:rPr>
              <a:t>Ask-a-Scientist Lecture</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Content Placeholder 2"/>
          <p:cNvSpPr>
            <a:spLocks noGrp="1"/>
          </p:cNvSpPr>
          <p:nvPr>
            <p:ph idx="1"/>
          </p:nvPr>
        </p:nvSpPr>
        <p:spPr>
          <a:xfrm>
            <a:off x="457200" y="842963"/>
            <a:ext cx="8229600" cy="5253037"/>
          </a:xfrm>
        </p:spPr>
        <p:txBody>
          <a:bodyPr>
            <a:normAutofit/>
          </a:bodyPr>
          <a:lstStyle/>
          <a:p>
            <a:pPr eaLnBrk="1" hangingPunct="1">
              <a:lnSpc>
                <a:spcPct val="90000"/>
              </a:lnSpc>
            </a:pPr>
            <a:r>
              <a:rPr lang="en-US" sz="2400" dirty="0">
                <a:latin typeface="Constantia" charset="0"/>
              </a:rPr>
              <a:t>Motors that run on permanent magnets</a:t>
            </a:r>
          </a:p>
          <a:p>
            <a:pPr lvl="1" eaLnBrk="1" hangingPunct="1">
              <a:lnSpc>
                <a:spcPct val="90000"/>
              </a:lnSpc>
            </a:pPr>
            <a:r>
              <a:rPr lang="en-US" sz="2200" dirty="0">
                <a:latin typeface="Constantia" charset="0"/>
              </a:rPr>
              <a:t>Usually find excuses to connect them to batteries</a:t>
            </a:r>
          </a:p>
          <a:p>
            <a:pPr eaLnBrk="1" hangingPunct="1">
              <a:lnSpc>
                <a:spcPct val="90000"/>
              </a:lnSpc>
            </a:pPr>
            <a:r>
              <a:rPr lang="ja-JP" altLang="en-US" sz="2400" dirty="0">
                <a:latin typeface="Constantia" charset="0"/>
              </a:rPr>
              <a:t>“</a:t>
            </a:r>
            <a:r>
              <a:rPr lang="en-US" sz="2400" dirty="0">
                <a:latin typeface="Constantia" charset="0"/>
              </a:rPr>
              <a:t>Over-unity</a:t>
            </a:r>
            <a:r>
              <a:rPr lang="ja-JP" altLang="en-US" sz="2400" dirty="0">
                <a:latin typeface="Constantia" charset="0"/>
              </a:rPr>
              <a:t>”</a:t>
            </a:r>
            <a:r>
              <a:rPr lang="en-US" sz="2400" dirty="0">
                <a:latin typeface="Constantia" charset="0"/>
              </a:rPr>
              <a:t> transformers that put out more electrical power than they take in.</a:t>
            </a:r>
          </a:p>
          <a:p>
            <a:pPr lvl="1" eaLnBrk="1" hangingPunct="1">
              <a:lnSpc>
                <a:spcPct val="90000"/>
              </a:lnSpc>
            </a:pPr>
            <a:r>
              <a:rPr lang="en-US" sz="2200" dirty="0">
                <a:latin typeface="Constantia" charset="0"/>
              </a:rPr>
              <a:t>Rather than admit they are selling a perpetual motion machine, they will usually claim to be tapping the </a:t>
            </a:r>
            <a:r>
              <a:rPr lang="ja-JP" altLang="en-US" sz="2200" dirty="0">
                <a:latin typeface="Constantia" charset="0"/>
              </a:rPr>
              <a:t>“</a:t>
            </a:r>
            <a:r>
              <a:rPr lang="en-US" sz="2200" dirty="0">
                <a:latin typeface="Constantia" charset="0"/>
              </a:rPr>
              <a:t>Zero Point Energy</a:t>
            </a:r>
            <a:r>
              <a:rPr lang="ja-JP" altLang="en-US" sz="2200" dirty="0">
                <a:latin typeface="Constantia" charset="0"/>
              </a:rPr>
              <a:t>”</a:t>
            </a:r>
            <a:r>
              <a:rPr lang="en-US" sz="2200" dirty="0">
                <a:latin typeface="Constantia" charset="0"/>
              </a:rPr>
              <a:t> (ZPE)</a:t>
            </a:r>
          </a:p>
          <a:p>
            <a:pPr eaLnBrk="1" hangingPunct="1">
              <a:lnSpc>
                <a:spcPct val="90000"/>
              </a:lnSpc>
            </a:pPr>
            <a:r>
              <a:rPr lang="en-US" sz="2400" dirty="0">
                <a:latin typeface="Constantia" charset="0"/>
              </a:rPr>
              <a:t>Engines that run on water</a:t>
            </a:r>
          </a:p>
          <a:p>
            <a:pPr lvl="1" eaLnBrk="1" hangingPunct="1">
              <a:lnSpc>
                <a:spcPct val="90000"/>
              </a:lnSpc>
            </a:pPr>
            <a:r>
              <a:rPr lang="en-US" sz="2200" dirty="0">
                <a:latin typeface="Constantia" charset="0"/>
              </a:rPr>
              <a:t>Generally deny being </a:t>
            </a:r>
            <a:r>
              <a:rPr lang="ja-JP" altLang="en-US" sz="2200" dirty="0">
                <a:latin typeface="Constantia" charset="0"/>
              </a:rPr>
              <a:t>“</a:t>
            </a:r>
            <a:r>
              <a:rPr lang="en-US" sz="2200" dirty="0">
                <a:latin typeface="Constantia" charset="0"/>
              </a:rPr>
              <a:t>perpetual motion machines</a:t>
            </a:r>
            <a:r>
              <a:rPr lang="ja-JP" altLang="en-US" sz="2200" dirty="0">
                <a:latin typeface="Constantia" charset="0"/>
              </a:rPr>
              <a:t>”</a:t>
            </a:r>
            <a:endParaRPr lang="en-US" sz="2200" dirty="0">
              <a:latin typeface="Constantia" charset="0"/>
            </a:endParaRPr>
          </a:p>
          <a:p>
            <a:pPr lvl="1" eaLnBrk="1" hangingPunct="1">
              <a:lnSpc>
                <a:spcPct val="90000"/>
              </a:lnSpc>
            </a:pPr>
            <a:r>
              <a:rPr lang="en-US" sz="2200" dirty="0">
                <a:latin typeface="Constantia" charset="0"/>
              </a:rPr>
              <a:t>Instead claim to split water into H and O with </a:t>
            </a:r>
            <a:r>
              <a:rPr lang="ja-JP" altLang="en-US" sz="2200" dirty="0">
                <a:latin typeface="Constantia" charset="0"/>
              </a:rPr>
              <a:t>“</a:t>
            </a:r>
            <a:r>
              <a:rPr lang="en-US" sz="2200" dirty="0">
                <a:latin typeface="Constantia" charset="0"/>
              </a:rPr>
              <a:t>very high efficiency</a:t>
            </a:r>
            <a:r>
              <a:rPr lang="ja-JP" altLang="en-US" sz="2200" dirty="0">
                <a:latin typeface="Constantia" charset="0"/>
              </a:rPr>
              <a:t>”</a:t>
            </a:r>
            <a:endParaRPr lang="en-US" sz="2200" dirty="0">
              <a:latin typeface="Constantia" charset="0"/>
            </a:endParaRPr>
          </a:p>
          <a:p>
            <a:pPr eaLnBrk="1" hangingPunct="1">
              <a:lnSpc>
                <a:spcPct val="90000"/>
              </a:lnSpc>
            </a:pPr>
            <a:r>
              <a:rPr lang="en-US" sz="2400" dirty="0">
                <a:latin typeface="Constantia" charset="0"/>
              </a:rPr>
              <a:t>Fancy jars of goo</a:t>
            </a:r>
          </a:p>
          <a:p>
            <a:pPr lvl="1" eaLnBrk="1" hangingPunct="1">
              <a:lnSpc>
                <a:spcPct val="90000"/>
              </a:lnSpc>
            </a:pPr>
            <a:r>
              <a:rPr lang="en-US" sz="2200" dirty="0">
                <a:latin typeface="Constantia" charset="0"/>
              </a:rPr>
              <a:t>Cold fusion</a:t>
            </a:r>
          </a:p>
          <a:p>
            <a:pPr lvl="1" eaLnBrk="1" hangingPunct="1">
              <a:lnSpc>
                <a:spcPct val="90000"/>
              </a:lnSpc>
            </a:pPr>
            <a:r>
              <a:rPr lang="en-US" sz="2200" dirty="0">
                <a:latin typeface="Constantia" charset="0"/>
              </a:rPr>
              <a:t>Self-charging batteries</a:t>
            </a:r>
          </a:p>
          <a:p>
            <a:pPr lvl="1" eaLnBrk="1" hangingPunct="1">
              <a:lnSpc>
                <a:spcPct val="90000"/>
              </a:lnSpc>
            </a:pPr>
            <a:r>
              <a:rPr lang="en-US" sz="2200" dirty="0">
                <a:latin typeface="Constantia" charset="0"/>
              </a:rPr>
              <a:t>Yet more ZPE devices</a:t>
            </a:r>
          </a:p>
        </p:txBody>
      </p:sp>
      <p:sp>
        <p:nvSpPr>
          <p:cNvPr id="2" name="Title 1"/>
          <p:cNvSpPr>
            <a:spLocks noGrp="1"/>
          </p:cNvSpPr>
          <p:nvPr>
            <p:ph type="title"/>
          </p:nvPr>
        </p:nvSpPr>
        <p:spPr>
          <a:xfrm>
            <a:off x="457200" y="152400"/>
            <a:ext cx="8416160" cy="627529"/>
          </a:xfrm>
        </p:spPr>
        <p:txBody>
          <a:bodyPr>
            <a:normAutofit fontScale="90000"/>
          </a:bodyPr>
          <a:lstStyle/>
          <a:p>
            <a:pPr eaLnBrk="1" fontAlgn="auto" hangingPunct="1">
              <a:spcAft>
                <a:spcPts val="0"/>
              </a:spcAft>
              <a:defRPr/>
            </a:pPr>
            <a:r>
              <a:rPr dirty="0" smtClean="0">
                <a:ea typeface="+mj-ea"/>
              </a:rPr>
              <a:t>Major classes of modern free energy devices </a:t>
            </a:r>
            <a:endParaRPr dirty="0">
              <a:ea typeface="+mj-ea"/>
            </a:endParaRPr>
          </a:p>
        </p:txBody>
      </p:sp>
      <p:sp>
        <p:nvSpPr>
          <p:cNvPr id="50180" name="Date Placeholder 9"/>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algn="ctr" eaLnBrk="0" hangingPunct="0">
              <a:defRPr>
                <a:solidFill>
                  <a:schemeClr val="tx1"/>
                </a:solidFill>
                <a:latin typeface="Arial" charset="0"/>
                <a:ea typeface="ＭＳ Ｐゴシック" charset="0"/>
              </a:defRPr>
            </a:lvl1pPr>
            <a:lvl2pPr marL="742950" indent="-285750" algn="ctr" eaLnBrk="0" hangingPunct="0">
              <a:defRPr>
                <a:solidFill>
                  <a:schemeClr val="tx1"/>
                </a:solidFill>
                <a:latin typeface="Arial" charset="0"/>
                <a:ea typeface="ＭＳ Ｐゴシック" charset="0"/>
              </a:defRPr>
            </a:lvl2pPr>
            <a:lvl3pPr marL="1143000" indent="-228600" algn="ctr" eaLnBrk="0" hangingPunct="0">
              <a:defRPr>
                <a:solidFill>
                  <a:schemeClr val="tx1"/>
                </a:solidFill>
                <a:latin typeface="Arial" charset="0"/>
                <a:ea typeface="ＭＳ Ｐゴシック" charset="0"/>
              </a:defRPr>
            </a:lvl3pPr>
            <a:lvl4pPr marL="1600200" indent="-228600" algn="ctr" eaLnBrk="0" hangingPunct="0">
              <a:defRPr>
                <a:solidFill>
                  <a:schemeClr val="tx1"/>
                </a:solidFill>
                <a:latin typeface="Arial" charset="0"/>
                <a:ea typeface="ＭＳ Ｐゴシック" charset="0"/>
              </a:defRPr>
            </a:lvl4pPr>
            <a:lvl5pPr marL="2057400" indent="-228600" algn="ctr"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algn="l" eaLnBrk="1" hangingPunct="1"/>
            <a:r>
              <a:rPr lang="en-US" smtClean="0">
                <a:solidFill>
                  <a:schemeClr val="tx2"/>
                </a:solidFill>
              </a:rPr>
              <a:t>May 5, 2013</a:t>
            </a:r>
            <a:endParaRPr lang="en-US">
              <a:solidFill>
                <a:schemeClr val="tx2"/>
              </a:solidFill>
            </a:endParaRPr>
          </a:p>
        </p:txBody>
      </p:sp>
      <p:sp>
        <p:nvSpPr>
          <p:cNvPr id="50181" name="Slide Number Placeholder 10"/>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a:solidFill>
                  <a:schemeClr val="tx1"/>
                </a:solidFill>
                <a:latin typeface="Arial" charset="0"/>
                <a:ea typeface="ＭＳ Ｐゴシック" charset="0"/>
              </a:defRPr>
            </a:lvl1pPr>
            <a:lvl2pPr marL="742950" indent="-285750" algn="ctr" eaLnBrk="0" hangingPunct="0">
              <a:defRPr>
                <a:solidFill>
                  <a:schemeClr val="tx1"/>
                </a:solidFill>
                <a:latin typeface="Arial" charset="0"/>
                <a:ea typeface="ＭＳ Ｐゴシック" charset="0"/>
              </a:defRPr>
            </a:lvl2pPr>
            <a:lvl3pPr marL="1143000" indent="-228600" algn="ctr" eaLnBrk="0" hangingPunct="0">
              <a:defRPr>
                <a:solidFill>
                  <a:schemeClr val="tx1"/>
                </a:solidFill>
                <a:latin typeface="Arial" charset="0"/>
                <a:ea typeface="ＭＳ Ｐゴシック" charset="0"/>
              </a:defRPr>
            </a:lvl3pPr>
            <a:lvl4pPr marL="1600200" indent="-228600" algn="ctr" eaLnBrk="0" hangingPunct="0">
              <a:defRPr>
                <a:solidFill>
                  <a:schemeClr val="tx1"/>
                </a:solidFill>
                <a:latin typeface="Arial" charset="0"/>
                <a:ea typeface="ＭＳ Ｐゴシック" charset="0"/>
              </a:defRPr>
            </a:lvl4pPr>
            <a:lvl5pPr marL="2057400" indent="-228600" algn="ctr"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9A883AB2-F638-C348-A5A0-D058DC80043E}" type="slidenum">
              <a:rPr lang="en-US">
                <a:solidFill>
                  <a:schemeClr val="tx2"/>
                </a:solidFill>
              </a:rPr>
              <a:pPr eaLnBrk="1" hangingPunct="1"/>
              <a:t>45</a:t>
            </a:fld>
            <a:endParaRPr lang="en-US">
              <a:solidFill>
                <a:schemeClr val="tx2"/>
              </a:solidFill>
            </a:endParaRPr>
          </a:p>
        </p:txBody>
      </p:sp>
      <p:sp>
        <p:nvSpPr>
          <p:cNvPr id="50182" name="Footer Placeholder 1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algn="ctr" eaLnBrk="0" hangingPunct="0">
              <a:defRPr>
                <a:solidFill>
                  <a:schemeClr val="tx1"/>
                </a:solidFill>
                <a:latin typeface="Arial" charset="0"/>
                <a:ea typeface="ＭＳ Ｐゴシック" charset="0"/>
              </a:defRPr>
            </a:lvl1pPr>
            <a:lvl2pPr marL="742950" indent="-285750" algn="ctr" eaLnBrk="0" hangingPunct="0">
              <a:defRPr>
                <a:solidFill>
                  <a:schemeClr val="tx1"/>
                </a:solidFill>
                <a:latin typeface="Arial" charset="0"/>
                <a:ea typeface="ＭＳ Ｐゴシック" charset="0"/>
              </a:defRPr>
            </a:lvl2pPr>
            <a:lvl3pPr marL="1143000" indent="-228600" algn="ctr" eaLnBrk="0" hangingPunct="0">
              <a:defRPr>
                <a:solidFill>
                  <a:schemeClr val="tx1"/>
                </a:solidFill>
                <a:latin typeface="Arial" charset="0"/>
                <a:ea typeface="ＭＳ Ｐゴシック" charset="0"/>
              </a:defRPr>
            </a:lvl3pPr>
            <a:lvl4pPr marL="1600200" indent="-228600" algn="ctr" eaLnBrk="0" hangingPunct="0">
              <a:defRPr>
                <a:solidFill>
                  <a:schemeClr val="tx1"/>
                </a:solidFill>
                <a:latin typeface="Arial" charset="0"/>
                <a:ea typeface="ＭＳ Ｐゴシック" charset="0"/>
              </a:defRPr>
            </a:lvl4pPr>
            <a:lvl5pPr marL="2057400" indent="-228600" algn="ctr"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r>
              <a:rPr lang="en-US">
                <a:solidFill>
                  <a:schemeClr val="tx2"/>
                </a:solidFill>
              </a:rPr>
              <a:t>Ask-a-Scientist Lecture</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defRPr/>
            </a:pPr>
            <a:r>
              <a:rPr smtClean="0">
                <a:ea typeface="+mj-ea"/>
              </a:rPr>
              <a:t>Energy from water*</a:t>
            </a:r>
            <a:endParaRPr>
              <a:ea typeface="+mj-ea"/>
            </a:endParaRPr>
          </a:p>
        </p:txBody>
      </p:sp>
      <p:pic>
        <p:nvPicPr>
          <p:cNvPr id="8" name="Aquygen.wmv">
            <a:hlinkClick r:id="" action="ppaction://media"/>
          </p:cNvPr>
          <p:cNvPicPr>
            <a:picLocks noRot="1" noChangeAspect="1"/>
          </p:cNvPicPr>
          <p:nvPr>
            <a:videoFile r:link="rId2"/>
            <p:extLst>
              <p:ext uri="{DAA4B4D4-6D71-4841-9C94-3DE7FCFB9230}">
                <p14:media xmlns:p14="http://schemas.microsoft.com/office/powerpoint/2010/main" r:link="rId1"/>
              </p:ext>
            </p:extLst>
          </p:nvPr>
        </p:nvPicPr>
        <p:blipFill>
          <a:blip r:embed="rId4">
            <a:extLst>
              <a:ext uri="{28A0092B-C50C-407E-A947-70E740481C1C}">
                <a14:useLocalDpi xmlns:a14="http://schemas.microsoft.com/office/drawing/2010/main" val="0"/>
              </a:ext>
            </a:extLst>
          </a:blip>
          <a:srcRect/>
          <a:stretch>
            <a:fillRect/>
          </a:stretch>
        </p:blipFill>
        <p:spPr bwMode="auto">
          <a:xfrm>
            <a:off x="1117600" y="838200"/>
            <a:ext cx="69088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6" name="TextBox 9"/>
          <p:cNvSpPr txBox="1">
            <a:spLocks noChangeArrowheads="1"/>
          </p:cNvSpPr>
          <p:nvPr/>
        </p:nvSpPr>
        <p:spPr bwMode="auto">
          <a:xfrm>
            <a:off x="419100" y="5981700"/>
            <a:ext cx="57912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eaLnBrk="0" hangingPunct="0">
              <a:defRPr>
                <a:solidFill>
                  <a:schemeClr val="tx1"/>
                </a:solidFill>
                <a:latin typeface="Arial" charset="0"/>
                <a:ea typeface="ＭＳ Ｐゴシック" charset="0"/>
              </a:defRPr>
            </a:lvl1pPr>
            <a:lvl2pPr marL="742950" indent="-285750" algn="ctr" eaLnBrk="0" hangingPunct="0">
              <a:defRPr>
                <a:solidFill>
                  <a:schemeClr val="tx1"/>
                </a:solidFill>
                <a:latin typeface="Arial" charset="0"/>
                <a:ea typeface="ＭＳ Ｐゴシック" charset="0"/>
              </a:defRPr>
            </a:lvl2pPr>
            <a:lvl3pPr marL="1143000" indent="-228600" algn="ctr" eaLnBrk="0" hangingPunct="0">
              <a:defRPr>
                <a:solidFill>
                  <a:schemeClr val="tx1"/>
                </a:solidFill>
                <a:latin typeface="Arial" charset="0"/>
                <a:ea typeface="ＭＳ Ｐゴシック" charset="0"/>
              </a:defRPr>
            </a:lvl3pPr>
            <a:lvl4pPr marL="1600200" indent="-228600" algn="ctr" eaLnBrk="0" hangingPunct="0">
              <a:defRPr>
                <a:solidFill>
                  <a:schemeClr val="tx1"/>
                </a:solidFill>
                <a:latin typeface="Arial" charset="0"/>
                <a:ea typeface="ＭＳ Ｐゴシック" charset="0"/>
              </a:defRPr>
            </a:lvl4pPr>
            <a:lvl5pPr marL="2057400" indent="-228600" algn="ctr"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algn="l" eaLnBrk="1" hangingPunct="1"/>
            <a:r>
              <a:rPr lang="en-US" sz="1600"/>
              <a:t>*this is the clip that got me started on this crusade</a:t>
            </a:r>
          </a:p>
        </p:txBody>
      </p:sp>
      <p:sp>
        <p:nvSpPr>
          <p:cNvPr id="54277" name="Date Placeholder 12"/>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algn="ctr" eaLnBrk="0" hangingPunct="0">
              <a:defRPr>
                <a:solidFill>
                  <a:schemeClr val="tx1"/>
                </a:solidFill>
                <a:latin typeface="Arial" charset="0"/>
                <a:ea typeface="ＭＳ Ｐゴシック" charset="0"/>
              </a:defRPr>
            </a:lvl1pPr>
            <a:lvl2pPr marL="742950" indent="-285750" algn="ctr" eaLnBrk="0" hangingPunct="0">
              <a:defRPr>
                <a:solidFill>
                  <a:schemeClr val="tx1"/>
                </a:solidFill>
                <a:latin typeface="Arial" charset="0"/>
                <a:ea typeface="ＭＳ Ｐゴシック" charset="0"/>
              </a:defRPr>
            </a:lvl2pPr>
            <a:lvl3pPr marL="1143000" indent="-228600" algn="ctr" eaLnBrk="0" hangingPunct="0">
              <a:defRPr>
                <a:solidFill>
                  <a:schemeClr val="tx1"/>
                </a:solidFill>
                <a:latin typeface="Arial" charset="0"/>
                <a:ea typeface="ＭＳ Ｐゴシック" charset="0"/>
              </a:defRPr>
            </a:lvl3pPr>
            <a:lvl4pPr marL="1600200" indent="-228600" algn="ctr" eaLnBrk="0" hangingPunct="0">
              <a:defRPr>
                <a:solidFill>
                  <a:schemeClr val="tx1"/>
                </a:solidFill>
                <a:latin typeface="Arial" charset="0"/>
                <a:ea typeface="ＭＳ Ｐゴシック" charset="0"/>
              </a:defRPr>
            </a:lvl4pPr>
            <a:lvl5pPr marL="2057400" indent="-228600" algn="ctr"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algn="l" eaLnBrk="1" hangingPunct="1"/>
            <a:r>
              <a:rPr lang="en-US" smtClean="0">
                <a:solidFill>
                  <a:schemeClr val="tx2"/>
                </a:solidFill>
              </a:rPr>
              <a:t>May 5, 2013</a:t>
            </a:r>
            <a:endParaRPr lang="en-US">
              <a:solidFill>
                <a:schemeClr val="tx2"/>
              </a:solidFill>
            </a:endParaRPr>
          </a:p>
        </p:txBody>
      </p:sp>
      <p:sp>
        <p:nvSpPr>
          <p:cNvPr id="54278" name="Slide Number Placeholder 1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a:solidFill>
                  <a:schemeClr val="tx1"/>
                </a:solidFill>
                <a:latin typeface="Arial" charset="0"/>
                <a:ea typeface="ＭＳ Ｐゴシック" charset="0"/>
              </a:defRPr>
            </a:lvl1pPr>
            <a:lvl2pPr marL="742950" indent="-285750" algn="ctr" eaLnBrk="0" hangingPunct="0">
              <a:defRPr>
                <a:solidFill>
                  <a:schemeClr val="tx1"/>
                </a:solidFill>
                <a:latin typeface="Arial" charset="0"/>
                <a:ea typeface="ＭＳ Ｐゴシック" charset="0"/>
              </a:defRPr>
            </a:lvl2pPr>
            <a:lvl3pPr marL="1143000" indent="-228600" algn="ctr" eaLnBrk="0" hangingPunct="0">
              <a:defRPr>
                <a:solidFill>
                  <a:schemeClr val="tx1"/>
                </a:solidFill>
                <a:latin typeface="Arial" charset="0"/>
                <a:ea typeface="ＭＳ Ｐゴシック" charset="0"/>
              </a:defRPr>
            </a:lvl3pPr>
            <a:lvl4pPr marL="1600200" indent="-228600" algn="ctr" eaLnBrk="0" hangingPunct="0">
              <a:defRPr>
                <a:solidFill>
                  <a:schemeClr val="tx1"/>
                </a:solidFill>
                <a:latin typeface="Arial" charset="0"/>
                <a:ea typeface="ＭＳ Ｐゴシック" charset="0"/>
              </a:defRPr>
            </a:lvl4pPr>
            <a:lvl5pPr marL="2057400" indent="-228600" algn="ctr"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FD964BA8-C4D3-C44E-82B9-547C2A81071C}" type="slidenum">
              <a:rPr lang="en-US">
                <a:solidFill>
                  <a:schemeClr val="tx2"/>
                </a:solidFill>
              </a:rPr>
              <a:pPr eaLnBrk="1" hangingPunct="1"/>
              <a:t>46</a:t>
            </a:fld>
            <a:endParaRPr lang="en-US">
              <a:solidFill>
                <a:schemeClr val="tx2"/>
              </a:solidFill>
            </a:endParaRPr>
          </a:p>
        </p:txBody>
      </p:sp>
      <p:sp>
        <p:nvSpPr>
          <p:cNvPr id="54279" name="Footer Placeholder 1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algn="ctr" eaLnBrk="0" hangingPunct="0">
              <a:defRPr>
                <a:solidFill>
                  <a:schemeClr val="tx1"/>
                </a:solidFill>
                <a:latin typeface="Arial" charset="0"/>
                <a:ea typeface="ＭＳ Ｐゴシック" charset="0"/>
              </a:defRPr>
            </a:lvl1pPr>
            <a:lvl2pPr marL="742950" indent="-285750" algn="ctr" eaLnBrk="0" hangingPunct="0">
              <a:defRPr>
                <a:solidFill>
                  <a:schemeClr val="tx1"/>
                </a:solidFill>
                <a:latin typeface="Arial" charset="0"/>
                <a:ea typeface="ＭＳ Ｐゴシック" charset="0"/>
              </a:defRPr>
            </a:lvl2pPr>
            <a:lvl3pPr marL="1143000" indent="-228600" algn="ctr" eaLnBrk="0" hangingPunct="0">
              <a:defRPr>
                <a:solidFill>
                  <a:schemeClr val="tx1"/>
                </a:solidFill>
                <a:latin typeface="Arial" charset="0"/>
                <a:ea typeface="ＭＳ Ｐゴシック" charset="0"/>
              </a:defRPr>
            </a:lvl3pPr>
            <a:lvl4pPr marL="1600200" indent="-228600" algn="ctr" eaLnBrk="0" hangingPunct="0">
              <a:defRPr>
                <a:solidFill>
                  <a:schemeClr val="tx1"/>
                </a:solidFill>
                <a:latin typeface="Arial" charset="0"/>
                <a:ea typeface="ＭＳ Ｐゴシック" charset="0"/>
              </a:defRPr>
            </a:lvl4pPr>
            <a:lvl5pPr marL="2057400" indent="-228600" algn="ctr"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r>
              <a:rPr lang="en-US">
                <a:solidFill>
                  <a:schemeClr val="tx2"/>
                </a:solidFill>
              </a:rPr>
              <a:t>Ask-a-Scientist Lecture</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8"/>
                                        </p:tgtEl>
                                      </p:cBhvr>
                                    </p:cmd>
                                  </p:childTnLst>
                                </p:cTn>
                              </p:par>
                            </p:childTnLst>
                          </p:cTn>
                        </p:par>
                      </p:childTnLst>
                    </p:cTn>
                  </p:par>
                </p:childTnLst>
              </p:cTn>
              <p:nextCondLst>
                <p:cond evt="onClick" delay="0">
                  <p:tgtEl>
                    <p:spTgt spid="8"/>
                  </p:tgtEl>
                </p:cond>
              </p:nextCondLst>
            </p:seq>
            <p:video>
              <p:cMediaNode>
                <p:cTn id="7" fill="hold" display="0">
                  <p:stCondLst>
                    <p:cond delay="indefinite"/>
                  </p:stCondLst>
                  <p:endCondLst>
                    <p:cond evt="onNext" delay="0">
                      <p:tgtEl>
                        <p:sldTgt/>
                      </p:tgtEl>
                    </p:cond>
                    <p:cond evt="onPrev" delay="0">
                      <p:tgtEl>
                        <p:sldTgt/>
                      </p:tgtEl>
                    </p:cond>
                  </p:endCondLst>
                </p:cTn>
                <p:tgtEl>
                  <p:spTgt spid="8"/>
                </p:tgtEl>
              </p:cMediaNode>
            </p:video>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842963"/>
            <a:ext cx="8229600" cy="5253037"/>
          </a:xfrm>
        </p:spPr>
        <p:txBody>
          <a:bodyPr/>
          <a:lstStyle/>
          <a:p>
            <a:r>
              <a:rPr lang="en-US">
                <a:latin typeface="Constantia" charset="0"/>
              </a:rPr>
              <a:t>With a few exceptions, when it comes to science, news media are awful.</a:t>
            </a:r>
          </a:p>
          <a:p>
            <a:r>
              <a:rPr lang="en-US">
                <a:latin typeface="Constantia" charset="0"/>
              </a:rPr>
              <a:t>When it comes to pseudo-science, the media are </a:t>
            </a:r>
            <a:r>
              <a:rPr lang="en-US" i="1">
                <a:latin typeface="Constantia" charset="0"/>
              </a:rPr>
              <a:t>godawful.</a:t>
            </a:r>
          </a:p>
          <a:p>
            <a:r>
              <a:rPr lang="en-US">
                <a:latin typeface="Constantia" charset="0"/>
              </a:rPr>
              <a:t>When it comes to free energy con games, news media should arguably be charged as accomplices.</a:t>
            </a:r>
          </a:p>
          <a:p>
            <a:r>
              <a:rPr lang="en-US">
                <a:latin typeface="Constantia" charset="0"/>
              </a:rPr>
              <a:t>If you remember nothing else from this lecture, remember this:</a:t>
            </a:r>
          </a:p>
          <a:p>
            <a:pPr lvl="1"/>
            <a:r>
              <a:rPr lang="en-US" sz="2800" i="1">
                <a:solidFill>
                  <a:srgbClr val="FFFF00"/>
                </a:solidFill>
                <a:latin typeface="Constantia" charset="0"/>
              </a:rPr>
              <a:t>No significant scientific result has ever been reported first by the evening news (or a YouTube video)!</a:t>
            </a:r>
          </a:p>
        </p:txBody>
      </p:sp>
      <p:sp>
        <p:nvSpPr>
          <p:cNvPr id="2" name="Title 1"/>
          <p:cNvSpPr>
            <a:spLocks noGrp="1"/>
          </p:cNvSpPr>
          <p:nvPr>
            <p:ph type="title"/>
          </p:nvPr>
        </p:nvSpPr>
        <p:spPr/>
        <p:txBody>
          <a:bodyPr/>
          <a:lstStyle/>
          <a:p>
            <a:pPr>
              <a:defRPr/>
            </a:pPr>
            <a:r>
              <a:rPr smtClean="0">
                <a:ea typeface="+mj-ea"/>
              </a:rPr>
              <a:t>Science and the media</a:t>
            </a:r>
            <a:endParaRPr>
              <a:ea typeface="+mj-ea"/>
            </a:endParaRPr>
          </a:p>
        </p:txBody>
      </p:sp>
      <p:sp>
        <p:nvSpPr>
          <p:cNvPr id="55300" name="Date Placeholder 9"/>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algn="ctr" eaLnBrk="0" hangingPunct="0">
              <a:defRPr>
                <a:solidFill>
                  <a:schemeClr val="tx1"/>
                </a:solidFill>
                <a:latin typeface="Arial" charset="0"/>
                <a:ea typeface="ＭＳ Ｐゴシック" charset="0"/>
              </a:defRPr>
            </a:lvl1pPr>
            <a:lvl2pPr marL="742950" indent="-285750" algn="ctr" eaLnBrk="0" hangingPunct="0">
              <a:defRPr>
                <a:solidFill>
                  <a:schemeClr val="tx1"/>
                </a:solidFill>
                <a:latin typeface="Arial" charset="0"/>
                <a:ea typeface="ＭＳ Ｐゴシック" charset="0"/>
              </a:defRPr>
            </a:lvl2pPr>
            <a:lvl3pPr marL="1143000" indent="-228600" algn="ctr" eaLnBrk="0" hangingPunct="0">
              <a:defRPr>
                <a:solidFill>
                  <a:schemeClr val="tx1"/>
                </a:solidFill>
                <a:latin typeface="Arial" charset="0"/>
                <a:ea typeface="ＭＳ Ｐゴシック" charset="0"/>
              </a:defRPr>
            </a:lvl3pPr>
            <a:lvl4pPr marL="1600200" indent="-228600" algn="ctr" eaLnBrk="0" hangingPunct="0">
              <a:defRPr>
                <a:solidFill>
                  <a:schemeClr val="tx1"/>
                </a:solidFill>
                <a:latin typeface="Arial" charset="0"/>
                <a:ea typeface="ＭＳ Ｐゴシック" charset="0"/>
              </a:defRPr>
            </a:lvl4pPr>
            <a:lvl5pPr marL="2057400" indent="-228600" algn="ctr"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algn="l" eaLnBrk="1" hangingPunct="1"/>
            <a:r>
              <a:rPr lang="en-US" smtClean="0">
                <a:solidFill>
                  <a:schemeClr val="tx2"/>
                </a:solidFill>
              </a:rPr>
              <a:t>May 5, 2013</a:t>
            </a:r>
            <a:endParaRPr lang="en-US">
              <a:solidFill>
                <a:schemeClr val="tx2"/>
              </a:solidFill>
            </a:endParaRPr>
          </a:p>
        </p:txBody>
      </p:sp>
      <p:sp>
        <p:nvSpPr>
          <p:cNvPr id="55301" name="Slide Number Placeholder 10"/>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a:solidFill>
                  <a:schemeClr val="tx1"/>
                </a:solidFill>
                <a:latin typeface="Arial" charset="0"/>
                <a:ea typeface="ＭＳ Ｐゴシック" charset="0"/>
              </a:defRPr>
            </a:lvl1pPr>
            <a:lvl2pPr marL="742950" indent="-285750" algn="ctr" eaLnBrk="0" hangingPunct="0">
              <a:defRPr>
                <a:solidFill>
                  <a:schemeClr val="tx1"/>
                </a:solidFill>
                <a:latin typeface="Arial" charset="0"/>
                <a:ea typeface="ＭＳ Ｐゴシック" charset="0"/>
              </a:defRPr>
            </a:lvl2pPr>
            <a:lvl3pPr marL="1143000" indent="-228600" algn="ctr" eaLnBrk="0" hangingPunct="0">
              <a:defRPr>
                <a:solidFill>
                  <a:schemeClr val="tx1"/>
                </a:solidFill>
                <a:latin typeface="Arial" charset="0"/>
                <a:ea typeface="ＭＳ Ｐゴシック" charset="0"/>
              </a:defRPr>
            </a:lvl3pPr>
            <a:lvl4pPr marL="1600200" indent="-228600" algn="ctr" eaLnBrk="0" hangingPunct="0">
              <a:defRPr>
                <a:solidFill>
                  <a:schemeClr val="tx1"/>
                </a:solidFill>
                <a:latin typeface="Arial" charset="0"/>
                <a:ea typeface="ＭＳ Ｐゴシック" charset="0"/>
              </a:defRPr>
            </a:lvl4pPr>
            <a:lvl5pPr marL="2057400" indent="-228600" algn="ctr"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676D4B0C-BF56-FC4C-9B18-E33EB6A54AF3}" type="slidenum">
              <a:rPr lang="en-US">
                <a:solidFill>
                  <a:schemeClr val="tx2"/>
                </a:solidFill>
              </a:rPr>
              <a:pPr eaLnBrk="1" hangingPunct="1"/>
              <a:t>47</a:t>
            </a:fld>
            <a:endParaRPr lang="en-US">
              <a:solidFill>
                <a:schemeClr val="tx2"/>
              </a:solidFill>
            </a:endParaRPr>
          </a:p>
        </p:txBody>
      </p:sp>
      <p:sp>
        <p:nvSpPr>
          <p:cNvPr id="55302" name="Footer Placeholder 1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algn="ctr" eaLnBrk="0" hangingPunct="0">
              <a:defRPr>
                <a:solidFill>
                  <a:schemeClr val="tx1"/>
                </a:solidFill>
                <a:latin typeface="Arial" charset="0"/>
                <a:ea typeface="ＭＳ Ｐゴシック" charset="0"/>
              </a:defRPr>
            </a:lvl1pPr>
            <a:lvl2pPr marL="742950" indent="-285750" algn="ctr" eaLnBrk="0" hangingPunct="0">
              <a:defRPr>
                <a:solidFill>
                  <a:schemeClr val="tx1"/>
                </a:solidFill>
                <a:latin typeface="Arial" charset="0"/>
                <a:ea typeface="ＭＳ Ｐゴシック" charset="0"/>
              </a:defRPr>
            </a:lvl2pPr>
            <a:lvl3pPr marL="1143000" indent="-228600" algn="ctr" eaLnBrk="0" hangingPunct="0">
              <a:defRPr>
                <a:solidFill>
                  <a:schemeClr val="tx1"/>
                </a:solidFill>
                <a:latin typeface="Arial" charset="0"/>
                <a:ea typeface="ＭＳ Ｐゴシック" charset="0"/>
              </a:defRPr>
            </a:lvl3pPr>
            <a:lvl4pPr marL="1600200" indent="-228600" algn="ctr" eaLnBrk="0" hangingPunct="0">
              <a:defRPr>
                <a:solidFill>
                  <a:schemeClr val="tx1"/>
                </a:solidFill>
                <a:latin typeface="Arial" charset="0"/>
                <a:ea typeface="ＭＳ Ｐゴシック" charset="0"/>
              </a:defRPr>
            </a:lvl4pPr>
            <a:lvl5pPr marL="2057400" indent="-228600" algn="ctr"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r>
              <a:rPr lang="en-US">
                <a:solidFill>
                  <a:schemeClr val="tx2"/>
                </a:solidFill>
              </a:rPr>
              <a:t>Ask-a-Scientist Lecture</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Effect transition="in" filter="fade">
                                      <p:cBhvr>
                                        <p:cTn id="31"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842963"/>
            <a:ext cx="8416160" cy="5253037"/>
          </a:xfrm>
        </p:spPr>
        <p:txBody>
          <a:bodyPr/>
          <a:lstStyle/>
          <a:p>
            <a:r>
              <a:rPr lang="en-US">
                <a:latin typeface="Constantia" charset="0"/>
              </a:rPr>
              <a:t>If you could build a car that runs on water, why would you build a </a:t>
            </a:r>
            <a:r>
              <a:rPr lang="ja-JP" altLang="en-US">
                <a:latin typeface="Constantia" charset="0"/>
              </a:rPr>
              <a:t>“</a:t>
            </a:r>
            <a:r>
              <a:rPr lang="en-US">
                <a:latin typeface="Constantia" charset="0"/>
              </a:rPr>
              <a:t>gas-water hybrid</a:t>
            </a:r>
            <a:r>
              <a:rPr lang="ja-JP" altLang="en-US">
                <a:latin typeface="Constantia" charset="0"/>
              </a:rPr>
              <a:t>”</a:t>
            </a:r>
            <a:r>
              <a:rPr lang="en-US">
                <a:latin typeface="Constantia" charset="0"/>
              </a:rPr>
              <a:t>? Nostalgia?</a:t>
            </a:r>
          </a:p>
          <a:p>
            <a:r>
              <a:rPr lang="en-US">
                <a:latin typeface="Constantia" charset="0"/>
              </a:rPr>
              <a:t>They used </a:t>
            </a:r>
            <a:r>
              <a:rPr lang="ja-JP" altLang="en-US">
                <a:latin typeface="Constantia" charset="0"/>
              </a:rPr>
              <a:t>“</a:t>
            </a:r>
            <a:r>
              <a:rPr lang="en-US">
                <a:latin typeface="Constantia" charset="0"/>
              </a:rPr>
              <a:t>4 ounces of water</a:t>
            </a:r>
            <a:r>
              <a:rPr lang="ja-JP" altLang="en-US">
                <a:latin typeface="Constantia" charset="0"/>
              </a:rPr>
              <a:t>”</a:t>
            </a:r>
            <a:r>
              <a:rPr lang="en-US">
                <a:latin typeface="Constantia" charset="0"/>
              </a:rPr>
              <a:t>, but </a:t>
            </a:r>
            <a:r>
              <a:rPr lang="en-US" i="1">
                <a:latin typeface="Constantia" charset="0"/>
              </a:rPr>
              <a:t>how much gas</a:t>
            </a:r>
            <a:r>
              <a:rPr lang="en-US">
                <a:latin typeface="Constantia" charset="0"/>
              </a:rPr>
              <a:t>?</a:t>
            </a:r>
          </a:p>
          <a:p>
            <a:r>
              <a:rPr lang="en-US">
                <a:latin typeface="Constantia" charset="0"/>
              </a:rPr>
              <a:t>Do you have a lot of call to cut through charcoal?</a:t>
            </a:r>
          </a:p>
          <a:p>
            <a:pPr lvl="1"/>
            <a:r>
              <a:rPr lang="en-US">
                <a:latin typeface="Constantia" charset="0"/>
              </a:rPr>
              <a:t>Could it be the Oxygen was combining directly with the Carbon and the charcoal was simply burning itself?</a:t>
            </a:r>
          </a:p>
          <a:p>
            <a:r>
              <a:rPr lang="en-US">
                <a:latin typeface="Constantia" charset="0"/>
              </a:rPr>
              <a:t>Nothing magic about making a flame with Hydrogen from electrolysis.</a:t>
            </a:r>
          </a:p>
          <a:p>
            <a:pPr lvl="1"/>
            <a:r>
              <a:rPr lang="en-US">
                <a:latin typeface="Constantia" charset="0"/>
              </a:rPr>
              <a:t>Particularly with a unit the size of an arc-welder.</a:t>
            </a:r>
          </a:p>
          <a:p>
            <a:r>
              <a:rPr lang="en-US">
                <a:latin typeface="Constantia" charset="0"/>
              </a:rPr>
              <a:t>This sort of thing has been tried many times before</a:t>
            </a:r>
          </a:p>
          <a:p>
            <a:pPr lvl="1"/>
            <a:r>
              <a:rPr lang="en-US">
                <a:latin typeface="Constantia" charset="0"/>
              </a:rPr>
              <a:t>Google </a:t>
            </a:r>
            <a:r>
              <a:rPr lang="ja-JP" altLang="en-US">
                <a:latin typeface="Constantia" charset="0"/>
              </a:rPr>
              <a:t>“</a:t>
            </a:r>
            <a:r>
              <a:rPr lang="en-US">
                <a:latin typeface="Constantia" charset="0"/>
              </a:rPr>
              <a:t>Brown</a:t>
            </a:r>
            <a:r>
              <a:rPr lang="ja-JP" altLang="en-US">
                <a:latin typeface="Constantia" charset="0"/>
              </a:rPr>
              <a:t>’</a:t>
            </a:r>
            <a:r>
              <a:rPr lang="en-US">
                <a:latin typeface="Constantia" charset="0"/>
              </a:rPr>
              <a:t>s gas</a:t>
            </a:r>
            <a:r>
              <a:rPr lang="ja-JP" altLang="en-US">
                <a:latin typeface="Constantia" charset="0"/>
              </a:rPr>
              <a:t>”</a:t>
            </a:r>
            <a:r>
              <a:rPr lang="en-US">
                <a:latin typeface="Constantia" charset="0"/>
              </a:rPr>
              <a:t> or </a:t>
            </a:r>
            <a:r>
              <a:rPr lang="ja-JP" altLang="en-US">
                <a:latin typeface="Constantia" charset="0"/>
              </a:rPr>
              <a:t>“</a:t>
            </a:r>
            <a:r>
              <a:rPr lang="en-US">
                <a:latin typeface="Constantia" charset="0"/>
              </a:rPr>
              <a:t>Klein</a:t>
            </a:r>
            <a:r>
              <a:rPr lang="ja-JP" altLang="en-US">
                <a:latin typeface="Constantia" charset="0"/>
              </a:rPr>
              <a:t>’</a:t>
            </a:r>
            <a:r>
              <a:rPr lang="en-US">
                <a:latin typeface="Constantia" charset="0"/>
              </a:rPr>
              <a:t>s gas</a:t>
            </a:r>
            <a:r>
              <a:rPr lang="ja-JP" altLang="en-US">
                <a:latin typeface="Constantia" charset="0"/>
              </a:rPr>
              <a:t>”</a:t>
            </a:r>
            <a:r>
              <a:rPr lang="en-US">
                <a:latin typeface="Constantia" charset="0"/>
              </a:rPr>
              <a:t>, for example</a:t>
            </a:r>
          </a:p>
        </p:txBody>
      </p:sp>
      <p:sp>
        <p:nvSpPr>
          <p:cNvPr id="3" name="Title 2"/>
          <p:cNvSpPr>
            <a:spLocks noGrp="1"/>
          </p:cNvSpPr>
          <p:nvPr>
            <p:ph type="title"/>
          </p:nvPr>
        </p:nvSpPr>
        <p:spPr>
          <a:xfrm>
            <a:off x="95695" y="164575"/>
            <a:ext cx="8952610" cy="627063"/>
          </a:xfrm>
        </p:spPr>
        <p:txBody>
          <a:bodyPr/>
          <a:lstStyle/>
          <a:p>
            <a:pPr>
              <a:defRPr/>
            </a:pPr>
            <a:r>
              <a:rPr dirty="0" smtClean="0">
                <a:ea typeface="+mj-ea"/>
              </a:rPr>
              <a:t>What a good reporter might have noticed</a:t>
            </a:r>
            <a:endParaRPr dirty="0">
              <a:ea typeface="+mj-ea"/>
            </a:endParaRPr>
          </a:p>
        </p:txBody>
      </p:sp>
      <p:sp>
        <p:nvSpPr>
          <p:cNvPr id="56324" name="Date Placeholder 9"/>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algn="ctr" eaLnBrk="0" hangingPunct="0">
              <a:defRPr>
                <a:solidFill>
                  <a:schemeClr val="tx1"/>
                </a:solidFill>
                <a:latin typeface="Arial" charset="0"/>
                <a:ea typeface="ＭＳ Ｐゴシック" charset="0"/>
              </a:defRPr>
            </a:lvl1pPr>
            <a:lvl2pPr marL="742950" indent="-285750" algn="ctr" eaLnBrk="0" hangingPunct="0">
              <a:defRPr>
                <a:solidFill>
                  <a:schemeClr val="tx1"/>
                </a:solidFill>
                <a:latin typeface="Arial" charset="0"/>
                <a:ea typeface="ＭＳ Ｐゴシック" charset="0"/>
              </a:defRPr>
            </a:lvl2pPr>
            <a:lvl3pPr marL="1143000" indent="-228600" algn="ctr" eaLnBrk="0" hangingPunct="0">
              <a:defRPr>
                <a:solidFill>
                  <a:schemeClr val="tx1"/>
                </a:solidFill>
                <a:latin typeface="Arial" charset="0"/>
                <a:ea typeface="ＭＳ Ｐゴシック" charset="0"/>
              </a:defRPr>
            </a:lvl3pPr>
            <a:lvl4pPr marL="1600200" indent="-228600" algn="ctr" eaLnBrk="0" hangingPunct="0">
              <a:defRPr>
                <a:solidFill>
                  <a:schemeClr val="tx1"/>
                </a:solidFill>
                <a:latin typeface="Arial" charset="0"/>
                <a:ea typeface="ＭＳ Ｐゴシック" charset="0"/>
              </a:defRPr>
            </a:lvl4pPr>
            <a:lvl5pPr marL="2057400" indent="-228600" algn="ctr"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algn="l" eaLnBrk="1" hangingPunct="1"/>
            <a:r>
              <a:rPr lang="en-US" smtClean="0">
                <a:solidFill>
                  <a:schemeClr val="tx2"/>
                </a:solidFill>
              </a:rPr>
              <a:t>May 5, 2013</a:t>
            </a:r>
            <a:endParaRPr lang="en-US">
              <a:solidFill>
                <a:schemeClr val="tx2"/>
              </a:solidFill>
            </a:endParaRPr>
          </a:p>
        </p:txBody>
      </p:sp>
      <p:sp>
        <p:nvSpPr>
          <p:cNvPr id="56325" name="Slide Number Placeholder 10"/>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a:solidFill>
                  <a:schemeClr val="tx1"/>
                </a:solidFill>
                <a:latin typeface="Arial" charset="0"/>
                <a:ea typeface="ＭＳ Ｐゴシック" charset="0"/>
              </a:defRPr>
            </a:lvl1pPr>
            <a:lvl2pPr marL="742950" indent="-285750" algn="ctr" eaLnBrk="0" hangingPunct="0">
              <a:defRPr>
                <a:solidFill>
                  <a:schemeClr val="tx1"/>
                </a:solidFill>
                <a:latin typeface="Arial" charset="0"/>
                <a:ea typeface="ＭＳ Ｐゴシック" charset="0"/>
              </a:defRPr>
            </a:lvl2pPr>
            <a:lvl3pPr marL="1143000" indent="-228600" algn="ctr" eaLnBrk="0" hangingPunct="0">
              <a:defRPr>
                <a:solidFill>
                  <a:schemeClr val="tx1"/>
                </a:solidFill>
                <a:latin typeface="Arial" charset="0"/>
                <a:ea typeface="ＭＳ Ｐゴシック" charset="0"/>
              </a:defRPr>
            </a:lvl3pPr>
            <a:lvl4pPr marL="1600200" indent="-228600" algn="ctr" eaLnBrk="0" hangingPunct="0">
              <a:defRPr>
                <a:solidFill>
                  <a:schemeClr val="tx1"/>
                </a:solidFill>
                <a:latin typeface="Arial" charset="0"/>
                <a:ea typeface="ＭＳ Ｐゴシック" charset="0"/>
              </a:defRPr>
            </a:lvl4pPr>
            <a:lvl5pPr marL="2057400" indent="-228600" algn="ctr"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84B1C8DA-B5BB-0345-968E-763C87B8B5D3}" type="slidenum">
              <a:rPr lang="en-US">
                <a:solidFill>
                  <a:schemeClr val="tx2"/>
                </a:solidFill>
              </a:rPr>
              <a:pPr eaLnBrk="1" hangingPunct="1"/>
              <a:t>48</a:t>
            </a:fld>
            <a:endParaRPr lang="en-US">
              <a:solidFill>
                <a:schemeClr val="tx2"/>
              </a:solidFill>
            </a:endParaRPr>
          </a:p>
        </p:txBody>
      </p:sp>
      <p:sp>
        <p:nvSpPr>
          <p:cNvPr id="56326" name="Footer Placeholder 1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algn="ctr" eaLnBrk="0" hangingPunct="0">
              <a:defRPr>
                <a:solidFill>
                  <a:schemeClr val="tx1"/>
                </a:solidFill>
                <a:latin typeface="Arial" charset="0"/>
                <a:ea typeface="ＭＳ Ｐゴシック" charset="0"/>
              </a:defRPr>
            </a:lvl1pPr>
            <a:lvl2pPr marL="742950" indent="-285750" algn="ctr" eaLnBrk="0" hangingPunct="0">
              <a:defRPr>
                <a:solidFill>
                  <a:schemeClr val="tx1"/>
                </a:solidFill>
                <a:latin typeface="Arial" charset="0"/>
                <a:ea typeface="ＭＳ Ｐゴシック" charset="0"/>
              </a:defRPr>
            </a:lvl2pPr>
            <a:lvl3pPr marL="1143000" indent="-228600" algn="ctr" eaLnBrk="0" hangingPunct="0">
              <a:defRPr>
                <a:solidFill>
                  <a:schemeClr val="tx1"/>
                </a:solidFill>
                <a:latin typeface="Arial" charset="0"/>
                <a:ea typeface="ＭＳ Ｐゴシック" charset="0"/>
              </a:defRPr>
            </a:lvl3pPr>
            <a:lvl4pPr marL="1600200" indent="-228600" algn="ctr" eaLnBrk="0" hangingPunct="0">
              <a:defRPr>
                <a:solidFill>
                  <a:schemeClr val="tx1"/>
                </a:solidFill>
                <a:latin typeface="Arial" charset="0"/>
                <a:ea typeface="ＭＳ Ｐゴシック" charset="0"/>
              </a:defRPr>
            </a:lvl4pPr>
            <a:lvl5pPr marL="2057400" indent="-228600" algn="ctr"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r>
              <a:rPr lang="en-US">
                <a:solidFill>
                  <a:schemeClr val="tx2"/>
                </a:solidFill>
              </a:rPr>
              <a:t>Ask-a-Scientist Lecture</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anim calcmode="lin" valueType="num">
                                      <p:cBhvr additive="base">
                                        <p:cTn id="23"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2">
                                            <p:txEl>
                                              <p:pRg st="4" end="4"/>
                                            </p:txEl>
                                          </p:spTgt>
                                        </p:tgtEl>
                                        <p:attrNameLst>
                                          <p:attrName>style.visibility</p:attrName>
                                        </p:attrNameLst>
                                      </p:cBhvr>
                                      <p:to>
                                        <p:strVal val="visible"/>
                                      </p:to>
                                    </p:set>
                                    <p:anim calcmode="lin" valueType="num">
                                      <p:cBhvr additive="base">
                                        <p:cTn id="29"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
                                            <p:txEl>
                                              <p:pRg st="4" end="4"/>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2">
                                            <p:txEl>
                                              <p:pRg st="5" end="5"/>
                                            </p:txEl>
                                          </p:spTgt>
                                        </p:tgtEl>
                                        <p:attrNameLst>
                                          <p:attrName>style.visibility</p:attrName>
                                        </p:attrNameLst>
                                      </p:cBhvr>
                                      <p:to>
                                        <p:strVal val="visible"/>
                                      </p:to>
                                    </p:set>
                                    <p:anim calcmode="lin" valueType="num">
                                      <p:cBhvr additive="base">
                                        <p:cTn id="33"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2">
                                            <p:txEl>
                                              <p:pRg st="6" end="6"/>
                                            </p:txEl>
                                          </p:spTgt>
                                        </p:tgtEl>
                                        <p:attrNameLst>
                                          <p:attrName>style.visibility</p:attrName>
                                        </p:attrNameLst>
                                      </p:cBhvr>
                                      <p:to>
                                        <p:strVal val="visible"/>
                                      </p:to>
                                    </p:set>
                                    <p:anim calcmode="lin" valueType="num">
                                      <p:cBhvr additive="base">
                                        <p:cTn id="39"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2">
                                            <p:txEl>
                                              <p:pRg st="6" end="6"/>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
                                            <p:txEl>
                                              <p:pRg st="7" end="7"/>
                                            </p:txEl>
                                          </p:spTgt>
                                        </p:tgtEl>
                                        <p:attrNameLst>
                                          <p:attrName>style.visibility</p:attrName>
                                        </p:attrNameLst>
                                      </p:cBhvr>
                                      <p:to>
                                        <p:strVal val="visible"/>
                                      </p:to>
                                    </p:set>
                                    <p:anim calcmode="lin" valueType="num">
                                      <p:cBhvr additive="base">
                                        <p:cTn id="43"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842963"/>
            <a:ext cx="8229600" cy="5253037"/>
          </a:xfrm>
        </p:spPr>
        <p:txBody>
          <a:bodyPr/>
          <a:lstStyle/>
          <a:p>
            <a:r>
              <a:rPr lang="en-US" sz="2400">
                <a:latin typeface="Constantia" charset="0"/>
              </a:rPr>
              <a:t>Like many free energy scams, Aquygen claims their product is based on revolutionary new physics.</a:t>
            </a:r>
          </a:p>
          <a:p>
            <a:pPr lvl="1"/>
            <a:r>
              <a:rPr lang="en-US" sz="2000">
                <a:latin typeface="Constantia" charset="0"/>
              </a:rPr>
              <a:t>In this case, a new molecular state of Hydrogen and Oxygen (HHO)</a:t>
            </a:r>
          </a:p>
          <a:p>
            <a:r>
              <a:rPr lang="en-US" sz="2400">
                <a:latin typeface="Constantia" charset="0"/>
              </a:rPr>
              <a:t>Their website includes a scientific paper by R. Santilli at the </a:t>
            </a:r>
            <a:r>
              <a:rPr lang="ja-JP" altLang="en-US" sz="2400">
                <a:latin typeface="Constantia" charset="0"/>
              </a:rPr>
              <a:t>“</a:t>
            </a:r>
            <a:r>
              <a:rPr lang="en-US" sz="2400">
                <a:latin typeface="Constantia" charset="0"/>
              </a:rPr>
              <a:t>Institute for Basic Research</a:t>
            </a:r>
            <a:r>
              <a:rPr lang="ja-JP" altLang="en-US" sz="2400">
                <a:latin typeface="Constantia" charset="0"/>
              </a:rPr>
              <a:t>”</a:t>
            </a:r>
            <a:endParaRPr lang="en-US" sz="2400">
              <a:latin typeface="Constantia" charset="0"/>
            </a:endParaRPr>
          </a:p>
          <a:p>
            <a:r>
              <a:rPr lang="en-US" sz="2400">
                <a:latin typeface="Constantia" charset="0"/>
              </a:rPr>
              <a:t>What is the IBR? </a:t>
            </a:r>
          </a:p>
          <a:p>
            <a:pPr lvl="1"/>
            <a:r>
              <a:rPr lang="en-US" sz="2200">
                <a:latin typeface="Constantia" charset="0"/>
              </a:rPr>
              <a:t>Well, it has four locations, one for each of its four members:</a:t>
            </a:r>
          </a:p>
          <a:p>
            <a:pPr lvl="2"/>
            <a:r>
              <a:rPr lang="en-US" sz="1700">
                <a:latin typeface="Constantia" charset="0"/>
              </a:rPr>
              <a:t>Florida</a:t>
            </a:r>
          </a:p>
          <a:p>
            <a:pPr lvl="2"/>
            <a:r>
              <a:rPr lang="en-US" sz="1700">
                <a:latin typeface="Constantia" charset="0"/>
              </a:rPr>
              <a:t>Italy</a:t>
            </a:r>
          </a:p>
          <a:p>
            <a:pPr lvl="2"/>
            <a:r>
              <a:rPr lang="en-US" sz="1700">
                <a:latin typeface="Constantia" charset="0"/>
              </a:rPr>
              <a:t>Kazakhstan (and this was before Borat!)</a:t>
            </a:r>
          </a:p>
          <a:p>
            <a:pPr lvl="2"/>
            <a:r>
              <a:rPr lang="en-US" sz="1700">
                <a:latin typeface="Constantia" charset="0"/>
              </a:rPr>
              <a:t>Nigeria (OK, should have expected that)</a:t>
            </a:r>
          </a:p>
          <a:p>
            <a:r>
              <a:rPr lang="en-US" sz="2400">
                <a:latin typeface="Constantia" charset="0"/>
              </a:rPr>
              <a:t>Basically, they publish scientific sounding nonsense in support of free energy scams.</a:t>
            </a:r>
          </a:p>
        </p:txBody>
      </p:sp>
      <p:sp>
        <p:nvSpPr>
          <p:cNvPr id="3" name="Title 2"/>
          <p:cNvSpPr>
            <a:spLocks noGrp="1"/>
          </p:cNvSpPr>
          <p:nvPr>
            <p:ph type="title"/>
          </p:nvPr>
        </p:nvSpPr>
        <p:spPr/>
        <p:txBody>
          <a:bodyPr/>
          <a:lstStyle/>
          <a:p>
            <a:pPr>
              <a:defRPr/>
            </a:pPr>
            <a:r>
              <a:rPr smtClean="0">
                <a:ea typeface="+mj-ea"/>
              </a:rPr>
              <a:t>The "science" of Aquygen</a:t>
            </a:r>
            <a:endParaRPr>
              <a:ea typeface="+mj-ea"/>
            </a:endParaRPr>
          </a:p>
        </p:txBody>
      </p:sp>
      <p:sp>
        <p:nvSpPr>
          <p:cNvPr id="57348" name="Date Placeholder 9"/>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algn="ctr" eaLnBrk="0" hangingPunct="0">
              <a:defRPr>
                <a:solidFill>
                  <a:schemeClr val="tx1"/>
                </a:solidFill>
                <a:latin typeface="Arial" charset="0"/>
                <a:ea typeface="ＭＳ Ｐゴシック" charset="0"/>
              </a:defRPr>
            </a:lvl1pPr>
            <a:lvl2pPr marL="742950" indent="-285750" algn="ctr" eaLnBrk="0" hangingPunct="0">
              <a:defRPr>
                <a:solidFill>
                  <a:schemeClr val="tx1"/>
                </a:solidFill>
                <a:latin typeface="Arial" charset="0"/>
                <a:ea typeface="ＭＳ Ｐゴシック" charset="0"/>
              </a:defRPr>
            </a:lvl2pPr>
            <a:lvl3pPr marL="1143000" indent="-228600" algn="ctr" eaLnBrk="0" hangingPunct="0">
              <a:defRPr>
                <a:solidFill>
                  <a:schemeClr val="tx1"/>
                </a:solidFill>
                <a:latin typeface="Arial" charset="0"/>
                <a:ea typeface="ＭＳ Ｐゴシック" charset="0"/>
              </a:defRPr>
            </a:lvl3pPr>
            <a:lvl4pPr marL="1600200" indent="-228600" algn="ctr" eaLnBrk="0" hangingPunct="0">
              <a:defRPr>
                <a:solidFill>
                  <a:schemeClr val="tx1"/>
                </a:solidFill>
                <a:latin typeface="Arial" charset="0"/>
                <a:ea typeface="ＭＳ Ｐゴシック" charset="0"/>
              </a:defRPr>
            </a:lvl4pPr>
            <a:lvl5pPr marL="2057400" indent="-228600" algn="ctr"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algn="l" eaLnBrk="1" hangingPunct="1"/>
            <a:r>
              <a:rPr lang="en-US" smtClean="0">
                <a:solidFill>
                  <a:schemeClr val="tx2"/>
                </a:solidFill>
              </a:rPr>
              <a:t>May 5, 2013</a:t>
            </a:r>
            <a:endParaRPr lang="en-US">
              <a:solidFill>
                <a:schemeClr val="tx2"/>
              </a:solidFill>
            </a:endParaRPr>
          </a:p>
        </p:txBody>
      </p:sp>
      <p:sp>
        <p:nvSpPr>
          <p:cNvPr id="57349" name="Slide Number Placeholder 10"/>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a:solidFill>
                  <a:schemeClr val="tx1"/>
                </a:solidFill>
                <a:latin typeface="Arial" charset="0"/>
                <a:ea typeface="ＭＳ Ｐゴシック" charset="0"/>
              </a:defRPr>
            </a:lvl1pPr>
            <a:lvl2pPr marL="742950" indent="-285750" algn="ctr" eaLnBrk="0" hangingPunct="0">
              <a:defRPr>
                <a:solidFill>
                  <a:schemeClr val="tx1"/>
                </a:solidFill>
                <a:latin typeface="Arial" charset="0"/>
                <a:ea typeface="ＭＳ Ｐゴシック" charset="0"/>
              </a:defRPr>
            </a:lvl2pPr>
            <a:lvl3pPr marL="1143000" indent="-228600" algn="ctr" eaLnBrk="0" hangingPunct="0">
              <a:defRPr>
                <a:solidFill>
                  <a:schemeClr val="tx1"/>
                </a:solidFill>
                <a:latin typeface="Arial" charset="0"/>
                <a:ea typeface="ＭＳ Ｐゴシック" charset="0"/>
              </a:defRPr>
            </a:lvl3pPr>
            <a:lvl4pPr marL="1600200" indent="-228600" algn="ctr" eaLnBrk="0" hangingPunct="0">
              <a:defRPr>
                <a:solidFill>
                  <a:schemeClr val="tx1"/>
                </a:solidFill>
                <a:latin typeface="Arial" charset="0"/>
                <a:ea typeface="ＭＳ Ｐゴシック" charset="0"/>
              </a:defRPr>
            </a:lvl4pPr>
            <a:lvl5pPr marL="2057400" indent="-228600" algn="ctr"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3B9AB729-A0DF-4A41-8B31-1B0550BAC65D}" type="slidenum">
              <a:rPr lang="en-US">
                <a:solidFill>
                  <a:schemeClr val="tx2"/>
                </a:solidFill>
              </a:rPr>
              <a:pPr eaLnBrk="1" hangingPunct="1"/>
              <a:t>49</a:t>
            </a:fld>
            <a:endParaRPr lang="en-US">
              <a:solidFill>
                <a:schemeClr val="tx2"/>
              </a:solidFill>
            </a:endParaRPr>
          </a:p>
        </p:txBody>
      </p:sp>
      <p:sp>
        <p:nvSpPr>
          <p:cNvPr id="57350" name="Footer Placeholder 1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algn="ctr" eaLnBrk="0" hangingPunct="0">
              <a:defRPr>
                <a:solidFill>
                  <a:schemeClr val="tx1"/>
                </a:solidFill>
                <a:latin typeface="Arial" charset="0"/>
                <a:ea typeface="ＭＳ Ｐゴシック" charset="0"/>
              </a:defRPr>
            </a:lvl1pPr>
            <a:lvl2pPr marL="742950" indent="-285750" algn="ctr" eaLnBrk="0" hangingPunct="0">
              <a:defRPr>
                <a:solidFill>
                  <a:schemeClr val="tx1"/>
                </a:solidFill>
                <a:latin typeface="Arial" charset="0"/>
                <a:ea typeface="ＭＳ Ｐゴシック" charset="0"/>
              </a:defRPr>
            </a:lvl2pPr>
            <a:lvl3pPr marL="1143000" indent="-228600" algn="ctr" eaLnBrk="0" hangingPunct="0">
              <a:defRPr>
                <a:solidFill>
                  <a:schemeClr val="tx1"/>
                </a:solidFill>
                <a:latin typeface="Arial" charset="0"/>
                <a:ea typeface="ＭＳ Ｐゴシック" charset="0"/>
              </a:defRPr>
            </a:lvl3pPr>
            <a:lvl4pPr marL="1600200" indent="-228600" algn="ctr" eaLnBrk="0" hangingPunct="0">
              <a:defRPr>
                <a:solidFill>
                  <a:schemeClr val="tx1"/>
                </a:solidFill>
                <a:latin typeface="Arial" charset="0"/>
                <a:ea typeface="ＭＳ Ｐゴシック" charset="0"/>
              </a:defRPr>
            </a:lvl4pPr>
            <a:lvl5pPr marL="2057400" indent="-228600" algn="ctr"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r>
              <a:rPr lang="en-US">
                <a:solidFill>
                  <a:schemeClr val="tx2"/>
                </a:solidFill>
              </a:rPr>
              <a:t>Ask-a-Scientist Lecture</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 calcmode="lin" valueType="num">
                                      <p:cBhvr additive="base">
                                        <p:cTn id="13"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additive="base">
                                        <p:cTn id="19"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anim calcmode="lin" valueType="num">
                                      <p:cBhvr additive="base">
                                        <p:cTn id="25"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anim calcmode="lin" valueType="num">
                                      <p:cBhvr additive="base">
                                        <p:cTn id="31"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
                                            <p:txEl>
                                              <p:pRg st="7" end="7"/>
                                            </p:txEl>
                                          </p:spTgt>
                                        </p:tgtEl>
                                        <p:attrNameLst>
                                          <p:attrName>style.visibility</p:attrName>
                                        </p:attrNameLst>
                                      </p:cBhvr>
                                      <p:to>
                                        <p:strVal val="visible"/>
                                      </p:to>
                                    </p:set>
                                    <p:anim calcmode="lin" valueType="num">
                                      <p:cBhvr additive="base">
                                        <p:cTn id="37"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
                                            <p:txEl>
                                              <p:pRg st="8" end="8"/>
                                            </p:txEl>
                                          </p:spTgt>
                                        </p:tgtEl>
                                        <p:attrNameLst>
                                          <p:attrName>style.visibility</p:attrName>
                                        </p:attrNameLst>
                                      </p:cBhvr>
                                      <p:to>
                                        <p:strVal val="visible"/>
                                      </p:to>
                                    </p:set>
                                    <p:anim calcmode="lin" valueType="num">
                                      <p:cBhvr additive="base">
                                        <p:cTn id="43"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
                                            <p:txEl>
                                              <p:pRg st="9" end="9"/>
                                            </p:txEl>
                                          </p:spTgt>
                                        </p:tgtEl>
                                        <p:attrNameLst>
                                          <p:attrName>style.visibility</p:attrName>
                                        </p:attrNameLst>
                                      </p:cBhvr>
                                      <p:to>
                                        <p:strVal val="visible"/>
                                      </p:to>
                                    </p:set>
                                    <p:anim calcmode="lin" valueType="num">
                                      <p:cBhvr additive="base">
                                        <p:cTn id="49"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eaLnBrk="1" hangingPunct="1">
              <a:defRPr/>
            </a:pPr>
            <a:r>
              <a:rPr smtClean="0">
                <a:ea typeface="+mj-ea"/>
              </a:rPr>
              <a:t>Is this lecture necessary?</a:t>
            </a:r>
            <a:endParaRPr>
              <a:ea typeface="+mj-ea"/>
            </a:endParaRPr>
          </a:p>
        </p:txBody>
      </p:sp>
      <p:sp>
        <p:nvSpPr>
          <p:cNvPr id="7" name="TextBox 6"/>
          <p:cNvSpPr txBox="1">
            <a:spLocks noChangeArrowheads="1"/>
          </p:cNvSpPr>
          <p:nvPr/>
        </p:nvSpPr>
        <p:spPr bwMode="auto">
          <a:xfrm>
            <a:off x="344488" y="5829300"/>
            <a:ext cx="84550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eaLnBrk="0" hangingPunct="0">
              <a:defRPr>
                <a:solidFill>
                  <a:schemeClr val="tx1"/>
                </a:solidFill>
                <a:latin typeface="Arial" charset="0"/>
                <a:ea typeface="ＭＳ Ｐゴシック" charset="0"/>
              </a:defRPr>
            </a:lvl1pPr>
            <a:lvl2pPr marL="742950" indent="-285750" algn="ctr" eaLnBrk="0" hangingPunct="0">
              <a:defRPr>
                <a:solidFill>
                  <a:schemeClr val="tx1"/>
                </a:solidFill>
                <a:latin typeface="Arial" charset="0"/>
                <a:ea typeface="ＭＳ Ｐゴシック" charset="0"/>
              </a:defRPr>
            </a:lvl2pPr>
            <a:lvl3pPr marL="1143000" indent="-228600" algn="ctr" eaLnBrk="0" hangingPunct="0">
              <a:defRPr>
                <a:solidFill>
                  <a:schemeClr val="tx1"/>
                </a:solidFill>
                <a:latin typeface="Arial" charset="0"/>
                <a:ea typeface="ＭＳ Ｐゴシック" charset="0"/>
              </a:defRPr>
            </a:lvl3pPr>
            <a:lvl4pPr marL="1600200" indent="-228600" algn="ctr" eaLnBrk="0" hangingPunct="0">
              <a:defRPr>
                <a:solidFill>
                  <a:schemeClr val="tx1"/>
                </a:solidFill>
                <a:latin typeface="Arial" charset="0"/>
                <a:ea typeface="ＭＳ Ｐゴシック" charset="0"/>
              </a:defRPr>
            </a:lvl4pPr>
            <a:lvl5pPr marL="2057400" indent="-228600" algn="ctr"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2000"/>
              <a:t>Unfortunately, Homer</a:t>
            </a:r>
            <a:r>
              <a:rPr lang="ja-JP" altLang="en-US" sz="2000"/>
              <a:t>’</a:t>
            </a:r>
            <a:r>
              <a:rPr lang="en-US" sz="2000"/>
              <a:t>s conceptual understanding is well above average!</a:t>
            </a:r>
          </a:p>
        </p:txBody>
      </p:sp>
      <p:pic>
        <p:nvPicPr>
          <p:cNvPr id="13" name="obeythelaw.wmv">
            <a:hlinkClick r:id="" action="ppaction://media"/>
          </p:cNvPr>
          <p:cNvPicPr>
            <a:picLocks noRot="1" noChangeAspect="1"/>
          </p:cNvPicPr>
          <p:nvPr>
            <a:videoFile r:link="rId2"/>
            <p:extLst>
              <p:ext uri="{DAA4B4D4-6D71-4841-9C94-3DE7FCFB9230}">
                <p14:media xmlns:p14="http://schemas.microsoft.com/office/powerpoint/2010/main" r:link="rId1"/>
              </p:ext>
            </p:extLst>
          </p:nvPr>
        </p:nvPicPr>
        <p:blipFill>
          <a:blip r:embed="rId4">
            <a:extLst>
              <a:ext uri="{28A0092B-C50C-407E-A947-70E740481C1C}">
                <a14:useLocalDpi xmlns:a14="http://schemas.microsoft.com/office/drawing/2010/main" val="0"/>
              </a:ext>
            </a:extLst>
          </a:blip>
          <a:srcRect/>
          <a:stretch>
            <a:fillRect/>
          </a:stretch>
        </p:blipFill>
        <p:spPr bwMode="auto">
          <a:xfrm>
            <a:off x="628650" y="723900"/>
            <a:ext cx="7600950" cy="506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Date Placeholder 7"/>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algn="ctr" eaLnBrk="0" hangingPunct="0">
              <a:defRPr>
                <a:solidFill>
                  <a:schemeClr val="tx1"/>
                </a:solidFill>
                <a:latin typeface="Arial" charset="0"/>
                <a:ea typeface="ＭＳ Ｐゴシック" charset="0"/>
              </a:defRPr>
            </a:lvl1pPr>
            <a:lvl2pPr marL="742950" indent="-285750" algn="ctr" eaLnBrk="0" hangingPunct="0">
              <a:defRPr>
                <a:solidFill>
                  <a:schemeClr val="tx1"/>
                </a:solidFill>
                <a:latin typeface="Arial" charset="0"/>
                <a:ea typeface="ＭＳ Ｐゴシック" charset="0"/>
              </a:defRPr>
            </a:lvl2pPr>
            <a:lvl3pPr marL="1143000" indent="-228600" algn="ctr" eaLnBrk="0" hangingPunct="0">
              <a:defRPr>
                <a:solidFill>
                  <a:schemeClr val="tx1"/>
                </a:solidFill>
                <a:latin typeface="Arial" charset="0"/>
                <a:ea typeface="ＭＳ Ｐゴシック" charset="0"/>
              </a:defRPr>
            </a:lvl3pPr>
            <a:lvl4pPr marL="1600200" indent="-228600" algn="ctr" eaLnBrk="0" hangingPunct="0">
              <a:defRPr>
                <a:solidFill>
                  <a:schemeClr val="tx1"/>
                </a:solidFill>
                <a:latin typeface="Arial" charset="0"/>
                <a:ea typeface="ＭＳ Ｐゴシック" charset="0"/>
              </a:defRPr>
            </a:lvl4pPr>
            <a:lvl5pPr marL="2057400" indent="-228600" algn="ctr"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algn="l" eaLnBrk="1" hangingPunct="1"/>
            <a:r>
              <a:rPr lang="en-US" smtClean="0">
                <a:solidFill>
                  <a:schemeClr val="tx2"/>
                </a:solidFill>
              </a:rPr>
              <a:t>May 5, 2013</a:t>
            </a:r>
            <a:endParaRPr lang="en-US">
              <a:solidFill>
                <a:schemeClr val="tx2"/>
              </a:solidFill>
            </a:endParaRPr>
          </a:p>
        </p:txBody>
      </p:sp>
      <p:sp>
        <p:nvSpPr>
          <p:cNvPr id="15366" name="Slide Number Placeholder 8"/>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a:solidFill>
                  <a:schemeClr val="tx1"/>
                </a:solidFill>
                <a:latin typeface="Arial" charset="0"/>
                <a:ea typeface="ＭＳ Ｐゴシック" charset="0"/>
              </a:defRPr>
            </a:lvl1pPr>
            <a:lvl2pPr marL="742950" indent="-285750" algn="ctr" eaLnBrk="0" hangingPunct="0">
              <a:defRPr>
                <a:solidFill>
                  <a:schemeClr val="tx1"/>
                </a:solidFill>
                <a:latin typeface="Arial" charset="0"/>
                <a:ea typeface="ＭＳ Ｐゴシック" charset="0"/>
              </a:defRPr>
            </a:lvl2pPr>
            <a:lvl3pPr marL="1143000" indent="-228600" algn="ctr" eaLnBrk="0" hangingPunct="0">
              <a:defRPr>
                <a:solidFill>
                  <a:schemeClr val="tx1"/>
                </a:solidFill>
                <a:latin typeface="Arial" charset="0"/>
                <a:ea typeface="ＭＳ Ｐゴシック" charset="0"/>
              </a:defRPr>
            </a:lvl3pPr>
            <a:lvl4pPr marL="1600200" indent="-228600" algn="ctr" eaLnBrk="0" hangingPunct="0">
              <a:defRPr>
                <a:solidFill>
                  <a:schemeClr val="tx1"/>
                </a:solidFill>
                <a:latin typeface="Arial" charset="0"/>
                <a:ea typeface="ＭＳ Ｐゴシック" charset="0"/>
              </a:defRPr>
            </a:lvl4pPr>
            <a:lvl5pPr marL="2057400" indent="-228600" algn="ctr"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B58EA323-5545-B44F-B5FC-745C29F55EC2}" type="slidenum">
              <a:rPr lang="en-US">
                <a:solidFill>
                  <a:schemeClr val="tx2"/>
                </a:solidFill>
              </a:rPr>
              <a:pPr eaLnBrk="1" hangingPunct="1"/>
              <a:t>5</a:t>
            </a:fld>
            <a:endParaRPr lang="en-US">
              <a:solidFill>
                <a:schemeClr val="tx2"/>
              </a:solidFill>
            </a:endParaRPr>
          </a:p>
        </p:txBody>
      </p:sp>
      <p:sp>
        <p:nvSpPr>
          <p:cNvPr id="15367" name="Footer Placeholder 1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algn="ctr" eaLnBrk="0" hangingPunct="0">
              <a:defRPr>
                <a:solidFill>
                  <a:schemeClr val="tx1"/>
                </a:solidFill>
                <a:latin typeface="Arial" charset="0"/>
                <a:ea typeface="ＭＳ Ｐゴシック" charset="0"/>
              </a:defRPr>
            </a:lvl1pPr>
            <a:lvl2pPr marL="742950" indent="-285750" algn="ctr" eaLnBrk="0" hangingPunct="0">
              <a:defRPr>
                <a:solidFill>
                  <a:schemeClr val="tx1"/>
                </a:solidFill>
                <a:latin typeface="Arial" charset="0"/>
                <a:ea typeface="ＭＳ Ｐゴシック" charset="0"/>
              </a:defRPr>
            </a:lvl2pPr>
            <a:lvl3pPr marL="1143000" indent="-228600" algn="ctr" eaLnBrk="0" hangingPunct="0">
              <a:defRPr>
                <a:solidFill>
                  <a:schemeClr val="tx1"/>
                </a:solidFill>
                <a:latin typeface="Arial" charset="0"/>
                <a:ea typeface="ＭＳ Ｐゴシック" charset="0"/>
              </a:defRPr>
            </a:lvl3pPr>
            <a:lvl4pPr marL="1600200" indent="-228600" algn="ctr" eaLnBrk="0" hangingPunct="0">
              <a:defRPr>
                <a:solidFill>
                  <a:schemeClr val="tx1"/>
                </a:solidFill>
                <a:latin typeface="Arial" charset="0"/>
                <a:ea typeface="ＭＳ Ｐゴシック" charset="0"/>
              </a:defRPr>
            </a:lvl4pPr>
            <a:lvl5pPr marL="2057400" indent="-228600" algn="ctr"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r>
              <a:rPr lang="en-US">
                <a:solidFill>
                  <a:schemeClr val="tx2"/>
                </a:solidFill>
              </a:rPr>
              <a:t>Ask-a-Scientist Lecture</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childTnLst>
                                </p:cTn>
                              </p:par>
                            </p:childTnLst>
                          </p:cTn>
                        </p:par>
                        <p:par>
                          <p:cTn id="8" fill="hold" nodeType="afterGroup">
                            <p:stCondLst>
                              <p:cond delay="1000"/>
                            </p:stCondLst>
                            <p:childTnLst>
                              <p:par>
                                <p:cTn id="9" presetID="2" presetClass="mediacall" presetSubtype="0" fill="hold" nodeType="afterEffect">
                                  <p:stCondLst>
                                    <p:cond delay="0"/>
                                  </p:stCondLst>
                                  <p:childTnLst>
                                    <p:cmd type="call" cmd="togglePause">
                                      <p:cBhvr>
                                        <p:cTn id="10" dur="1" fill="hold"/>
                                        <p:tgtEl>
                                          <p:spTgt spid="13"/>
                                        </p:tgtEl>
                                      </p:cBhvr>
                                    </p:cmd>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4"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video>
              <p:cMediaNode>
                <p:cTn id="17" fill="hold" display="0">
                  <p:stCondLst>
                    <p:cond delay="indefinite"/>
                  </p:stCondLst>
                  <p:endCondLst>
                    <p:cond evt="onNext" delay="0">
                      <p:tgtEl>
                        <p:sldTgt/>
                      </p:tgtEl>
                    </p:cond>
                    <p:cond evt="onPrev" delay="0">
                      <p:tgtEl>
                        <p:sldTgt/>
                      </p:tgtEl>
                    </p:cond>
                  </p:endCondLst>
                </p:cTn>
                <p:tgtEl>
                  <p:spTgt spid="13"/>
                </p:tgtEl>
              </p:cMediaNode>
            </p:video>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Content Placeholder 5"/>
          <p:cNvSpPr>
            <a:spLocks noGrp="1"/>
          </p:cNvSpPr>
          <p:nvPr>
            <p:ph idx="1"/>
          </p:nvPr>
        </p:nvSpPr>
        <p:spPr>
          <a:xfrm>
            <a:off x="457200" y="842963"/>
            <a:ext cx="8229600" cy="5557837"/>
          </a:xfrm>
        </p:spPr>
        <p:txBody>
          <a:bodyPr/>
          <a:lstStyle/>
          <a:p>
            <a:r>
              <a:rPr lang="en-US" sz="2400">
                <a:latin typeface="Constantia" charset="0"/>
              </a:rPr>
              <a:t>Tapping the energy of water is to </a:t>
            </a:r>
            <a:br>
              <a:rPr lang="en-US" sz="2400">
                <a:latin typeface="Constantia" charset="0"/>
              </a:rPr>
            </a:br>
            <a:r>
              <a:rPr lang="en-US" sz="2400">
                <a:latin typeface="Constantia" charset="0"/>
              </a:rPr>
              <a:t>the </a:t>
            </a:r>
            <a:r>
              <a:rPr lang="ja-JP" altLang="en-US" sz="2400">
                <a:latin typeface="Constantia" charset="0"/>
              </a:rPr>
              <a:t>“</a:t>
            </a:r>
            <a:r>
              <a:rPr lang="en-US" sz="2400">
                <a:latin typeface="Constantia" charset="0"/>
              </a:rPr>
              <a:t>free energy community</a:t>
            </a:r>
            <a:r>
              <a:rPr lang="ja-JP" altLang="en-US" sz="2400">
                <a:latin typeface="Constantia" charset="0"/>
              </a:rPr>
              <a:t>”</a:t>
            </a:r>
            <a:r>
              <a:rPr lang="en-US" sz="2400">
                <a:latin typeface="Constantia" charset="0"/>
              </a:rPr>
              <a:t> what </a:t>
            </a:r>
            <a:br>
              <a:rPr lang="en-US" sz="2400">
                <a:latin typeface="Constantia" charset="0"/>
              </a:rPr>
            </a:br>
            <a:r>
              <a:rPr lang="en-US" sz="2400">
                <a:latin typeface="Constantia" charset="0"/>
              </a:rPr>
              <a:t>the Philosopher</a:t>
            </a:r>
            <a:r>
              <a:rPr lang="ja-JP" altLang="en-US" sz="2400">
                <a:latin typeface="Constantia" charset="0"/>
              </a:rPr>
              <a:t>’</a:t>
            </a:r>
            <a:r>
              <a:rPr lang="en-US" sz="2400">
                <a:latin typeface="Constantia" charset="0"/>
              </a:rPr>
              <a:t>s Stone was to </a:t>
            </a:r>
            <a:br>
              <a:rPr lang="en-US" sz="2400">
                <a:latin typeface="Constantia" charset="0"/>
              </a:rPr>
            </a:br>
            <a:r>
              <a:rPr lang="en-US" sz="2400">
                <a:latin typeface="Constantia" charset="0"/>
              </a:rPr>
              <a:t>alchemists.</a:t>
            </a:r>
          </a:p>
          <a:p>
            <a:r>
              <a:rPr lang="en-US" sz="2400">
                <a:latin typeface="Constantia" charset="0"/>
              </a:rPr>
              <a:t>Recall, Keely himself claimed to</a:t>
            </a:r>
            <a:br>
              <a:rPr lang="en-US" sz="2400">
                <a:latin typeface="Constantia" charset="0"/>
              </a:rPr>
            </a:br>
            <a:r>
              <a:rPr lang="en-US" sz="2400">
                <a:latin typeface="Constantia" charset="0"/>
              </a:rPr>
              <a:t>have a motor which ran on water </a:t>
            </a:r>
            <a:br>
              <a:rPr lang="en-US" sz="2400">
                <a:latin typeface="Constantia" charset="0"/>
              </a:rPr>
            </a:br>
            <a:r>
              <a:rPr lang="en-US" sz="2400">
                <a:latin typeface="Constantia" charset="0"/>
              </a:rPr>
              <a:t>in 1890.</a:t>
            </a:r>
          </a:p>
          <a:p>
            <a:r>
              <a:rPr lang="en-US" sz="2400">
                <a:latin typeface="Constantia" charset="0"/>
              </a:rPr>
              <a:t>A patent was issued in 1935 for the </a:t>
            </a:r>
            <a:r>
              <a:rPr lang="ja-JP" altLang="en-US" sz="2400">
                <a:latin typeface="Constantia" charset="0"/>
              </a:rPr>
              <a:t>“</a:t>
            </a:r>
            <a:r>
              <a:rPr lang="en-US" sz="2400">
                <a:latin typeface="Constantia" charset="0"/>
              </a:rPr>
              <a:t>Garrett Carburetor</a:t>
            </a:r>
            <a:r>
              <a:rPr lang="ja-JP" altLang="en-US" sz="2400">
                <a:latin typeface="Constantia" charset="0"/>
              </a:rPr>
              <a:t>”</a:t>
            </a:r>
            <a:r>
              <a:rPr lang="en-US" sz="2400">
                <a:latin typeface="Constantia" charset="0"/>
              </a:rPr>
              <a:t>, which set the standard for countless water schemes to follow. The principle is quite simple:</a:t>
            </a:r>
          </a:p>
          <a:p>
            <a:pPr lvl="1"/>
            <a:r>
              <a:rPr lang="en-US" sz="2000">
                <a:latin typeface="Constantia" charset="0"/>
              </a:rPr>
              <a:t>Invent an </a:t>
            </a:r>
            <a:r>
              <a:rPr lang="ja-JP" altLang="en-US" sz="2000">
                <a:latin typeface="Constantia" charset="0"/>
              </a:rPr>
              <a:t>“</a:t>
            </a:r>
            <a:r>
              <a:rPr lang="en-US" sz="2000">
                <a:latin typeface="Constantia" charset="0"/>
              </a:rPr>
              <a:t>efficient</a:t>
            </a:r>
            <a:r>
              <a:rPr lang="ja-JP" altLang="en-US" sz="2000">
                <a:latin typeface="Constantia" charset="0"/>
              </a:rPr>
              <a:t>”</a:t>
            </a:r>
            <a:r>
              <a:rPr lang="en-US" sz="2000">
                <a:latin typeface="Constantia" charset="0"/>
              </a:rPr>
              <a:t> way to use electricity to separate water into Hydrogen and Oxygen.</a:t>
            </a:r>
          </a:p>
          <a:p>
            <a:pPr lvl="1"/>
            <a:r>
              <a:rPr lang="en-US" sz="2000">
                <a:latin typeface="Constantia" charset="0"/>
              </a:rPr>
              <a:t>Burn the Hydrogen.</a:t>
            </a:r>
          </a:p>
          <a:p>
            <a:pPr lvl="1"/>
            <a:r>
              <a:rPr lang="en-US" sz="2000">
                <a:latin typeface="Constantia" charset="0"/>
              </a:rPr>
              <a:t>Use a small amount of the energy to generate electricity to produce more Hydrogen.</a:t>
            </a:r>
          </a:p>
        </p:txBody>
      </p:sp>
      <p:sp>
        <p:nvSpPr>
          <p:cNvPr id="2" name="Title 1"/>
          <p:cNvSpPr>
            <a:spLocks noGrp="1"/>
          </p:cNvSpPr>
          <p:nvPr>
            <p:ph type="title"/>
          </p:nvPr>
        </p:nvSpPr>
        <p:spPr/>
        <p:txBody>
          <a:bodyPr/>
          <a:lstStyle/>
          <a:p>
            <a:pPr>
              <a:defRPr/>
            </a:pPr>
            <a:r>
              <a:rPr smtClean="0">
                <a:ea typeface="+mj-ea"/>
              </a:rPr>
              <a:t>Motors that run on water	</a:t>
            </a:r>
            <a:endParaRPr>
              <a:ea typeface="+mj-ea"/>
            </a:endParaRPr>
          </a:p>
        </p:txBody>
      </p:sp>
      <p:pic>
        <p:nvPicPr>
          <p:cNvPr id="58372"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34100" y="266700"/>
            <a:ext cx="2646363" cy="339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3" name="Date Placeholder 10"/>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algn="ctr" eaLnBrk="0" hangingPunct="0">
              <a:defRPr>
                <a:solidFill>
                  <a:schemeClr val="tx1"/>
                </a:solidFill>
                <a:latin typeface="Arial" charset="0"/>
                <a:ea typeface="ＭＳ Ｐゴシック" charset="0"/>
              </a:defRPr>
            </a:lvl1pPr>
            <a:lvl2pPr marL="742950" indent="-285750" algn="ctr" eaLnBrk="0" hangingPunct="0">
              <a:defRPr>
                <a:solidFill>
                  <a:schemeClr val="tx1"/>
                </a:solidFill>
                <a:latin typeface="Arial" charset="0"/>
                <a:ea typeface="ＭＳ Ｐゴシック" charset="0"/>
              </a:defRPr>
            </a:lvl2pPr>
            <a:lvl3pPr marL="1143000" indent="-228600" algn="ctr" eaLnBrk="0" hangingPunct="0">
              <a:defRPr>
                <a:solidFill>
                  <a:schemeClr val="tx1"/>
                </a:solidFill>
                <a:latin typeface="Arial" charset="0"/>
                <a:ea typeface="ＭＳ Ｐゴシック" charset="0"/>
              </a:defRPr>
            </a:lvl3pPr>
            <a:lvl4pPr marL="1600200" indent="-228600" algn="ctr" eaLnBrk="0" hangingPunct="0">
              <a:defRPr>
                <a:solidFill>
                  <a:schemeClr val="tx1"/>
                </a:solidFill>
                <a:latin typeface="Arial" charset="0"/>
                <a:ea typeface="ＭＳ Ｐゴシック" charset="0"/>
              </a:defRPr>
            </a:lvl4pPr>
            <a:lvl5pPr marL="2057400" indent="-228600" algn="ctr"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algn="l" eaLnBrk="1" hangingPunct="1"/>
            <a:r>
              <a:rPr lang="en-US" smtClean="0">
                <a:solidFill>
                  <a:schemeClr val="tx2"/>
                </a:solidFill>
              </a:rPr>
              <a:t>May 5, 2013</a:t>
            </a:r>
            <a:endParaRPr lang="en-US">
              <a:solidFill>
                <a:schemeClr val="tx2"/>
              </a:solidFill>
            </a:endParaRPr>
          </a:p>
        </p:txBody>
      </p:sp>
      <p:sp>
        <p:nvSpPr>
          <p:cNvPr id="58374" name="Slide Number Placeholder 1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a:solidFill>
                  <a:schemeClr val="tx1"/>
                </a:solidFill>
                <a:latin typeface="Arial" charset="0"/>
                <a:ea typeface="ＭＳ Ｐゴシック" charset="0"/>
              </a:defRPr>
            </a:lvl1pPr>
            <a:lvl2pPr marL="742950" indent="-285750" algn="ctr" eaLnBrk="0" hangingPunct="0">
              <a:defRPr>
                <a:solidFill>
                  <a:schemeClr val="tx1"/>
                </a:solidFill>
                <a:latin typeface="Arial" charset="0"/>
                <a:ea typeface="ＭＳ Ｐゴシック" charset="0"/>
              </a:defRPr>
            </a:lvl2pPr>
            <a:lvl3pPr marL="1143000" indent="-228600" algn="ctr" eaLnBrk="0" hangingPunct="0">
              <a:defRPr>
                <a:solidFill>
                  <a:schemeClr val="tx1"/>
                </a:solidFill>
                <a:latin typeface="Arial" charset="0"/>
                <a:ea typeface="ＭＳ Ｐゴシック" charset="0"/>
              </a:defRPr>
            </a:lvl3pPr>
            <a:lvl4pPr marL="1600200" indent="-228600" algn="ctr" eaLnBrk="0" hangingPunct="0">
              <a:defRPr>
                <a:solidFill>
                  <a:schemeClr val="tx1"/>
                </a:solidFill>
                <a:latin typeface="Arial" charset="0"/>
                <a:ea typeface="ＭＳ Ｐゴシック" charset="0"/>
              </a:defRPr>
            </a:lvl4pPr>
            <a:lvl5pPr marL="2057400" indent="-228600" algn="ctr"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7035F319-88FF-054E-B517-D6AC8BBB2AB8}" type="slidenum">
              <a:rPr lang="en-US">
                <a:solidFill>
                  <a:schemeClr val="tx2"/>
                </a:solidFill>
              </a:rPr>
              <a:pPr eaLnBrk="1" hangingPunct="1"/>
              <a:t>50</a:t>
            </a:fld>
            <a:endParaRPr lang="en-US">
              <a:solidFill>
                <a:schemeClr val="tx2"/>
              </a:solidFill>
            </a:endParaRPr>
          </a:p>
        </p:txBody>
      </p:sp>
      <p:sp>
        <p:nvSpPr>
          <p:cNvPr id="58375" name="Footer Placeholder 1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algn="ctr" eaLnBrk="0" hangingPunct="0">
              <a:defRPr>
                <a:solidFill>
                  <a:schemeClr val="tx1"/>
                </a:solidFill>
                <a:latin typeface="Arial" charset="0"/>
                <a:ea typeface="ＭＳ Ｐゴシック" charset="0"/>
              </a:defRPr>
            </a:lvl1pPr>
            <a:lvl2pPr marL="742950" indent="-285750" algn="ctr" eaLnBrk="0" hangingPunct="0">
              <a:defRPr>
                <a:solidFill>
                  <a:schemeClr val="tx1"/>
                </a:solidFill>
                <a:latin typeface="Arial" charset="0"/>
                <a:ea typeface="ＭＳ Ｐゴシック" charset="0"/>
              </a:defRPr>
            </a:lvl2pPr>
            <a:lvl3pPr marL="1143000" indent="-228600" algn="ctr" eaLnBrk="0" hangingPunct="0">
              <a:defRPr>
                <a:solidFill>
                  <a:schemeClr val="tx1"/>
                </a:solidFill>
                <a:latin typeface="Arial" charset="0"/>
                <a:ea typeface="ＭＳ Ｐゴシック" charset="0"/>
              </a:defRPr>
            </a:lvl3pPr>
            <a:lvl4pPr marL="1600200" indent="-228600" algn="ctr" eaLnBrk="0" hangingPunct="0">
              <a:defRPr>
                <a:solidFill>
                  <a:schemeClr val="tx1"/>
                </a:solidFill>
                <a:latin typeface="Arial" charset="0"/>
                <a:ea typeface="ＭＳ Ｐゴシック" charset="0"/>
              </a:defRPr>
            </a:lvl4pPr>
            <a:lvl5pPr marL="2057400" indent="-228600" algn="ctr"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r>
              <a:rPr lang="en-US">
                <a:solidFill>
                  <a:schemeClr val="tx2"/>
                </a:solidFill>
              </a:rPr>
              <a:t>Ask-a-Scientist Lecture</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Content Placeholder 1"/>
          <p:cNvSpPr>
            <a:spLocks noGrp="1"/>
          </p:cNvSpPr>
          <p:nvPr>
            <p:ph idx="1"/>
          </p:nvPr>
        </p:nvSpPr>
        <p:spPr>
          <a:xfrm>
            <a:off x="457200" y="842963"/>
            <a:ext cx="8229600" cy="2433637"/>
          </a:xfrm>
        </p:spPr>
        <p:txBody>
          <a:bodyPr/>
          <a:lstStyle/>
          <a:p>
            <a:r>
              <a:rPr lang="en-US" sz="2800">
                <a:latin typeface="Constantia" charset="0"/>
              </a:rPr>
              <a:t>Burning Hydrogen and Oxygen produces water.</a:t>
            </a:r>
          </a:p>
          <a:p>
            <a:r>
              <a:rPr lang="en-US" sz="2800">
                <a:latin typeface="Constantia" charset="0"/>
              </a:rPr>
              <a:t>Remember the First Law of Thermodynamics</a:t>
            </a:r>
          </a:p>
          <a:p>
            <a:pPr lvl="1"/>
            <a:r>
              <a:rPr lang="en-US" sz="2800">
                <a:latin typeface="Constantia" charset="0"/>
              </a:rPr>
              <a:t>An engine that runs on water</a:t>
            </a:r>
          </a:p>
          <a:p>
            <a:pPr lvl="2"/>
            <a:r>
              <a:rPr lang="en-US" sz="2400">
                <a:latin typeface="Constantia" charset="0"/>
              </a:rPr>
              <a:t>Starts with water</a:t>
            </a:r>
          </a:p>
          <a:p>
            <a:pPr lvl="2"/>
            <a:r>
              <a:rPr lang="en-US" sz="2400">
                <a:latin typeface="Constantia" charset="0"/>
              </a:rPr>
              <a:t>Ends with water (i.e. in the same state)</a:t>
            </a:r>
          </a:p>
          <a:p>
            <a:pPr lvl="2"/>
            <a:r>
              <a:rPr lang="en-US" sz="2400">
                <a:latin typeface="Constantia" charset="0"/>
              </a:rPr>
              <a:t>Extracts useable energy</a:t>
            </a:r>
          </a:p>
          <a:p>
            <a:pPr lvl="1"/>
            <a:endParaRPr lang="en-US">
              <a:latin typeface="Constantia" charset="0"/>
            </a:endParaRPr>
          </a:p>
        </p:txBody>
      </p:sp>
      <p:sp>
        <p:nvSpPr>
          <p:cNvPr id="3" name="Title 2"/>
          <p:cNvSpPr>
            <a:spLocks noGrp="1"/>
          </p:cNvSpPr>
          <p:nvPr>
            <p:ph type="title"/>
          </p:nvPr>
        </p:nvSpPr>
        <p:spPr/>
        <p:txBody>
          <a:bodyPr/>
          <a:lstStyle/>
          <a:p>
            <a:pPr>
              <a:defRPr/>
            </a:pPr>
            <a:r>
              <a:rPr smtClean="0">
                <a:ea typeface="+mj-ea"/>
              </a:rPr>
              <a:t>The problem</a:t>
            </a:r>
            <a:endParaRPr>
              <a:ea typeface="+mj-ea"/>
            </a:endParaRPr>
          </a:p>
        </p:txBody>
      </p:sp>
      <p:sp>
        <p:nvSpPr>
          <p:cNvPr id="7" name="TextBox 6"/>
          <p:cNvSpPr txBox="1">
            <a:spLocks noChangeArrowheads="1"/>
          </p:cNvSpPr>
          <p:nvPr/>
        </p:nvSpPr>
        <p:spPr bwMode="auto">
          <a:xfrm>
            <a:off x="1371600" y="3848100"/>
            <a:ext cx="59436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eaLnBrk="0" hangingPunct="0">
              <a:defRPr>
                <a:solidFill>
                  <a:schemeClr val="tx1"/>
                </a:solidFill>
                <a:latin typeface="Arial" charset="0"/>
                <a:ea typeface="ＭＳ Ｐゴシック" charset="0"/>
              </a:defRPr>
            </a:lvl1pPr>
            <a:lvl2pPr marL="742950" indent="-285750" algn="ctr" eaLnBrk="0" hangingPunct="0">
              <a:defRPr>
                <a:solidFill>
                  <a:schemeClr val="tx1"/>
                </a:solidFill>
                <a:latin typeface="Arial" charset="0"/>
                <a:ea typeface="ＭＳ Ｐゴシック" charset="0"/>
              </a:defRPr>
            </a:lvl2pPr>
            <a:lvl3pPr marL="1143000" indent="-228600" algn="ctr" eaLnBrk="0" hangingPunct="0">
              <a:defRPr>
                <a:solidFill>
                  <a:schemeClr val="tx1"/>
                </a:solidFill>
                <a:latin typeface="Arial" charset="0"/>
                <a:ea typeface="ＭＳ Ｐゴシック" charset="0"/>
              </a:defRPr>
            </a:lvl3pPr>
            <a:lvl4pPr marL="1600200" indent="-228600" algn="ctr" eaLnBrk="0" hangingPunct="0">
              <a:defRPr>
                <a:solidFill>
                  <a:schemeClr val="tx1"/>
                </a:solidFill>
                <a:latin typeface="Arial" charset="0"/>
                <a:ea typeface="ＭＳ Ｐゴシック" charset="0"/>
              </a:defRPr>
            </a:lvl4pPr>
            <a:lvl5pPr marL="2057400" indent="-228600" algn="ctr"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2800" b="1">
                <a:solidFill>
                  <a:srgbClr val="FFFF00"/>
                </a:solidFill>
              </a:rPr>
              <a:t>Cars that run on water violate the laws of physics as we know them</a:t>
            </a:r>
          </a:p>
        </p:txBody>
      </p:sp>
      <p:sp>
        <p:nvSpPr>
          <p:cNvPr id="8" name="Rectangle 7"/>
          <p:cNvSpPr/>
          <p:nvPr/>
        </p:nvSpPr>
        <p:spPr>
          <a:xfrm>
            <a:off x="1371600" y="3810000"/>
            <a:ext cx="6286500" cy="1104900"/>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9398" name="Date Placeholder 11"/>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algn="ctr" eaLnBrk="0" hangingPunct="0">
              <a:defRPr>
                <a:solidFill>
                  <a:schemeClr val="tx1"/>
                </a:solidFill>
                <a:latin typeface="Arial" charset="0"/>
                <a:ea typeface="ＭＳ Ｐゴシック" charset="0"/>
              </a:defRPr>
            </a:lvl1pPr>
            <a:lvl2pPr marL="742950" indent="-285750" algn="ctr" eaLnBrk="0" hangingPunct="0">
              <a:defRPr>
                <a:solidFill>
                  <a:schemeClr val="tx1"/>
                </a:solidFill>
                <a:latin typeface="Arial" charset="0"/>
                <a:ea typeface="ＭＳ Ｐゴシック" charset="0"/>
              </a:defRPr>
            </a:lvl2pPr>
            <a:lvl3pPr marL="1143000" indent="-228600" algn="ctr" eaLnBrk="0" hangingPunct="0">
              <a:defRPr>
                <a:solidFill>
                  <a:schemeClr val="tx1"/>
                </a:solidFill>
                <a:latin typeface="Arial" charset="0"/>
                <a:ea typeface="ＭＳ Ｐゴシック" charset="0"/>
              </a:defRPr>
            </a:lvl3pPr>
            <a:lvl4pPr marL="1600200" indent="-228600" algn="ctr" eaLnBrk="0" hangingPunct="0">
              <a:defRPr>
                <a:solidFill>
                  <a:schemeClr val="tx1"/>
                </a:solidFill>
                <a:latin typeface="Arial" charset="0"/>
                <a:ea typeface="ＭＳ Ｐゴシック" charset="0"/>
              </a:defRPr>
            </a:lvl4pPr>
            <a:lvl5pPr marL="2057400" indent="-228600" algn="ctr"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algn="l" eaLnBrk="1" hangingPunct="1"/>
            <a:r>
              <a:rPr lang="en-US" smtClean="0">
                <a:solidFill>
                  <a:schemeClr val="tx2"/>
                </a:solidFill>
              </a:rPr>
              <a:t>May 5, 2013</a:t>
            </a:r>
            <a:endParaRPr lang="en-US">
              <a:solidFill>
                <a:schemeClr val="tx2"/>
              </a:solidFill>
            </a:endParaRPr>
          </a:p>
        </p:txBody>
      </p:sp>
      <p:sp>
        <p:nvSpPr>
          <p:cNvPr id="59399" name="Slide Number Placeholder 1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a:solidFill>
                  <a:schemeClr val="tx1"/>
                </a:solidFill>
                <a:latin typeface="Arial" charset="0"/>
                <a:ea typeface="ＭＳ Ｐゴシック" charset="0"/>
              </a:defRPr>
            </a:lvl1pPr>
            <a:lvl2pPr marL="742950" indent="-285750" algn="ctr" eaLnBrk="0" hangingPunct="0">
              <a:defRPr>
                <a:solidFill>
                  <a:schemeClr val="tx1"/>
                </a:solidFill>
                <a:latin typeface="Arial" charset="0"/>
                <a:ea typeface="ＭＳ Ｐゴシック" charset="0"/>
              </a:defRPr>
            </a:lvl2pPr>
            <a:lvl3pPr marL="1143000" indent="-228600" algn="ctr" eaLnBrk="0" hangingPunct="0">
              <a:defRPr>
                <a:solidFill>
                  <a:schemeClr val="tx1"/>
                </a:solidFill>
                <a:latin typeface="Arial" charset="0"/>
                <a:ea typeface="ＭＳ Ｐゴシック" charset="0"/>
              </a:defRPr>
            </a:lvl3pPr>
            <a:lvl4pPr marL="1600200" indent="-228600" algn="ctr" eaLnBrk="0" hangingPunct="0">
              <a:defRPr>
                <a:solidFill>
                  <a:schemeClr val="tx1"/>
                </a:solidFill>
                <a:latin typeface="Arial" charset="0"/>
                <a:ea typeface="ＭＳ Ｐゴシック" charset="0"/>
              </a:defRPr>
            </a:lvl4pPr>
            <a:lvl5pPr marL="2057400" indent="-228600" algn="ctr"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67EF2F57-DE84-9946-8813-7F2D0A88E3A4}" type="slidenum">
              <a:rPr lang="en-US">
                <a:solidFill>
                  <a:schemeClr val="tx2"/>
                </a:solidFill>
              </a:rPr>
              <a:pPr eaLnBrk="1" hangingPunct="1"/>
              <a:t>51</a:t>
            </a:fld>
            <a:endParaRPr lang="en-US">
              <a:solidFill>
                <a:schemeClr val="tx2"/>
              </a:solidFill>
            </a:endParaRPr>
          </a:p>
        </p:txBody>
      </p:sp>
      <p:sp>
        <p:nvSpPr>
          <p:cNvPr id="59400" name="Footer Placeholder 1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algn="ctr" eaLnBrk="0" hangingPunct="0">
              <a:defRPr>
                <a:solidFill>
                  <a:schemeClr val="tx1"/>
                </a:solidFill>
                <a:latin typeface="Arial" charset="0"/>
                <a:ea typeface="ＭＳ Ｐゴシック" charset="0"/>
              </a:defRPr>
            </a:lvl1pPr>
            <a:lvl2pPr marL="742950" indent="-285750" algn="ctr" eaLnBrk="0" hangingPunct="0">
              <a:defRPr>
                <a:solidFill>
                  <a:schemeClr val="tx1"/>
                </a:solidFill>
                <a:latin typeface="Arial" charset="0"/>
                <a:ea typeface="ＭＳ Ｐゴシック" charset="0"/>
              </a:defRPr>
            </a:lvl2pPr>
            <a:lvl3pPr marL="1143000" indent="-228600" algn="ctr" eaLnBrk="0" hangingPunct="0">
              <a:defRPr>
                <a:solidFill>
                  <a:schemeClr val="tx1"/>
                </a:solidFill>
                <a:latin typeface="Arial" charset="0"/>
                <a:ea typeface="ＭＳ Ｐゴシック" charset="0"/>
              </a:defRPr>
            </a:lvl3pPr>
            <a:lvl4pPr marL="1600200" indent="-228600" algn="ctr" eaLnBrk="0" hangingPunct="0">
              <a:defRPr>
                <a:solidFill>
                  <a:schemeClr val="tx1"/>
                </a:solidFill>
                <a:latin typeface="Arial" charset="0"/>
                <a:ea typeface="ＭＳ Ｐゴシック" charset="0"/>
              </a:defRPr>
            </a:lvl4pPr>
            <a:lvl5pPr marL="2057400" indent="-228600" algn="ctr"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r>
              <a:rPr lang="en-US">
                <a:solidFill>
                  <a:schemeClr val="tx2"/>
                </a:solidFill>
              </a:rPr>
              <a:t>Ask-a-Scientist Lecture</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Content Placeholder 5"/>
          <p:cNvSpPr>
            <a:spLocks noGrp="1"/>
          </p:cNvSpPr>
          <p:nvPr>
            <p:ph idx="1"/>
          </p:nvPr>
        </p:nvSpPr>
        <p:spPr>
          <a:xfrm>
            <a:off x="457200" y="842963"/>
            <a:ext cx="8229600" cy="5253037"/>
          </a:xfrm>
        </p:spPr>
        <p:txBody>
          <a:bodyPr/>
          <a:lstStyle/>
          <a:p>
            <a:r>
              <a:rPr lang="en-US">
                <a:latin typeface="Constantia" charset="0"/>
              </a:rPr>
              <a:t>Electrolysis is the process by which </a:t>
            </a:r>
            <a:br>
              <a:rPr lang="en-US">
                <a:latin typeface="Constantia" charset="0"/>
              </a:rPr>
            </a:br>
            <a:r>
              <a:rPr lang="en-US">
                <a:latin typeface="Constantia" charset="0"/>
              </a:rPr>
              <a:t>electricity is used to break water </a:t>
            </a:r>
            <a:br>
              <a:rPr lang="en-US">
                <a:latin typeface="Constantia" charset="0"/>
              </a:rPr>
            </a:br>
            <a:r>
              <a:rPr lang="en-US">
                <a:latin typeface="Constantia" charset="0"/>
              </a:rPr>
              <a:t>into Hydrogen and Oxygen</a:t>
            </a:r>
          </a:p>
          <a:p>
            <a:r>
              <a:rPr lang="en-US">
                <a:latin typeface="Constantia" charset="0"/>
              </a:rPr>
              <a:t>Energy is released when the </a:t>
            </a:r>
            <a:br>
              <a:rPr lang="en-US">
                <a:latin typeface="Constantia" charset="0"/>
              </a:rPr>
            </a:br>
            <a:r>
              <a:rPr lang="en-US">
                <a:latin typeface="Constantia" charset="0"/>
              </a:rPr>
              <a:t>Hydrogen and Oxygen are </a:t>
            </a:r>
            <a:br>
              <a:rPr lang="en-US">
                <a:latin typeface="Constantia" charset="0"/>
              </a:rPr>
            </a:br>
            <a:r>
              <a:rPr lang="en-US">
                <a:latin typeface="Constantia" charset="0"/>
              </a:rPr>
              <a:t>recombined , which again </a:t>
            </a:r>
            <a:br>
              <a:rPr lang="en-US">
                <a:latin typeface="Constantia" charset="0"/>
              </a:rPr>
            </a:br>
            <a:r>
              <a:rPr lang="en-US">
                <a:latin typeface="Constantia" charset="0"/>
              </a:rPr>
              <a:t>produces water</a:t>
            </a:r>
          </a:p>
          <a:p>
            <a:r>
              <a:rPr lang="en-US">
                <a:latin typeface="Constantia" charset="0"/>
              </a:rPr>
              <a:t>The energy release in recombining the Hydrogen and Oxygen </a:t>
            </a:r>
            <a:r>
              <a:rPr lang="en-US" i="1">
                <a:latin typeface="Constantia" charset="0"/>
              </a:rPr>
              <a:t>is always less than the energy used in electrolysis.</a:t>
            </a:r>
          </a:p>
        </p:txBody>
      </p:sp>
      <p:sp>
        <p:nvSpPr>
          <p:cNvPr id="2" name="Title 1"/>
          <p:cNvSpPr>
            <a:spLocks noGrp="1"/>
          </p:cNvSpPr>
          <p:nvPr>
            <p:ph type="title"/>
          </p:nvPr>
        </p:nvSpPr>
        <p:spPr/>
        <p:txBody>
          <a:bodyPr/>
          <a:lstStyle/>
          <a:p>
            <a:pPr>
              <a:defRPr/>
            </a:pPr>
            <a:r>
              <a:rPr smtClean="0">
                <a:ea typeface="+mj-ea"/>
              </a:rPr>
              <a:t>Electrolysis: in the real world</a:t>
            </a:r>
            <a:endParaRPr>
              <a:ea typeface="+mj-ea"/>
            </a:endParaRPr>
          </a:p>
        </p:txBody>
      </p:sp>
      <p:pic>
        <p:nvPicPr>
          <p:cNvPr id="60420" name="Picture 6" descr="electrolysis_chhem.gif"/>
          <p:cNvPicPr>
            <a:picLocks noChangeAspect="1"/>
          </p:cNvPicPr>
          <p:nvPr/>
        </p:nvPicPr>
        <p:blipFill>
          <a:blip r:embed="rId2">
            <a:extLst>
              <a:ext uri="{28A0092B-C50C-407E-A947-70E740481C1C}">
                <a14:useLocalDpi xmlns:a14="http://schemas.microsoft.com/office/drawing/2010/main" val="0"/>
              </a:ext>
            </a:extLst>
          </a:blip>
          <a:srcRect l="20345" t="18047" r="24483"/>
          <a:stretch>
            <a:fillRect/>
          </a:stretch>
        </p:blipFill>
        <p:spPr bwMode="auto">
          <a:xfrm>
            <a:off x="5975350" y="661988"/>
            <a:ext cx="2522538" cy="280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1" name="Date Placeholder 10"/>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algn="ctr" eaLnBrk="0" hangingPunct="0">
              <a:defRPr>
                <a:solidFill>
                  <a:schemeClr val="tx1"/>
                </a:solidFill>
                <a:latin typeface="Arial" charset="0"/>
                <a:ea typeface="ＭＳ Ｐゴシック" charset="0"/>
              </a:defRPr>
            </a:lvl1pPr>
            <a:lvl2pPr marL="742950" indent="-285750" algn="ctr" eaLnBrk="0" hangingPunct="0">
              <a:defRPr>
                <a:solidFill>
                  <a:schemeClr val="tx1"/>
                </a:solidFill>
                <a:latin typeface="Arial" charset="0"/>
                <a:ea typeface="ＭＳ Ｐゴシック" charset="0"/>
              </a:defRPr>
            </a:lvl2pPr>
            <a:lvl3pPr marL="1143000" indent="-228600" algn="ctr" eaLnBrk="0" hangingPunct="0">
              <a:defRPr>
                <a:solidFill>
                  <a:schemeClr val="tx1"/>
                </a:solidFill>
                <a:latin typeface="Arial" charset="0"/>
                <a:ea typeface="ＭＳ Ｐゴシック" charset="0"/>
              </a:defRPr>
            </a:lvl3pPr>
            <a:lvl4pPr marL="1600200" indent="-228600" algn="ctr" eaLnBrk="0" hangingPunct="0">
              <a:defRPr>
                <a:solidFill>
                  <a:schemeClr val="tx1"/>
                </a:solidFill>
                <a:latin typeface="Arial" charset="0"/>
                <a:ea typeface="ＭＳ Ｐゴシック" charset="0"/>
              </a:defRPr>
            </a:lvl4pPr>
            <a:lvl5pPr marL="2057400" indent="-228600" algn="ctr"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algn="l" eaLnBrk="1" hangingPunct="1"/>
            <a:r>
              <a:rPr lang="en-US" smtClean="0">
                <a:solidFill>
                  <a:schemeClr val="tx2"/>
                </a:solidFill>
              </a:rPr>
              <a:t>May 5, 2013</a:t>
            </a:r>
            <a:endParaRPr lang="en-US">
              <a:solidFill>
                <a:schemeClr val="tx2"/>
              </a:solidFill>
            </a:endParaRPr>
          </a:p>
        </p:txBody>
      </p:sp>
      <p:sp>
        <p:nvSpPr>
          <p:cNvPr id="60422" name="Slide Number Placeholder 1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a:solidFill>
                  <a:schemeClr val="tx1"/>
                </a:solidFill>
                <a:latin typeface="Arial" charset="0"/>
                <a:ea typeface="ＭＳ Ｐゴシック" charset="0"/>
              </a:defRPr>
            </a:lvl1pPr>
            <a:lvl2pPr marL="742950" indent="-285750" algn="ctr" eaLnBrk="0" hangingPunct="0">
              <a:defRPr>
                <a:solidFill>
                  <a:schemeClr val="tx1"/>
                </a:solidFill>
                <a:latin typeface="Arial" charset="0"/>
                <a:ea typeface="ＭＳ Ｐゴシック" charset="0"/>
              </a:defRPr>
            </a:lvl2pPr>
            <a:lvl3pPr marL="1143000" indent="-228600" algn="ctr" eaLnBrk="0" hangingPunct="0">
              <a:defRPr>
                <a:solidFill>
                  <a:schemeClr val="tx1"/>
                </a:solidFill>
                <a:latin typeface="Arial" charset="0"/>
                <a:ea typeface="ＭＳ Ｐゴシック" charset="0"/>
              </a:defRPr>
            </a:lvl3pPr>
            <a:lvl4pPr marL="1600200" indent="-228600" algn="ctr" eaLnBrk="0" hangingPunct="0">
              <a:defRPr>
                <a:solidFill>
                  <a:schemeClr val="tx1"/>
                </a:solidFill>
                <a:latin typeface="Arial" charset="0"/>
                <a:ea typeface="ＭＳ Ｐゴシック" charset="0"/>
              </a:defRPr>
            </a:lvl4pPr>
            <a:lvl5pPr marL="2057400" indent="-228600" algn="ctr"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5DD40408-4AA5-F34D-8B59-C3546BFC286F}" type="slidenum">
              <a:rPr lang="en-US">
                <a:solidFill>
                  <a:schemeClr val="tx2"/>
                </a:solidFill>
              </a:rPr>
              <a:pPr eaLnBrk="1" hangingPunct="1"/>
              <a:t>52</a:t>
            </a:fld>
            <a:endParaRPr lang="en-US">
              <a:solidFill>
                <a:schemeClr val="tx2"/>
              </a:solidFill>
            </a:endParaRPr>
          </a:p>
        </p:txBody>
      </p:sp>
      <p:sp>
        <p:nvSpPr>
          <p:cNvPr id="60423" name="Footer Placeholder 1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algn="ctr" eaLnBrk="0" hangingPunct="0">
              <a:defRPr>
                <a:solidFill>
                  <a:schemeClr val="tx1"/>
                </a:solidFill>
                <a:latin typeface="Arial" charset="0"/>
                <a:ea typeface="ＭＳ Ｐゴシック" charset="0"/>
              </a:defRPr>
            </a:lvl1pPr>
            <a:lvl2pPr marL="742950" indent="-285750" algn="ctr" eaLnBrk="0" hangingPunct="0">
              <a:defRPr>
                <a:solidFill>
                  <a:schemeClr val="tx1"/>
                </a:solidFill>
                <a:latin typeface="Arial" charset="0"/>
                <a:ea typeface="ＭＳ Ｐゴシック" charset="0"/>
              </a:defRPr>
            </a:lvl2pPr>
            <a:lvl3pPr marL="1143000" indent="-228600" algn="ctr" eaLnBrk="0" hangingPunct="0">
              <a:defRPr>
                <a:solidFill>
                  <a:schemeClr val="tx1"/>
                </a:solidFill>
                <a:latin typeface="Arial" charset="0"/>
                <a:ea typeface="ＭＳ Ｐゴシック" charset="0"/>
              </a:defRPr>
            </a:lvl3pPr>
            <a:lvl4pPr marL="1600200" indent="-228600" algn="ctr" eaLnBrk="0" hangingPunct="0">
              <a:defRPr>
                <a:solidFill>
                  <a:schemeClr val="tx1"/>
                </a:solidFill>
                <a:latin typeface="Arial" charset="0"/>
                <a:ea typeface="ＭＳ Ｐゴシック" charset="0"/>
              </a:defRPr>
            </a:lvl4pPr>
            <a:lvl5pPr marL="2057400" indent="-228600" algn="ctr"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r>
              <a:rPr lang="en-US">
                <a:solidFill>
                  <a:schemeClr val="tx2"/>
                </a:solidFill>
              </a:rPr>
              <a:t>Ask-a-Scientist Lecture</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Content Placeholder 1"/>
          <p:cNvSpPr>
            <a:spLocks noGrp="1"/>
          </p:cNvSpPr>
          <p:nvPr>
            <p:ph idx="1"/>
          </p:nvPr>
        </p:nvSpPr>
        <p:spPr>
          <a:xfrm>
            <a:off x="457200" y="763588"/>
            <a:ext cx="8229600" cy="5253037"/>
          </a:xfrm>
        </p:spPr>
        <p:txBody>
          <a:bodyPr/>
          <a:lstStyle/>
          <a:p>
            <a:r>
              <a:rPr lang="en-US">
                <a:latin typeface="Constantia" charset="0"/>
              </a:rPr>
              <a:t>Hydrogen can be used to store energy from inherently intermittent sources like wind and solar</a:t>
            </a:r>
          </a:p>
          <a:p>
            <a:endParaRPr lang="en-US">
              <a:latin typeface="Constantia" charset="0"/>
            </a:endParaRPr>
          </a:p>
          <a:p>
            <a:endParaRPr lang="en-US">
              <a:latin typeface="Constantia" charset="0"/>
            </a:endParaRPr>
          </a:p>
          <a:p>
            <a:endParaRPr lang="en-US">
              <a:latin typeface="Constantia" charset="0"/>
            </a:endParaRPr>
          </a:p>
          <a:p>
            <a:endParaRPr lang="en-US">
              <a:latin typeface="Constantia" charset="0"/>
            </a:endParaRPr>
          </a:p>
          <a:p>
            <a:endParaRPr lang="en-US">
              <a:latin typeface="Constantia" charset="0"/>
            </a:endParaRPr>
          </a:p>
          <a:p>
            <a:endParaRPr lang="en-US">
              <a:latin typeface="Constantia" charset="0"/>
            </a:endParaRPr>
          </a:p>
          <a:p>
            <a:endParaRPr lang="en-US">
              <a:latin typeface="Constantia" charset="0"/>
            </a:endParaRPr>
          </a:p>
          <a:p>
            <a:endParaRPr lang="en-US">
              <a:latin typeface="Constantia" charset="0"/>
            </a:endParaRPr>
          </a:p>
          <a:p>
            <a:r>
              <a:rPr lang="en-US">
                <a:latin typeface="Constantia" charset="0"/>
              </a:rPr>
              <a:t>Lots of practical problems to solve, but no problem with the laws of physics</a:t>
            </a:r>
          </a:p>
        </p:txBody>
      </p:sp>
      <p:sp>
        <p:nvSpPr>
          <p:cNvPr id="3" name="Title 2"/>
          <p:cNvSpPr>
            <a:spLocks noGrp="1"/>
          </p:cNvSpPr>
          <p:nvPr>
            <p:ph type="title"/>
          </p:nvPr>
        </p:nvSpPr>
        <p:spPr/>
        <p:txBody>
          <a:bodyPr/>
          <a:lstStyle/>
          <a:p>
            <a:pPr>
              <a:defRPr/>
            </a:pPr>
            <a:r>
              <a:rPr smtClean="0">
                <a:ea typeface="+mj-ea"/>
              </a:rPr>
              <a:t>Application of Hydrogen cycle</a:t>
            </a:r>
            <a:endParaRPr>
              <a:ea typeface="+mj-ea"/>
            </a:endParaRPr>
          </a:p>
        </p:txBody>
      </p:sp>
      <p:pic>
        <p:nvPicPr>
          <p:cNvPr id="61444" name="Picture 6" descr="hydrogen.cycl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35138" y="1608138"/>
            <a:ext cx="5500687" cy="377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5" name="Date Placeholder 10"/>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algn="ctr" eaLnBrk="0" hangingPunct="0">
              <a:defRPr>
                <a:solidFill>
                  <a:schemeClr val="tx1"/>
                </a:solidFill>
                <a:latin typeface="Arial" charset="0"/>
                <a:ea typeface="ＭＳ Ｐゴシック" charset="0"/>
              </a:defRPr>
            </a:lvl1pPr>
            <a:lvl2pPr marL="742950" indent="-285750" algn="ctr" eaLnBrk="0" hangingPunct="0">
              <a:defRPr>
                <a:solidFill>
                  <a:schemeClr val="tx1"/>
                </a:solidFill>
                <a:latin typeface="Arial" charset="0"/>
                <a:ea typeface="ＭＳ Ｐゴシック" charset="0"/>
              </a:defRPr>
            </a:lvl2pPr>
            <a:lvl3pPr marL="1143000" indent="-228600" algn="ctr" eaLnBrk="0" hangingPunct="0">
              <a:defRPr>
                <a:solidFill>
                  <a:schemeClr val="tx1"/>
                </a:solidFill>
                <a:latin typeface="Arial" charset="0"/>
                <a:ea typeface="ＭＳ Ｐゴシック" charset="0"/>
              </a:defRPr>
            </a:lvl3pPr>
            <a:lvl4pPr marL="1600200" indent="-228600" algn="ctr" eaLnBrk="0" hangingPunct="0">
              <a:defRPr>
                <a:solidFill>
                  <a:schemeClr val="tx1"/>
                </a:solidFill>
                <a:latin typeface="Arial" charset="0"/>
                <a:ea typeface="ＭＳ Ｐゴシック" charset="0"/>
              </a:defRPr>
            </a:lvl4pPr>
            <a:lvl5pPr marL="2057400" indent="-228600" algn="ctr"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algn="l" eaLnBrk="1" hangingPunct="1"/>
            <a:r>
              <a:rPr lang="en-US" smtClean="0">
                <a:solidFill>
                  <a:schemeClr val="tx2"/>
                </a:solidFill>
              </a:rPr>
              <a:t>May 5, 2013</a:t>
            </a:r>
            <a:endParaRPr lang="en-US">
              <a:solidFill>
                <a:schemeClr val="tx2"/>
              </a:solidFill>
            </a:endParaRPr>
          </a:p>
        </p:txBody>
      </p:sp>
      <p:sp>
        <p:nvSpPr>
          <p:cNvPr id="61446" name="Slide Number Placeholder 1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a:solidFill>
                  <a:schemeClr val="tx1"/>
                </a:solidFill>
                <a:latin typeface="Arial" charset="0"/>
                <a:ea typeface="ＭＳ Ｐゴシック" charset="0"/>
              </a:defRPr>
            </a:lvl1pPr>
            <a:lvl2pPr marL="742950" indent="-285750" algn="ctr" eaLnBrk="0" hangingPunct="0">
              <a:defRPr>
                <a:solidFill>
                  <a:schemeClr val="tx1"/>
                </a:solidFill>
                <a:latin typeface="Arial" charset="0"/>
                <a:ea typeface="ＭＳ Ｐゴシック" charset="0"/>
              </a:defRPr>
            </a:lvl2pPr>
            <a:lvl3pPr marL="1143000" indent="-228600" algn="ctr" eaLnBrk="0" hangingPunct="0">
              <a:defRPr>
                <a:solidFill>
                  <a:schemeClr val="tx1"/>
                </a:solidFill>
                <a:latin typeface="Arial" charset="0"/>
                <a:ea typeface="ＭＳ Ｐゴシック" charset="0"/>
              </a:defRPr>
            </a:lvl3pPr>
            <a:lvl4pPr marL="1600200" indent="-228600" algn="ctr" eaLnBrk="0" hangingPunct="0">
              <a:defRPr>
                <a:solidFill>
                  <a:schemeClr val="tx1"/>
                </a:solidFill>
                <a:latin typeface="Arial" charset="0"/>
                <a:ea typeface="ＭＳ Ｐゴシック" charset="0"/>
              </a:defRPr>
            </a:lvl4pPr>
            <a:lvl5pPr marL="2057400" indent="-228600" algn="ctr"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D561DBBA-0B49-ED4E-B13E-64BEF82CA72C}" type="slidenum">
              <a:rPr lang="en-US">
                <a:solidFill>
                  <a:schemeClr val="tx2"/>
                </a:solidFill>
              </a:rPr>
              <a:pPr eaLnBrk="1" hangingPunct="1"/>
              <a:t>53</a:t>
            </a:fld>
            <a:endParaRPr lang="en-US">
              <a:solidFill>
                <a:schemeClr val="tx2"/>
              </a:solidFill>
            </a:endParaRPr>
          </a:p>
        </p:txBody>
      </p:sp>
      <p:sp>
        <p:nvSpPr>
          <p:cNvPr id="61447" name="Footer Placeholder 1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algn="ctr" eaLnBrk="0" hangingPunct="0">
              <a:defRPr>
                <a:solidFill>
                  <a:schemeClr val="tx1"/>
                </a:solidFill>
                <a:latin typeface="Arial" charset="0"/>
                <a:ea typeface="ＭＳ Ｐゴシック" charset="0"/>
              </a:defRPr>
            </a:lvl1pPr>
            <a:lvl2pPr marL="742950" indent="-285750" algn="ctr" eaLnBrk="0" hangingPunct="0">
              <a:defRPr>
                <a:solidFill>
                  <a:schemeClr val="tx1"/>
                </a:solidFill>
                <a:latin typeface="Arial" charset="0"/>
                <a:ea typeface="ＭＳ Ｐゴシック" charset="0"/>
              </a:defRPr>
            </a:lvl2pPr>
            <a:lvl3pPr marL="1143000" indent="-228600" algn="ctr" eaLnBrk="0" hangingPunct="0">
              <a:defRPr>
                <a:solidFill>
                  <a:schemeClr val="tx1"/>
                </a:solidFill>
                <a:latin typeface="Arial" charset="0"/>
                <a:ea typeface="ＭＳ Ｐゴシック" charset="0"/>
              </a:defRPr>
            </a:lvl3pPr>
            <a:lvl4pPr marL="1600200" indent="-228600" algn="ctr" eaLnBrk="0" hangingPunct="0">
              <a:defRPr>
                <a:solidFill>
                  <a:schemeClr val="tx1"/>
                </a:solidFill>
                <a:latin typeface="Arial" charset="0"/>
                <a:ea typeface="ＭＳ Ｐゴシック" charset="0"/>
              </a:defRPr>
            </a:lvl4pPr>
            <a:lvl5pPr marL="2057400" indent="-228600" algn="ctr"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r>
              <a:rPr lang="en-US">
                <a:solidFill>
                  <a:schemeClr val="tx2"/>
                </a:solidFill>
              </a:rPr>
              <a:t>Ask-a-Scientist Lecture</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731838"/>
            <a:ext cx="8229600" cy="5495925"/>
          </a:xfrm>
        </p:spPr>
        <p:txBody>
          <a:bodyPr/>
          <a:lstStyle/>
          <a:p>
            <a:r>
              <a:rPr lang="en-US" sz="2400">
                <a:latin typeface="Constantia" charset="0"/>
              </a:rPr>
              <a:t>On December 5, 2002, Genesis World Energy issued a press release announcing </a:t>
            </a:r>
          </a:p>
          <a:p>
            <a:pPr marL="346075" lvl="1" indent="20638">
              <a:buFont typeface="Wingdings 2" charset="0"/>
              <a:buNone/>
            </a:pPr>
            <a:r>
              <a:rPr lang="ja-JP" altLang="en-US" sz="2000">
                <a:latin typeface="Constantia" charset="0"/>
              </a:rPr>
              <a:t>“</a:t>
            </a:r>
            <a:r>
              <a:rPr lang="en-US" sz="2000">
                <a:latin typeface="Constantia" charset="0"/>
              </a:rPr>
              <a:t>a scientific breakthrough that allows consumers to easily access the energy contained within the hydrogen and oxygen molecular structure of ordinary water</a:t>
            </a:r>
            <a:r>
              <a:rPr lang="ja-JP" altLang="en-US" sz="2000">
                <a:latin typeface="Constantia" charset="0"/>
              </a:rPr>
              <a:t>”</a:t>
            </a:r>
            <a:endParaRPr lang="en-US" sz="2000">
              <a:latin typeface="Constantia" charset="0"/>
            </a:endParaRPr>
          </a:p>
          <a:p>
            <a:r>
              <a:rPr lang="en-US" sz="2400">
                <a:latin typeface="Constantia" charset="0"/>
              </a:rPr>
              <a:t>This technology had </a:t>
            </a:r>
            <a:br>
              <a:rPr lang="en-US" sz="2400">
                <a:latin typeface="Constantia" charset="0"/>
              </a:rPr>
            </a:br>
            <a:r>
              <a:rPr lang="en-US" sz="2400">
                <a:latin typeface="Constantia" charset="0"/>
              </a:rPr>
              <a:t>reportedly been </a:t>
            </a:r>
            <a:br>
              <a:rPr lang="en-US" sz="2400">
                <a:latin typeface="Constantia" charset="0"/>
              </a:rPr>
            </a:br>
            <a:r>
              <a:rPr lang="en-US" sz="2400">
                <a:latin typeface="Constantia" charset="0"/>
              </a:rPr>
              <a:t>developed by </a:t>
            </a:r>
            <a:r>
              <a:rPr lang="ja-JP" altLang="en-US" sz="2400">
                <a:latin typeface="Constantia" charset="0"/>
              </a:rPr>
              <a:t>“</a:t>
            </a:r>
            <a:r>
              <a:rPr lang="en-US" sz="2400">
                <a:latin typeface="Constantia" charset="0"/>
              </a:rPr>
              <a:t>more </a:t>
            </a:r>
            <a:br>
              <a:rPr lang="en-US" sz="2400">
                <a:latin typeface="Constantia" charset="0"/>
              </a:rPr>
            </a:br>
            <a:r>
              <a:rPr lang="en-US" sz="2400">
                <a:latin typeface="Constantia" charset="0"/>
              </a:rPr>
              <a:t>than 400 visionaries </a:t>
            </a:r>
            <a:br>
              <a:rPr lang="en-US" sz="2400">
                <a:latin typeface="Constantia" charset="0"/>
              </a:rPr>
            </a:br>
            <a:r>
              <a:rPr lang="en-US" sz="2400">
                <a:latin typeface="Constantia" charset="0"/>
              </a:rPr>
              <a:t>from a wide range of </a:t>
            </a:r>
            <a:br>
              <a:rPr lang="en-US" sz="2400">
                <a:latin typeface="Constantia" charset="0"/>
              </a:rPr>
            </a:br>
            <a:r>
              <a:rPr lang="en-US" sz="2400">
                <a:latin typeface="Constantia" charset="0"/>
              </a:rPr>
              <a:t>disciplines</a:t>
            </a:r>
            <a:r>
              <a:rPr lang="ja-JP" altLang="en-US" sz="2400">
                <a:latin typeface="Constantia" charset="0"/>
              </a:rPr>
              <a:t>”</a:t>
            </a:r>
            <a:r>
              <a:rPr lang="en-US" sz="2400">
                <a:latin typeface="Constantia" charset="0"/>
              </a:rPr>
              <a:t>.</a:t>
            </a:r>
          </a:p>
          <a:p>
            <a:r>
              <a:rPr lang="en-US" sz="2400">
                <a:latin typeface="Constantia" charset="0"/>
              </a:rPr>
              <a:t>Oddly, none were</a:t>
            </a:r>
            <a:br>
              <a:rPr lang="en-US" sz="2400">
                <a:latin typeface="Constantia" charset="0"/>
              </a:rPr>
            </a:br>
            <a:r>
              <a:rPr lang="en-US" sz="2400">
                <a:latin typeface="Constantia" charset="0"/>
              </a:rPr>
              <a:t>named, but we were</a:t>
            </a:r>
            <a:br>
              <a:rPr lang="en-US" sz="2400">
                <a:latin typeface="Constantia" charset="0"/>
              </a:rPr>
            </a:br>
            <a:r>
              <a:rPr lang="en-US" sz="2400">
                <a:latin typeface="Constantia" charset="0"/>
              </a:rPr>
              <a:t>assured they were</a:t>
            </a:r>
            <a:br>
              <a:rPr lang="en-US" sz="2400">
                <a:latin typeface="Constantia" charset="0"/>
              </a:rPr>
            </a:br>
            <a:r>
              <a:rPr lang="en-US" sz="2400">
                <a:latin typeface="Constantia" charset="0"/>
              </a:rPr>
              <a:t>very impressive.</a:t>
            </a:r>
          </a:p>
        </p:txBody>
      </p:sp>
      <p:sp>
        <p:nvSpPr>
          <p:cNvPr id="2" name="Title 1"/>
          <p:cNvSpPr>
            <a:spLocks noGrp="1"/>
          </p:cNvSpPr>
          <p:nvPr>
            <p:ph type="title"/>
          </p:nvPr>
        </p:nvSpPr>
        <p:spPr/>
        <p:txBody>
          <a:bodyPr/>
          <a:lstStyle/>
          <a:p>
            <a:pPr>
              <a:defRPr/>
            </a:pPr>
            <a:r>
              <a:rPr smtClean="0">
                <a:ea typeface="+mj-ea"/>
              </a:rPr>
              <a:t>Case Study: Genesis World Energy</a:t>
            </a:r>
            <a:endParaRPr>
              <a:ea typeface="+mj-ea"/>
            </a:endParaRPr>
          </a:p>
        </p:txBody>
      </p:sp>
      <p:pic>
        <p:nvPicPr>
          <p:cNvPr id="7" name="Picture 6" descr="400.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05238" y="2597150"/>
            <a:ext cx="5022850" cy="3630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9" name="Date Placeholder 10"/>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algn="ctr" eaLnBrk="0" hangingPunct="0">
              <a:defRPr>
                <a:solidFill>
                  <a:schemeClr val="tx1"/>
                </a:solidFill>
                <a:latin typeface="Arial" charset="0"/>
                <a:ea typeface="ＭＳ Ｐゴシック" charset="0"/>
              </a:defRPr>
            </a:lvl1pPr>
            <a:lvl2pPr marL="742950" indent="-285750" algn="ctr" eaLnBrk="0" hangingPunct="0">
              <a:defRPr>
                <a:solidFill>
                  <a:schemeClr val="tx1"/>
                </a:solidFill>
                <a:latin typeface="Arial" charset="0"/>
                <a:ea typeface="ＭＳ Ｐゴシック" charset="0"/>
              </a:defRPr>
            </a:lvl2pPr>
            <a:lvl3pPr marL="1143000" indent="-228600" algn="ctr" eaLnBrk="0" hangingPunct="0">
              <a:defRPr>
                <a:solidFill>
                  <a:schemeClr val="tx1"/>
                </a:solidFill>
                <a:latin typeface="Arial" charset="0"/>
                <a:ea typeface="ＭＳ Ｐゴシック" charset="0"/>
              </a:defRPr>
            </a:lvl3pPr>
            <a:lvl4pPr marL="1600200" indent="-228600" algn="ctr" eaLnBrk="0" hangingPunct="0">
              <a:defRPr>
                <a:solidFill>
                  <a:schemeClr val="tx1"/>
                </a:solidFill>
                <a:latin typeface="Arial" charset="0"/>
                <a:ea typeface="ＭＳ Ｐゴシック" charset="0"/>
              </a:defRPr>
            </a:lvl4pPr>
            <a:lvl5pPr marL="2057400" indent="-228600" algn="ctr"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algn="l" eaLnBrk="1" hangingPunct="1"/>
            <a:r>
              <a:rPr lang="en-US" smtClean="0">
                <a:solidFill>
                  <a:schemeClr val="tx2"/>
                </a:solidFill>
              </a:rPr>
              <a:t>May 5, 2013</a:t>
            </a:r>
            <a:endParaRPr lang="en-US">
              <a:solidFill>
                <a:schemeClr val="tx2"/>
              </a:solidFill>
            </a:endParaRPr>
          </a:p>
        </p:txBody>
      </p:sp>
      <p:sp>
        <p:nvSpPr>
          <p:cNvPr id="62470" name="Slide Number Placeholder 1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a:solidFill>
                  <a:schemeClr val="tx1"/>
                </a:solidFill>
                <a:latin typeface="Arial" charset="0"/>
                <a:ea typeface="ＭＳ Ｐゴシック" charset="0"/>
              </a:defRPr>
            </a:lvl1pPr>
            <a:lvl2pPr marL="742950" indent="-285750" algn="ctr" eaLnBrk="0" hangingPunct="0">
              <a:defRPr>
                <a:solidFill>
                  <a:schemeClr val="tx1"/>
                </a:solidFill>
                <a:latin typeface="Arial" charset="0"/>
                <a:ea typeface="ＭＳ Ｐゴシック" charset="0"/>
              </a:defRPr>
            </a:lvl2pPr>
            <a:lvl3pPr marL="1143000" indent="-228600" algn="ctr" eaLnBrk="0" hangingPunct="0">
              <a:defRPr>
                <a:solidFill>
                  <a:schemeClr val="tx1"/>
                </a:solidFill>
                <a:latin typeface="Arial" charset="0"/>
                <a:ea typeface="ＭＳ Ｐゴシック" charset="0"/>
              </a:defRPr>
            </a:lvl3pPr>
            <a:lvl4pPr marL="1600200" indent="-228600" algn="ctr" eaLnBrk="0" hangingPunct="0">
              <a:defRPr>
                <a:solidFill>
                  <a:schemeClr val="tx1"/>
                </a:solidFill>
                <a:latin typeface="Arial" charset="0"/>
                <a:ea typeface="ＭＳ Ｐゴシック" charset="0"/>
              </a:defRPr>
            </a:lvl4pPr>
            <a:lvl5pPr marL="2057400" indent="-228600" algn="ctr"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8F4666A9-042C-9943-8FF9-70B61B97495B}" type="slidenum">
              <a:rPr lang="en-US">
                <a:solidFill>
                  <a:schemeClr val="tx2"/>
                </a:solidFill>
              </a:rPr>
              <a:pPr eaLnBrk="1" hangingPunct="1"/>
              <a:t>54</a:t>
            </a:fld>
            <a:endParaRPr lang="en-US">
              <a:solidFill>
                <a:schemeClr val="tx2"/>
              </a:solidFill>
            </a:endParaRPr>
          </a:p>
        </p:txBody>
      </p:sp>
      <p:sp>
        <p:nvSpPr>
          <p:cNvPr id="62471" name="Footer Placeholder 1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algn="ctr" eaLnBrk="0" hangingPunct="0">
              <a:defRPr>
                <a:solidFill>
                  <a:schemeClr val="tx1"/>
                </a:solidFill>
                <a:latin typeface="Arial" charset="0"/>
                <a:ea typeface="ＭＳ Ｐゴシック" charset="0"/>
              </a:defRPr>
            </a:lvl1pPr>
            <a:lvl2pPr marL="742950" indent="-285750" algn="ctr" eaLnBrk="0" hangingPunct="0">
              <a:defRPr>
                <a:solidFill>
                  <a:schemeClr val="tx1"/>
                </a:solidFill>
                <a:latin typeface="Arial" charset="0"/>
                <a:ea typeface="ＭＳ Ｐゴシック" charset="0"/>
              </a:defRPr>
            </a:lvl2pPr>
            <a:lvl3pPr marL="1143000" indent="-228600" algn="ctr" eaLnBrk="0" hangingPunct="0">
              <a:defRPr>
                <a:solidFill>
                  <a:schemeClr val="tx1"/>
                </a:solidFill>
                <a:latin typeface="Arial" charset="0"/>
                <a:ea typeface="ＭＳ Ｐゴシック" charset="0"/>
              </a:defRPr>
            </a:lvl3pPr>
            <a:lvl4pPr marL="1600200" indent="-228600" algn="ctr" eaLnBrk="0" hangingPunct="0">
              <a:defRPr>
                <a:solidFill>
                  <a:schemeClr val="tx1"/>
                </a:solidFill>
                <a:latin typeface="Arial" charset="0"/>
                <a:ea typeface="ＭＳ Ｐゴシック" charset="0"/>
              </a:defRPr>
            </a:lvl4pPr>
            <a:lvl5pPr marL="2057400" indent="-228600" algn="ctr"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r>
              <a:rPr lang="en-US">
                <a:solidFill>
                  <a:schemeClr val="tx2"/>
                </a:solidFill>
              </a:rPr>
              <a:t>Ask-a-Scientist Lecture</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 calcmode="lin" valueType="num">
                                      <p:cBhvr additive="base">
                                        <p:cTn id="17"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6">
                                            <p:txEl>
                                              <p:pRg st="3" end="3"/>
                                            </p:txEl>
                                          </p:spTgt>
                                        </p:tgtEl>
                                        <p:attrNameLst>
                                          <p:attrName>style.visibility</p:attrName>
                                        </p:attrNameLst>
                                      </p:cBhvr>
                                      <p:to>
                                        <p:strVal val="visible"/>
                                      </p:to>
                                    </p:set>
                                    <p:anim calcmode="lin" valueType="num">
                                      <p:cBhvr additive="base">
                                        <p:cTn id="23"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14" presetClass="entr" presetSubtype="10"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randombar(horizontal)">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842963"/>
            <a:ext cx="8229600" cy="5253037"/>
          </a:xfrm>
        </p:spPr>
        <p:txBody>
          <a:bodyPr/>
          <a:lstStyle/>
          <a:p>
            <a:r>
              <a:rPr lang="en-US">
                <a:latin typeface="Constantia" charset="0"/>
              </a:rPr>
              <a:t>In addition to the mysterious </a:t>
            </a:r>
            <a:r>
              <a:rPr lang="ja-JP" altLang="en-US">
                <a:latin typeface="Constantia" charset="0"/>
              </a:rPr>
              <a:t>“</a:t>
            </a:r>
            <a:r>
              <a:rPr lang="en-US">
                <a:latin typeface="Constantia" charset="0"/>
              </a:rPr>
              <a:t>400</a:t>
            </a:r>
            <a:r>
              <a:rPr lang="ja-JP" altLang="en-US">
                <a:latin typeface="Constantia" charset="0"/>
              </a:rPr>
              <a:t>”</a:t>
            </a:r>
            <a:r>
              <a:rPr lang="en-US">
                <a:latin typeface="Constantia" charset="0"/>
              </a:rPr>
              <a:t>, none of the company officers are named, nor does the company appear to have any facilities, or even an address.</a:t>
            </a:r>
          </a:p>
          <a:p>
            <a:r>
              <a:rPr lang="en-US">
                <a:latin typeface="Constantia" charset="0"/>
              </a:rPr>
              <a:t>Skeptics point out that the </a:t>
            </a:r>
            <a:br>
              <a:rPr lang="en-US">
                <a:latin typeface="Constantia" charset="0"/>
              </a:rPr>
            </a:br>
            <a:r>
              <a:rPr lang="en-US">
                <a:latin typeface="Constantia" charset="0"/>
              </a:rPr>
              <a:t>press release specifies the </a:t>
            </a:r>
            <a:br>
              <a:rPr lang="en-US">
                <a:latin typeface="Constantia" charset="0"/>
              </a:rPr>
            </a:br>
            <a:r>
              <a:rPr lang="en-US">
                <a:latin typeface="Constantia" charset="0"/>
              </a:rPr>
              <a:t>output of their </a:t>
            </a:r>
            <a:r>
              <a:rPr lang="ja-JP" altLang="en-US">
                <a:latin typeface="Constantia" charset="0"/>
              </a:rPr>
              <a:t>“</a:t>
            </a:r>
            <a:r>
              <a:rPr lang="en-US">
                <a:latin typeface="Constantia" charset="0"/>
              </a:rPr>
              <a:t>Edison</a:t>
            </a:r>
            <a:br>
              <a:rPr lang="en-US">
                <a:latin typeface="Constantia" charset="0"/>
              </a:rPr>
            </a:br>
            <a:r>
              <a:rPr lang="en-US">
                <a:latin typeface="Constantia" charset="0"/>
              </a:rPr>
              <a:t> Device</a:t>
            </a:r>
            <a:r>
              <a:rPr lang="ja-JP" altLang="en-US">
                <a:latin typeface="Constantia" charset="0"/>
              </a:rPr>
              <a:t>”</a:t>
            </a:r>
            <a:r>
              <a:rPr lang="en-US">
                <a:latin typeface="Constantia" charset="0"/>
              </a:rPr>
              <a:t> in </a:t>
            </a:r>
            <a:r>
              <a:rPr lang="ja-JP" altLang="en-US">
                <a:latin typeface="Constantia" charset="0"/>
              </a:rPr>
              <a:t>“</a:t>
            </a:r>
            <a:r>
              <a:rPr lang="en-US">
                <a:latin typeface="Constantia" charset="0"/>
              </a:rPr>
              <a:t>kilowatts per </a:t>
            </a:r>
            <a:br>
              <a:rPr lang="en-US">
                <a:latin typeface="Constantia" charset="0"/>
              </a:rPr>
            </a:br>
            <a:r>
              <a:rPr lang="en-US">
                <a:latin typeface="Constantia" charset="0"/>
              </a:rPr>
              <a:t>day</a:t>
            </a:r>
            <a:r>
              <a:rPr lang="ja-JP" altLang="en-US">
                <a:latin typeface="Constantia" charset="0"/>
              </a:rPr>
              <a:t>”</a:t>
            </a:r>
            <a:r>
              <a:rPr lang="en-US">
                <a:latin typeface="Constantia" charset="0"/>
              </a:rPr>
              <a:t> – a nonsensical unit.</a:t>
            </a:r>
          </a:p>
          <a:p>
            <a:pPr lvl="1"/>
            <a:r>
              <a:rPr lang="en-US">
                <a:latin typeface="Constantia" charset="0"/>
              </a:rPr>
              <a:t>This error is never corrected</a:t>
            </a:r>
          </a:p>
          <a:p>
            <a:r>
              <a:rPr lang="en-US">
                <a:latin typeface="Constantia" charset="0"/>
              </a:rPr>
              <a:t>The company releases some </a:t>
            </a:r>
            <a:br>
              <a:rPr lang="en-US">
                <a:latin typeface="Constantia" charset="0"/>
              </a:rPr>
            </a:br>
            <a:r>
              <a:rPr lang="en-US">
                <a:latin typeface="Constantia" charset="0"/>
              </a:rPr>
              <a:t>pictures, but  allows no </a:t>
            </a:r>
            <a:br>
              <a:rPr lang="en-US">
                <a:latin typeface="Constantia" charset="0"/>
              </a:rPr>
            </a:br>
            <a:r>
              <a:rPr lang="en-US">
                <a:latin typeface="Constantia" charset="0"/>
              </a:rPr>
              <a:t>independent inspections.</a:t>
            </a:r>
          </a:p>
        </p:txBody>
      </p:sp>
      <p:sp>
        <p:nvSpPr>
          <p:cNvPr id="3" name="Title 2"/>
          <p:cNvSpPr>
            <a:spLocks noGrp="1"/>
          </p:cNvSpPr>
          <p:nvPr>
            <p:ph type="title"/>
          </p:nvPr>
        </p:nvSpPr>
        <p:spPr/>
        <p:txBody>
          <a:bodyPr/>
          <a:lstStyle/>
          <a:p>
            <a:pPr>
              <a:defRPr/>
            </a:pPr>
            <a:r>
              <a:rPr smtClean="0">
                <a:ea typeface="+mj-ea"/>
              </a:rPr>
              <a:t>More oddities</a:t>
            </a:r>
            <a:endParaRPr>
              <a:ea typeface="+mj-ea"/>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81575" y="2192338"/>
            <a:ext cx="3770313" cy="397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3" name="Date Placeholder 10"/>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algn="ctr" eaLnBrk="0" hangingPunct="0">
              <a:defRPr>
                <a:solidFill>
                  <a:schemeClr val="tx1"/>
                </a:solidFill>
                <a:latin typeface="Arial" charset="0"/>
                <a:ea typeface="ＭＳ Ｐゴシック" charset="0"/>
              </a:defRPr>
            </a:lvl1pPr>
            <a:lvl2pPr marL="742950" indent="-285750" algn="ctr" eaLnBrk="0" hangingPunct="0">
              <a:defRPr>
                <a:solidFill>
                  <a:schemeClr val="tx1"/>
                </a:solidFill>
                <a:latin typeface="Arial" charset="0"/>
                <a:ea typeface="ＭＳ Ｐゴシック" charset="0"/>
              </a:defRPr>
            </a:lvl2pPr>
            <a:lvl3pPr marL="1143000" indent="-228600" algn="ctr" eaLnBrk="0" hangingPunct="0">
              <a:defRPr>
                <a:solidFill>
                  <a:schemeClr val="tx1"/>
                </a:solidFill>
                <a:latin typeface="Arial" charset="0"/>
                <a:ea typeface="ＭＳ Ｐゴシック" charset="0"/>
              </a:defRPr>
            </a:lvl3pPr>
            <a:lvl4pPr marL="1600200" indent="-228600" algn="ctr" eaLnBrk="0" hangingPunct="0">
              <a:defRPr>
                <a:solidFill>
                  <a:schemeClr val="tx1"/>
                </a:solidFill>
                <a:latin typeface="Arial" charset="0"/>
                <a:ea typeface="ＭＳ Ｐゴシック" charset="0"/>
              </a:defRPr>
            </a:lvl4pPr>
            <a:lvl5pPr marL="2057400" indent="-228600" algn="ctr"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algn="l" eaLnBrk="1" hangingPunct="1"/>
            <a:r>
              <a:rPr lang="en-US" smtClean="0">
                <a:solidFill>
                  <a:schemeClr val="tx2"/>
                </a:solidFill>
              </a:rPr>
              <a:t>May 5, 2013</a:t>
            </a:r>
            <a:endParaRPr lang="en-US">
              <a:solidFill>
                <a:schemeClr val="tx2"/>
              </a:solidFill>
            </a:endParaRPr>
          </a:p>
        </p:txBody>
      </p:sp>
      <p:sp>
        <p:nvSpPr>
          <p:cNvPr id="63494" name="Slide Number Placeholder 1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a:solidFill>
                  <a:schemeClr val="tx1"/>
                </a:solidFill>
                <a:latin typeface="Arial" charset="0"/>
                <a:ea typeface="ＭＳ Ｐゴシック" charset="0"/>
              </a:defRPr>
            </a:lvl1pPr>
            <a:lvl2pPr marL="742950" indent="-285750" algn="ctr" eaLnBrk="0" hangingPunct="0">
              <a:defRPr>
                <a:solidFill>
                  <a:schemeClr val="tx1"/>
                </a:solidFill>
                <a:latin typeface="Arial" charset="0"/>
                <a:ea typeface="ＭＳ Ｐゴシック" charset="0"/>
              </a:defRPr>
            </a:lvl2pPr>
            <a:lvl3pPr marL="1143000" indent="-228600" algn="ctr" eaLnBrk="0" hangingPunct="0">
              <a:defRPr>
                <a:solidFill>
                  <a:schemeClr val="tx1"/>
                </a:solidFill>
                <a:latin typeface="Arial" charset="0"/>
                <a:ea typeface="ＭＳ Ｐゴシック" charset="0"/>
              </a:defRPr>
            </a:lvl3pPr>
            <a:lvl4pPr marL="1600200" indent="-228600" algn="ctr" eaLnBrk="0" hangingPunct="0">
              <a:defRPr>
                <a:solidFill>
                  <a:schemeClr val="tx1"/>
                </a:solidFill>
                <a:latin typeface="Arial" charset="0"/>
                <a:ea typeface="ＭＳ Ｐゴシック" charset="0"/>
              </a:defRPr>
            </a:lvl4pPr>
            <a:lvl5pPr marL="2057400" indent="-228600" algn="ctr"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62EDF794-1FE0-B947-8B09-FE99A88D64DF}" type="slidenum">
              <a:rPr lang="en-US">
                <a:solidFill>
                  <a:schemeClr val="tx2"/>
                </a:solidFill>
              </a:rPr>
              <a:pPr eaLnBrk="1" hangingPunct="1"/>
              <a:t>55</a:t>
            </a:fld>
            <a:endParaRPr lang="en-US">
              <a:solidFill>
                <a:schemeClr val="tx2"/>
              </a:solidFill>
            </a:endParaRPr>
          </a:p>
        </p:txBody>
      </p:sp>
      <p:sp>
        <p:nvSpPr>
          <p:cNvPr id="63495" name="Footer Placeholder 1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algn="ctr" eaLnBrk="0" hangingPunct="0">
              <a:defRPr>
                <a:solidFill>
                  <a:schemeClr val="tx1"/>
                </a:solidFill>
                <a:latin typeface="Arial" charset="0"/>
                <a:ea typeface="ＭＳ Ｐゴシック" charset="0"/>
              </a:defRPr>
            </a:lvl1pPr>
            <a:lvl2pPr marL="742950" indent="-285750" algn="ctr" eaLnBrk="0" hangingPunct="0">
              <a:defRPr>
                <a:solidFill>
                  <a:schemeClr val="tx1"/>
                </a:solidFill>
                <a:latin typeface="Arial" charset="0"/>
                <a:ea typeface="ＭＳ Ｐゴシック" charset="0"/>
              </a:defRPr>
            </a:lvl2pPr>
            <a:lvl3pPr marL="1143000" indent="-228600" algn="ctr" eaLnBrk="0" hangingPunct="0">
              <a:defRPr>
                <a:solidFill>
                  <a:schemeClr val="tx1"/>
                </a:solidFill>
                <a:latin typeface="Arial" charset="0"/>
                <a:ea typeface="ＭＳ Ｐゴシック" charset="0"/>
              </a:defRPr>
            </a:lvl3pPr>
            <a:lvl4pPr marL="1600200" indent="-228600" algn="ctr" eaLnBrk="0" hangingPunct="0">
              <a:defRPr>
                <a:solidFill>
                  <a:schemeClr val="tx1"/>
                </a:solidFill>
                <a:latin typeface="Arial" charset="0"/>
                <a:ea typeface="ＭＳ Ｐゴシック" charset="0"/>
              </a:defRPr>
            </a:lvl4pPr>
            <a:lvl5pPr marL="2057400" indent="-228600" algn="ctr"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r>
              <a:rPr lang="en-US">
                <a:solidFill>
                  <a:schemeClr val="tx2"/>
                </a:solidFill>
              </a:rPr>
              <a:t>Ask-a-Scientist Lecture</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 calcmode="lin" valueType="num">
                                      <p:cBhvr additive="base">
                                        <p:cTn id="1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anim calcmode="lin" valueType="num">
                                      <p:cBhvr additive="base">
                                        <p:cTn id="23"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3" end="3"/>
                                            </p:txEl>
                                          </p:spTgt>
                                        </p:tgtEl>
                                        <p:attrNameLst>
                                          <p:attrName>ppt_y</p:attrName>
                                        </p:attrNameLst>
                                      </p:cBhvr>
                                      <p:tavLst>
                                        <p:tav tm="0">
                                          <p:val>
                                            <p:strVal val="1+#ppt_h/2"/>
                                          </p:val>
                                        </p:tav>
                                        <p:tav tm="100000">
                                          <p:val>
                                            <p:strVal val="#ppt_y"/>
                                          </p:val>
                                        </p:tav>
                                      </p:tavLst>
                                    </p:anim>
                                  </p:childTnLst>
                                </p:cTn>
                              </p:par>
                              <p:par>
                                <p:cTn id="25" presetID="14" presetClass="entr" presetSubtype="10" fill="hold" nodeType="withEffect">
                                  <p:stCondLst>
                                    <p:cond delay="0"/>
                                  </p:stCondLst>
                                  <p:childTnLst>
                                    <p:set>
                                      <p:cBhvr>
                                        <p:cTn id="26" dur="1" fill="hold">
                                          <p:stCondLst>
                                            <p:cond delay="0"/>
                                          </p:stCondLst>
                                        </p:cTn>
                                        <p:tgtEl>
                                          <p:spTgt spid="1026"/>
                                        </p:tgtEl>
                                        <p:attrNameLst>
                                          <p:attrName>style.visibility</p:attrName>
                                        </p:attrNameLst>
                                      </p:cBhvr>
                                      <p:to>
                                        <p:strVal val="visible"/>
                                      </p:to>
                                    </p:set>
                                    <p:animEffect transition="in" filter="randombar(horizontal)">
                                      <p:cBhvr>
                                        <p:cTn id="2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842963"/>
            <a:ext cx="8229600" cy="5253037"/>
          </a:xfrm>
        </p:spPr>
        <p:txBody>
          <a:bodyPr/>
          <a:lstStyle/>
          <a:p>
            <a:r>
              <a:rPr lang="en-US">
                <a:latin typeface="Constantia" charset="0"/>
              </a:rPr>
              <a:t>On March 18, 2003, the company announces that it is poised to invest </a:t>
            </a:r>
            <a:r>
              <a:rPr lang="en-US" i="1">
                <a:latin typeface="Constantia" charset="0"/>
              </a:rPr>
              <a:t>$20 billion</a:t>
            </a:r>
            <a:r>
              <a:rPr lang="en-US">
                <a:latin typeface="Constantia" charset="0"/>
              </a:rPr>
              <a:t> in manufacturing facilities to begin producing commercial units in 2004, ramping up to </a:t>
            </a:r>
            <a:r>
              <a:rPr lang="en-US" i="1">
                <a:latin typeface="Constantia" charset="0"/>
              </a:rPr>
              <a:t>2 million units per day </a:t>
            </a:r>
            <a:r>
              <a:rPr lang="en-US">
                <a:latin typeface="Constantia" charset="0"/>
              </a:rPr>
              <a:t>by the end of the year.</a:t>
            </a:r>
          </a:p>
          <a:p>
            <a:r>
              <a:rPr lang="en-US">
                <a:latin typeface="Constantia" charset="0"/>
              </a:rPr>
              <a:t>Even assuming they mean per business day, at the stated price of $3000 for the domestic unit, this translates to </a:t>
            </a:r>
            <a:r>
              <a:rPr lang="en-US" i="1">
                <a:latin typeface="Constantia" charset="0"/>
              </a:rPr>
              <a:t>$1.5 trillion </a:t>
            </a:r>
            <a:r>
              <a:rPr lang="en-US">
                <a:latin typeface="Constantia" charset="0"/>
              </a:rPr>
              <a:t>in gross annual sales</a:t>
            </a:r>
          </a:p>
          <a:p>
            <a:pPr lvl="1"/>
            <a:r>
              <a:rPr lang="en-US">
                <a:latin typeface="Constantia" charset="0"/>
              </a:rPr>
              <a:t> </a:t>
            </a:r>
            <a:r>
              <a:rPr lang="en-US" sz="4800">
                <a:latin typeface="Constantia" charset="0"/>
              </a:rPr>
              <a:t>~ 4</a:t>
            </a:r>
            <a:r>
              <a:rPr lang="en-US">
                <a:latin typeface="Constantia" charset="0"/>
              </a:rPr>
              <a:t> x </a:t>
            </a:r>
          </a:p>
          <a:p>
            <a:pPr lvl="1"/>
            <a:endParaRPr lang="en-US">
              <a:latin typeface="Constantia" charset="0"/>
            </a:endParaRPr>
          </a:p>
          <a:p>
            <a:pPr lvl="1"/>
            <a:r>
              <a:rPr lang="en-US">
                <a:latin typeface="Constantia" charset="0"/>
              </a:rPr>
              <a:t> </a:t>
            </a:r>
            <a:r>
              <a:rPr lang="en-US" sz="4800">
                <a:latin typeface="Constantia" charset="0"/>
              </a:rPr>
              <a:t>~  1</a:t>
            </a:r>
            <a:r>
              <a:rPr lang="en-US">
                <a:latin typeface="Constantia" charset="0"/>
              </a:rPr>
              <a:t> x</a:t>
            </a:r>
          </a:p>
          <a:p>
            <a:pPr lvl="1">
              <a:buFont typeface="Wingdings 2" charset="0"/>
              <a:buNone/>
            </a:pPr>
            <a:endParaRPr lang="en-US">
              <a:latin typeface="Constantia" charset="0"/>
            </a:endParaRPr>
          </a:p>
        </p:txBody>
      </p:sp>
      <p:sp>
        <p:nvSpPr>
          <p:cNvPr id="3" name="Title 2"/>
          <p:cNvSpPr>
            <a:spLocks noGrp="1"/>
          </p:cNvSpPr>
          <p:nvPr>
            <p:ph type="title"/>
          </p:nvPr>
        </p:nvSpPr>
        <p:spPr/>
        <p:txBody>
          <a:bodyPr/>
          <a:lstStyle/>
          <a:p>
            <a:pPr>
              <a:defRPr/>
            </a:pPr>
            <a:r>
              <a:rPr smtClean="0">
                <a:ea typeface="+mj-ea"/>
              </a:rPr>
              <a:t>The plot thickens</a:t>
            </a:r>
            <a:endParaRPr>
              <a:ea typeface="+mj-ea"/>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59725" y="4235505"/>
            <a:ext cx="3521075" cy="67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canada.jpg"/>
          <p:cNvPicPr>
            <a:picLocks noChangeAspect="1"/>
          </p:cNvPicPr>
          <p:nvPr/>
        </p:nvPicPr>
        <p:blipFill>
          <a:blip r:embed="rId3">
            <a:extLst>
              <a:ext uri="{28A0092B-C50C-407E-A947-70E740481C1C}">
                <a14:useLocalDpi xmlns:a14="http://schemas.microsoft.com/office/drawing/2010/main" val="0"/>
              </a:ext>
            </a:extLst>
          </a:blip>
          <a:srcRect l="21034" t="19794" r="21207" b="20068"/>
          <a:stretch>
            <a:fillRect/>
          </a:stretch>
        </p:blipFill>
        <p:spPr bwMode="auto">
          <a:xfrm>
            <a:off x="2498131" y="5093627"/>
            <a:ext cx="1843440" cy="1200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8" name="Date Placeholder 12"/>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algn="ctr" eaLnBrk="0" hangingPunct="0">
              <a:defRPr>
                <a:solidFill>
                  <a:schemeClr val="tx1"/>
                </a:solidFill>
                <a:latin typeface="Arial" charset="0"/>
                <a:ea typeface="ＭＳ Ｐゴシック" charset="0"/>
              </a:defRPr>
            </a:lvl1pPr>
            <a:lvl2pPr marL="742950" indent="-285750" algn="ctr" eaLnBrk="0" hangingPunct="0">
              <a:defRPr>
                <a:solidFill>
                  <a:schemeClr val="tx1"/>
                </a:solidFill>
                <a:latin typeface="Arial" charset="0"/>
                <a:ea typeface="ＭＳ Ｐゴシック" charset="0"/>
              </a:defRPr>
            </a:lvl2pPr>
            <a:lvl3pPr marL="1143000" indent="-228600" algn="ctr" eaLnBrk="0" hangingPunct="0">
              <a:defRPr>
                <a:solidFill>
                  <a:schemeClr val="tx1"/>
                </a:solidFill>
                <a:latin typeface="Arial" charset="0"/>
                <a:ea typeface="ＭＳ Ｐゴシック" charset="0"/>
              </a:defRPr>
            </a:lvl3pPr>
            <a:lvl4pPr marL="1600200" indent="-228600" algn="ctr" eaLnBrk="0" hangingPunct="0">
              <a:defRPr>
                <a:solidFill>
                  <a:schemeClr val="tx1"/>
                </a:solidFill>
                <a:latin typeface="Arial" charset="0"/>
                <a:ea typeface="ＭＳ Ｐゴシック" charset="0"/>
              </a:defRPr>
            </a:lvl4pPr>
            <a:lvl5pPr marL="2057400" indent="-228600" algn="ctr"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algn="l" eaLnBrk="1" hangingPunct="1"/>
            <a:r>
              <a:rPr lang="en-US" smtClean="0">
                <a:solidFill>
                  <a:schemeClr val="tx2"/>
                </a:solidFill>
              </a:rPr>
              <a:t>May 5, 2013</a:t>
            </a:r>
            <a:endParaRPr lang="en-US">
              <a:solidFill>
                <a:schemeClr val="tx2"/>
              </a:solidFill>
            </a:endParaRPr>
          </a:p>
        </p:txBody>
      </p:sp>
      <p:sp>
        <p:nvSpPr>
          <p:cNvPr id="64519" name="Slide Number Placeholder 1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a:solidFill>
                  <a:schemeClr val="tx1"/>
                </a:solidFill>
                <a:latin typeface="Arial" charset="0"/>
                <a:ea typeface="ＭＳ Ｐゴシック" charset="0"/>
              </a:defRPr>
            </a:lvl1pPr>
            <a:lvl2pPr marL="742950" indent="-285750" algn="ctr" eaLnBrk="0" hangingPunct="0">
              <a:defRPr>
                <a:solidFill>
                  <a:schemeClr val="tx1"/>
                </a:solidFill>
                <a:latin typeface="Arial" charset="0"/>
                <a:ea typeface="ＭＳ Ｐゴシック" charset="0"/>
              </a:defRPr>
            </a:lvl2pPr>
            <a:lvl3pPr marL="1143000" indent="-228600" algn="ctr" eaLnBrk="0" hangingPunct="0">
              <a:defRPr>
                <a:solidFill>
                  <a:schemeClr val="tx1"/>
                </a:solidFill>
                <a:latin typeface="Arial" charset="0"/>
                <a:ea typeface="ＭＳ Ｐゴシック" charset="0"/>
              </a:defRPr>
            </a:lvl3pPr>
            <a:lvl4pPr marL="1600200" indent="-228600" algn="ctr" eaLnBrk="0" hangingPunct="0">
              <a:defRPr>
                <a:solidFill>
                  <a:schemeClr val="tx1"/>
                </a:solidFill>
                <a:latin typeface="Arial" charset="0"/>
                <a:ea typeface="ＭＳ Ｐゴシック" charset="0"/>
              </a:defRPr>
            </a:lvl4pPr>
            <a:lvl5pPr marL="2057400" indent="-228600" algn="ctr"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286AE27E-3847-C642-A9A1-CCA486420080}" type="slidenum">
              <a:rPr lang="en-US">
                <a:solidFill>
                  <a:schemeClr val="tx2"/>
                </a:solidFill>
              </a:rPr>
              <a:pPr eaLnBrk="1" hangingPunct="1"/>
              <a:t>56</a:t>
            </a:fld>
            <a:endParaRPr lang="en-US">
              <a:solidFill>
                <a:schemeClr val="tx2"/>
              </a:solidFill>
            </a:endParaRPr>
          </a:p>
        </p:txBody>
      </p:sp>
      <p:sp>
        <p:nvSpPr>
          <p:cNvPr id="64520" name="Footer Placeholder 1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algn="ctr" eaLnBrk="0" hangingPunct="0">
              <a:defRPr>
                <a:solidFill>
                  <a:schemeClr val="tx1"/>
                </a:solidFill>
                <a:latin typeface="Arial" charset="0"/>
                <a:ea typeface="ＭＳ Ｐゴシック" charset="0"/>
              </a:defRPr>
            </a:lvl1pPr>
            <a:lvl2pPr marL="742950" indent="-285750" algn="ctr" eaLnBrk="0" hangingPunct="0">
              <a:defRPr>
                <a:solidFill>
                  <a:schemeClr val="tx1"/>
                </a:solidFill>
                <a:latin typeface="Arial" charset="0"/>
                <a:ea typeface="ＭＳ Ｐゴシック" charset="0"/>
              </a:defRPr>
            </a:lvl2pPr>
            <a:lvl3pPr marL="1143000" indent="-228600" algn="ctr" eaLnBrk="0" hangingPunct="0">
              <a:defRPr>
                <a:solidFill>
                  <a:schemeClr val="tx1"/>
                </a:solidFill>
                <a:latin typeface="Arial" charset="0"/>
                <a:ea typeface="ＭＳ Ｐゴシック" charset="0"/>
              </a:defRPr>
            </a:lvl3pPr>
            <a:lvl4pPr marL="1600200" indent="-228600" algn="ctr" eaLnBrk="0" hangingPunct="0">
              <a:defRPr>
                <a:solidFill>
                  <a:schemeClr val="tx1"/>
                </a:solidFill>
                <a:latin typeface="Arial" charset="0"/>
                <a:ea typeface="ＭＳ Ｐゴシック" charset="0"/>
              </a:defRPr>
            </a:lvl4pPr>
            <a:lvl5pPr marL="2057400" indent="-228600" algn="ctr"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r>
              <a:rPr lang="en-US">
                <a:solidFill>
                  <a:schemeClr val="tx2"/>
                </a:solidFill>
              </a:rPr>
              <a:t>Ask-a-Scientist Lecture</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050"/>
                                        </p:tgtEl>
                                        <p:attrNameLst>
                                          <p:attrName>style.visibility</p:attrName>
                                        </p:attrNameLst>
                                      </p:cBhvr>
                                      <p:to>
                                        <p:strVal val="visible"/>
                                      </p:to>
                                    </p:set>
                                    <p:anim calcmode="lin" valueType="num">
                                      <p:cBhvr additive="base">
                                        <p:cTn id="23" dur="500" fill="hold"/>
                                        <p:tgtEl>
                                          <p:spTgt spid="2050"/>
                                        </p:tgtEl>
                                        <p:attrNameLst>
                                          <p:attrName>ppt_x</p:attrName>
                                        </p:attrNameLst>
                                      </p:cBhvr>
                                      <p:tavLst>
                                        <p:tav tm="0">
                                          <p:val>
                                            <p:strVal val="#ppt_x"/>
                                          </p:val>
                                        </p:tav>
                                        <p:tav tm="100000">
                                          <p:val>
                                            <p:strVal val="#ppt_x"/>
                                          </p:val>
                                        </p:tav>
                                      </p:tavLst>
                                    </p:anim>
                                    <p:anim calcmode="lin" valueType="num">
                                      <p:cBhvr additive="base">
                                        <p:cTn id="24"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2">
                                            <p:txEl>
                                              <p:pRg st="4" end="4"/>
                                            </p:txEl>
                                          </p:spTgt>
                                        </p:tgtEl>
                                        <p:attrNameLst>
                                          <p:attrName>style.visibility</p:attrName>
                                        </p:attrNameLst>
                                      </p:cBhvr>
                                      <p:to>
                                        <p:strVal val="visible"/>
                                      </p:to>
                                    </p:set>
                                    <p:anim calcmode="lin" valueType="num">
                                      <p:cBhvr additive="base">
                                        <p:cTn id="29"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
                                            <p:txEl>
                                              <p:pRg st="4" end="4"/>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Content Placeholder 1"/>
          <p:cNvSpPr>
            <a:spLocks noGrp="1"/>
          </p:cNvSpPr>
          <p:nvPr>
            <p:ph idx="1"/>
          </p:nvPr>
        </p:nvSpPr>
        <p:spPr>
          <a:xfrm>
            <a:off x="457200" y="842963"/>
            <a:ext cx="8466138" cy="5446712"/>
          </a:xfrm>
        </p:spPr>
        <p:txBody>
          <a:bodyPr/>
          <a:lstStyle/>
          <a:p>
            <a:r>
              <a:rPr lang="en-US">
                <a:latin typeface="Constantia" charset="0"/>
              </a:rPr>
              <a:t>On April 23, 2003, still having never produced a commercial product, GWE announces a new automotive technology.</a:t>
            </a:r>
          </a:p>
          <a:p>
            <a:r>
              <a:rPr lang="en-US">
                <a:latin typeface="Constantia" charset="0"/>
              </a:rPr>
              <a:t>Many recognize their </a:t>
            </a:r>
            <a:br>
              <a:rPr lang="en-US">
                <a:latin typeface="Constantia" charset="0"/>
              </a:rPr>
            </a:br>
            <a:r>
              <a:rPr lang="en-US">
                <a:latin typeface="Constantia" charset="0"/>
              </a:rPr>
              <a:t>demonstration device as a child</a:t>
            </a:r>
            <a:r>
              <a:rPr lang="ja-JP" altLang="en-US">
                <a:latin typeface="Constantia" charset="0"/>
              </a:rPr>
              <a:t>’</a:t>
            </a:r>
            <a:r>
              <a:rPr lang="en-US">
                <a:latin typeface="Constantia" charset="0"/>
              </a:rPr>
              <a:t>s </a:t>
            </a:r>
            <a:br>
              <a:rPr lang="en-US">
                <a:latin typeface="Constantia" charset="0"/>
              </a:rPr>
            </a:br>
            <a:r>
              <a:rPr lang="en-US">
                <a:latin typeface="Constantia" charset="0"/>
              </a:rPr>
              <a:t>toy which had been used in a </a:t>
            </a:r>
            <a:br>
              <a:rPr lang="en-US">
                <a:latin typeface="Constantia" charset="0"/>
              </a:rPr>
            </a:br>
            <a:r>
              <a:rPr lang="en-US">
                <a:latin typeface="Constantia" charset="0"/>
              </a:rPr>
              <a:t>previous free energy scam.</a:t>
            </a:r>
          </a:p>
          <a:p>
            <a:r>
              <a:rPr lang="en-US">
                <a:latin typeface="Constantia" charset="0"/>
              </a:rPr>
              <a:t>2004 comes with no commercial </a:t>
            </a:r>
            <a:br>
              <a:rPr lang="en-US">
                <a:latin typeface="Constantia" charset="0"/>
              </a:rPr>
            </a:br>
            <a:r>
              <a:rPr lang="en-US">
                <a:latin typeface="Constantia" charset="0"/>
              </a:rPr>
              <a:t>product. In response to nervous investors, GWE releases a report from an unnamed </a:t>
            </a:r>
            <a:r>
              <a:rPr lang="ja-JP" altLang="en-US">
                <a:latin typeface="Constantia" charset="0"/>
              </a:rPr>
              <a:t>“</a:t>
            </a:r>
            <a:r>
              <a:rPr lang="en-US">
                <a:latin typeface="Constantia" charset="0"/>
              </a:rPr>
              <a:t>independent lab</a:t>
            </a:r>
            <a:r>
              <a:rPr lang="ja-JP" altLang="en-US">
                <a:latin typeface="Constantia" charset="0"/>
              </a:rPr>
              <a:t>”</a:t>
            </a:r>
            <a:r>
              <a:rPr lang="en-US">
                <a:latin typeface="Constantia" charset="0"/>
              </a:rPr>
              <a:t>.</a:t>
            </a:r>
          </a:p>
          <a:p>
            <a:pPr lvl="1"/>
            <a:r>
              <a:rPr lang="en-US">
                <a:latin typeface="Constantia" charset="0"/>
              </a:rPr>
              <a:t>Skeptics immediately jump on numerous errors – </a:t>
            </a:r>
            <a:r>
              <a:rPr lang="en-US" i="1">
                <a:latin typeface="Constantia" charset="0"/>
              </a:rPr>
              <a:t>including the same unit confusion that was in the original press release.</a:t>
            </a:r>
          </a:p>
          <a:p>
            <a:endParaRPr lang="en-US">
              <a:latin typeface="Constantia" charset="0"/>
            </a:endParaRPr>
          </a:p>
          <a:p>
            <a:pPr>
              <a:buFont typeface="Wingdings 2" charset="0"/>
              <a:buNone/>
            </a:pPr>
            <a:endParaRPr lang="en-US">
              <a:latin typeface="Constantia" charset="0"/>
            </a:endParaRPr>
          </a:p>
        </p:txBody>
      </p:sp>
      <p:sp>
        <p:nvSpPr>
          <p:cNvPr id="3" name="Title 2"/>
          <p:cNvSpPr>
            <a:spLocks noGrp="1"/>
          </p:cNvSpPr>
          <p:nvPr>
            <p:ph type="title"/>
          </p:nvPr>
        </p:nvSpPr>
        <p:spPr/>
        <p:txBody>
          <a:bodyPr/>
          <a:lstStyle/>
          <a:p>
            <a:pPr>
              <a:defRPr/>
            </a:pPr>
            <a:r>
              <a:rPr smtClean="0">
                <a:ea typeface="+mj-ea"/>
              </a:rPr>
              <a:t>Beginning to unravel</a:t>
            </a:r>
            <a:endParaRPr>
              <a:ea typeface="+mj-ea"/>
            </a:endParaRPr>
          </a:p>
        </p:txBody>
      </p:sp>
      <p:pic>
        <p:nvPicPr>
          <p:cNvPr id="6554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92750" y="1728788"/>
            <a:ext cx="3460750" cy="2449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1" name="Date Placeholder 10"/>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algn="ctr" eaLnBrk="0" hangingPunct="0">
              <a:defRPr>
                <a:solidFill>
                  <a:schemeClr val="tx1"/>
                </a:solidFill>
                <a:latin typeface="Arial" charset="0"/>
                <a:ea typeface="ＭＳ Ｐゴシック" charset="0"/>
              </a:defRPr>
            </a:lvl1pPr>
            <a:lvl2pPr marL="742950" indent="-285750" algn="ctr" eaLnBrk="0" hangingPunct="0">
              <a:defRPr>
                <a:solidFill>
                  <a:schemeClr val="tx1"/>
                </a:solidFill>
                <a:latin typeface="Arial" charset="0"/>
                <a:ea typeface="ＭＳ Ｐゴシック" charset="0"/>
              </a:defRPr>
            </a:lvl2pPr>
            <a:lvl3pPr marL="1143000" indent="-228600" algn="ctr" eaLnBrk="0" hangingPunct="0">
              <a:defRPr>
                <a:solidFill>
                  <a:schemeClr val="tx1"/>
                </a:solidFill>
                <a:latin typeface="Arial" charset="0"/>
                <a:ea typeface="ＭＳ Ｐゴシック" charset="0"/>
              </a:defRPr>
            </a:lvl3pPr>
            <a:lvl4pPr marL="1600200" indent="-228600" algn="ctr" eaLnBrk="0" hangingPunct="0">
              <a:defRPr>
                <a:solidFill>
                  <a:schemeClr val="tx1"/>
                </a:solidFill>
                <a:latin typeface="Arial" charset="0"/>
                <a:ea typeface="ＭＳ Ｐゴシック" charset="0"/>
              </a:defRPr>
            </a:lvl4pPr>
            <a:lvl5pPr marL="2057400" indent="-228600" algn="ctr"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algn="l" eaLnBrk="1" hangingPunct="1"/>
            <a:r>
              <a:rPr lang="en-US" smtClean="0">
                <a:solidFill>
                  <a:schemeClr val="tx2"/>
                </a:solidFill>
              </a:rPr>
              <a:t>May 5, 2013</a:t>
            </a:r>
            <a:endParaRPr lang="en-US">
              <a:solidFill>
                <a:schemeClr val="tx2"/>
              </a:solidFill>
            </a:endParaRPr>
          </a:p>
        </p:txBody>
      </p:sp>
      <p:sp>
        <p:nvSpPr>
          <p:cNvPr id="65542" name="Slide Number Placeholder 1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a:solidFill>
                  <a:schemeClr val="tx1"/>
                </a:solidFill>
                <a:latin typeface="Arial" charset="0"/>
                <a:ea typeface="ＭＳ Ｐゴシック" charset="0"/>
              </a:defRPr>
            </a:lvl1pPr>
            <a:lvl2pPr marL="742950" indent="-285750" algn="ctr" eaLnBrk="0" hangingPunct="0">
              <a:defRPr>
                <a:solidFill>
                  <a:schemeClr val="tx1"/>
                </a:solidFill>
                <a:latin typeface="Arial" charset="0"/>
                <a:ea typeface="ＭＳ Ｐゴシック" charset="0"/>
              </a:defRPr>
            </a:lvl2pPr>
            <a:lvl3pPr marL="1143000" indent="-228600" algn="ctr" eaLnBrk="0" hangingPunct="0">
              <a:defRPr>
                <a:solidFill>
                  <a:schemeClr val="tx1"/>
                </a:solidFill>
                <a:latin typeface="Arial" charset="0"/>
                <a:ea typeface="ＭＳ Ｐゴシック" charset="0"/>
              </a:defRPr>
            </a:lvl3pPr>
            <a:lvl4pPr marL="1600200" indent="-228600" algn="ctr" eaLnBrk="0" hangingPunct="0">
              <a:defRPr>
                <a:solidFill>
                  <a:schemeClr val="tx1"/>
                </a:solidFill>
                <a:latin typeface="Arial" charset="0"/>
                <a:ea typeface="ＭＳ Ｐゴシック" charset="0"/>
              </a:defRPr>
            </a:lvl4pPr>
            <a:lvl5pPr marL="2057400" indent="-228600" algn="ctr"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FF47090C-EE1C-AB47-8630-5706B172A3F8}" type="slidenum">
              <a:rPr lang="en-US">
                <a:solidFill>
                  <a:schemeClr val="tx2"/>
                </a:solidFill>
              </a:rPr>
              <a:pPr eaLnBrk="1" hangingPunct="1"/>
              <a:t>57</a:t>
            </a:fld>
            <a:endParaRPr lang="en-US">
              <a:solidFill>
                <a:schemeClr val="tx2"/>
              </a:solidFill>
            </a:endParaRPr>
          </a:p>
        </p:txBody>
      </p:sp>
      <p:sp>
        <p:nvSpPr>
          <p:cNvPr id="65543" name="Footer Placeholder 1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algn="ctr" eaLnBrk="0" hangingPunct="0">
              <a:defRPr>
                <a:solidFill>
                  <a:schemeClr val="tx1"/>
                </a:solidFill>
                <a:latin typeface="Arial" charset="0"/>
                <a:ea typeface="ＭＳ Ｐゴシック" charset="0"/>
              </a:defRPr>
            </a:lvl1pPr>
            <a:lvl2pPr marL="742950" indent="-285750" algn="ctr" eaLnBrk="0" hangingPunct="0">
              <a:defRPr>
                <a:solidFill>
                  <a:schemeClr val="tx1"/>
                </a:solidFill>
                <a:latin typeface="Arial" charset="0"/>
                <a:ea typeface="ＭＳ Ｐゴシック" charset="0"/>
              </a:defRPr>
            </a:lvl2pPr>
            <a:lvl3pPr marL="1143000" indent="-228600" algn="ctr" eaLnBrk="0" hangingPunct="0">
              <a:defRPr>
                <a:solidFill>
                  <a:schemeClr val="tx1"/>
                </a:solidFill>
                <a:latin typeface="Arial" charset="0"/>
                <a:ea typeface="ＭＳ Ｐゴシック" charset="0"/>
              </a:defRPr>
            </a:lvl3pPr>
            <a:lvl4pPr marL="1600200" indent="-228600" algn="ctr" eaLnBrk="0" hangingPunct="0">
              <a:defRPr>
                <a:solidFill>
                  <a:schemeClr val="tx1"/>
                </a:solidFill>
                <a:latin typeface="Arial" charset="0"/>
                <a:ea typeface="ＭＳ Ｐゴシック" charset="0"/>
              </a:defRPr>
            </a:lvl4pPr>
            <a:lvl5pPr marL="2057400" indent="-228600" algn="ctr"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r>
              <a:rPr lang="en-US">
                <a:solidFill>
                  <a:schemeClr val="tx2"/>
                </a:solidFill>
              </a:rPr>
              <a:t>Ask-a-Scientist Lecture</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Content Placeholder 1"/>
          <p:cNvSpPr>
            <a:spLocks noGrp="1"/>
          </p:cNvSpPr>
          <p:nvPr>
            <p:ph idx="1"/>
          </p:nvPr>
        </p:nvSpPr>
        <p:spPr>
          <a:xfrm>
            <a:off x="457200" y="842963"/>
            <a:ext cx="8229600" cy="5253037"/>
          </a:xfrm>
        </p:spPr>
        <p:txBody>
          <a:bodyPr/>
          <a:lstStyle/>
          <a:p>
            <a:r>
              <a:rPr lang="en-US" sz="2400">
                <a:latin typeface="Constantia" charset="0"/>
              </a:rPr>
              <a:t>On September 23, 2005, Patrick Kelly was arrested in Idaho on a New Jersey warrant.  Although his name had never appeared in any news releases, Kelly was identified as the president of Genesis World Energy (which had changed its name at least twice by that time).</a:t>
            </a:r>
          </a:p>
          <a:p>
            <a:r>
              <a:rPr lang="en-US" sz="2400">
                <a:latin typeface="Constantia" charset="0"/>
              </a:rPr>
              <a:t>On September 31, 2006, Kelly pled guilty to securities fraud and was sentenced to five years in prison and a $400,000 fine.  In sentencing, the judge stated, </a:t>
            </a:r>
            <a:r>
              <a:rPr lang="ja-JP" altLang="en-US" sz="2400">
                <a:latin typeface="Constantia" charset="0"/>
              </a:rPr>
              <a:t>“</a:t>
            </a:r>
            <a:r>
              <a:rPr lang="en-US" sz="2400">
                <a:latin typeface="Constantia" charset="0"/>
              </a:rPr>
              <a:t>the defendant is going to prison because he stole from investors</a:t>
            </a:r>
            <a:r>
              <a:rPr lang="ja-JP" altLang="en-US" sz="2400">
                <a:latin typeface="Constantia" charset="0"/>
              </a:rPr>
              <a:t>”</a:t>
            </a:r>
            <a:endParaRPr lang="en-US" sz="2400">
              <a:latin typeface="Constantia" charset="0"/>
            </a:endParaRPr>
          </a:p>
          <a:p>
            <a:pPr lvl="1"/>
            <a:r>
              <a:rPr lang="en-US" sz="2000">
                <a:latin typeface="Constantia" charset="0"/>
              </a:rPr>
              <a:t>It</a:t>
            </a:r>
            <a:r>
              <a:rPr lang="ja-JP" altLang="en-US" sz="2000">
                <a:latin typeface="Constantia" charset="0"/>
              </a:rPr>
              <a:t>’</a:t>
            </a:r>
            <a:r>
              <a:rPr lang="en-US" sz="2000">
                <a:latin typeface="Constantia" charset="0"/>
              </a:rPr>
              <a:t>s estimated he took in about $2.5M in </a:t>
            </a:r>
            <a:r>
              <a:rPr lang="ja-JP" altLang="en-US" sz="2000">
                <a:latin typeface="Constantia" charset="0"/>
              </a:rPr>
              <a:t>“</a:t>
            </a:r>
            <a:r>
              <a:rPr lang="en-US" sz="2000">
                <a:latin typeface="Constantia" charset="0"/>
              </a:rPr>
              <a:t>investments</a:t>
            </a:r>
            <a:r>
              <a:rPr lang="ja-JP" altLang="en-US" sz="2000">
                <a:latin typeface="Constantia" charset="0"/>
              </a:rPr>
              <a:t>”</a:t>
            </a:r>
            <a:endParaRPr lang="en-US" sz="2000">
              <a:latin typeface="Constantia" charset="0"/>
            </a:endParaRPr>
          </a:p>
          <a:p>
            <a:r>
              <a:rPr lang="en-US" sz="2400">
                <a:latin typeface="Constantia" charset="0"/>
              </a:rPr>
              <a:t>In the end, the </a:t>
            </a:r>
            <a:r>
              <a:rPr lang="ja-JP" altLang="en-US" sz="2400">
                <a:latin typeface="Constantia" charset="0"/>
              </a:rPr>
              <a:t>“</a:t>
            </a:r>
            <a:r>
              <a:rPr lang="en-US" sz="2400">
                <a:latin typeface="Constantia" charset="0"/>
              </a:rPr>
              <a:t>400</a:t>
            </a:r>
            <a:r>
              <a:rPr lang="ja-JP" altLang="en-US" sz="2400">
                <a:latin typeface="Constantia" charset="0"/>
              </a:rPr>
              <a:t>”</a:t>
            </a:r>
            <a:r>
              <a:rPr lang="en-US" sz="2400">
                <a:latin typeface="Constantia" charset="0"/>
              </a:rPr>
              <a:t> turned out to be Kelly and one partner, whose involvement so limited that he wasn</a:t>
            </a:r>
            <a:r>
              <a:rPr lang="ja-JP" altLang="en-US" sz="2400">
                <a:latin typeface="Constantia" charset="0"/>
              </a:rPr>
              <a:t>’</a:t>
            </a:r>
            <a:r>
              <a:rPr lang="en-US" sz="2400">
                <a:latin typeface="Constantia" charset="0"/>
              </a:rPr>
              <a:t>t even convicted.</a:t>
            </a:r>
          </a:p>
        </p:txBody>
      </p:sp>
      <p:sp>
        <p:nvSpPr>
          <p:cNvPr id="3" name="Title 2"/>
          <p:cNvSpPr>
            <a:spLocks noGrp="1"/>
          </p:cNvSpPr>
          <p:nvPr>
            <p:ph type="title"/>
          </p:nvPr>
        </p:nvSpPr>
        <p:spPr/>
        <p:txBody>
          <a:bodyPr/>
          <a:lstStyle/>
          <a:p>
            <a:pPr>
              <a:defRPr/>
            </a:pPr>
            <a:r>
              <a:rPr smtClean="0">
                <a:ea typeface="+mj-ea"/>
              </a:rPr>
              <a:t>The end of Genesis World Energy</a:t>
            </a:r>
            <a:endParaRPr>
              <a:ea typeface="+mj-ea"/>
            </a:endParaRPr>
          </a:p>
        </p:txBody>
      </p:sp>
      <p:sp>
        <p:nvSpPr>
          <p:cNvPr id="66564" name="Date Placeholder 9"/>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algn="ctr" eaLnBrk="0" hangingPunct="0">
              <a:defRPr>
                <a:solidFill>
                  <a:schemeClr val="tx1"/>
                </a:solidFill>
                <a:latin typeface="Arial" charset="0"/>
                <a:ea typeface="ＭＳ Ｐゴシック" charset="0"/>
              </a:defRPr>
            </a:lvl1pPr>
            <a:lvl2pPr marL="742950" indent="-285750" algn="ctr" eaLnBrk="0" hangingPunct="0">
              <a:defRPr>
                <a:solidFill>
                  <a:schemeClr val="tx1"/>
                </a:solidFill>
                <a:latin typeface="Arial" charset="0"/>
                <a:ea typeface="ＭＳ Ｐゴシック" charset="0"/>
              </a:defRPr>
            </a:lvl2pPr>
            <a:lvl3pPr marL="1143000" indent="-228600" algn="ctr" eaLnBrk="0" hangingPunct="0">
              <a:defRPr>
                <a:solidFill>
                  <a:schemeClr val="tx1"/>
                </a:solidFill>
                <a:latin typeface="Arial" charset="0"/>
                <a:ea typeface="ＭＳ Ｐゴシック" charset="0"/>
              </a:defRPr>
            </a:lvl3pPr>
            <a:lvl4pPr marL="1600200" indent="-228600" algn="ctr" eaLnBrk="0" hangingPunct="0">
              <a:defRPr>
                <a:solidFill>
                  <a:schemeClr val="tx1"/>
                </a:solidFill>
                <a:latin typeface="Arial" charset="0"/>
                <a:ea typeface="ＭＳ Ｐゴシック" charset="0"/>
              </a:defRPr>
            </a:lvl4pPr>
            <a:lvl5pPr marL="2057400" indent="-228600" algn="ctr"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algn="l" eaLnBrk="1" hangingPunct="1"/>
            <a:r>
              <a:rPr lang="en-US" smtClean="0">
                <a:solidFill>
                  <a:schemeClr val="tx2"/>
                </a:solidFill>
              </a:rPr>
              <a:t>May 5, 2013</a:t>
            </a:r>
            <a:endParaRPr lang="en-US">
              <a:solidFill>
                <a:schemeClr val="tx2"/>
              </a:solidFill>
            </a:endParaRPr>
          </a:p>
        </p:txBody>
      </p:sp>
      <p:sp>
        <p:nvSpPr>
          <p:cNvPr id="66565" name="Slide Number Placeholder 10"/>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a:solidFill>
                  <a:schemeClr val="tx1"/>
                </a:solidFill>
                <a:latin typeface="Arial" charset="0"/>
                <a:ea typeface="ＭＳ Ｐゴシック" charset="0"/>
              </a:defRPr>
            </a:lvl1pPr>
            <a:lvl2pPr marL="742950" indent="-285750" algn="ctr" eaLnBrk="0" hangingPunct="0">
              <a:defRPr>
                <a:solidFill>
                  <a:schemeClr val="tx1"/>
                </a:solidFill>
                <a:latin typeface="Arial" charset="0"/>
                <a:ea typeface="ＭＳ Ｐゴシック" charset="0"/>
              </a:defRPr>
            </a:lvl2pPr>
            <a:lvl3pPr marL="1143000" indent="-228600" algn="ctr" eaLnBrk="0" hangingPunct="0">
              <a:defRPr>
                <a:solidFill>
                  <a:schemeClr val="tx1"/>
                </a:solidFill>
                <a:latin typeface="Arial" charset="0"/>
                <a:ea typeface="ＭＳ Ｐゴシック" charset="0"/>
              </a:defRPr>
            </a:lvl3pPr>
            <a:lvl4pPr marL="1600200" indent="-228600" algn="ctr" eaLnBrk="0" hangingPunct="0">
              <a:defRPr>
                <a:solidFill>
                  <a:schemeClr val="tx1"/>
                </a:solidFill>
                <a:latin typeface="Arial" charset="0"/>
                <a:ea typeface="ＭＳ Ｐゴシック" charset="0"/>
              </a:defRPr>
            </a:lvl4pPr>
            <a:lvl5pPr marL="2057400" indent="-228600" algn="ctr"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0B295D47-08F0-EE41-9A47-02BBBBB71752}" type="slidenum">
              <a:rPr lang="en-US">
                <a:solidFill>
                  <a:schemeClr val="tx2"/>
                </a:solidFill>
              </a:rPr>
              <a:pPr eaLnBrk="1" hangingPunct="1"/>
              <a:t>58</a:t>
            </a:fld>
            <a:endParaRPr lang="en-US">
              <a:solidFill>
                <a:schemeClr val="tx2"/>
              </a:solidFill>
            </a:endParaRPr>
          </a:p>
        </p:txBody>
      </p:sp>
      <p:sp>
        <p:nvSpPr>
          <p:cNvPr id="66566" name="Footer Placeholder 1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algn="ctr" eaLnBrk="0" hangingPunct="0">
              <a:defRPr>
                <a:solidFill>
                  <a:schemeClr val="tx1"/>
                </a:solidFill>
                <a:latin typeface="Arial" charset="0"/>
                <a:ea typeface="ＭＳ Ｐゴシック" charset="0"/>
              </a:defRPr>
            </a:lvl1pPr>
            <a:lvl2pPr marL="742950" indent="-285750" algn="ctr" eaLnBrk="0" hangingPunct="0">
              <a:defRPr>
                <a:solidFill>
                  <a:schemeClr val="tx1"/>
                </a:solidFill>
                <a:latin typeface="Arial" charset="0"/>
                <a:ea typeface="ＭＳ Ｐゴシック" charset="0"/>
              </a:defRPr>
            </a:lvl2pPr>
            <a:lvl3pPr marL="1143000" indent="-228600" algn="ctr" eaLnBrk="0" hangingPunct="0">
              <a:defRPr>
                <a:solidFill>
                  <a:schemeClr val="tx1"/>
                </a:solidFill>
                <a:latin typeface="Arial" charset="0"/>
                <a:ea typeface="ＭＳ Ｐゴシック" charset="0"/>
              </a:defRPr>
            </a:lvl3pPr>
            <a:lvl4pPr marL="1600200" indent="-228600" algn="ctr" eaLnBrk="0" hangingPunct="0">
              <a:defRPr>
                <a:solidFill>
                  <a:schemeClr val="tx1"/>
                </a:solidFill>
                <a:latin typeface="Arial" charset="0"/>
                <a:ea typeface="ＭＳ Ｐゴシック" charset="0"/>
              </a:defRPr>
            </a:lvl4pPr>
            <a:lvl5pPr marL="2057400" indent="-228600" algn="ctr"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r>
              <a:rPr lang="en-US">
                <a:solidFill>
                  <a:schemeClr val="tx2"/>
                </a:solidFill>
              </a:rPr>
              <a:t>Ask-a-Scientist Lecture</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Content Placeholder 1"/>
          <p:cNvSpPr>
            <a:spLocks noGrp="1"/>
          </p:cNvSpPr>
          <p:nvPr>
            <p:ph idx="1"/>
          </p:nvPr>
        </p:nvSpPr>
        <p:spPr>
          <a:xfrm>
            <a:off x="457200" y="842963"/>
            <a:ext cx="8229600" cy="5253037"/>
          </a:xfrm>
        </p:spPr>
        <p:txBody>
          <a:bodyPr/>
          <a:lstStyle/>
          <a:p>
            <a:r>
              <a:rPr lang="en-US" sz="2400">
                <a:latin typeface="Constantia" charset="0"/>
              </a:rPr>
              <a:t>Kelly  was convicted for misappropriating corporate funds for personal expenditures (houses, credit cards for his daughter, etc)</a:t>
            </a:r>
          </a:p>
          <a:p>
            <a:pPr lvl="1"/>
            <a:r>
              <a:rPr lang="en-US" sz="2000">
                <a:latin typeface="Constantia" charset="0"/>
              </a:rPr>
              <a:t>Only accused of mishandling about 10% of investment money.</a:t>
            </a:r>
          </a:p>
          <a:p>
            <a:pPr lvl="1"/>
            <a:r>
              <a:rPr lang="en-US" sz="2000">
                <a:latin typeface="Constantia" charset="0"/>
              </a:rPr>
              <a:t>Ultimately irrelevant that the technology was bogus</a:t>
            </a:r>
          </a:p>
          <a:p>
            <a:r>
              <a:rPr lang="en-US" sz="2400">
                <a:latin typeface="Constantia" charset="0"/>
              </a:rPr>
              <a:t>Difficult to prosecute based on scientific claims.  Must prove:</a:t>
            </a:r>
          </a:p>
          <a:p>
            <a:pPr lvl="1"/>
            <a:r>
              <a:rPr lang="en-US" sz="2000">
                <a:latin typeface="Constantia" charset="0"/>
              </a:rPr>
              <a:t>Technology doesn</a:t>
            </a:r>
            <a:r>
              <a:rPr lang="ja-JP" altLang="en-US" sz="2000">
                <a:latin typeface="Constantia" charset="0"/>
              </a:rPr>
              <a:t>’</a:t>
            </a:r>
            <a:r>
              <a:rPr lang="en-US" sz="2000">
                <a:latin typeface="Constantia" charset="0"/>
              </a:rPr>
              <a:t>t work</a:t>
            </a:r>
          </a:p>
          <a:p>
            <a:pPr lvl="1"/>
            <a:r>
              <a:rPr lang="en-US" sz="2000">
                <a:latin typeface="Constantia" charset="0"/>
              </a:rPr>
              <a:t>Technology </a:t>
            </a:r>
            <a:r>
              <a:rPr lang="en-US" sz="2000" i="1">
                <a:latin typeface="Constantia" charset="0"/>
              </a:rPr>
              <a:t>can</a:t>
            </a:r>
            <a:r>
              <a:rPr lang="ja-JP" altLang="en-US" sz="2000" i="1">
                <a:latin typeface="Constantia" charset="0"/>
              </a:rPr>
              <a:t>’</a:t>
            </a:r>
            <a:r>
              <a:rPr lang="en-US" sz="2000" i="1">
                <a:latin typeface="Constantia" charset="0"/>
              </a:rPr>
              <a:t>t possibly</a:t>
            </a:r>
            <a:r>
              <a:rPr lang="en-US" sz="2000">
                <a:latin typeface="Constantia" charset="0"/>
              </a:rPr>
              <a:t> work</a:t>
            </a:r>
          </a:p>
          <a:p>
            <a:pPr lvl="1"/>
            <a:r>
              <a:rPr lang="en-US" sz="2000">
                <a:latin typeface="Constantia" charset="0"/>
              </a:rPr>
              <a:t>The people asking for your money know this</a:t>
            </a:r>
          </a:p>
          <a:p>
            <a:r>
              <a:rPr lang="en-US" sz="2400">
                <a:latin typeface="Constantia" charset="0"/>
              </a:rPr>
              <a:t>Most con men are smarter than Kelly</a:t>
            </a:r>
          </a:p>
          <a:p>
            <a:pPr lvl="1"/>
            <a:r>
              <a:rPr lang="en-US" sz="2000">
                <a:latin typeface="Constantia" charset="0"/>
              </a:rPr>
              <a:t>Classify investments as </a:t>
            </a:r>
            <a:r>
              <a:rPr lang="ja-JP" altLang="en-US" sz="2000">
                <a:latin typeface="Constantia" charset="0"/>
              </a:rPr>
              <a:t>“</a:t>
            </a:r>
            <a:r>
              <a:rPr lang="en-US" sz="2000">
                <a:latin typeface="Constantia" charset="0"/>
              </a:rPr>
              <a:t>venture capital</a:t>
            </a:r>
            <a:r>
              <a:rPr lang="ja-JP" altLang="en-US" sz="2000">
                <a:latin typeface="Constantia" charset="0"/>
              </a:rPr>
              <a:t>”</a:t>
            </a:r>
            <a:endParaRPr lang="en-US" sz="2000">
              <a:latin typeface="Constantia" charset="0"/>
            </a:endParaRPr>
          </a:p>
          <a:p>
            <a:pPr lvl="1"/>
            <a:r>
              <a:rPr lang="en-US" sz="2000">
                <a:latin typeface="Constantia" charset="0"/>
              </a:rPr>
              <a:t>Pay themselves a large salary</a:t>
            </a:r>
          </a:p>
          <a:p>
            <a:pPr lvl="1"/>
            <a:r>
              <a:rPr lang="en-US" sz="2000">
                <a:latin typeface="Constantia" charset="0"/>
              </a:rPr>
              <a:t>Divert a little money to meaningless </a:t>
            </a:r>
            <a:r>
              <a:rPr lang="ja-JP" altLang="en-US" sz="2000">
                <a:latin typeface="Constantia" charset="0"/>
              </a:rPr>
              <a:t>“</a:t>
            </a:r>
            <a:r>
              <a:rPr lang="en-US" sz="2000">
                <a:latin typeface="Constantia" charset="0"/>
              </a:rPr>
              <a:t>R&amp;D</a:t>
            </a:r>
            <a:r>
              <a:rPr lang="ja-JP" altLang="en-US" sz="2000">
                <a:latin typeface="Constantia" charset="0"/>
              </a:rPr>
              <a:t>”</a:t>
            </a:r>
            <a:endParaRPr lang="en-US" sz="2000">
              <a:latin typeface="Constantia" charset="0"/>
            </a:endParaRPr>
          </a:p>
          <a:p>
            <a:pPr lvl="1"/>
            <a:r>
              <a:rPr lang="en-US" sz="2000">
                <a:latin typeface="Constantia" charset="0"/>
              </a:rPr>
              <a:t>Continue with impunity</a:t>
            </a:r>
            <a:endParaRPr lang="en-US">
              <a:latin typeface="Constantia" charset="0"/>
            </a:endParaRPr>
          </a:p>
        </p:txBody>
      </p:sp>
      <p:sp>
        <p:nvSpPr>
          <p:cNvPr id="3" name="Title 2"/>
          <p:cNvSpPr>
            <a:spLocks noGrp="1"/>
          </p:cNvSpPr>
          <p:nvPr>
            <p:ph type="title"/>
          </p:nvPr>
        </p:nvSpPr>
        <p:spPr/>
        <p:txBody>
          <a:bodyPr/>
          <a:lstStyle/>
          <a:p>
            <a:pPr>
              <a:defRPr/>
            </a:pPr>
            <a:r>
              <a:rPr smtClean="0">
                <a:ea typeface="+mj-ea"/>
              </a:rPr>
              <a:t>Prosecuting energy con men</a:t>
            </a:r>
            <a:endParaRPr>
              <a:ea typeface="+mj-ea"/>
            </a:endParaRPr>
          </a:p>
        </p:txBody>
      </p:sp>
      <p:sp>
        <p:nvSpPr>
          <p:cNvPr id="67588" name="Date Placeholder 9"/>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algn="ctr" eaLnBrk="0" hangingPunct="0">
              <a:defRPr>
                <a:solidFill>
                  <a:schemeClr val="tx1"/>
                </a:solidFill>
                <a:latin typeface="Arial" charset="0"/>
                <a:ea typeface="ＭＳ Ｐゴシック" charset="0"/>
              </a:defRPr>
            </a:lvl1pPr>
            <a:lvl2pPr marL="742950" indent="-285750" algn="ctr" eaLnBrk="0" hangingPunct="0">
              <a:defRPr>
                <a:solidFill>
                  <a:schemeClr val="tx1"/>
                </a:solidFill>
                <a:latin typeface="Arial" charset="0"/>
                <a:ea typeface="ＭＳ Ｐゴシック" charset="0"/>
              </a:defRPr>
            </a:lvl2pPr>
            <a:lvl3pPr marL="1143000" indent="-228600" algn="ctr" eaLnBrk="0" hangingPunct="0">
              <a:defRPr>
                <a:solidFill>
                  <a:schemeClr val="tx1"/>
                </a:solidFill>
                <a:latin typeface="Arial" charset="0"/>
                <a:ea typeface="ＭＳ Ｐゴシック" charset="0"/>
              </a:defRPr>
            </a:lvl3pPr>
            <a:lvl4pPr marL="1600200" indent="-228600" algn="ctr" eaLnBrk="0" hangingPunct="0">
              <a:defRPr>
                <a:solidFill>
                  <a:schemeClr val="tx1"/>
                </a:solidFill>
                <a:latin typeface="Arial" charset="0"/>
                <a:ea typeface="ＭＳ Ｐゴシック" charset="0"/>
              </a:defRPr>
            </a:lvl4pPr>
            <a:lvl5pPr marL="2057400" indent="-228600" algn="ctr"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algn="l" eaLnBrk="1" hangingPunct="1"/>
            <a:r>
              <a:rPr lang="en-US" smtClean="0">
                <a:solidFill>
                  <a:schemeClr val="tx2"/>
                </a:solidFill>
              </a:rPr>
              <a:t>May 5, 2013</a:t>
            </a:r>
            <a:endParaRPr lang="en-US">
              <a:solidFill>
                <a:schemeClr val="tx2"/>
              </a:solidFill>
            </a:endParaRPr>
          </a:p>
        </p:txBody>
      </p:sp>
      <p:sp>
        <p:nvSpPr>
          <p:cNvPr id="67589" name="Slide Number Placeholder 10"/>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a:solidFill>
                  <a:schemeClr val="tx1"/>
                </a:solidFill>
                <a:latin typeface="Arial" charset="0"/>
                <a:ea typeface="ＭＳ Ｐゴシック" charset="0"/>
              </a:defRPr>
            </a:lvl1pPr>
            <a:lvl2pPr marL="742950" indent="-285750" algn="ctr" eaLnBrk="0" hangingPunct="0">
              <a:defRPr>
                <a:solidFill>
                  <a:schemeClr val="tx1"/>
                </a:solidFill>
                <a:latin typeface="Arial" charset="0"/>
                <a:ea typeface="ＭＳ Ｐゴシック" charset="0"/>
              </a:defRPr>
            </a:lvl2pPr>
            <a:lvl3pPr marL="1143000" indent="-228600" algn="ctr" eaLnBrk="0" hangingPunct="0">
              <a:defRPr>
                <a:solidFill>
                  <a:schemeClr val="tx1"/>
                </a:solidFill>
                <a:latin typeface="Arial" charset="0"/>
                <a:ea typeface="ＭＳ Ｐゴシック" charset="0"/>
              </a:defRPr>
            </a:lvl3pPr>
            <a:lvl4pPr marL="1600200" indent="-228600" algn="ctr" eaLnBrk="0" hangingPunct="0">
              <a:defRPr>
                <a:solidFill>
                  <a:schemeClr val="tx1"/>
                </a:solidFill>
                <a:latin typeface="Arial" charset="0"/>
                <a:ea typeface="ＭＳ Ｐゴシック" charset="0"/>
              </a:defRPr>
            </a:lvl4pPr>
            <a:lvl5pPr marL="2057400" indent="-228600" algn="ctr"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DE94AEBB-3061-274C-B481-6A045758C1B9}" type="slidenum">
              <a:rPr lang="en-US">
                <a:solidFill>
                  <a:schemeClr val="tx2"/>
                </a:solidFill>
              </a:rPr>
              <a:pPr eaLnBrk="1" hangingPunct="1"/>
              <a:t>59</a:t>
            </a:fld>
            <a:endParaRPr lang="en-US">
              <a:solidFill>
                <a:schemeClr val="tx2"/>
              </a:solidFill>
            </a:endParaRPr>
          </a:p>
        </p:txBody>
      </p:sp>
      <p:sp>
        <p:nvSpPr>
          <p:cNvPr id="67590" name="Footer Placeholder 1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algn="ctr" eaLnBrk="0" hangingPunct="0">
              <a:defRPr>
                <a:solidFill>
                  <a:schemeClr val="tx1"/>
                </a:solidFill>
                <a:latin typeface="Arial" charset="0"/>
                <a:ea typeface="ＭＳ Ｐゴシック" charset="0"/>
              </a:defRPr>
            </a:lvl1pPr>
            <a:lvl2pPr marL="742950" indent="-285750" algn="ctr" eaLnBrk="0" hangingPunct="0">
              <a:defRPr>
                <a:solidFill>
                  <a:schemeClr val="tx1"/>
                </a:solidFill>
                <a:latin typeface="Arial" charset="0"/>
                <a:ea typeface="ＭＳ Ｐゴシック" charset="0"/>
              </a:defRPr>
            </a:lvl2pPr>
            <a:lvl3pPr marL="1143000" indent="-228600" algn="ctr" eaLnBrk="0" hangingPunct="0">
              <a:defRPr>
                <a:solidFill>
                  <a:schemeClr val="tx1"/>
                </a:solidFill>
                <a:latin typeface="Arial" charset="0"/>
                <a:ea typeface="ＭＳ Ｐゴシック" charset="0"/>
              </a:defRPr>
            </a:lvl3pPr>
            <a:lvl4pPr marL="1600200" indent="-228600" algn="ctr" eaLnBrk="0" hangingPunct="0">
              <a:defRPr>
                <a:solidFill>
                  <a:schemeClr val="tx1"/>
                </a:solidFill>
                <a:latin typeface="Arial" charset="0"/>
                <a:ea typeface="ＭＳ Ｐゴシック" charset="0"/>
              </a:defRPr>
            </a:lvl4pPr>
            <a:lvl5pPr marL="2057400" indent="-228600" algn="ctr"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r>
              <a:rPr lang="en-US">
                <a:solidFill>
                  <a:schemeClr val="tx2"/>
                </a:solidFill>
              </a:rPr>
              <a:t>Ask-a-Scientist Lecture</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52400"/>
            <a:ext cx="8495731" cy="627063"/>
          </a:xfrm>
        </p:spPr>
        <p:txBody>
          <a:bodyPr/>
          <a:lstStyle/>
          <a:p>
            <a:pPr>
              <a:defRPr/>
            </a:pPr>
            <a:r>
              <a:rPr smtClean="0">
                <a:ea typeface="+mj-ea"/>
              </a:rPr>
              <a:t>Evidence: Amazon search "free energy"</a:t>
            </a:r>
            <a:endParaRPr>
              <a:ea typeface="+mj-ea"/>
            </a:endParaRPr>
          </a:p>
        </p:txBody>
      </p:sp>
      <p:pic>
        <p:nvPicPr>
          <p:cNvPr id="1638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9113" y="1092200"/>
            <a:ext cx="8224837" cy="503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pic>
      <p:sp>
        <p:nvSpPr>
          <p:cNvPr id="16388" name="TextBox 5"/>
          <p:cNvSpPr txBox="1">
            <a:spLocks noChangeArrowheads="1"/>
          </p:cNvSpPr>
          <p:nvPr/>
        </p:nvSpPr>
        <p:spPr bwMode="auto">
          <a:xfrm>
            <a:off x="477838" y="695325"/>
            <a:ext cx="34940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eaLnBrk="0" hangingPunct="0">
              <a:defRPr>
                <a:solidFill>
                  <a:schemeClr val="tx1"/>
                </a:solidFill>
                <a:latin typeface="Arial" charset="0"/>
                <a:ea typeface="ＭＳ Ｐゴシック" charset="0"/>
              </a:defRPr>
            </a:lvl1pPr>
            <a:lvl2pPr marL="742950" indent="-285750" algn="ctr" eaLnBrk="0" hangingPunct="0">
              <a:defRPr>
                <a:solidFill>
                  <a:schemeClr val="tx1"/>
                </a:solidFill>
                <a:latin typeface="Arial" charset="0"/>
                <a:ea typeface="ＭＳ Ｐゴシック" charset="0"/>
              </a:defRPr>
            </a:lvl2pPr>
            <a:lvl3pPr marL="1143000" indent="-228600" algn="ctr" eaLnBrk="0" hangingPunct="0">
              <a:defRPr>
                <a:solidFill>
                  <a:schemeClr val="tx1"/>
                </a:solidFill>
                <a:latin typeface="Arial" charset="0"/>
                <a:ea typeface="ＭＳ Ｐゴシック" charset="0"/>
              </a:defRPr>
            </a:lvl3pPr>
            <a:lvl4pPr marL="1600200" indent="-228600" algn="ctr" eaLnBrk="0" hangingPunct="0">
              <a:defRPr>
                <a:solidFill>
                  <a:schemeClr val="tx1"/>
                </a:solidFill>
                <a:latin typeface="Arial" charset="0"/>
                <a:ea typeface="ＭＳ Ｐゴシック" charset="0"/>
              </a:defRPr>
            </a:lvl4pPr>
            <a:lvl5pPr marL="2057400" indent="-228600" algn="ctr"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algn="l" eaLnBrk="1" hangingPunct="1"/>
            <a:r>
              <a:rPr lang="en-US"/>
              <a:t>Top 5:</a:t>
            </a:r>
          </a:p>
        </p:txBody>
      </p:sp>
      <p:sp>
        <p:nvSpPr>
          <p:cNvPr id="16389" name="Date Placeholder 7"/>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algn="ctr" eaLnBrk="0" hangingPunct="0">
              <a:defRPr>
                <a:solidFill>
                  <a:schemeClr val="tx1"/>
                </a:solidFill>
                <a:latin typeface="Arial" charset="0"/>
                <a:ea typeface="ＭＳ Ｐゴシック" charset="0"/>
              </a:defRPr>
            </a:lvl1pPr>
            <a:lvl2pPr marL="742950" indent="-285750" algn="ctr" eaLnBrk="0" hangingPunct="0">
              <a:defRPr>
                <a:solidFill>
                  <a:schemeClr val="tx1"/>
                </a:solidFill>
                <a:latin typeface="Arial" charset="0"/>
                <a:ea typeface="ＭＳ Ｐゴシック" charset="0"/>
              </a:defRPr>
            </a:lvl2pPr>
            <a:lvl3pPr marL="1143000" indent="-228600" algn="ctr" eaLnBrk="0" hangingPunct="0">
              <a:defRPr>
                <a:solidFill>
                  <a:schemeClr val="tx1"/>
                </a:solidFill>
                <a:latin typeface="Arial" charset="0"/>
                <a:ea typeface="ＭＳ Ｐゴシック" charset="0"/>
              </a:defRPr>
            </a:lvl3pPr>
            <a:lvl4pPr marL="1600200" indent="-228600" algn="ctr" eaLnBrk="0" hangingPunct="0">
              <a:defRPr>
                <a:solidFill>
                  <a:schemeClr val="tx1"/>
                </a:solidFill>
                <a:latin typeface="Arial" charset="0"/>
                <a:ea typeface="ＭＳ Ｐゴシック" charset="0"/>
              </a:defRPr>
            </a:lvl4pPr>
            <a:lvl5pPr marL="2057400" indent="-228600" algn="ctr"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algn="l" eaLnBrk="1" hangingPunct="1"/>
            <a:r>
              <a:rPr lang="en-US" smtClean="0">
                <a:solidFill>
                  <a:schemeClr val="tx2"/>
                </a:solidFill>
              </a:rPr>
              <a:t>May 5, 2013</a:t>
            </a:r>
            <a:endParaRPr lang="en-US">
              <a:solidFill>
                <a:schemeClr val="tx2"/>
              </a:solidFill>
            </a:endParaRPr>
          </a:p>
        </p:txBody>
      </p:sp>
      <p:sp>
        <p:nvSpPr>
          <p:cNvPr id="16390" name="Slide Number Placeholder 1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a:solidFill>
                  <a:schemeClr val="tx1"/>
                </a:solidFill>
                <a:latin typeface="Arial" charset="0"/>
                <a:ea typeface="ＭＳ Ｐゴシック" charset="0"/>
              </a:defRPr>
            </a:lvl1pPr>
            <a:lvl2pPr marL="742950" indent="-285750" algn="ctr" eaLnBrk="0" hangingPunct="0">
              <a:defRPr>
                <a:solidFill>
                  <a:schemeClr val="tx1"/>
                </a:solidFill>
                <a:latin typeface="Arial" charset="0"/>
                <a:ea typeface="ＭＳ Ｐゴシック" charset="0"/>
              </a:defRPr>
            </a:lvl2pPr>
            <a:lvl3pPr marL="1143000" indent="-228600" algn="ctr" eaLnBrk="0" hangingPunct="0">
              <a:defRPr>
                <a:solidFill>
                  <a:schemeClr val="tx1"/>
                </a:solidFill>
                <a:latin typeface="Arial" charset="0"/>
                <a:ea typeface="ＭＳ Ｐゴシック" charset="0"/>
              </a:defRPr>
            </a:lvl3pPr>
            <a:lvl4pPr marL="1600200" indent="-228600" algn="ctr" eaLnBrk="0" hangingPunct="0">
              <a:defRPr>
                <a:solidFill>
                  <a:schemeClr val="tx1"/>
                </a:solidFill>
                <a:latin typeface="Arial" charset="0"/>
                <a:ea typeface="ＭＳ Ｐゴシック" charset="0"/>
              </a:defRPr>
            </a:lvl4pPr>
            <a:lvl5pPr marL="2057400" indent="-228600" algn="ctr"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4BC3D041-3800-5A45-B4C9-3FEE4F1C1C7B}" type="slidenum">
              <a:rPr lang="en-US">
                <a:solidFill>
                  <a:schemeClr val="tx2"/>
                </a:solidFill>
              </a:rPr>
              <a:pPr eaLnBrk="1" hangingPunct="1"/>
              <a:t>6</a:t>
            </a:fld>
            <a:endParaRPr lang="en-US">
              <a:solidFill>
                <a:schemeClr val="tx2"/>
              </a:solidFill>
            </a:endParaRPr>
          </a:p>
        </p:txBody>
      </p:sp>
      <p:sp>
        <p:nvSpPr>
          <p:cNvPr id="16391" name="Footer Placeholder 1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algn="ctr" eaLnBrk="0" hangingPunct="0">
              <a:defRPr>
                <a:solidFill>
                  <a:schemeClr val="tx1"/>
                </a:solidFill>
                <a:latin typeface="Arial" charset="0"/>
                <a:ea typeface="ＭＳ Ｐゴシック" charset="0"/>
              </a:defRPr>
            </a:lvl1pPr>
            <a:lvl2pPr marL="742950" indent="-285750" algn="ctr" eaLnBrk="0" hangingPunct="0">
              <a:defRPr>
                <a:solidFill>
                  <a:schemeClr val="tx1"/>
                </a:solidFill>
                <a:latin typeface="Arial" charset="0"/>
                <a:ea typeface="ＭＳ Ｐゴシック" charset="0"/>
              </a:defRPr>
            </a:lvl2pPr>
            <a:lvl3pPr marL="1143000" indent="-228600" algn="ctr" eaLnBrk="0" hangingPunct="0">
              <a:defRPr>
                <a:solidFill>
                  <a:schemeClr val="tx1"/>
                </a:solidFill>
                <a:latin typeface="Arial" charset="0"/>
                <a:ea typeface="ＭＳ Ｐゴシック" charset="0"/>
              </a:defRPr>
            </a:lvl3pPr>
            <a:lvl4pPr marL="1600200" indent="-228600" algn="ctr" eaLnBrk="0" hangingPunct="0">
              <a:defRPr>
                <a:solidFill>
                  <a:schemeClr val="tx1"/>
                </a:solidFill>
                <a:latin typeface="Arial" charset="0"/>
                <a:ea typeface="ＭＳ Ｐゴシック" charset="0"/>
              </a:defRPr>
            </a:lvl4pPr>
            <a:lvl5pPr marL="2057400" indent="-228600" algn="ctr"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r>
              <a:rPr lang="en-US">
                <a:solidFill>
                  <a:schemeClr val="tx2"/>
                </a:solidFill>
              </a:rPr>
              <a:t>Ask-a-Scientist Lecture</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Content Placeholder 1"/>
          <p:cNvSpPr>
            <a:spLocks noGrp="1"/>
          </p:cNvSpPr>
          <p:nvPr>
            <p:ph idx="1"/>
          </p:nvPr>
        </p:nvSpPr>
        <p:spPr>
          <a:xfrm>
            <a:off x="457200" y="842963"/>
            <a:ext cx="8229600" cy="5253037"/>
          </a:xfrm>
        </p:spPr>
        <p:txBody>
          <a:bodyPr/>
          <a:lstStyle/>
          <a:p>
            <a:r>
              <a:rPr lang="en-US" sz="2800">
                <a:latin typeface="Constantia" charset="0"/>
              </a:rPr>
              <a:t>Many of these people are quite sincere in their beliefs.</a:t>
            </a:r>
          </a:p>
          <a:p>
            <a:r>
              <a:rPr lang="en-US" sz="2800">
                <a:latin typeface="Constantia" charset="0"/>
              </a:rPr>
              <a:t>How can they get something as simple as conservation of energy so wrong?</a:t>
            </a:r>
          </a:p>
          <a:p>
            <a:r>
              <a:rPr lang="en-US" sz="2800">
                <a:latin typeface="Constantia" charset="0"/>
              </a:rPr>
              <a:t>A little knowledge is a dangerous thing. </a:t>
            </a:r>
          </a:p>
          <a:p>
            <a:r>
              <a:rPr lang="en-US" sz="2800">
                <a:latin typeface="Constantia" charset="0"/>
              </a:rPr>
              <a:t>One of the most common mistakes is to apply approximate physics formulae to situations where they aren</a:t>
            </a:r>
            <a:r>
              <a:rPr lang="ja-JP" altLang="en-US" sz="2800">
                <a:latin typeface="Constantia" charset="0"/>
              </a:rPr>
              <a:t>’</a:t>
            </a:r>
            <a:r>
              <a:rPr lang="en-US" sz="2800">
                <a:latin typeface="Constantia" charset="0"/>
              </a:rPr>
              <a:t>t relevant.</a:t>
            </a:r>
          </a:p>
        </p:txBody>
      </p:sp>
      <p:sp>
        <p:nvSpPr>
          <p:cNvPr id="3" name="Title 2"/>
          <p:cNvSpPr>
            <a:spLocks noGrp="1"/>
          </p:cNvSpPr>
          <p:nvPr>
            <p:ph type="title"/>
          </p:nvPr>
        </p:nvSpPr>
        <p:spPr/>
        <p:txBody>
          <a:bodyPr/>
          <a:lstStyle/>
          <a:p>
            <a:pPr>
              <a:defRPr/>
            </a:pPr>
            <a:r>
              <a:rPr smtClean="0">
                <a:ea typeface="+mj-ea"/>
              </a:rPr>
              <a:t>Getting it wrong</a:t>
            </a:r>
            <a:endParaRPr>
              <a:ea typeface="+mj-ea"/>
            </a:endParaRPr>
          </a:p>
        </p:txBody>
      </p:sp>
      <p:sp>
        <p:nvSpPr>
          <p:cNvPr id="68612" name="Date Placeholder 9"/>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algn="ctr" eaLnBrk="0" hangingPunct="0">
              <a:defRPr>
                <a:solidFill>
                  <a:schemeClr val="tx1"/>
                </a:solidFill>
                <a:latin typeface="Arial" charset="0"/>
                <a:ea typeface="ＭＳ Ｐゴシック" charset="0"/>
              </a:defRPr>
            </a:lvl1pPr>
            <a:lvl2pPr marL="742950" indent="-285750" algn="ctr" eaLnBrk="0" hangingPunct="0">
              <a:defRPr>
                <a:solidFill>
                  <a:schemeClr val="tx1"/>
                </a:solidFill>
                <a:latin typeface="Arial" charset="0"/>
                <a:ea typeface="ＭＳ Ｐゴシック" charset="0"/>
              </a:defRPr>
            </a:lvl2pPr>
            <a:lvl3pPr marL="1143000" indent="-228600" algn="ctr" eaLnBrk="0" hangingPunct="0">
              <a:defRPr>
                <a:solidFill>
                  <a:schemeClr val="tx1"/>
                </a:solidFill>
                <a:latin typeface="Arial" charset="0"/>
                <a:ea typeface="ＭＳ Ｐゴシック" charset="0"/>
              </a:defRPr>
            </a:lvl3pPr>
            <a:lvl4pPr marL="1600200" indent="-228600" algn="ctr" eaLnBrk="0" hangingPunct="0">
              <a:defRPr>
                <a:solidFill>
                  <a:schemeClr val="tx1"/>
                </a:solidFill>
                <a:latin typeface="Arial" charset="0"/>
                <a:ea typeface="ＭＳ Ｐゴシック" charset="0"/>
              </a:defRPr>
            </a:lvl4pPr>
            <a:lvl5pPr marL="2057400" indent="-228600" algn="ctr"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algn="l" eaLnBrk="1" hangingPunct="1"/>
            <a:r>
              <a:rPr lang="en-US" smtClean="0">
                <a:solidFill>
                  <a:schemeClr val="tx2"/>
                </a:solidFill>
              </a:rPr>
              <a:t>May 5, 2013</a:t>
            </a:r>
            <a:endParaRPr lang="en-US">
              <a:solidFill>
                <a:schemeClr val="tx2"/>
              </a:solidFill>
            </a:endParaRPr>
          </a:p>
        </p:txBody>
      </p:sp>
      <p:sp>
        <p:nvSpPr>
          <p:cNvPr id="68613" name="Slide Number Placeholder 10"/>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a:solidFill>
                  <a:schemeClr val="tx1"/>
                </a:solidFill>
                <a:latin typeface="Arial" charset="0"/>
                <a:ea typeface="ＭＳ Ｐゴシック" charset="0"/>
              </a:defRPr>
            </a:lvl1pPr>
            <a:lvl2pPr marL="742950" indent="-285750" algn="ctr" eaLnBrk="0" hangingPunct="0">
              <a:defRPr>
                <a:solidFill>
                  <a:schemeClr val="tx1"/>
                </a:solidFill>
                <a:latin typeface="Arial" charset="0"/>
                <a:ea typeface="ＭＳ Ｐゴシック" charset="0"/>
              </a:defRPr>
            </a:lvl2pPr>
            <a:lvl3pPr marL="1143000" indent="-228600" algn="ctr" eaLnBrk="0" hangingPunct="0">
              <a:defRPr>
                <a:solidFill>
                  <a:schemeClr val="tx1"/>
                </a:solidFill>
                <a:latin typeface="Arial" charset="0"/>
                <a:ea typeface="ＭＳ Ｐゴシック" charset="0"/>
              </a:defRPr>
            </a:lvl3pPr>
            <a:lvl4pPr marL="1600200" indent="-228600" algn="ctr" eaLnBrk="0" hangingPunct="0">
              <a:defRPr>
                <a:solidFill>
                  <a:schemeClr val="tx1"/>
                </a:solidFill>
                <a:latin typeface="Arial" charset="0"/>
                <a:ea typeface="ＭＳ Ｐゴシック" charset="0"/>
              </a:defRPr>
            </a:lvl4pPr>
            <a:lvl5pPr marL="2057400" indent="-228600" algn="ctr"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223F21F1-6D9F-5748-99F2-3799E1865DFD}" type="slidenum">
              <a:rPr lang="en-US">
                <a:solidFill>
                  <a:schemeClr val="tx2"/>
                </a:solidFill>
              </a:rPr>
              <a:pPr eaLnBrk="1" hangingPunct="1"/>
              <a:t>60</a:t>
            </a:fld>
            <a:endParaRPr lang="en-US">
              <a:solidFill>
                <a:schemeClr val="tx2"/>
              </a:solidFill>
            </a:endParaRPr>
          </a:p>
        </p:txBody>
      </p:sp>
      <p:sp>
        <p:nvSpPr>
          <p:cNvPr id="68614" name="Footer Placeholder 1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algn="ctr" eaLnBrk="0" hangingPunct="0">
              <a:defRPr>
                <a:solidFill>
                  <a:schemeClr val="tx1"/>
                </a:solidFill>
                <a:latin typeface="Arial" charset="0"/>
                <a:ea typeface="ＭＳ Ｐゴシック" charset="0"/>
              </a:defRPr>
            </a:lvl1pPr>
            <a:lvl2pPr marL="742950" indent="-285750" algn="ctr" eaLnBrk="0" hangingPunct="0">
              <a:defRPr>
                <a:solidFill>
                  <a:schemeClr val="tx1"/>
                </a:solidFill>
                <a:latin typeface="Arial" charset="0"/>
                <a:ea typeface="ＭＳ Ｐゴシック" charset="0"/>
              </a:defRPr>
            </a:lvl2pPr>
            <a:lvl3pPr marL="1143000" indent="-228600" algn="ctr" eaLnBrk="0" hangingPunct="0">
              <a:defRPr>
                <a:solidFill>
                  <a:schemeClr val="tx1"/>
                </a:solidFill>
                <a:latin typeface="Arial" charset="0"/>
                <a:ea typeface="ＭＳ Ｐゴシック" charset="0"/>
              </a:defRPr>
            </a:lvl3pPr>
            <a:lvl4pPr marL="1600200" indent="-228600" algn="ctr" eaLnBrk="0" hangingPunct="0">
              <a:defRPr>
                <a:solidFill>
                  <a:schemeClr val="tx1"/>
                </a:solidFill>
                <a:latin typeface="Arial" charset="0"/>
                <a:ea typeface="ＭＳ Ｐゴシック" charset="0"/>
              </a:defRPr>
            </a:lvl4pPr>
            <a:lvl5pPr marL="2057400" indent="-228600" algn="ctr"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r>
              <a:rPr lang="en-US">
                <a:solidFill>
                  <a:schemeClr val="tx2"/>
                </a:solidFill>
              </a:rPr>
              <a:t>Ask-a-Scientist Lecture</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Content Placeholder 1"/>
          <p:cNvSpPr>
            <a:spLocks noGrp="1"/>
          </p:cNvSpPr>
          <p:nvPr>
            <p:ph idx="1"/>
          </p:nvPr>
        </p:nvSpPr>
        <p:spPr>
          <a:xfrm>
            <a:off x="342900" y="647700"/>
            <a:ext cx="8572500" cy="5253038"/>
          </a:xfrm>
        </p:spPr>
        <p:txBody>
          <a:bodyPr/>
          <a:lstStyle/>
          <a:p>
            <a:r>
              <a:rPr lang="en-US" sz="2200">
                <a:latin typeface="Constantia" charset="0"/>
              </a:rPr>
              <a:t>It</a:t>
            </a:r>
            <a:r>
              <a:rPr lang="ja-JP" altLang="en-US" sz="2200">
                <a:latin typeface="Constantia" charset="0"/>
              </a:rPr>
              <a:t>’</a:t>
            </a:r>
            <a:r>
              <a:rPr lang="en-US" sz="2200">
                <a:latin typeface="Constantia" charset="0"/>
              </a:rPr>
              <a:t>s important to distinguish </a:t>
            </a:r>
            <a:r>
              <a:rPr lang="ja-JP" altLang="en-US" sz="2200">
                <a:latin typeface="Constantia" charset="0"/>
              </a:rPr>
              <a:t>“</a:t>
            </a:r>
            <a:r>
              <a:rPr lang="en-US" sz="2200">
                <a:latin typeface="Constantia" charset="0"/>
              </a:rPr>
              <a:t>crackpot science</a:t>
            </a:r>
            <a:r>
              <a:rPr lang="ja-JP" altLang="en-US" sz="2200">
                <a:latin typeface="Constantia" charset="0"/>
              </a:rPr>
              <a:t>”</a:t>
            </a:r>
            <a:r>
              <a:rPr lang="en-US" sz="2200">
                <a:latin typeface="Constantia" charset="0"/>
              </a:rPr>
              <a:t> from </a:t>
            </a:r>
            <a:r>
              <a:rPr lang="ja-JP" altLang="en-US" sz="2200">
                <a:latin typeface="Constantia" charset="0"/>
              </a:rPr>
              <a:t>“</a:t>
            </a:r>
            <a:r>
              <a:rPr lang="en-US" sz="2200">
                <a:latin typeface="Constantia" charset="0"/>
              </a:rPr>
              <a:t>fringe science</a:t>
            </a:r>
            <a:r>
              <a:rPr lang="ja-JP" altLang="en-US" sz="2200">
                <a:latin typeface="Constantia" charset="0"/>
              </a:rPr>
              <a:t>”</a:t>
            </a:r>
            <a:endParaRPr lang="en-US" sz="2200">
              <a:latin typeface="Constantia" charset="0"/>
            </a:endParaRPr>
          </a:p>
          <a:p>
            <a:r>
              <a:rPr lang="ja-JP" altLang="en-US" sz="2200">
                <a:latin typeface="Constantia" charset="0"/>
              </a:rPr>
              <a:t>“</a:t>
            </a:r>
            <a:r>
              <a:rPr lang="en-US" sz="2200">
                <a:latin typeface="Constantia" charset="0"/>
              </a:rPr>
              <a:t>Fringe science</a:t>
            </a:r>
            <a:r>
              <a:rPr lang="ja-JP" altLang="en-US" sz="2200">
                <a:latin typeface="Constantia" charset="0"/>
              </a:rPr>
              <a:t>”</a:t>
            </a:r>
            <a:r>
              <a:rPr lang="en-US" sz="2200">
                <a:latin typeface="Constantia" charset="0"/>
              </a:rPr>
              <a:t> is science that involves measurements or theories which are extremely difficult to reconcile with the prevailing theoretical framework, </a:t>
            </a:r>
            <a:r>
              <a:rPr lang="en-US" sz="2200" i="1">
                <a:solidFill>
                  <a:srgbClr val="FFFF00"/>
                </a:solidFill>
                <a:latin typeface="Constantia" charset="0"/>
              </a:rPr>
              <a:t>but are nevertheless not yet ruled out experimentally.</a:t>
            </a:r>
          </a:p>
          <a:p>
            <a:pPr lvl="1"/>
            <a:r>
              <a:rPr lang="en-US" sz="2000">
                <a:latin typeface="Constantia" charset="0"/>
              </a:rPr>
              <a:t>Fringe science is not only legitimate but vital.</a:t>
            </a:r>
          </a:p>
          <a:p>
            <a:r>
              <a:rPr lang="en-US" sz="2000">
                <a:latin typeface="Constantia" charset="0"/>
              </a:rPr>
              <a:t> </a:t>
            </a:r>
            <a:r>
              <a:rPr lang="en-US" sz="2200">
                <a:latin typeface="Constantia" charset="0"/>
              </a:rPr>
              <a:t>Many accepted theories were once </a:t>
            </a:r>
            <a:r>
              <a:rPr lang="ja-JP" altLang="en-US" sz="2200">
                <a:latin typeface="Constantia" charset="0"/>
              </a:rPr>
              <a:t>“</a:t>
            </a:r>
            <a:r>
              <a:rPr lang="en-US" sz="2200">
                <a:latin typeface="Constantia" charset="0"/>
              </a:rPr>
              <a:t>fringe</a:t>
            </a:r>
            <a:r>
              <a:rPr lang="ja-JP" altLang="en-US" sz="2200">
                <a:latin typeface="Constantia" charset="0"/>
              </a:rPr>
              <a:t>”</a:t>
            </a:r>
            <a:endParaRPr lang="en-US" sz="2200">
              <a:latin typeface="Constantia" charset="0"/>
            </a:endParaRPr>
          </a:p>
          <a:p>
            <a:pPr lvl="1"/>
            <a:r>
              <a:rPr lang="en-US" sz="1800">
                <a:latin typeface="Constantia" charset="0"/>
              </a:rPr>
              <a:t>Plate tectnonics</a:t>
            </a:r>
          </a:p>
          <a:p>
            <a:pPr lvl="1"/>
            <a:r>
              <a:rPr lang="en-US" sz="1800">
                <a:latin typeface="Constantia" charset="0"/>
              </a:rPr>
              <a:t>Theory of relativity</a:t>
            </a:r>
          </a:p>
          <a:p>
            <a:pPr lvl="1"/>
            <a:r>
              <a:rPr lang="en-US" sz="1800">
                <a:latin typeface="Constantia" charset="0"/>
              </a:rPr>
              <a:t>Quantum mechanics</a:t>
            </a:r>
          </a:p>
          <a:p>
            <a:pPr lvl="1"/>
            <a:r>
              <a:rPr lang="en-US" sz="1800">
                <a:latin typeface="Constantia" charset="0"/>
              </a:rPr>
              <a:t>Expanding universe</a:t>
            </a:r>
          </a:p>
          <a:p>
            <a:r>
              <a:rPr lang="en-US" sz="2200">
                <a:latin typeface="Constantia" charset="0"/>
              </a:rPr>
              <a:t>Some examples of current fringe experiments include</a:t>
            </a:r>
          </a:p>
          <a:p>
            <a:pPr lvl="1"/>
            <a:r>
              <a:rPr lang="en-US" sz="1800">
                <a:latin typeface="Constantia" charset="0"/>
              </a:rPr>
              <a:t>Search for tachyons</a:t>
            </a:r>
          </a:p>
          <a:p>
            <a:pPr lvl="1"/>
            <a:r>
              <a:rPr lang="en-US" sz="1800">
                <a:latin typeface="Constantia" charset="0"/>
              </a:rPr>
              <a:t>Gravitational mass of antimatter</a:t>
            </a:r>
          </a:p>
          <a:p>
            <a:r>
              <a:rPr lang="en-US" sz="2200">
                <a:latin typeface="Constantia" charset="0"/>
              </a:rPr>
              <a:t>Unfortunately, unless care is taken, fringe science can easily become crackpot science…</a:t>
            </a:r>
          </a:p>
        </p:txBody>
      </p:sp>
      <p:sp>
        <p:nvSpPr>
          <p:cNvPr id="3" name="Title 2"/>
          <p:cNvSpPr>
            <a:spLocks noGrp="1"/>
          </p:cNvSpPr>
          <p:nvPr>
            <p:ph type="title"/>
          </p:nvPr>
        </p:nvSpPr>
        <p:spPr/>
        <p:txBody>
          <a:bodyPr/>
          <a:lstStyle/>
          <a:p>
            <a:pPr>
              <a:defRPr/>
            </a:pPr>
            <a:r>
              <a:rPr smtClean="0">
                <a:ea typeface="+mj-ea"/>
              </a:rPr>
              <a:t>Defense of "fringe" science</a:t>
            </a:r>
            <a:endParaRPr>
              <a:ea typeface="+mj-ea"/>
            </a:endParaRPr>
          </a:p>
        </p:txBody>
      </p:sp>
      <p:sp>
        <p:nvSpPr>
          <p:cNvPr id="69636" name="Date Placeholder 9"/>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algn="ctr" eaLnBrk="0" hangingPunct="0">
              <a:defRPr>
                <a:solidFill>
                  <a:schemeClr val="tx1"/>
                </a:solidFill>
                <a:latin typeface="Arial" charset="0"/>
                <a:ea typeface="ＭＳ Ｐゴシック" charset="0"/>
              </a:defRPr>
            </a:lvl1pPr>
            <a:lvl2pPr marL="742950" indent="-285750" algn="ctr" eaLnBrk="0" hangingPunct="0">
              <a:defRPr>
                <a:solidFill>
                  <a:schemeClr val="tx1"/>
                </a:solidFill>
                <a:latin typeface="Arial" charset="0"/>
                <a:ea typeface="ＭＳ Ｐゴシック" charset="0"/>
              </a:defRPr>
            </a:lvl2pPr>
            <a:lvl3pPr marL="1143000" indent="-228600" algn="ctr" eaLnBrk="0" hangingPunct="0">
              <a:defRPr>
                <a:solidFill>
                  <a:schemeClr val="tx1"/>
                </a:solidFill>
                <a:latin typeface="Arial" charset="0"/>
                <a:ea typeface="ＭＳ Ｐゴシック" charset="0"/>
              </a:defRPr>
            </a:lvl3pPr>
            <a:lvl4pPr marL="1600200" indent="-228600" algn="ctr" eaLnBrk="0" hangingPunct="0">
              <a:defRPr>
                <a:solidFill>
                  <a:schemeClr val="tx1"/>
                </a:solidFill>
                <a:latin typeface="Arial" charset="0"/>
                <a:ea typeface="ＭＳ Ｐゴシック" charset="0"/>
              </a:defRPr>
            </a:lvl4pPr>
            <a:lvl5pPr marL="2057400" indent="-228600" algn="ctr"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algn="l" eaLnBrk="1" hangingPunct="1"/>
            <a:r>
              <a:rPr lang="en-US" smtClean="0">
                <a:solidFill>
                  <a:schemeClr val="tx2"/>
                </a:solidFill>
              </a:rPr>
              <a:t>May 5, 2013</a:t>
            </a:r>
            <a:endParaRPr lang="en-US">
              <a:solidFill>
                <a:schemeClr val="tx2"/>
              </a:solidFill>
            </a:endParaRPr>
          </a:p>
        </p:txBody>
      </p:sp>
      <p:sp>
        <p:nvSpPr>
          <p:cNvPr id="69637" name="Slide Number Placeholder 10"/>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a:solidFill>
                  <a:schemeClr val="tx1"/>
                </a:solidFill>
                <a:latin typeface="Arial" charset="0"/>
                <a:ea typeface="ＭＳ Ｐゴシック" charset="0"/>
              </a:defRPr>
            </a:lvl1pPr>
            <a:lvl2pPr marL="742950" indent="-285750" algn="ctr" eaLnBrk="0" hangingPunct="0">
              <a:defRPr>
                <a:solidFill>
                  <a:schemeClr val="tx1"/>
                </a:solidFill>
                <a:latin typeface="Arial" charset="0"/>
                <a:ea typeface="ＭＳ Ｐゴシック" charset="0"/>
              </a:defRPr>
            </a:lvl2pPr>
            <a:lvl3pPr marL="1143000" indent="-228600" algn="ctr" eaLnBrk="0" hangingPunct="0">
              <a:defRPr>
                <a:solidFill>
                  <a:schemeClr val="tx1"/>
                </a:solidFill>
                <a:latin typeface="Arial" charset="0"/>
                <a:ea typeface="ＭＳ Ｐゴシック" charset="0"/>
              </a:defRPr>
            </a:lvl3pPr>
            <a:lvl4pPr marL="1600200" indent="-228600" algn="ctr" eaLnBrk="0" hangingPunct="0">
              <a:defRPr>
                <a:solidFill>
                  <a:schemeClr val="tx1"/>
                </a:solidFill>
                <a:latin typeface="Arial" charset="0"/>
                <a:ea typeface="ＭＳ Ｐゴシック" charset="0"/>
              </a:defRPr>
            </a:lvl4pPr>
            <a:lvl5pPr marL="2057400" indent="-228600" algn="ctr"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E55BB0B9-3329-D746-9D7D-D8EC5FB0E931}" type="slidenum">
              <a:rPr lang="en-US">
                <a:solidFill>
                  <a:schemeClr val="tx2"/>
                </a:solidFill>
              </a:rPr>
              <a:pPr eaLnBrk="1" hangingPunct="1"/>
              <a:t>61</a:t>
            </a:fld>
            <a:endParaRPr lang="en-US">
              <a:solidFill>
                <a:schemeClr val="tx2"/>
              </a:solidFill>
            </a:endParaRPr>
          </a:p>
        </p:txBody>
      </p:sp>
      <p:sp>
        <p:nvSpPr>
          <p:cNvPr id="69638" name="Footer Placeholder 1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algn="ctr" eaLnBrk="0" hangingPunct="0">
              <a:defRPr>
                <a:solidFill>
                  <a:schemeClr val="tx1"/>
                </a:solidFill>
                <a:latin typeface="Arial" charset="0"/>
                <a:ea typeface="ＭＳ Ｐゴシック" charset="0"/>
              </a:defRPr>
            </a:lvl1pPr>
            <a:lvl2pPr marL="742950" indent="-285750" algn="ctr" eaLnBrk="0" hangingPunct="0">
              <a:defRPr>
                <a:solidFill>
                  <a:schemeClr val="tx1"/>
                </a:solidFill>
                <a:latin typeface="Arial" charset="0"/>
                <a:ea typeface="ＭＳ Ｐゴシック" charset="0"/>
              </a:defRPr>
            </a:lvl2pPr>
            <a:lvl3pPr marL="1143000" indent="-228600" algn="ctr" eaLnBrk="0" hangingPunct="0">
              <a:defRPr>
                <a:solidFill>
                  <a:schemeClr val="tx1"/>
                </a:solidFill>
                <a:latin typeface="Arial" charset="0"/>
                <a:ea typeface="ＭＳ Ｐゴシック" charset="0"/>
              </a:defRPr>
            </a:lvl3pPr>
            <a:lvl4pPr marL="1600200" indent="-228600" algn="ctr" eaLnBrk="0" hangingPunct="0">
              <a:defRPr>
                <a:solidFill>
                  <a:schemeClr val="tx1"/>
                </a:solidFill>
                <a:latin typeface="Arial" charset="0"/>
                <a:ea typeface="ＭＳ Ｐゴシック" charset="0"/>
              </a:defRPr>
            </a:lvl4pPr>
            <a:lvl5pPr marL="2057400" indent="-228600" algn="ctr"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r>
              <a:rPr lang="en-US">
                <a:solidFill>
                  <a:schemeClr val="tx2"/>
                </a:solidFill>
              </a:rPr>
              <a:t>Ask-a-Scientist Lecture</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Content Placeholder 1"/>
          <p:cNvSpPr>
            <a:spLocks noGrp="1"/>
          </p:cNvSpPr>
          <p:nvPr>
            <p:ph idx="1"/>
          </p:nvPr>
        </p:nvSpPr>
        <p:spPr>
          <a:xfrm>
            <a:off x="457200" y="842963"/>
            <a:ext cx="8229600" cy="5253037"/>
          </a:xfrm>
        </p:spPr>
        <p:txBody>
          <a:bodyPr/>
          <a:lstStyle/>
          <a:p>
            <a:r>
              <a:rPr lang="en-US" sz="2000">
                <a:latin typeface="Constantia" charset="0"/>
              </a:rPr>
              <a:t>In 1989, two teams announced </a:t>
            </a:r>
            <a:br>
              <a:rPr lang="en-US" sz="2000">
                <a:latin typeface="Constantia" charset="0"/>
              </a:rPr>
            </a:br>
            <a:r>
              <a:rPr lang="en-US" sz="2000">
                <a:latin typeface="Constantia" charset="0"/>
              </a:rPr>
              <a:t>they had seen evidence for </a:t>
            </a:r>
            <a:br>
              <a:rPr lang="en-US" sz="2000">
                <a:latin typeface="Constantia" charset="0"/>
              </a:rPr>
            </a:br>
            <a:r>
              <a:rPr lang="en-US" sz="2000">
                <a:latin typeface="Constantia" charset="0"/>
              </a:rPr>
              <a:t>nuclear fusion at room </a:t>
            </a:r>
            <a:br>
              <a:rPr lang="en-US" sz="2000">
                <a:latin typeface="Constantia" charset="0"/>
              </a:rPr>
            </a:br>
            <a:r>
              <a:rPr lang="en-US" sz="2000">
                <a:latin typeface="Constantia" charset="0"/>
              </a:rPr>
              <a:t>temperature taking place in a </a:t>
            </a:r>
            <a:br>
              <a:rPr lang="en-US" sz="2000">
                <a:latin typeface="Constantia" charset="0"/>
              </a:rPr>
            </a:br>
            <a:r>
              <a:rPr lang="en-US" sz="2000">
                <a:latin typeface="Constantia" charset="0"/>
              </a:rPr>
              <a:t>Palladium rod which had been </a:t>
            </a:r>
            <a:br>
              <a:rPr lang="en-US" sz="2000">
                <a:latin typeface="Constantia" charset="0"/>
              </a:rPr>
            </a:br>
            <a:r>
              <a:rPr lang="en-US" sz="2000">
                <a:latin typeface="Constantia" charset="0"/>
              </a:rPr>
              <a:t>loaded with Deuterium from </a:t>
            </a:r>
            <a:br>
              <a:rPr lang="en-US" sz="2000">
                <a:latin typeface="Constantia" charset="0"/>
              </a:rPr>
            </a:br>
            <a:r>
              <a:rPr lang="en-US" sz="2000">
                <a:latin typeface="Constantia" charset="0"/>
              </a:rPr>
              <a:t>heavy water.</a:t>
            </a:r>
          </a:p>
          <a:p>
            <a:r>
              <a:rPr lang="en-US" sz="2000">
                <a:latin typeface="Constantia" charset="0"/>
              </a:rPr>
              <a:t>One team, Pons and Fleischmann, </a:t>
            </a:r>
            <a:br>
              <a:rPr lang="en-US" sz="2000">
                <a:latin typeface="Constantia" charset="0"/>
              </a:rPr>
            </a:br>
            <a:r>
              <a:rPr lang="en-US" sz="2000">
                <a:latin typeface="Constantia" charset="0"/>
              </a:rPr>
              <a:t>claimed energy release at a level which </a:t>
            </a:r>
            <a:br>
              <a:rPr lang="en-US" sz="2000">
                <a:latin typeface="Constantia" charset="0"/>
              </a:rPr>
            </a:br>
            <a:r>
              <a:rPr lang="en-US" sz="2000">
                <a:latin typeface="Constantia" charset="0"/>
              </a:rPr>
              <a:t>promised practical application.</a:t>
            </a:r>
          </a:p>
          <a:p>
            <a:r>
              <a:rPr lang="en-US" sz="2000">
                <a:latin typeface="Constantia" charset="0"/>
              </a:rPr>
              <a:t>Although difficult to reconcile</a:t>
            </a:r>
            <a:br>
              <a:rPr lang="en-US" sz="2000">
                <a:latin typeface="Constantia" charset="0"/>
              </a:rPr>
            </a:br>
            <a:r>
              <a:rPr lang="en-US" sz="2000">
                <a:latin typeface="Constantia" charset="0"/>
              </a:rPr>
              <a:t>with solid state physics, there</a:t>
            </a:r>
            <a:r>
              <a:rPr lang="ja-JP" altLang="en-US" sz="2000">
                <a:latin typeface="Constantia" charset="0"/>
              </a:rPr>
              <a:t>’</a:t>
            </a:r>
            <a:r>
              <a:rPr lang="en-US" sz="2000">
                <a:latin typeface="Constantia" charset="0"/>
              </a:rPr>
              <a:t>s</a:t>
            </a:r>
            <a:br>
              <a:rPr lang="en-US" sz="2000">
                <a:latin typeface="Constantia" charset="0"/>
              </a:rPr>
            </a:br>
            <a:r>
              <a:rPr lang="en-US" sz="2000">
                <a:latin typeface="Constantia" charset="0"/>
              </a:rPr>
              <a:t>nothing a priori impossible about</a:t>
            </a:r>
            <a:br>
              <a:rPr lang="en-US" sz="2000">
                <a:latin typeface="Constantia" charset="0"/>
              </a:rPr>
            </a:br>
            <a:r>
              <a:rPr lang="en-US" sz="2000">
                <a:latin typeface="Constantia" charset="0"/>
              </a:rPr>
              <a:t>the claim, and theorists struggle</a:t>
            </a:r>
            <a:br>
              <a:rPr lang="en-US" sz="2000">
                <a:latin typeface="Constantia" charset="0"/>
              </a:rPr>
            </a:br>
            <a:r>
              <a:rPr lang="en-US" sz="2000">
                <a:latin typeface="Constantia" charset="0"/>
              </a:rPr>
              <a:t>to accommodate the result.</a:t>
            </a:r>
          </a:p>
        </p:txBody>
      </p:sp>
      <p:sp>
        <p:nvSpPr>
          <p:cNvPr id="3" name="Title 2"/>
          <p:cNvSpPr>
            <a:spLocks noGrp="1"/>
          </p:cNvSpPr>
          <p:nvPr>
            <p:ph type="title"/>
          </p:nvPr>
        </p:nvSpPr>
        <p:spPr/>
        <p:txBody>
          <a:bodyPr/>
          <a:lstStyle/>
          <a:p>
            <a:pPr>
              <a:defRPr/>
            </a:pPr>
            <a:r>
              <a:rPr smtClean="0">
                <a:ea typeface="+mj-ea"/>
              </a:rPr>
              <a:t>Cold fusion: the revolution that wasn't</a:t>
            </a:r>
            <a:endParaRPr>
              <a:ea typeface="+mj-ea"/>
            </a:endParaRPr>
          </a:p>
        </p:txBody>
      </p:sp>
      <p:pic>
        <p:nvPicPr>
          <p:cNvPr id="70660" name="Picture 6" descr="coldfusion.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053013" y="800100"/>
            <a:ext cx="3748087"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1" name="Picture 7" descr="pdatom.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81700" y="3657600"/>
            <a:ext cx="2578100" cy="248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62" name="Date Placeholder 11"/>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algn="ctr" eaLnBrk="0" hangingPunct="0">
              <a:defRPr>
                <a:solidFill>
                  <a:schemeClr val="tx1"/>
                </a:solidFill>
                <a:latin typeface="Arial" charset="0"/>
                <a:ea typeface="ＭＳ Ｐゴシック" charset="0"/>
              </a:defRPr>
            </a:lvl1pPr>
            <a:lvl2pPr marL="742950" indent="-285750" algn="ctr" eaLnBrk="0" hangingPunct="0">
              <a:defRPr>
                <a:solidFill>
                  <a:schemeClr val="tx1"/>
                </a:solidFill>
                <a:latin typeface="Arial" charset="0"/>
                <a:ea typeface="ＭＳ Ｐゴシック" charset="0"/>
              </a:defRPr>
            </a:lvl2pPr>
            <a:lvl3pPr marL="1143000" indent="-228600" algn="ctr" eaLnBrk="0" hangingPunct="0">
              <a:defRPr>
                <a:solidFill>
                  <a:schemeClr val="tx1"/>
                </a:solidFill>
                <a:latin typeface="Arial" charset="0"/>
                <a:ea typeface="ＭＳ Ｐゴシック" charset="0"/>
              </a:defRPr>
            </a:lvl3pPr>
            <a:lvl4pPr marL="1600200" indent="-228600" algn="ctr" eaLnBrk="0" hangingPunct="0">
              <a:defRPr>
                <a:solidFill>
                  <a:schemeClr val="tx1"/>
                </a:solidFill>
                <a:latin typeface="Arial" charset="0"/>
                <a:ea typeface="ＭＳ Ｐゴシック" charset="0"/>
              </a:defRPr>
            </a:lvl4pPr>
            <a:lvl5pPr marL="2057400" indent="-228600" algn="ctr"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algn="l" eaLnBrk="1" hangingPunct="1"/>
            <a:r>
              <a:rPr lang="en-US" smtClean="0">
                <a:solidFill>
                  <a:schemeClr val="tx2"/>
                </a:solidFill>
              </a:rPr>
              <a:t>May 5, 2013</a:t>
            </a:r>
            <a:endParaRPr lang="en-US">
              <a:solidFill>
                <a:schemeClr val="tx2"/>
              </a:solidFill>
            </a:endParaRPr>
          </a:p>
        </p:txBody>
      </p:sp>
      <p:sp>
        <p:nvSpPr>
          <p:cNvPr id="70663" name="Slide Number Placeholder 1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a:solidFill>
                  <a:schemeClr val="tx1"/>
                </a:solidFill>
                <a:latin typeface="Arial" charset="0"/>
                <a:ea typeface="ＭＳ Ｐゴシック" charset="0"/>
              </a:defRPr>
            </a:lvl1pPr>
            <a:lvl2pPr marL="742950" indent="-285750" algn="ctr" eaLnBrk="0" hangingPunct="0">
              <a:defRPr>
                <a:solidFill>
                  <a:schemeClr val="tx1"/>
                </a:solidFill>
                <a:latin typeface="Arial" charset="0"/>
                <a:ea typeface="ＭＳ Ｐゴシック" charset="0"/>
              </a:defRPr>
            </a:lvl2pPr>
            <a:lvl3pPr marL="1143000" indent="-228600" algn="ctr" eaLnBrk="0" hangingPunct="0">
              <a:defRPr>
                <a:solidFill>
                  <a:schemeClr val="tx1"/>
                </a:solidFill>
                <a:latin typeface="Arial" charset="0"/>
                <a:ea typeface="ＭＳ Ｐゴシック" charset="0"/>
              </a:defRPr>
            </a:lvl3pPr>
            <a:lvl4pPr marL="1600200" indent="-228600" algn="ctr" eaLnBrk="0" hangingPunct="0">
              <a:defRPr>
                <a:solidFill>
                  <a:schemeClr val="tx1"/>
                </a:solidFill>
                <a:latin typeface="Arial" charset="0"/>
                <a:ea typeface="ＭＳ Ｐゴシック" charset="0"/>
              </a:defRPr>
            </a:lvl4pPr>
            <a:lvl5pPr marL="2057400" indent="-228600" algn="ctr"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CC58C149-49F2-9646-BA64-8F1B748C2E2F}" type="slidenum">
              <a:rPr lang="en-US">
                <a:solidFill>
                  <a:schemeClr val="tx2"/>
                </a:solidFill>
              </a:rPr>
              <a:pPr eaLnBrk="1" hangingPunct="1"/>
              <a:t>62</a:t>
            </a:fld>
            <a:endParaRPr lang="en-US">
              <a:solidFill>
                <a:schemeClr val="tx2"/>
              </a:solidFill>
            </a:endParaRPr>
          </a:p>
        </p:txBody>
      </p:sp>
      <p:sp>
        <p:nvSpPr>
          <p:cNvPr id="70664" name="Footer Placeholder 1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algn="ctr" eaLnBrk="0" hangingPunct="0">
              <a:defRPr>
                <a:solidFill>
                  <a:schemeClr val="tx1"/>
                </a:solidFill>
                <a:latin typeface="Arial" charset="0"/>
                <a:ea typeface="ＭＳ Ｐゴシック" charset="0"/>
              </a:defRPr>
            </a:lvl1pPr>
            <a:lvl2pPr marL="742950" indent="-285750" algn="ctr" eaLnBrk="0" hangingPunct="0">
              <a:defRPr>
                <a:solidFill>
                  <a:schemeClr val="tx1"/>
                </a:solidFill>
                <a:latin typeface="Arial" charset="0"/>
                <a:ea typeface="ＭＳ Ｐゴシック" charset="0"/>
              </a:defRPr>
            </a:lvl2pPr>
            <a:lvl3pPr marL="1143000" indent="-228600" algn="ctr" eaLnBrk="0" hangingPunct="0">
              <a:defRPr>
                <a:solidFill>
                  <a:schemeClr val="tx1"/>
                </a:solidFill>
                <a:latin typeface="Arial" charset="0"/>
                <a:ea typeface="ＭＳ Ｐゴシック" charset="0"/>
              </a:defRPr>
            </a:lvl3pPr>
            <a:lvl4pPr marL="1600200" indent="-228600" algn="ctr" eaLnBrk="0" hangingPunct="0">
              <a:defRPr>
                <a:solidFill>
                  <a:schemeClr val="tx1"/>
                </a:solidFill>
                <a:latin typeface="Arial" charset="0"/>
                <a:ea typeface="ＭＳ Ｐゴシック" charset="0"/>
              </a:defRPr>
            </a:lvl4pPr>
            <a:lvl5pPr marL="2057400" indent="-228600" algn="ctr"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r>
              <a:rPr lang="en-US">
                <a:solidFill>
                  <a:schemeClr val="tx2"/>
                </a:solidFill>
              </a:rPr>
              <a:t>Ask-a-Scientist Lecture</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Content Placeholder 1"/>
          <p:cNvSpPr>
            <a:spLocks noGrp="1"/>
          </p:cNvSpPr>
          <p:nvPr>
            <p:ph idx="1"/>
          </p:nvPr>
        </p:nvSpPr>
        <p:spPr>
          <a:xfrm>
            <a:off x="457200" y="762000"/>
            <a:ext cx="8229600" cy="4795838"/>
          </a:xfrm>
        </p:spPr>
        <p:txBody>
          <a:bodyPr/>
          <a:lstStyle/>
          <a:p>
            <a:r>
              <a:rPr lang="en-US">
                <a:latin typeface="Constantia" charset="0"/>
              </a:rPr>
              <a:t>At the 1989 APS meeting, no one was able to confirm Pons and Fleischmann</a:t>
            </a:r>
            <a:r>
              <a:rPr lang="ja-JP" altLang="en-US">
                <a:latin typeface="Constantia" charset="0"/>
              </a:rPr>
              <a:t>’</a:t>
            </a:r>
            <a:r>
              <a:rPr lang="en-US">
                <a:latin typeface="Constantia" charset="0"/>
              </a:rPr>
              <a:t>s results</a:t>
            </a:r>
            <a:endParaRPr lang="en-US">
              <a:solidFill>
                <a:srgbClr val="FFFF00"/>
              </a:solidFill>
              <a:latin typeface="Constantia" charset="0"/>
            </a:endParaRPr>
          </a:p>
          <a:p>
            <a:r>
              <a:rPr lang="en-US">
                <a:latin typeface="Constantia" charset="0"/>
              </a:rPr>
              <a:t>Nathan Lewis, a chemist at Cal Tech, offered an explanation for all of their results in terms of sloppy experimental techniques:</a:t>
            </a:r>
          </a:p>
          <a:p>
            <a:pPr lvl="1"/>
            <a:r>
              <a:rPr lang="en-US">
                <a:latin typeface="Constantia" charset="0"/>
              </a:rPr>
              <a:t>Pons and Fleischmann did not attend, as they were busy soliciting funds.</a:t>
            </a:r>
          </a:p>
          <a:p>
            <a:r>
              <a:rPr lang="en-US">
                <a:latin typeface="Constantia" charset="0"/>
              </a:rPr>
              <a:t>In addition, obvious cross-checks were not done</a:t>
            </a:r>
          </a:p>
          <a:p>
            <a:pPr lvl="1"/>
            <a:r>
              <a:rPr lang="en-US">
                <a:latin typeface="Constantia" charset="0"/>
              </a:rPr>
              <a:t>Control test with ordinary water</a:t>
            </a:r>
          </a:p>
          <a:p>
            <a:pPr lvl="1"/>
            <a:r>
              <a:rPr lang="en-US">
                <a:latin typeface="Constantia" charset="0"/>
              </a:rPr>
              <a:t>Assay for Helium, the product of fusion</a:t>
            </a:r>
          </a:p>
          <a:p>
            <a:r>
              <a:rPr lang="en-US">
                <a:latin typeface="Constantia" charset="0"/>
              </a:rPr>
              <a:t>Cold fusion was dead – scientifically anyway.</a:t>
            </a:r>
          </a:p>
        </p:txBody>
      </p:sp>
      <p:sp>
        <p:nvSpPr>
          <p:cNvPr id="3" name="Title 2"/>
          <p:cNvSpPr>
            <a:spLocks noGrp="1"/>
          </p:cNvSpPr>
          <p:nvPr>
            <p:ph type="title"/>
          </p:nvPr>
        </p:nvSpPr>
        <p:spPr/>
        <p:txBody>
          <a:bodyPr/>
          <a:lstStyle/>
          <a:p>
            <a:pPr>
              <a:defRPr/>
            </a:pPr>
            <a:r>
              <a:rPr smtClean="0">
                <a:ea typeface="+mj-ea"/>
              </a:rPr>
              <a:t>The road from fallacy to fraud</a:t>
            </a:r>
            <a:endParaRPr>
              <a:ea typeface="+mj-ea"/>
            </a:endParaRPr>
          </a:p>
        </p:txBody>
      </p:sp>
      <p:sp>
        <p:nvSpPr>
          <p:cNvPr id="71684" name="Date Placeholder 6"/>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algn="ctr" eaLnBrk="0" hangingPunct="0">
              <a:defRPr>
                <a:solidFill>
                  <a:schemeClr val="tx1"/>
                </a:solidFill>
                <a:latin typeface="Arial" charset="0"/>
                <a:ea typeface="ＭＳ Ｐゴシック" charset="0"/>
              </a:defRPr>
            </a:lvl1pPr>
            <a:lvl2pPr marL="742950" indent="-285750" algn="ctr" eaLnBrk="0" hangingPunct="0">
              <a:defRPr>
                <a:solidFill>
                  <a:schemeClr val="tx1"/>
                </a:solidFill>
                <a:latin typeface="Arial" charset="0"/>
                <a:ea typeface="ＭＳ Ｐゴシック" charset="0"/>
              </a:defRPr>
            </a:lvl2pPr>
            <a:lvl3pPr marL="1143000" indent="-228600" algn="ctr" eaLnBrk="0" hangingPunct="0">
              <a:defRPr>
                <a:solidFill>
                  <a:schemeClr val="tx1"/>
                </a:solidFill>
                <a:latin typeface="Arial" charset="0"/>
                <a:ea typeface="ＭＳ Ｐゴシック" charset="0"/>
              </a:defRPr>
            </a:lvl3pPr>
            <a:lvl4pPr marL="1600200" indent="-228600" algn="ctr" eaLnBrk="0" hangingPunct="0">
              <a:defRPr>
                <a:solidFill>
                  <a:schemeClr val="tx1"/>
                </a:solidFill>
                <a:latin typeface="Arial" charset="0"/>
                <a:ea typeface="ＭＳ Ｐゴシック" charset="0"/>
              </a:defRPr>
            </a:lvl4pPr>
            <a:lvl5pPr marL="2057400" indent="-228600" algn="ctr"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algn="l" eaLnBrk="1" hangingPunct="1"/>
            <a:r>
              <a:rPr lang="en-US" smtClean="0">
                <a:solidFill>
                  <a:schemeClr val="tx2"/>
                </a:solidFill>
              </a:rPr>
              <a:t>May 5, 2013</a:t>
            </a:r>
            <a:endParaRPr lang="en-US">
              <a:solidFill>
                <a:schemeClr val="tx2"/>
              </a:solidFill>
            </a:endParaRPr>
          </a:p>
        </p:txBody>
      </p:sp>
      <p:sp>
        <p:nvSpPr>
          <p:cNvPr id="71685" name="Slide Number Placeholder 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a:solidFill>
                  <a:schemeClr val="tx1"/>
                </a:solidFill>
                <a:latin typeface="Arial" charset="0"/>
                <a:ea typeface="ＭＳ Ｐゴシック" charset="0"/>
              </a:defRPr>
            </a:lvl1pPr>
            <a:lvl2pPr marL="742950" indent="-285750" algn="ctr" eaLnBrk="0" hangingPunct="0">
              <a:defRPr>
                <a:solidFill>
                  <a:schemeClr val="tx1"/>
                </a:solidFill>
                <a:latin typeface="Arial" charset="0"/>
                <a:ea typeface="ＭＳ Ｐゴシック" charset="0"/>
              </a:defRPr>
            </a:lvl2pPr>
            <a:lvl3pPr marL="1143000" indent="-228600" algn="ctr" eaLnBrk="0" hangingPunct="0">
              <a:defRPr>
                <a:solidFill>
                  <a:schemeClr val="tx1"/>
                </a:solidFill>
                <a:latin typeface="Arial" charset="0"/>
                <a:ea typeface="ＭＳ Ｐゴシック" charset="0"/>
              </a:defRPr>
            </a:lvl3pPr>
            <a:lvl4pPr marL="1600200" indent="-228600" algn="ctr" eaLnBrk="0" hangingPunct="0">
              <a:defRPr>
                <a:solidFill>
                  <a:schemeClr val="tx1"/>
                </a:solidFill>
                <a:latin typeface="Arial" charset="0"/>
                <a:ea typeface="ＭＳ Ｐゴシック" charset="0"/>
              </a:defRPr>
            </a:lvl4pPr>
            <a:lvl5pPr marL="2057400" indent="-228600" algn="ctr"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DC1CEEB2-AE75-C847-ADBD-69272C53BCDD}" type="slidenum">
              <a:rPr lang="en-US">
                <a:solidFill>
                  <a:schemeClr val="tx2"/>
                </a:solidFill>
              </a:rPr>
              <a:pPr eaLnBrk="1" hangingPunct="1"/>
              <a:t>63</a:t>
            </a:fld>
            <a:endParaRPr lang="en-US">
              <a:solidFill>
                <a:schemeClr val="tx2"/>
              </a:solidFill>
            </a:endParaRPr>
          </a:p>
        </p:txBody>
      </p:sp>
      <p:sp>
        <p:nvSpPr>
          <p:cNvPr id="71686" name="Footer Placeholder 1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algn="ctr" eaLnBrk="0" hangingPunct="0">
              <a:defRPr>
                <a:solidFill>
                  <a:schemeClr val="tx1"/>
                </a:solidFill>
                <a:latin typeface="Arial" charset="0"/>
                <a:ea typeface="ＭＳ Ｐゴシック" charset="0"/>
              </a:defRPr>
            </a:lvl1pPr>
            <a:lvl2pPr marL="742950" indent="-285750" algn="ctr" eaLnBrk="0" hangingPunct="0">
              <a:defRPr>
                <a:solidFill>
                  <a:schemeClr val="tx1"/>
                </a:solidFill>
                <a:latin typeface="Arial" charset="0"/>
                <a:ea typeface="ＭＳ Ｐゴシック" charset="0"/>
              </a:defRPr>
            </a:lvl2pPr>
            <a:lvl3pPr marL="1143000" indent="-228600" algn="ctr" eaLnBrk="0" hangingPunct="0">
              <a:defRPr>
                <a:solidFill>
                  <a:schemeClr val="tx1"/>
                </a:solidFill>
                <a:latin typeface="Arial" charset="0"/>
                <a:ea typeface="ＭＳ Ｐゴシック" charset="0"/>
              </a:defRPr>
            </a:lvl3pPr>
            <a:lvl4pPr marL="1600200" indent="-228600" algn="ctr" eaLnBrk="0" hangingPunct="0">
              <a:defRPr>
                <a:solidFill>
                  <a:schemeClr val="tx1"/>
                </a:solidFill>
                <a:latin typeface="Arial" charset="0"/>
                <a:ea typeface="ＭＳ Ｐゴシック" charset="0"/>
              </a:defRPr>
            </a:lvl4pPr>
            <a:lvl5pPr marL="2057400" indent="-228600" algn="ctr"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r>
              <a:rPr lang="en-US">
                <a:solidFill>
                  <a:schemeClr val="tx2"/>
                </a:solidFill>
              </a:rPr>
              <a:t>Ask-a-Scientist Lecture</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Content Placeholder 1"/>
          <p:cNvSpPr>
            <a:spLocks noGrp="1"/>
          </p:cNvSpPr>
          <p:nvPr>
            <p:ph idx="1"/>
          </p:nvPr>
        </p:nvSpPr>
        <p:spPr>
          <a:xfrm>
            <a:off x="457200" y="842963"/>
            <a:ext cx="8229600" cy="5253037"/>
          </a:xfrm>
        </p:spPr>
        <p:txBody>
          <a:bodyPr/>
          <a:lstStyle/>
          <a:p>
            <a:r>
              <a:rPr lang="en-US" sz="2400" dirty="0">
                <a:latin typeface="Constantia" charset="0"/>
              </a:rPr>
              <a:t>Cold fusion is alive and well in the minds of believers</a:t>
            </a:r>
          </a:p>
          <a:p>
            <a:endParaRPr lang="en-US" sz="2400" dirty="0">
              <a:latin typeface="Constantia" charset="0"/>
            </a:endParaRPr>
          </a:p>
          <a:p>
            <a:endParaRPr lang="en-US" sz="2400" dirty="0">
              <a:latin typeface="Constantia" charset="0"/>
            </a:endParaRPr>
          </a:p>
          <a:p>
            <a:endParaRPr lang="en-US" sz="2400" dirty="0">
              <a:latin typeface="Constantia" charset="0"/>
            </a:endParaRPr>
          </a:p>
          <a:p>
            <a:endParaRPr lang="en-US" sz="2400" dirty="0">
              <a:latin typeface="Constantia" charset="0"/>
            </a:endParaRPr>
          </a:p>
          <a:p>
            <a:endParaRPr lang="en-US" sz="2400" dirty="0">
              <a:latin typeface="Constantia" charset="0"/>
            </a:endParaRPr>
          </a:p>
          <a:p>
            <a:endParaRPr lang="en-US" sz="2400" dirty="0">
              <a:latin typeface="Constantia" charset="0"/>
            </a:endParaRPr>
          </a:p>
          <a:p>
            <a:r>
              <a:rPr lang="en-US" sz="2400" dirty="0">
                <a:latin typeface="Constantia" charset="0"/>
              </a:rPr>
              <a:t>There are magazines, websites, books, products, and conferences.</a:t>
            </a:r>
          </a:p>
          <a:p>
            <a:r>
              <a:rPr lang="en-US" sz="2400" dirty="0">
                <a:latin typeface="Constantia" charset="0"/>
              </a:rPr>
              <a:t>Still makes the news ~once/year</a:t>
            </a:r>
          </a:p>
          <a:p>
            <a:pPr lvl="1"/>
            <a:r>
              <a:rPr lang="en-US" sz="2000" dirty="0">
                <a:latin typeface="Constantia" charset="0"/>
              </a:rPr>
              <a:t>Recent </a:t>
            </a:r>
            <a:r>
              <a:rPr lang="ja-JP" altLang="en-US" sz="2000" dirty="0">
                <a:latin typeface="Constantia" charset="0"/>
              </a:rPr>
              <a:t>“</a:t>
            </a:r>
            <a:r>
              <a:rPr lang="en-US" sz="2000" dirty="0">
                <a:latin typeface="Constantia" charset="0"/>
              </a:rPr>
              <a:t>60 Minutes</a:t>
            </a:r>
            <a:r>
              <a:rPr lang="ja-JP" altLang="en-US" sz="2000" dirty="0">
                <a:latin typeface="Constantia" charset="0"/>
              </a:rPr>
              <a:t>”</a:t>
            </a:r>
            <a:r>
              <a:rPr lang="en-US" sz="2000" dirty="0">
                <a:latin typeface="Constantia" charset="0"/>
              </a:rPr>
              <a:t> episode</a:t>
            </a:r>
          </a:p>
          <a:p>
            <a:r>
              <a:rPr lang="en-US" sz="2400" dirty="0">
                <a:latin typeface="Constantia" charset="0"/>
              </a:rPr>
              <a:t>Pons and Fleischmann </a:t>
            </a:r>
            <a:r>
              <a:rPr lang="en-US" sz="2400" dirty="0" smtClean="0">
                <a:latin typeface="Constantia" charset="0"/>
              </a:rPr>
              <a:t>continued </a:t>
            </a:r>
            <a:r>
              <a:rPr lang="en-US" sz="2400" dirty="0">
                <a:latin typeface="Constantia" charset="0"/>
              </a:rPr>
              <a:t>to carry out </a:t>
            </a:r>
            <a:r>
              <a:rPr lang="ja-JP" altLang="en-US" sz="2400" dirty="0">
                <a:latin typeface="Constantia" charset="0"/>
              </a:rPr>
              <a:t>“</a:t>
            </a:r>
            <a:r>
              <a:rPr lang="en-US" sz="2400" dirty="0">
                <a:latin typeface="Constantia" charset="0"/>
              </a:rPr>
              <a:t>research</a:t>
            </a:r>
            <a:r>
              <a:rPr lang="ja-JP" altLang="en-US" sz="2400" dirty="0">
                <a:latin typeface="Constantia" charset="0"/>
              </a:rPr>
              <a:t>”</a:t>
            </a:r>
            <a:r>
              <a:rPr lang="en-US" sz="2400" dirty="0">
                <a:latin typeface="Constantia" charset="0"/>
              </a:rPr>
              <a:t> in France, funded by private investors.</a:t>
            </a:r>
          </a:p>
        </p:txBody>
      </p:sp>
      <p:sp>
        <p:nvSpPr>
          <p:cNvPr id="3" name="Title 2"/>
          <p:cNvSpPr>
            <a:spLocks noGrp="1"/>
          </p:cNvSpPr>
          <p:nvPr>
            <p:ph type="title"/>
          </p:nvPr>
        </p:nvSpPr>
        <p:spPr/>
        <p:txBody>
          <a:bodyPr/>
          <a:lstStyle/>
          <a:p>
            <a:pPr>
              <a:defRPr/>
            </a:pPr>
            <a:r>
              <a:rPr smtClean="0">
                <a:ea typeface="+mj-ea"/>
              </a:rPr>
              <a:t>And yet…</a:t>
            </a:r>
            <a:endParaRPr>
              <a:ea typeface="+mj-ea"/>
            </a:endParaRPr>
          </a:p>
        </p:txBody>
      </p:sp>
      <p:pic>
        <p:nvPicPr>
          <p:cNvPr id="7270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8700" y="1485900"/>
            <a:ext cx="70866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09" name="Date Placeholder 10"/>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algn="ctr" eaLnBrk="0" hangingPunct="0">
              <a:defRPr>
                <a:solidFill>
                  <a:schemeClr val="tx1"/>
                </a:solidFill>
                <a:latin typeface="Arial" charset="0"/>
                <a:ea typeface="ＭＳ Ｐゴシック" charset="0"/>
              </a:defRPr>
            </a:lvl1pPr>
            <a:lvl2pPr marL="742950" indent="-285750" algn="ctr" eaLnBrk="0" hangingPunct="0">
              <a:defRPr>
                <a:solidFill>
                  <a:schemeClr val="tx1"/>
                </a:solidFill>
                <a:latin typeface="Arial" charset="0"/>
                <a:ea typeface="ＭＳ Ｐゴシック" charset="0"/>
              </a:defRPr>
            </a:lvl2pPr>
            <a:lvl3pPr marL="1143000" indent="-228600" algn="ctr" eaLnBrk="0" hangingPunct="0">
              <a:defRPr>
                <a:solidFill>
                  <a:schemeClr val="tx1"/>
                </a:solidFill>
                <a:latin typeface="Arial" charset="0"/>
                <a:ea typeface="ＭＳ Ｐゴシック" charset="0"/>
              </a:defRPr>
            </a:lvl3pPr>
            <a:lvl4pPr marL="1600200" indent="-228600" algn="ctr" eaLnBrk="0" hangingPunct="0">
              <a:defRPr>
                <a:solidFill>
                  <a:schemeClr val="tx1"/>
                </a:solidFill>
                <a:latin typeface="Arial" charset="0"/>
                <a:ea typeface="ＭＳ Ｐゴシック" charset="0"/>
              </a:defRPr>
            </a:lvl4pPr>
            <a:lvl5pPr marL="2057400" indent="-228600" algn="ctr"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algn="l" eaLnBrk="1" hangingPunct="1"/>
            <a:r>
              <a:rPr lang="en-US" smtClean="0">
                <a:solidFill>
                  <a:schemeClr val="tx2"/>
                </a:solidFill>
              </a:rPr>
              <a:t>May 5, 2013</a:t>
            </a:r>
            <a:endParaRPr lang="en-US">
              <a:solidFill>
                <a:schemeClr val="tx2"/>
              </a:solidFill>
            </a:endParaRPr>
          </a:p>
        </p:txBody>
      </p:sp>
      <p:sp>
        <p:nvSpPr>
          <p:cNvPr id="72710" name="Slide Number Placeholder 1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a:solidFill>
                  <a:schemeClr val="tx1"/>
                </a:solidFill>
                <a:latin typeface="Arial" charset="0"/>
                <a:ea typeface="ＭＳ Ｐゴシック" charset="0"/>
              </a:defRPr>
            </a:lvl1pPr>
            <a:lvl2pPr marL="742950" indent="-285750" algn="ctr" eaLnBrk="0" hangingPunct="0">
              <a:defRPr>
                <a:solidFill>
                  <a:schemeClr val="tx1"/>
                </a:solidFill>
                <a:latin typeface="Arial" charset="0"/>
                <a:ea typeface="ＭＳ Ｐゴシック" charset="0"/>
              </a:defRPr>
            </a:lvl2pPr>
            <a:lvl3pPr marL="1143000" indent="-228600" algn="ctr" eaLnBrk="0" hangingPunct="0">
              <a:defRPr>
                <a:solidFill>
                  <a:schemeClr val="tx1"/>
                </a:solidFill>
                <a:latin typeface="Arial" charset="0"/>
                <a:ea typeface="ＭＳ Ｐゴシック" charset="0"/>
              </a:defRPr>
            </a:lvl3pPr>
            <a:lvl4pPr marL="1600200" indent="-228600" algn="ctr" eaLnBrk="0" hangingPunct="0">
              <a:defRPr>
                <a:solidFill>
                  <a:schemeClr val="tx1"/>
                </a:solidFill>
                <a:latin typeface="Arial" charset="0"/>
                <a:ea typeface="ＭＳ Ｐゴシック" charset="0"/>
              </a:defRPr>
            </a:lvl4pPr>
            <a:lvl5pPr marL="2057400" indent="-228600" algn="ctr"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0F8F3D20-1369-B941-BF37-18E3E046835D}" type="slidenum">
              <a:rPr lang="en-US">
                <a:solidFill>
                  <a:schemeClr val="tx2"/>
                </a:solidFill>
              </a:rPr>
              <a:pPr eaLnBrk="1" hangingPunct="1"/>
              <a:t>64</a:t>
            </a:fld>
            <a:endParaRPr lang="en-US">
              <a:solidFill>
                <a:schemeClr val="tx2"/>
              </a:solidFill>
            </a:endParaRPr>
          </a:p>
        </p:txBody>
      </p:sp>
      <p:sp>
        <p:nvSpPr>
          <p:cNvPr id="72711" name="Footer Placeholder 1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algn="ctr" eaLnBrk="0" hangingPunct="0">
              <a:defRPr>
                <a:solidFill>
                  <a:schemeClr val="tx1"/>
                </a:solidFill>
                <a:latin typeface="Arial" charset="0"/>
                <a:ea typeface="ＭＳ Ｐゴシック" charset="0"/>
              </a:defRPr>
            </a:lvl1pPr>
            <a:lvl2pPr marL="742950" indent="-285750" algn="ctr" eaLnBrk="0" hangingPunct="0">
              <a:defRPr>
                <a:solidFill>
                  <a:schemeClr val="tx1"/>
                </a:solidFill>
                <a:latin typeface="Arial" charset="0"/>
                <a:ea typeface="ＭＳ Ｐゴシック" charset="0"/>
              </a:defRPr>
            </a:lvl2pPr>
            <a:lvl3pPr marL="1143000" indent="-228600" algn="ctr" eaLnBrk="0" hangingPunct="0">
              <a:defRPr>
                <a:solidFill>
                  <a:schemeClr val="tx1"/>
                </a:solidFill>
                <a:latin typeface="Arial" charset="0"/>
                <a:ea typeface="ＭＳ Ｐゴシック" charset="0"/>
              </a:defRPr>
            </a:lvl3pPr>
            <a:lvl4pPr marL="1600200" indent="-228600" algn="ctr" eaLnBrk="0" hangingPunct="0">
              <a:defRPr>
                <a:solidFill>
                  <a:schemeClr val="tx1"/>
                </a:solidFill>
                <a:latin typeface="Arial" charset="0"/>
                <a:ea typeface="ＭＳ Ｐゴシック" charset="0"/>
              </a:defRPr>
            </a:lvl4pPr>
            <a:lvl5pPr marL="2057400" indent="-228600" algn="ctr"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r>
              <a:rPr lang="en-US">
                <a:solidFill>
                  <a:schemeClr val="tx2"/>
                </a:solidFill>
              </a:rPr>
              <a:t>Ask-a-Scientist Lecture</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Content Placeholder 1"/>
          <p:cNvSpPr>
            <a:spLocks noGrp="1"/>
          </p:cNvSpPr>
          <p:nvPr>
            <p:ph idx="1"/>
          </p:nvPr>
        </p:nvSpPr>
        <p:spPr>
          <a:xfrm>
            <a:off x="457200" y="685800"/>
            <a:ext cx="8229600" cy="5253038"/>
          </a:xfrm>
        </p:spPr>
        <p:txBody>
          <a:bodyPr/>
          <a:lstStyle/>
          <a:p>
            <a:r>
              <a:rPr lang="en-US">
                <a:latin typeface="Constantia" charset="0"/>
              </a:rPr>
              <a:t>This is just the tip of the iceberg</a:t>
            </a:r>
          </a:p>
          <a:p>
            <a:pPr lvl="1"/>
            <a:r>
              <a:rPr lang="en-US">
                <a:latin typeface="Constantia" charset="0"/>
              </a:rPr>
              <a:t>Just go to YouTube and search for</a:t>
            </a:r>
          </a:p>
          <a:p>
            <a:pPr lvl="2"/>
            <a:r>
              <a:rPr lang="en-US">
                <a:latin typeface="Constantia" charset="0"/>
              </a:rPr>
              <a:t>Tom Bearden</a:t>
            </a:r>
          </a:p>
          <a:p>
            <a:pPr lvl="2"/>
            <a:r>
              <a:rPr lang="en-US">
                <a:latin typeface="Constantia" charset="0"/>
              </a:rPr>
              <a:t>Joe Newman</a:t>
            </a:r>
          </a:p>
          <a:p>
            <a:pPr lvl="2"/>
            <a:r>
              <a:rPr lang="en-US">
                <a:latin typeface="Constantia" charset="0"/>
              </a:rPr>
              <a:t>Stan Meyer</a:t>
            </a:r>
          </a:p>
          <a:p>
            <a:pPr lvl="2"/>
            <a:r>
              <a:rPr lang="en-US">
                <a:latin typeface="Constantia" charset="0"/>
              </a:rPr>
              <a:t>Bedini Motor</a:t>
            </a:r>
          </a:p>
          <a:p>
            <a:pPr lvl="2"/>
            <a:r>
              <a:rPr lang="en-US">
                <a:latin typeface="Constantia" charset="0"/>
              </a:rPr>
              <a:t>Or just </a:t>
            </a:r>
            <a:r>
              <a:rPr lang="ja-JP" altLang="en-US">
                <a:latin typeface="Constantia" charset="0"/>
              </a:rPr>
              <a:t>“</a:t>
            </a:r>
            <a:r>
              <a:rPr lang="en-US">
                <a:latin typeface="Constantia" charset="0"/>
              </a:rPr>
              <a:t>free energy</a:t>
            </a:r>
            <a:r>
              <a:rPr lang="ja-JP" altLang="en-US">
                <a:latin typeface="Constantia" charset="0"/>
              </a:rPr>
              <a:t>”</a:t>
            </a:r>
            <a:endParaRPr lang="en-US">
              <a:latin typeface="Constantia" charset="0"/>
            </a:endParaRPr>
          </a:p>
          <a:p>
            <a:pPr lvl="1"/>
            <a:r>
              <a:rPr lang="en-US">
                <a:latin typeface="Constantia" charset="0"/>
              </a:rPr>
              <a:t>Watch the videos and </a:t>
            </a:r>
            <a:r>
              <a:rPr lang="en-US" i="1">
                <a:latin typeface="Constantia" charset="0"/>
              </a:rPr>
              <a:t>read the comments</a:t>
            </a:r>
          </a:p>
          <a:p>
            <a:r>
              <a:rPr lang="en-US">
                <a:latin typeface="Constantia" charset="0"/>
              </a:rPr>
              <a:t>Perpetual motion is just one facet of our society</a:t>
            </a:r>
            <a:r>
              <a:rPr lang="ja-JP" altLang="en-US">
                <a:latin typeface="Constantia" charset="0"/>
              </a:rPr>
              <a:t>’</a:t>
            </a:r>
            <a:r>
              <a:rPr lang="en-US">
                <a:latin typeface="Constantia" charset="0"/>
              </a:rPr>
              <a:t>s obsession with pseudo-science</a:t>
            </a:r>
          </a:p>
          <a:p>
            <a:pPr lvl="1"/>
            <a:r>
              <a:rPr lang="en-US">
                <a:latin typeface="Constantia" charset="0"/>
              </a:rPr>
              <a:t>Compare the Atsrology section of B&amp;N with the Science section.</a:t>
            </a:r>
          </a:p>
          <a:p>
            <a:r>
              <a:rPr lang="en-US">
                <a:latin typeface="Constantia" charset="0"/>
              </a:rPr>
              <a:t>We will never solve the daunting (and exciting) energy challenges facing us unless we first face reality.</a:t>
            </a:r>
          </a:p>
        </p:txBody>
      </p:sp>
      <p:sp>
        <p:nvSpPr>
          <p:cNvPr id="3" name="Title 2"/>
          <p:cNvSpPr>
            <a:spLocks noGrp="1"/>
          </p:cNvSpPr>
          <p:nvPr>
            <p:ph type="title"/>
          </p:nvPr>
        </p:nvSpPr>
        <p:spPr/>
        <p:txBody>
          <a:bodyPr/>
          <a:lstStyle/>
          <a:p>
            <a:pPr>
              <a:defRPr/>
            </a:pPr>
            <a:r>
              <a:rPr smtClean="0">
                <a:ea typeface="+mj-ea"/>
              </a:rPr>
              <a:t>Some final comments</a:t>
            </a:r>
            <a:endParaRPr>
              <a:ea typeface="+mj-ea"/>
            </a:endParaRPr>
          </a:p>
        </p:txBody>
      </p:sp>
      <p:sp>
        <p:nvSpPr>
          <p:cNvPr id="73732" name="Date Placeholder 9"/>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algn="ctr" eaLnBrk="0" hangingPunct="0">
              <a:defRPr>
                <a:solidFill>
                  <a:schemeClr val="tx1"/>
                </a:solidFill>
                <a:latin typeface="Arial" charset="0"/>
                <a:ea typeface="ＭＳ Ｐゴシック" charset="0"/>
              </a:defRPr>
            </a:lvl1pPr>
            <a:lvl2pPr marL="742950" indent="-285750" algn="ctr" eaLnBrk="0" hangingPunct="0">
              <a:defRPr>
                <a:solidFill>
                  <a:schemeClr val="tx1"/>
                </a:solidFill>
                <a:latin typeface="Arial" charset="0"/>
                <a:ea typeface="ＭＳ Ｐゴシック" charset="0"/>
              </a:defRPr>
            </a:lvl2pPr>
            <a:lvl3pPr marL="1143000" indent="-228600" algn="ctr" eaLnBrk="0" hangingPunct="0">
              <a:defRPr>
                <a:solidFill>
                  <a:schemeClr val="tx1"/>
                </a:solidFill>
                <a:latin typeface="Arial" charset="0"/>
                <a:ea typeface="ＭＳ Ｐゴシック" charset="0"/>
              </a:defRPr>
            </a:lvl3pPr>
            <a:lvl4pPr marL="1600200" indent="-228600" algn="ctr" eaLnBrk="0" hangingPunct="0">
              <a:defRPr>
                <a:solidFill>
                  <a:schemeClr val="tx1"/>
                </a:solidFill>
                <a:latin typeface="Arial" charset="0"/>
                <a:ea typeface="ＭＳ Ｐゴシック" charset="0"/>
              </a:defRPr>
            </a:lvl4pPr>
            <a:lvl5pPr marL="2057400" indent="-228600" algn="ctr"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algn="l" eaLnBrk="1" hangingPunct="1"/>
            <a:r>
              <a:rPr lang="en-US" smtClean="0">
                <a:solidFill>
                  <a:schemeClr val="tx2"/>
                </a:solidFill>
              </a:rPr>
              <a:t>May 5, 2013</a:t>
            </a:r>
            <a:endParaRPr lang="en-US">
              <a:solidFill>
                <a:schemeClr val="tx2"/>
              </a:solidFill>
            </a:endParaRPr>
          </a:p>
        </p:txBody>
      </p:sp>
      <p:sp>
        <p:nvSpPr>
          <p:cNvPr id="73733" name="Slide Number Placeholder 10"/>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a:solidFill>
                  <a:schemeClr val="tx1"/>
                </a:solidFill>
                <a:latin typeface="Arial" charset="0"/>
                <a:ea typeface="ＭＳ Ｐゴシック" charset="0"/>
              </a:defRPr>
            </a:lvl1pPr>
            <a:lvl2pPr marL="742950" indent="-285750" algn="ctr" eaLnBrk="0" hangingPunct="0">
              <a:defRPr>
                <a:solidFill>
                  <a:schemeClr val="tx1"/>
                </a:solidFill>
                <a:latin typeface="Arial" charset="0"/>
                <a:ea typeface="ＭＳ Ｐゴシック" charset="0"/>
              </a:defRPr>
            </a:lvl2pPr>
            <a:lvl3pPr marL="1143000" indent="-228600" algn="ctr" eaLnBrk="0" hangingPunct="0">
              <a:defRPr>
                <a:solidFill>
                  <a:schemeClr val="tx1"/>
                </a:solidFill>
                <a:latin typeface="Arial" charset="0"/>
                <a:ea typeface="ＭＳ Ｐゴシック" charset="0"/>
              </a:defRPr>
            </a:lvl3pPr>
            <a:lvl4pPr marL="1600200" indent="-228600" algn="ctr" eaLnBrk="0" hangingPunct="0">
              <a:defRPr>
                <a:solidFill>
                  <a:schemeClr val="tx1"/>
                </a:solidFill>
                <a:latin typeface="Arial" charset="0"/>
                <a:ea typeface="ＭＳ Ｐゴシック" charset="0"/>
              </a:defRPr>
            </a:lvl4pPr>
            <a:lvl5pPr marL="2057400" indent="-228600" algn="ctr"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15BC010E-972C-8841-8754-15674B562C65}" type="slidenum">
              <a:rPr lang="en-US">
                <a:solidFill>
                  <a:schemeClr val="tx2"/>
                </a:solidFill>
              </a:rPr>
              <a:pPr eaLnBrk="1" hangingPunct="1"/>
              <a:t>65</a:t>
            </a:fld>
            <a:endParaRPr lang="en-US">
              <a:solidFill>
                <a:schemeClr val="tx2"/>
              </a:solidFill>
            </a:endParaRPr>
          </a:p>
        </p:txBody>
      </p:sp>
      <p:sp>
        <p:nvSpPr>
          <p:cNvPr id="73734" name="Footer Placeholder 1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algn="ctr" eaLnBrk="0" hangingPunct="0">
              <a:defRPr>
                <a:solidFill>
                  <a:schemeClr val="tx1"/>
                </a:solidFill>
                <a:latin typeface="Arial" charset="0"/>
                <a:ea typeface="ＭＳ Ｐゴシック" charset="0"/>
              </a:defRPr>
            </a:lvl1pPr>
            <a:lvl2pPr marL="742950" indent="-285750" algn="ctr" eaLnBrk="0" hangingPunct="0">
              <a:defRPr>
                <a:solidFill>
                  <a:schemeClr val="tx1"/>
                </a:solidFill>
                <a:latin typeface="Arial" charset="0"/>
                <a:ea typeface="ＭＳ Ｐゴシック" charset="0"/>
              </a:defRPr>
            </a:lvl2pPr>
            <a:lvl3pPr marL="1143000" indent="-228600" algn="ctr" eaLnBrk="0" hangingPunct="0">
              <a:defRPr>
                <a:solidFill>
                  <a:schemeClr val="tx1"/>
                </a:solidFill>
                <a:latin typeface="Arial" charset="0"/>
                <a:ea typeface="ＭＳ Ｐゴシック" charset="0"/>
              </a:defRPr>
            </a:lvl3pPr>
            <a:lvl4pPr marL="1600200" indent="-228600" algn="ctr" eaLnBrk="0" hangingPunct="0">
              <a:defRPr>
                <a:solidFill>
                  <a:schemeClr val="tx1"/>
                </a:solidFill>
                <a:latin typeface="Arial" charset="0"/>
                <a:ea typeface="ＭＳ Ｐゴシック" charset="0"/>
              </a:defRPr>
            </a:lvl4pPr>
            <a:lvl5pPr marL="2057400" indent="-228600" algn="ctr"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r>
              <a:rPr lang="en-US">
                <a:solidFill>
                  <a:schemeClr val="tx2"/>
                </a:solidFill>
              </a:rPr>
              <a:t>Ask-a-Scientist Lecture</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p:cNvSpPr>
            <a:spLocks noGrp="1"/>
          </p:cNvSpPr>
          <p:nvPr>
            <p:ph type="subTitle" idx="1"/>
          </p:nvPr>
        </p:nvSpPr>
        <p:spPr>
          <a:xfrm>
            <a:off x="5105400" y="3700463"/>
            <a:ext cx="3657600" cy="1143000"/>
          </a:xfrm>
        </p:spPr>
        <p:txBody>
          <a:bodyPr/>
          <a:lstStyle/>
          <a:p>
            <a:pPr>
              <a:buFont typeface="Wingdings 2" pitchFamily="18" charset="2"/>
              <a:buNone/>
              <a:defRPr/>
            </a:pPr>
            <a:endParaRPr lang="en-US">
              <a:ea typeface="+mn-ea"/>
            </a:endParaRPr>
          </a:p>
        </p:txBody>
      </p:sp>
      <p:sp>
        <p:nvSpPr>
          <p:cNvPr id="7" name="Title 6"/>
          <p:cNvSpPr>
            <a:spLocks noGrp="1"/>
          </p:cNvSpPr>
          <p:nvPr>
            <p:ph type="ctrTitle"/>
          </p:nvPr>
        </p:nvSpPr>
        <p:spPr/>
        <p:txBody>
          <a:bodyPr/>
          <a:lstStyle/>
          <a:p>
            <a:pPr>
              <a:defRPr/>
            </a:pPr>
            <a:r>
              <a:rPr smtClean="0">
                <a:ea typeface="+mj-ea"/>
              </a:rPr>
              <a:t>Backup slides</a:t>
            </a:r>
            <a:endParaRPr>
              <a:ea typeface="+mj-ea"/>
            </a:endParaRPr>
          </a:p>
        </p:txBody>
      </p:sp>
      <p:sp>
        <p:nvSpPr>
          <p:cNvPr id="74756" name="Date Placeholder 8"/>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algn="ctr" eaLnBrk="0" hangingPunct="0">
              <a:defRPr>
                <a:solidFill>
                  <a:schemeClr val="tx1"/>
                </a:solidFill>
                <a:latin typeface="Arial" charset="0"/>
                <a:ea typeface="ＭＳ Ｐゴシック" charset="0"/>
              </a:defRPr>
            </a:lvl1pPr>
            <a:lvl2pPr marL="742950" indent="-285750" algn="ctr" eaLnBrk="0" hangingPunct="0">
              <a:defRPr>
                <a:solidFill>
                  <a:schemeClr val="tx1"/>
                </a:solidFill>
                <a:latin typeface="Arial" charset="0"/>
                <a:ea typeface="ＭＳ Ｐゴシック" charset="0"/>
              </a:defRPr>
            </a:lvl2pPr>
            <a:lvl3pPr marL="1143000" indent="-228600" algn="ctr" eaLnBrk="0" hangingPunct="0">
              <a:defRPr>
                <a:solidFill>
                  <a:schemeClr val="tx1"/>
                </a:solidFill>
                <a:latin typeface="Arial" charset="0"/>
                <a:ea typeface="ＭＳ Ｐゴシック" charset="0"/>
              </a:defRPr>
            </a:lvl3pPr>
            <a:lvl4pPr marL="1600200" indent="-228600" algn="ctr" eaLnBrk="0" hangingPunct="0">
              <a:defRPr>
                <a:solidFill>
                  <a:schemeClr val="tx1"/>
                </a:solidFill>
                <a:latin typeface="Arial" charset="0"/>
                <a:ea typeface="ＭＳ Ｐゴシック" charset="0"/>
              </a:defRPr>
            </a:lvl4pPr>
            <a:lvl5pPr marL="2057400" indent="-228600" algn="ctr"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algn="l" eaLnBrk="1" hangingPunct="1"/>
            <a:r>
              <a:rPr lang="en-US" smtClean="0">
                <a:solidFill>
                  <a:schemeClr val="tx2"/>
                </a:solidFill>
              </a:rPr>
              <a:t>May 5, 2013</a:t>
            </a:r>
            <a:endParaRPr lang="en-US">
              <a:solidFill>
                <a:schemeClr val="tx2"/>
              </a:solidFill>
            </a:endParaRPr>
          </a:p>
        </p:txBody>
      </p:sp>
      <p:sp>
        <p:nvSpPr>
          <p:cNvPr id="74757" name="Slide Number Placeholder 9"/>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a:solidFill>
                  <a:schemeClr val="tx1"/>
                </a:solidFill>
                <a:latin typeface="Arial" charset="0"/>
                <a:ea typeface="ＭＳ Ｐゴシック" charset="0"/>
              </a:defRPr>
            </a:lvl1pPr>
            <a:lvl2pPr marL="742950" indent="-285750" algn="ctr" eaLnBrk="0" hangingPunct="0">
              <a:defRPr>
                <a:solidFill>
                  <a:schemeClr val="tx1"/>
                </a:solidFill>
                <a:latin typeface="Arial" charset="0"/>
                <a:ea typeface="ＭＳ Ｐゴシック" charset="0"/>
              </a:defRPr>
            </a:lvl2pPr>
            <a:lvl3pPr marL="1143000" indent="-228600" algn="ctr" eaLnBrk="0" hangingPunct="0">
              <a:defRPr>
                <a:solidFill>
                  <a:schemeClr val="tx1"/>
                </a:solidFill>
                <a:latin typeface="Arial" charset="0"/>
                <a:ea typeface="ＭＳ Ｐゴシック" charset="0"/>
              </a:defRPr>
            </a:lvl3pPr>
            <a:lvl4pPr marL="1600200" indent="-228600" algn="ctr" eaLnBrk="0" hangingPunct="0">
              <a:defRPr>
                <a:solidFill>
                  <a:schemeClr val="tx1"/>
                </a:solidFill>
                <a:latin typeface="Arial" charset="0"/>
                <a:ea typeface="ＭＳ Ｐゴシック" charset="0"/>
              </a:defRPr>
            </a:lvl4pPr>
            <a:lvl5pPr marL="2057400" indent="-228600" algn="ctr"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52323A7C-EC09-3D4C-8188-379D1EC220D4}" type="slidenum">
              <a:rPr lang="en-US">
                <a:solidFill>
                  <a:schemeClr val="tx2"/>
                </a:solidFill>
              </a:rPr>
              <a:pPr eaLnBrk="1" hangingPunct="1"/>
              <a:t>66</a:t>
            </a:fld>
            <a:endParaRPr lang="en-US">
              <a:solidFill>
                <a:schemeClr val="tx2"/>
              </a:solidFill>
            </a:endParaRPr>
          </a:p>
        </p:txBody>
      </p:sp>
      <p:sp>
        <p:nvSpPr>
          <p:cNvPr id="74758" name="Footer Placeholder 10"/>
          <p:cNvSpPr>
            <a:spLocks noGrp="1"/>
          </p:cNvSpPr>
          <p:nvPr>
            <p:ph type="ftr"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algn="ctr" eaLnBrk="0" hangingPunct="0">
              <a:defRPr>
                <a:solidFill>
                  <a:schemeClr val="tx1"/>
                </a:solidFill>
                <a:latin typeface="Arial" charset="0"/>
                <a:ea typeface="ＭＳ Ｐゴシック" charset="0"/>
              </a:defRPr>
            </a:lvl1pPr>
            <a:lvl2pPr marL="742950" indent="-285750" algn="ctr" eaLnBrk="0" hangingPunct="0">
              <a:defRPr>
                <a:solidFill>
                  <a:schemeClr val="tx1"/>
                </a:solidFill>
                <a:latin typeface="Arial" charset="0"/>
                <a:ea typeface="ＭＳ Ｐゴシック" charset="0"/>
              </a:defRPr>
            </a:lvl2pPr>
            <a:lvl3pPr marL="1143000" indent="-228600" algn="ctr" eaLnBrk="0" hangingPunct="0">
              <a:defRPr>
                <a:solidFill>
                  <a:schemeClr val="tx1"/>
                </a:solidFill>
                <a:latin typeface="Arial" charset="0"/>
                <a:ea typeface="ＭＳ Ｐゴシック" charset="0"/>
              </a:defRPr>
            </a:lvl3pPr>
            <a:lvl4pPr marL="1600200" indent="-228600" algn="ctr" eaLnBrk="0" hangingPunct="0">
              <a:defRPr>
                <a:solidFill>
                  <a:schemeClr val="tx1"/>
                </a:solidFill>
                <a:latin typeface="Arial" charset="0"/>
                <a:ea typeface="ＭＳ Ｐゴシック" charset="0"/>
              </a:defRPr>
            </a:lvl4pPr>
            <a:lvl5pPr marL="2057400" indent="-228600" algn="ctr"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r>
              <a:rPr lang="en-US">
                <a:solidFill>
                  <a:schemeClr val="tx2"/>
                </a:solidFill>
              </a:rPr>
              <a:t>Ask-a-Scientist Lecture</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723900"/>
            <a:ext cx="8229600" cy="5253038"/>
          </a:xfrm>
        </p:spPr>
        <p:txBody>
          <a:bodyPr/>
          <a:lstStyle/>
          <a:p>
            <a:r>
              <a:rPr lang="en-US" sz="2000">
                <a:latin typeface="Constantia" charset="0"/>
              </a:rPr>
              <a:t>Donna Askins</a:t>
            </a:r>
          </a:p>
          <a:p>
            <a:pPr lvl="1"/>
            <a:r>
              <a:rPr lang="en-US" sz="1800">
                <a:latin typeface="Constantia" charset="0"/>
              </a:rPr>
              <a:t>This originally started as a proposed guest lecture for a class she was going to give at a local community college</a:t>
            </a:r>
          </a:p>
          <a:p>
            <a:r>
              <a:rPr lang="en-US" sz="2000">
                <a:latin typeface="Constantia" charset="0"/>
              </a:rPr>
              <a:t>Prof. Janet Conrad</a:t>
            </a:r>
          </a:p>
          <a:p>
            <a:pPr lvl="1"/>
            <a:r>
              <a:rPr lang="en-US" sz="1800">
                <a:latin typeface="Constantia" charset="0"/>
              </a:rPr>
              <a:t>For letting me try this lecture the first time at Columbia University.</a:t>
            </a:r>
          </a:p>
          <a:p>
            <a:r>
              <a:rPr lang="en-US" sz="2000">
                <a:latin typeface="Constantia" charset="0"/>
              </a:rPr>
              <a:t>Prof. Bob Park</a:t>
            </a:r>
          </a:p>
          <a:p>
            <a:pPr lvl="1"/>
            <a:r>
              <a:rPr lang="en-US" sz="1800">
                <a:latin typeface="Constantia" charset="0"/>
              </a:rPr>
              <a:t>For writing </a:t>
            </a:r>
            <a:r>
              <a:rPr lang="ja-JP" altLang="en-US" sz="1800">
                <a:latin typeface="Constantia" charset="0"/>
              </a:rPr>
              <a:t>“</a:t>
            </a:r>
            <a:r>
              <a:rPr lang="en-US" sz="1800">
                <a:latin typeface="Constantia" charset="0"/>
              </a:rPr>
              <a:t>Voodoo Science</a:t>
            </a:r>
            <a:r>
              <a:rPr lang="ja-JP" altLang="en-US" sz="1800">
                <a:latin typeface="Constantia" charset="0"/>
              </a:rPr>
              <a:t>”</a:t>
            </a:r>
            <a:endParaRPr lang="en-US" sz="1800">
              <a:latin typeface="Constantia" charset="0"/>
            </a:endParaRPr>
          </a:p>
          <a:p>
            <a:pPr lvl="1"/>
            <a:r>
              <a:rPr lang="en-US" sz="1800">
                <a:latin typeface="Constantia" charset="0"/>
              </a:rPr>
              <a:t>and a lifetime spent at the thankless task of trying to educate the public about science</a:t>
            </a:r>
          </a:p>
          <a:p>
            <a:r>
              <a:rPr lang="en-US" sz="2000">
                <a:latin typeface="Constantia" charset="0"/>
              </a:rPr>
              <a:t>Eric Krieg</a:t>
            </a:r>
          </a:p>
          <a:p>
            <a:pPr lvl="1"/>
            <a:r>
              <a:rPr lang="en-US" sz="1800">
                <a:latin typeface="Constantia" charset="0"/>
              </a:rPr>
              <a:t>Catalogs free energy claims and scams as a public service</a:t>
            </a:r>
          </a:p>
          <a:p>
            <a:r>
              <a:rPr lang="en-US" sz="2000">
                <a:latin typeface="Constantia" charset="0"/>
              </a:rPr>
              <a:t>Fermilab</a:t>
            </a:r>
          </a:p>
          <a:p>
            <a:pPr lvl="1"/>
            <a:r>
              <a:rPr lang="en-US" sz="1800">
                <a:latin typeface="Constantia" charset="0"/>
              </a:rPr>
              <a:t>For encouraging public outreach</a:t>
            </a:r>
          </a:p>
          <a:p>
            <a:r>
              <a:rPr lang="en-US" sz="2800">
                <a:solidFill>
                  <a:srgbClr val="FFFF00"/>
                </a:solidFill>
                <a:latin typeface="Constantia" charset="0"/>
              </a:rPr>
              <a:t>Google, Wikipedia, and YouTube!!!</a:t>
            </a:r>
          </a:p>
        </p:txBody>
      </p:sp>
      <p:sp>
        <p:nvSpPr>
          <p:cNvPr id="3" name="Title 2"/>
          <p:cNvSpPr>
            <a:spLocks noGrp="1"/>
          </p:cNvSpPr>
          <p:nvPr>
            <p:ph type="title"/>
          </p:nvPr>
        </p:nvSpPr>
        <p:spPr/>
        <p:txBody>
          <a:bodyPr/>
          <a:lstStyle/>
          <a:p>
            <a:pPr>
              <a:defRPr/>
            </a:pPr>
            <a:r>
              <a:rPr smtClean="0">
                <a:ea typeface="+mj-ea"/>
              </a:rPr>
              <a:t>First: some acknowledgements</a:t>
            </a:r>
            <a:endParaRPr>
              <a:ea typeface="+mj-ea"/>
            </a:endParaRPr>
          </a:p>
        </p:txBody>
      </p:sp>
      <p:sp>
        <p:nvSpPr>
          <p:cNvPr id="11268" name="Date Placeholder 9"/>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algn="ctr" eaLnBrk="0" hangingPunct="0">
              <a:defRPr>
                <a:solidFill>
                  <a:schemeClr val="tx1"/>
                </a:solidFill>
                <a:latin typeface="Arial" charset="0"/>
                <a:ea typeface="ＭＳ Ｐゴシック" charset="0"/>
              </a:defRPr>
            </a:lvl1pPr>
            <a:lvl2pPr marL="742950" indent="-285750" algn="ctr" eaLnBrk="0" hangingPunct="0">
              <a:defRPr>
                <a:solidFill>
                  <a:schemeClr val="tx1"/>
                </a:solidFill>
                <a:latin typeface="Arial" charset="0"/>
                <a:ea typeface="ＭＳ Ｐゴシック" charset="0"/>
              </a:defRPr>
            </a:lvl2pPr>
            <a:lvl3pPr marL="1143000" indent="-228600" algn="ctr" eaLnBrk="0" hangingPunct="0">
              <a:defRPr>
                <a:solidFill>
                  <a:schemeClr val="tx1"/>
                </a:solidFill>
                <a:latin typeface="Arial" charset="0"/>
                <a:ea typeface="ＭＳ Ｐゴシック" charset="0"/>
              </a:defRPr>
            </a:lvl3pPr>
            <a:lvl4pPr marL="1600200" indent="-228600" algn="ctr" eaLnBrk="0" hangingPunct="0">
              <a:defRPr>
                <a:solidFill>
                  <a:schemeClr val="tx1"/>
                </a:solidFill>
                <a:latin typeface="Arial" charset="0"/>
                <a:ea typeface="ＭＳ Ｐゴシック" charset="0"/>
              </a:defRPr>
            </a:lvl4pPr>
            <a:lvl5pPr marL="2057400" indent="-228600" algn="ctr"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algn="l" eaLnBrk="1" hangingPunct="1"/>
            <a:r>
              <a:rPr lang="en-US" smtClean="0">
                <a:solidFill>
                  <a:schemeClr val="tx2"/>
                </a:solidFill>
              </a:rPr>
              <a:t>May 5, 2013</a:t>
            </a:r>
            <a:endParaRPr lang="en-US">
              <a:solidFill>
                <a:schemeClr val="tx2"/>
              </a:solidFill>
            </a:endParaRPr>
          </a:p>
        </p:txBody>
      </p:sp>
      <p:sp>
        <p:nvSpPr>
          <p:cNvPr id="11269" name="Slide Number Placeholder 10"/>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a:solidFill>
                  <a:schemeClr val="tx1"/>
                </a:solidFill>
                <a:latin typeface="Arial" charset="0"/>
                <a:ea typeface="ＭＳ Ｐゴシック" charset="0"/>
              </a:defRPr>
            </a:lvl1pPr>
            <a:lvl2pPr marL="742950" indent="-285750" algn="ctr" eaLnBrk="0" hangingPunct="0">
              <a:defRPr>
                <a:solidFill>
                  <a:schemeClr val="tx1"/>
                </a:solidFill>
                <a:latin typeface="Arial" charset="0"/>
                <a:ea typeface="ＭＳ Ｐゴシック" charset="0"/>
              </a:defRPr>
            </a:lvl2pPr>
            <a:lvl3pPr marL="1143000" indent="-228600" algn="ctr" eaLnBrk="0" hangingPunct="0">
              <a:defRPr>
                <a:solidFill>
                  <a:schemeClr val="tx1"/>
                </a:solidFill>
                <a:latin typeface="Arial" charset="0"/>
                <a:ea typeface="ＭＳ Ｐゴシック" charset="0"/>
              </a:defRPr>
            </a:lvl3pPr>
            <a:lvl4pPr marL="1600200" indent="-228600" algn="ctr" eaLnBrk="0" hangingPunct="0">
              <a:defRPr>
                <a:solidFill>
                  <a:schemeClr val="tx1"/>
                </a:solidFill>
                <a:latin typeface="Arial" charset="0"/>
                <a:ea typeface="ＭＳ Ｐゴシック" charset="0"/>
              </a:defRPr>
            </a:lvl4pPr>
            <a:lvl5pPr marL="2057400" indent="-228600" algn="ctr"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1914FC7A-6E68-0F44-B123-FDF824CD1A04}" type="slidenum">
              <a:rPr lang="en-US">
                <a:solidFill>
                  <a:schemeClr val="tx2"/>
                </a:solidFill>
              </a:rPr>
              <a:pPr eaLnBrk="1" hangingPunct="1"/>
              <a:t>67</a:t>
            </a:fld>
            <a:endParaRPr lang="en-US">
              <a:solidFill>
                <a:schemeClr val="tx2"/>
              </a:solidFill>
            </a:endParaRPr>
          </a:p>
        </p:txBody>
      </p:sp>
      <p:sp>
        <p:nvSpPr>
          <p:cNvPr id="11270" name="Footer Placeholder 1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algn="ctr" eaLnBrk="0" hangingPunct="0">
              <a:defRPr>
                <a:solidFill>
                  <a:schemeClr val="tx1"/>
                </a:solidFill>
                <a:latin typeface="Arial" charset="0"/>
                <a:ea typeface="ＭＳ Ｐゴシック" charset="0"/>
              </a:defRPr>
            </a:lvl1pPr>
            <a:lvl2pPr marL="742950" indent="-285750" algn="ctr" eaLnBrk="0" hangingPunct="0">
              <a:defRPr>
                <a:solidFill>
                  <a:schemeClr val="tx1"/>
                </a:solidFill>
                <a:latin typeface="Arial" charset="0"/>
                <a:ea typeface="ＭＳ Ｐゴシック" charset="0"/>
              </a:defRPr>
            </a:lvl2pPr>
            <a:lvl3pPr marL="1143000" indent="-228600" algn="ctr" eaLnBrk="0" hangingPunct="0">
              <a:defRPr>
                <a:solidFill>
                  <a:schemeClr val="tx1"/>
                </a:solidFill>
                <a:latin typeface="Arial" charset="0"/>
                <a:ea typeface="ＭＳ Ｐゴシック" charset="0"/>
              </a:defRPr>
            </a:lvl3pPr>
            <a:lvl4pPr marL="1600200" indent="-228600" algn="ctr" eaLnBrk="0" hangingPunct="0">
              <a:defRPr>
                <a:solidFill>
                  <a:schemeClr val="tx1"/>
                </a:solidFill>
                <a:latin typeface="Arial" charset="0"/>
                <a:ea typeface="ＭＳ Ｐゴシック" charset="0"/>
              </a:defRPr>
            </a:lvl4pPr>
            <a:lvl5pPr marL="2057400" indent="-228600" algn="ctr"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r>
              <a:rPr lang="en-US">
                <a:solidFill>
                  <a:schemeClr val="tx2"/>
                </a:solidFill>
              </a:rPr>
              <a:t>Ask-a-Scientist Lecture</a:t>
            </a:r>
          </a:p>
        </p:txBody>
      </p:sp>
    </p:spTree>
    <p:extLst>
      <p:ext uri="{BB962C8B-B14F-4D97-AF65-F5344CB8AC3E}">
        <p14:creationId xmlns:p14="http://schemas.microsoft.com/office/powerpoint/2010/main" val="2642999146"/>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xEl>
                                              <p:pRg st="11" end="11"/>
                                            </p:txEl>
                                          </p:spTgt>
                                        </p:tgtEl>
                                        <p:attrNameLst>
                                          <p:attrName>style.visibility</p:attrName>
                                        </p:attrNameLst>
                                      </p:cBhvr>
                                      <p:to>
                                        <p:strVal val="visible"/>
                                      </p:to>
                                    </p:set>
                                    <p:anim calcmode="lin" valueType="num">
                                      <p:cBhvr additive="base">
                                        <p:cTn id="7" dur="500" fill="hold"/>
                                        <p:tgtEl>
                                          <p:spTgt spid="2">
                                            <p:txEl>
                                              <p:pRg st="11" end="1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
                                            <p:txEl>
                                              <p:pRg st="11" end="1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smtClean="0">
                <a:ea typeface="+mj-ea"/>
              </a:rPr>
              <a:t>Don't be fooled by technobabble</a:t>
            </a:r>
            <a:endParaRPr>
              <a:ea typeface="+mj-ea"/>
            </a:endParaRPr>
          </a:p>
        </p:txBody>
      </p:sp>
      <p:pic>
        <p:nvPicPr>
          <p:cNvPr id="6" name="bearden.wmv">
            <a:hlinkClick r:id="" action="ppaction://media"/>
          </p:cNvPr>
          <p:cNvPicPr>
            <a:picLocks noRot="1" noChangeAspect="1"/>
          </p:cNvPicPr>
          <p:nvPr>
            <a:videoFile r:link="rId2"/>
            <p:extLst>
              <p:ext uri="{DAA4B4D4-6D71-4841-9C94-3DE7FCFB9230}">
                <p14:media xmlns:p14="http://schemas.microsoft.com/office/powerpoint/2010/main" r:link="rId1"/>
              </p:ext>
            </p:extLst>
          </p:nvPr>
        </p:nvPicPr>
        <p:blipFill>
          <a:blip r:embed="rId4">
            <a:extLst>
              <a:ext uri="{28A0092B-C50C-407E-A947-70E740481C1C}">
                <a14:useLocalDpi xmlns:a14="http://schemas.microsoft.com/office/drawing/2010/main" val="0"/>
              </a:ext>
            </a:extLst>
          </a:blip>
          <a:srcRect/>
          <a:stretch>
            <a:fillRect/>
          </a:stretch>
        </p:blipFill>
        <p:spPr bwMode="auto">
          <a:xfrm>
            <a:off x="1266825" y="725488"/>
            <a:ext cx="6805613" cy="5103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a:spLocks noChangeArrowheads="1"/>
          </p:cNvSpPr>
          <p:nvPr/>
        </p:nvSpPr>
        <p:spPr bwMode="auto">
          <a:xfrm>
            <a:off x="1752600" y="5895975"/>
            <a:ext cx="5715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eaLnBrk="0" hangingPunct="0">
              <a:defRPr>
                <a:solidFill>
                  <a:schemeClr val="tx1"/>
                </a:solidFill>
                <a:latin typeface="Arial" charset="0"/>
                <a:ea typeface="ＭＳ Ｐゴシック" charset="0"/>
              </a:defRPr>
            </a:lvl1pPr>
            <a:lvl2pPr marL="742950" indent="-285750" algn="ctr" eaLnBrk="0" hangingPunct="0">
              <a:defRPr>
                <a:solidFill>
                  <a:schemeClr val="tx1"/>
                </a:solidFill>
                <a:latin typeface="Arial" charset="0"/>
                <a:ea typeface="ＭＳ Ｐゴシック" charset="0"/>
              </a:defRPr>
            </a:lvl2pPr>
            <a:lvl3pPr marL="1143000" indent="-228600" algn="ctr" eaLnBrk="0" hangingPunct="0">
              <a:defRPr>
                <a:solidFill>
                  <a:schemeClr val="tx1"/>
                </a:solidFill>
                <a:latin typeface="Arial" charset="0"/>
                <a:ea typeface="ＭＳ Ｐゴシック" charset="0"/>
              </a:defRPr>
            </a:lvl3pPr>
            <a:lvl4pPr marL="1600200" indent="-228600" algn="ctr" eaLnBrk="0" hangingPunct="0">
              <a:defRPr>
                <a:solidFill>
                  <a:schemeClr val="tx1"/>
                </a:solidFill>
                <a:latin typeface="Arial" charset="0"/>
                <a:ea typeface="ＭＳ Ｐゴシック" charset="0"/>
              </a:defRPr>
            </a:lvl4pPr>
            <a:lvl5pPr marL="2057400" indent="-228600" algn="ctr"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Sounds impressive…or at least incomprehensible</a:t>
            </a:r>
          </a:p>
        </p:txBody>
      </p:sp>
      <p:sp>
        <p:nvSpPr>
          <p:cNvPr id="51205" name="Date Placeholder 10"/>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algn="ctr" eaLnBrk="0" hangingPunct="0">
              <a:defRPr>
                <a:solidFill>
                  <a:schemeClr val="tx1"/>
                </a:solidFill>
                <a:latin typeface="Arial" charset="0"/>
                <a:ea typeface="ＭＳ Ｐゴシック" charset="0"/>
              </a:defRPr>
            </a:lvl1pPr>
            <a:lvl2pPr marL="742950" indent="-285750" algn="ctr" eaLnBrk="0" hangingPunct="0">
              <a:defRPr>
                <a:solidFill>
                  <a:schemeClr val="tx1"/>
                </a:solidFill>
                <a:latin typeface="Arial" charset="0"/>
                <a:ea typeface="ＭＳ Ｐゴシック" charset="0"/>
              </a:defRPr>
            </a:lvl2pPr>
            <a:lvl3pPr marL="1143000" indent="-228600" algn="ctr" eaLnBrk="0" hangingPunct="0">
              <a:defRPr>
                <a:solidFill>
                  <a:schemeClr val="tx1"/>
                </a:solidFill>
                <a:latin typeface="Arial" charset="0"/>
                <a:ea typeface="ＭＳ Ｐゴシック" charset="0"/>
              </a:defRPr>
            </a:lvl3pPr>
            <a:lvl4pPr marL="1600200" indent="-228600" algn="ctr" eaLnBrk="0" hangingPunct="0">
              <a:defRPr>
                <a:solidFill>
                  <a:schemeClr val="tx1"/>
                </a:solidFill>
                <a:latin typeface="Arial" charset="0"/>
                <a:ea typeface="ＭＳ Ｐゴシック" charset="0"/>
              </a:defRPr>
            </a:lvl4pPr>
            <a:lvl5pPr marL="2057400" indent="-228600" algn="ctr"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algn="l" eaLnBrk="1" hangingPunct="1"/>
            <a:r>
              <a:rPr lang="en-US" smtClean="0">
                <a:solidFill>
                  <a:schemeClr val="tx2"/>
                </a:solidFill>
              </a:rPr>
              <a:t>May 5, 2013</a:t>
            </a:r>
            <a:endParaRPr lang="en-US">
              <a:solidFill>
                <a:schemeClr val="tx2"/>
              </a:solidFill>
            </a:endParaRPr>
          </a:p>
        </p:txBody>
      </p:sp>
      <p:sp>
        <p:nvSpPr>
          <p:cNvPr id="51206" name="Slide Number Placeholder 1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a:solidFill>
                  <a:schemeClr val="tx1"/>
                </a:solidFill>
                <a:latin typeface="Arial" charset="0"/>
                <a:ea typeface="ＭＳ Ｐゴシック" charset="0"/>
              </a:defRPr>
            </a:lvl1pPr>
            <a:lvl2pPr marL="742950" indent="-285750" algn="ctr" eaLnBrk="0" hangingPunct="0">
              <a:defRPr>
                <a:solidFill>
                  <a:schemeClr val="tx1"/>
                </a:solidFill>
                <a:latin typeface="Arial" charset="0"/>
                <a:ea typeface="ＭＳ Ｐゴシック" charset="0"/>
              </a:defRPr>
            </a:lvl2pPr>
            <a:lvl3pPr marL="1143000" indent="-228600" algn="ctr" eaLnBrk="0" hangingPunct="0">
              <a:defRPr>
                <a:solidFill>
                  <a:schemeClr val="tx1"/>
                </a:solidFill>
                <a:latin typeface="Arial" charset="0"/>
                <a:ea typeface="ＭＳ Ｐゴシック" charset="0"/>
              </a:defRPr>
            </a:lvl3pPr>
            <a:lvl4pPr marL="1600200" indent="-228600" algn="ctr" eaLnBrk="0" hangingPunct="0">
              <a:defRPr>
                <a:solidFill>
                  <a:schemeClr val="tx1"/>
                </a:solidFill>
                <a:latin typeface="Arial" charset="0"/>
                <a:ea typeface="ＭＳ Ｐゴシック" charset="0"/>
              </a:defRPr>
            </a:lvl4pPr>
            <a:lvl5pPr marL="2057400" indent="-228600" algn="ctr"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DE810A8F-4DEE-6A40-985E-45D12C291D2D}" type="slidenum">
              <a:rPr lang="en-US">
                <a:solidFill>
                  <a:schemeClr val="tx2"/>
                </a:solidFill>
              </a:rPr>
              <a:pPr eaLnBrk="1" hangingPunct="1"/>
              <a:t>68</a:t>
            </a:fld>
            <a:endParaRPr lang="en-US">
              <a:solidFill>
                <a:schemeClr val="tx2"/>
              </a:solidFill>
            </a:endParaRPr>
          </a:p>
        </p:txBody>
      </p:sp>
      <p:sp>
        <p:nvSpPr>
          <p:cNvPr id="51207" name="Footer Placeholder 1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algn="ctr" eaLnBrk="0" hangingPunct="0">
              <a:defRPr>
                <a:solidFill>
                  <a:schemeClr val="tx1"/>
                </a:solidFill>
                <a:latin typeface="Arial" charset="0"/>
                <a:ea typeface="ＭＳ Ｐゴシック" charset="0"/>
              </a:defRPr>
            </a:lvl1pPr>
            <a:lvl2pPr marL="742950" indent="-285750" algn="ctr" eaLnBrk="0" hangingPunct="0">
              <a:defRPr>
                <a:solidFill>
                  <a:schemeClr val="tx1"/>
                </a:solidFill>
                <a:latin typeface="Arial" charset="0"/>
                <a:ea typeface="ＭＳ Ｐゴシック" charset="0"/>
              </a:defRPr>
            </a:lvl2pPr>
            <a:lvl3pPr marL="1143000" indent="-228600" algn="ctr" eaLnBrk="0" hangingPunct="0">
              <a:defRPr>
                <a:solidFill>
                  <a:schemeClr val="tx1"/>
                </a:solidFill>
                <a:latin typeface="Arial" charset="0"/>
                <a:ea typeface="ＭＳ Ｐゴシック" charset="0"/>
              </a:defRPr>
            </a:lvl3pPr>
            <a:lvl4pPr marL="1600200" indent="-228600" algn="ctr" eaLnBrk="0" hangingPunct="0">
              <a:defRPr>
                <a:solidFill>
                  <a:schemeClr val="tx1"/>
                </a:solidFill>
                <a:latin typeface="Arial" charset="0"/>
                <a:ea typeface="ＭＳ Ｐゴシック" charset="0"/>
              </a:defRPr>
            </a:lvl4pPr>
            <a:lvl5pPr marL="2057400" indent="-228600" algn="ctr"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r>
              <a:rPr lang="en-US">
                <a:solidFill>
                  <a:schemeClr val="tx2"/>
                </a:solidFill>
              </a:rPr>
              <a:t>Ask-a-Scientist Lecture</a:t>
            </a:r>
          </a:p>
        </p:txBody>
      </p:sp>
    </p:spTree>
    <p:extLst>
      <p:ext uri="{BB962C8B-B14F-4D97-AF65-F5344CB8AC3E}">
        <p14:creationId xmlns:p14="http://schemas.microsoft.com/office/powerpoint/2010/main" val="2303170594"/>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57156" fill="hold"/>
                                        <p:tgtEl>
                                          <p:spTgt spid="6"/>
                                        </p:tgtEl>
                                      </p:cBhvr>
                                    </p:cmd>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video>
              <p:cMediaNode>
                <p:cTn id="13" fill="hold" display="0">
                  <p:stCondLst>
                    <p:cond delay="indefinite"/>
                  </p:stCondLst>
                  <p:endCondLst>
                    <p:cond evt="onNext" delay="0">
                      <p:tgtEl>
                        <p:sldTgt/>
                      </p:tgtEl>
                    </p:cond>
                    <p:cond evt="onPrev" delay="0">
                      <p:tgtEl>
                        <p:sldTgt/>
                      </p:tgtEl>
                    </p:cond>
                  </p:endCondLst>
                </p:cTn>
                <p:tgtEl>
                  <p:spTgt spid="6"/>
                </p:tgtEl>
              </p:cMediaNode>
            </p:video>
            <p:seq concurrent="1" nextAc="seek">
              <p:cTn id="14" restart="whenNotActive" fill="hold" evtFilter="cancelBubble" nodeType="interactiveSeq">
                <p:stCondLst>
                  <p:cond evt="onClick" delay="0">
                    <p:tgtEl>
                      <p:spTgt spid="6"/>
                    </p:tgtEl>
                  </p:cond>
                </p:stCondLst>
                <p:endSync evt="end" delay="0">
                  <p:rtn val="all"/>
                </p:endSync>
                <p:childTnLst>
                  <p:par>
                    <p:cTn id="15" fill="hold" nodeType="clickPar">
                      <p:stCondLst>
                        <p:cond delay="0"/>
                      </p:stCondLst>
                      <p:childTnLst>
                        <p:par>
                          <p:cTn id="16" fill="hold" nodeType="withGroup">
                            <p:stCondLst>
                              <p:cond delay="0"/>
                            </p:stCondLst>
                            <p:childTnLst>
                              <p:par>
                                <p:cTn id="17" presetID="2" presetClass="mediacall" presetSubtype="0" fill="hold" nodeType="clickEffect">
                                  <p:stCondLst>
                                    <p:cond delay="0"/>
                                  </p:stCondLst>
                                  <p:childTnLst>
                                    <p:cmd type="call" cmd="togglePause">
                                      <p:cBhvr>
                                        <p:cTn id="18" dur="1" fill="hold"/>
                                        <p:tgtEl>
                                          <p:spTgt spid="6"/>
                                        </p:tgtEl>
                                      </p:cBhvr>
                                    </p:cmd>
                                  </p:childTnLst>
                                </p:cTn>
                              </p:par>
                            </p:childTnLst>
                          </p:cTn>
                        </p:par>
                      </p:childTnLst>
                    </p:cTn>
                  </p:par>
                </p:childTnLst>
              </p:cTn>
              <p:nextCondLst>
                <p:cond evt="onClick" delay="0">
                  <p:tgtEl>
                    <p:spTgt spid="6"/>
                  </p:tgtEl>
                </p:cond>
              </p:nextCondLst>
            </p:seq>
          </p:childTnLst>
        </p:cTn>
      </p:par>
    </p:tnLst>
    <p:bldLst>
      <p:bldP spid="7"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Content Placeholder 5"/>
          <p:cNvSpPr>
            <a:spLocks noGrp="1"/>
          </p:cNvSpPr>
          <p:nvPr>
            <p:ph idx="1"/>
          </p:nvPr>
        </p:nvSpPr>
        <p:spPr>
          <a:xfrm>
            <a:off x="457200" y="647700"/>
            <a:ext cx="8229600" cy="5253038"/>
          </a:xfrm>
        </p:spPr>
        <p:txBody>
          <a:bodyPr/>
          <a:lstStyle/>
          <a:p>
            <a:r>
              <a:rPr lang="ja-JP" altLang="en-US" sz="2400">
                <a:latin typeface="Constantia" charset="0"/>
              </a:rPr>
              <a:t>“</a:t>
            </a:r>
            <a:r>
              <a:rPr lang="en-US" sz="2400">
                <a:latin typeface="Constantia" charset="0"/>
              </a:rPr>
              <a:t>Standard electrodynamics assumes flat spacetime</a:t>
            </a:r>
            <a:r>
              <a:rPr lang="ja-JP" altLang="en-US" sz="2400">
                <a:latin typeface="Constantia" charset="0"/>
              </a:rPr>
              <a:t>”</a:t>
            </a:r>
            <a:endParaRPr lang="en-US" sz="2400">
              <a:latin typeface="Constantia" charset="0"/>
            </a:endParaRPr>
          </a:p>
          <a:p>
            <a:pPr lvl="1"/>
            <a:r>
              <a:rPr lang="en-US" sz="2000">
                <a:latin typeface="Constantia" charset="0"/>
              </a:rPr>
              <a:t>WRONG – electrodynamics works fine in curved spacetime, which leads to the bending of light</a:t>
            </a:r>
          </a:p>
          <a:p>
            <a:pPr lvl="1"/>
            <a:r>
              <a:rPr lang="en-US" sz="2000">
                <a:latin typeface="Constantia" charset="0"/>
              </a:rPr>
              <a:t>This was predicted by Einstein and experimental verified </a:t>
            </a:r>
            <a:r>
              <a:rPr lang="en-US" sz="2000" i="1">
                <a:solidFill>
                  <a:srgbClr val="FFFF00"/>
                </a:solidFill>
                <a:latin typeface="Constantia" charset="0"/>
              </a:rPr>
              <a:t>almost a century ago!</a:t>
            </a:r>
          </a:p>
          <a:p>
            <a:r>
              <a:rPr lang="en-US" sz="2400">
                <a:latin typeface="Constantia" charset="0"/>
              </a:rPr>
              <a:t>Reference to Lee and Yang</a:t>
            </a:r>
          </a:p>
          <a:p>
            <a:pPr lvl="1"/>
            <a:r>
              <a:rPr lang="en-US" sz="2000">
                <a:latin typeface="Constantia" charset="0"/>
              </a:rPr>
              <a:t>He seems to be confusing the 1957 Nobel Prize (Lee and Yang) for discovering </a:t>
            </a:r>
            <a:r>
              <a:rPr lang="ja-JP" altLang="en-US" sz="2000">
                <a:latin typeface="Constantia" charset="0"/>
              </a:rPr>
              <a:t>“</a:t>
            </a:r>
            <a:r>
              <a:rPr lang="en-US" sz="2000">
                <a:latin typeface="Constantia" charset="0"/>
              </a:rPr>
              <a:t>handedness</a:t>
            </a:r>
            <a:r>
              <a:rPr lang="ja-JP" altLang="en-US" sz="2000">
                <a:latin typeface="Constantia" charset="0"/>
              </a:rPr>
              <a:t>”</a:t>
            </a:r>
            <a:r>
              <a:rPr lang="en-US" sz="2000">
                <a:latin typeface="Constantia" charset="0"/>
              </a:rPr>
              <a:t> in weak interactions with the 1979 Nobel Prize (Glashow, Weinberg, Salam) for unifying electromagnetic and weak interaction by (among other things) interacting with the vacuum.</a:t>
            </a:r>
          </a:p>
          <a:p>
            <a:pPr lvl="1"/>
            <a:r>
              <a:rPr lang="en-US" sz="2000">
                <a:latin typeface="Constantia" charset="0"/>
              </a:rPr>
              <a:t>Of course, neither of these have anything to do with what he</a:t>
            </a:r>
            <a:r>
              <a:rPr lang="ja-JP" altLang="en-US" sz="2000">
                <a:latin typeface="Constantia" charset="0"/>
              </a:rPr>
              <a:t>’</a:t>
            </a:r>
            <a:r>
              <a:rPr lang="en-US" sz="2000">
                <a:latin typeface="Constantia" charset="0"/>
              </a:rPr>
              <a:t>s talking about. </a:t>
            </a:r>
          </a:p>
          <a:p>
            <a:r>
              <a:rPr lang="en-US" sz="2400">
                <a:latin typeface="Constantia" charset="0"/>
              </a:rPr>
              <a:t>The point is, there</a:t>
            </a:r>
            <a:r>
              <a:rPr lang="ja-JP" altLang="en-US" sz="2400">
                <a:latin typeface="Constantia" charset="0"/>
              </a:rPr>
              <a:t>’</a:t>
            </a:r>
            <a:r>
              <a:rPr lang="en-US" sz="2400">
                <a:latin typeface="Constantia" charset="0"/>
              </a:rPr>
              <a:t>s no content in this video or any of the dozens of others Bearden has produced.</a:t>
            </a:r>
          </a:p>
          <a:p>
            <a:pPr lvl="1"/>
            <a:r>
              <a:rPr lang="en-US" sz="2200">
                <a:latin typeface="Constantia" charset="0"/>
              </a:rPr>
              <a:t>It</a:t>
            </a:r>
            <a:r>
              <a:rPr lang="ja-JP" altLang="en-US" sz="2200">
                <a:latin typeface="Constantia" charset="0"/>
              </a:rPr>
              <a:t>’</a:t>
            </a:r>
            <a:r>
              <a:rPr lang="en-US" sz="2200">
                <a:latin typeface="Constantia" charset="0"/>
              </a:rPr>
              <a:t>s just scientific-sounding nonsense!</a:t>
            </a:r>
          </a:p>
        </p:txBody>
      </p:sp>
      <p:sp>
        <p:nvSpPr>
          <p:cNvPr id="2" name="Title 1"/>
          <p:cNvSpPr>
            <a:spLocks noGrp="1"/>
          </p:cNvSpPr>
          <p:nvPr>
            <p:ph type="title"/>
          </p:nvPr>
        </p:nvSpPr>
        <p:spPr/>
        <p:txBody>
          <a:bodyPr/>
          <a:lstStyle/>
          <a:p>
            <a:pPr>
              <a:defRPr/>
            </a:pPr>
            <a:r>
              <a:rPr smtClean="0">
                <a:ea typeface="+mj-ea"/>
              </a:rPr>
              <a:t>The claims in the video</a:t>
            </a:r>
            <a:endParaRPr>
              <a:ea typeface="+mj-ea"/>
            </a:endParaRPr>
          </a:p>
        </p:txBody>
      </p:sp>
      <p:sp>
        <p:nvSpPr>
          <p:cNvPr id="52228" name="Date Placeholder 6"/>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algn="ctr" eaLnBrk="0" hangingPunct="0">
              <a:defRPr>
                <a:solidFill>
                  <a:schemeClr val="tx1"/>
                </a:solidFill>
                <a:latin typeface="Arial" charset="0"/>
                <a:ea typeface="ＭＳ Ｐゴシック" charset="0"/>
              </a:defRPr>
            </a:lvl1pPr>
            <a:lvl2pPr marL="742950" indent="-285750" algn="ctr" eaLnBrk="0" hangingPunct="0">
              <a:defRPr>
                <a:solidFill>
                  <a:schemeClr val="tx1"/>
                </a:solidFill>
                <a:latin typeface="Arial" charset="0"/>
                <a:ea typeface="ＭＳ Ｐゴシック" charset="0"/>
              </a:defRPr>
            </a:lvl2pPr>
            <a:lvl3pPr marL="1143000" indent="-228600" algn="ctr" eaLnBrk="0" hangingPunct="0">
              <a:defRPr>
                <a:solidFill>
                  <a:schemeClr val="tx1"/>
                </a:solidFill>
                <a:latin typeface="Arial" charset="0"/>
                <a:ea typeface="ＭＳ Ｐゴシック" charset="0"/>
              </a:defRPr>
            </a:lvl3pPr>
            <a:lvl4pPr marL="1600200" indent="-228600" algn="ctr" eaLnBrk="0" hangingPunct="0">
              <a:defRPr>
                <a:solidFill>
                  <a:schemeClr val="tx1"/>
                </a:solidFill>
                <a:latin typeface="Arial" charset="0"/>
                <a:ea typeface="ＭＳ Ｐゴシック" charset="0"/>
              </a:defRPr>
            </a:lvl4pPr>
            <a:lvl5pPr marL="2057400" indent="-228600" algn="ctr"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algn="l" eaLnBrk="1" hangingPunct="1"/>
            <a:r>
              <a:rPr lang="en-US" smtClean="0">
                <a:solidFill>
                  <a:schemeClr val="tx2"/>
                </a:solidFill>
              </a:rPr>
              <a:t>May 5, 2013</a:t>
            </a:r>
            <a:endParaRPr lang="en-US">
              <a:solidFill>
                <a:schemeClr val="tx2"/>
              </a:solidFill>
            </a:endParaRPr>
          </a:p>
        </p:txBody>
      </p:sp>
      <p:sp>
        <p:nvSpPr>
          <p:cNvPr id="52229" name="Slide Number Placeholder 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a:solidFill>
                  <a:schemeClr val="tx1"/>
                </a:solidFill>
                <a:latin typeface="Arial" charset="0"/>
                <a:ea typeface="ＭＳ Ｐゴシック" charset="0"/>
              </a:defRPr>
            </a:lvl1pPr>
            <a:lvl2pPr marL="742950" indent="-285750" algn="ctr" eaLnBrk="0" hangingPunct="0">
              <a:defRPr>
                <a:solidFill>
                  <a:schemeClr val="tx1"/>
                </a:solidFill>
                <a:latin typeface="Arial" charset="0"/>
                <a:ea typeface="ＭＳ Ｐゴシック" charset="0"/>
              </a:defRPr>
            </a:lvl2pPr>
            <a:lvl3pPr marL="1143000" indent="-228600" algn="ctr" eaLnBrk="0" hangingPunct="0">
              <a:defRPr>
                <a:solidFill>
                  <a:schemeClr val="tx1"/>
                </a:solidFill>
                <a:latin typeface="Arial" charset="0"/>
                <a:ea typeface="ＭＳ Ｐゴシック" charset="0"/>
              </a:defRPr>
            </a:lvl3pPr>
            <a:lvl4pPr marL="1600200" indent="-228600" algn="ctr" eaLnBrk="0" hangingPunct="0">
              <a:defRPr>
                <a:solidFill>
                  <a:schemeClr val="tx1"/>
                </a:solidFill>
                <a:latin typeface="Arial" charset="0"/>
                <a:ea typeface="ＭＳ Ｐゴシック" charset="0"/>
              </a:defRPr>
            </a:lvl4pPr>
            <a:lvl5pPr marL="2057400" indent="-228600" algn="ctr"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04F010D5-BF81-9D4A-9EB8-6B841F5131D0}" type="slidenum">
              <a:rPr lang="en-US">
                <a:solidFill>
                  <a:schemeClr val="tx2"/>
                </a:solidFill>
              </a:rPr>
              <a:pPr eaLnBrk="1" hangingPunct="1"/>
              <a:t>69</a:t>
            </a:fld>
            <a:endParaRPr lang="en-US">
              <a:solidFill>
                <a:schemeClr val="tx2"/>
              </a:solidFill>
            </a:endParaRPr>
          </a:p>
        </p:txBody>
      </p:sp>
      <p:sp>
        <p:nvSpPr>
          <p:cNvPr id="52230" name="Footer Placeholder 8"/>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algn="ctr" eaLnBrk="0" hangingPunct="0">
              <a:defRPr>
                <a:solidFill>
                  <a:schemeClr val="tx1"/>
                </a:solidFill>
                <a:latin typeface="Arial" charset="0"/>
                <a:ea typeface="ＭＳ Ｐゴシック" charset="0"/>
              </a:defRPr>
            </a:lvl1pPr>
            <a:lvl2pPr marL="742950" indent="-285750" algn="ctr" eaLnBrk="0" hangingPunct="0">
              <a:defRPr>
                <a:solidFill>
                  <a:schemeClr val="tx1"/>
                </a:solidFill>
                <a:latin typeface="Arial" charset="0"/>
                <a:ea typeface="ＭＳ Ｐゴシック" charset="0"/>
              </a:defRPr>
            </a:lvl2pPr>
            <a:lvl3pPr marL="1143000" indent="-228600" algn="ctr" eaLnBrk="0" hangingPunct="0">
              <a:defRPr>
                <a:solidFill>
                  <a:schemeClr val="tx1"/>
                </a:solidFill>
                <a:latin typeface="Arial" charset="0"/>
                <a:ea typeface="ＭＳ Ｐゴシック" charset="0"/>
              </a:defRPr>
            </a:lvl3pPr>
            <a:lvl4pPr marL="1600200" indent="-228600" algn="ctr" eaLnBrk="0" hangingPunct="0">
              <a:defRPr>
                <a:solidFill>
                  <a:schemeClr val="tx1"/>
                </a:solidFill>
                <a:latin typeface="Arial" charset="0"/>
                <a:ea typeface="ＭＳ Ｐゴシック" charset="0"/>
              </a:defRPr>
            </a:lvl4pPr>
            <a:lvl5pPr marL="2057400" indent="-228600" algn="ctr"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r>
              <a:rPr lang="en-US">
                <a:solidFill>
                  <a:schemeClr val="tx2"/>
                </a:solidFill>
              </a:rPr>
              <a:t>Ask-a-Scientist Lecture</a:t>
            </a:r>
          </a:p>
        </p:txBody>
      </p:sp>
    </p:spTree>
    <p:extLst>
      <p:ext uri="{BB962C8B-B14F-4D97-AF65-F5344CB8AC3E}">
        <p14:creationId xmlns:p14="http://schemas.microsoft.com/office/powerpoint/2010/main" val="1175786151"/>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42963"/>
            <a:ext cx="8229600" cy="5253037"/>
          </a:xfrm>
        </p:spPr>
        <p:txBody>
          <a:bodyPr>
            <a:normAutofit/>
          </a:bodyPr>
          <a:lstStyle/>
          <a:p>
            <a:pPr eaLnBrk="1" hangingPunct="1">
              <a:lnSpc>
                <a:spcPct val="90000"/>
              </a:lnSpc>
            </a:pPr>
            <a:r>
              <a:rPr lang="en-US" sz="2400">
                <a:latin typeface="Constantia" charset="0"/>
              </a:rPr>
              <a:t>For the purposes of this discussion, </a:t>
            </a:r>
            <a:r>
              <a:rPr lang="ja-JP" altLang="en-US" sz="2400">
                <a:latin typeface="Constantia" charset="0"/>
              </a:rPr>
              <a:t>“</a:t>
            </a:r>
            <a:r>
              <a:rPr lang="en-US" sz="2400">
                <a:latin typeface="Constantia" charset="0"/>
              </a:rPr>
              <a:t>free energy</a:t>
            </a:r>
            <a:r>
              <a:rPr lang="ja-JP" altLang="en-US" sz="2400">
                <a:latin typeface="Constantia" charset="0"/>
              </a:rPr>
              <a:t>”</a:t>
            </a:r>
            <a:r>
              <a:rPr lang="en-US" sz="2400">
                <a:latin typeface="Constantia" charset="0"/>
              </a:rPr>
              <a:t> refers to transformative technologies that:</a:t>
            </a:r>
          </a:p>
          <a:p>
            <a:pPr lvl="1" eaLnBrk="1" hangingPunct="1">
              <a:lnSpc>
                <a:spcPct val="90000"/>
              </a:lnSpc>
            </a:pPr>
            <a:r>
              <a:rPr lang="en-US" sz="2200">
                <a:latin typeface="Constantia" charset="0"/>
              </a:rPr>
              <a:t>Can be implemented on an individual basis</a:t>
            </a:r>
          </a:p>
          <a:p>
            <a:pPr lvl="2" eaLnBrk="1" hangingPunct="1">
              <a:lnSpc>
                <a:spcPct val="90000"/>
              </a:lnSpc>
            </a:pPr>
            <a:r>
              <a:rPr lang="en-US" sz="1900">
                <a:latin typeface="Constantia" charset="0"/>
              </a:rPr>
              <a:t>i.e. non-centralized</a:t>
            </a:r>
          </a:p>
          <a:p>
            <a:pPr lvl="1" eaLnBrk="1" hangingPunct="1">
              <a:lnSpc>
                <a:spcPct val="90000"/>
              </a:lnSpc>
            </a:pPr>
            <a:r>
              <a:rPr lang="en-US" sz="2200">
                <a:latin typeface="Constantia" charset="0"/>
              </a:rPr>
              <a:t>Will enable dramatic reduction in domestic and/or transportation energy expenses </a:t>
            </a:r>
          </a:p>
          <a:p>
            <a:pPr lvl="2" eaLnBrk="1" hangingPunct="1">
              <a:lnSpc>
                <a:spcPct val="90000"/>
              </a:lnSpc>
            </a:pPr>
            <a:r>
              <a:rPr lang="en-US" sz="1900">
                <a:latin typeface="Constantia" charset="0"/>
              </a:rPr>
              <a:t>say, a factor of four or more</a:t>
            </a:r>
          </a:p>
          <a:p>
            <a:pPr lvl="1" eaLnBrk="1" hangingPunct="1">
              <a:lnSpc>
                <a:spcPct val="90000"/>
              </a:lnSpc>
            </a:pPr>
            <a:r>
              <a:rPr lang="en-US" sz="2200">
                <a:latin typeface="Constantia" charset="0"/>
              </a:rPr>
              <a:t>Do not require a lifestyle change</a:t>
            </a:r>
          </a:p>
          <a:p>
            <a:pPr lvl="1" eaLnBrk="1" hangingPunct="1">
              <a:lnSpc>
                <a:spcPct val="90000"/>
              </a:lnSpc>
            </a:pPr>
            <a:r>
              <a:rPr lang="en-US" sz="2200">
                <a:latin typeface="Constantia" charset="0"/>
              </a:rPr>
              <a:t>Involve only modest capital costs </a:t>
            </a:r>
          </a:p>
          <a:p>
            <a:pPr lvl="2" eaLnBrk="1" hangingPunct="1">
              <a:lnSpc>
                <a:spcPct val="90000"/>
              </a:lnSpc>
            </a:pPr>
            <a:r>
              <a:rPr lang="en-US" sz="1900">
                <a:latin typeface="Constantia" charset="0"/>
              </a:rPr>
              <a:t>Pay for themselves in less than a year or so</a:t>
            </a:r>
          </a:p>
          <a:p>
            <a:pPr eaLnBrk="1" hangingPunct="1">
              <a:lnSpc>
                <a:spcPct val="90000"/>
              </a:lnSpc>
            </a:pPr>
            <a:r>
              <a:rPr lang="en-US" sz="2400">
                <a:latin typeface="Constantia" charset="0"/>
              </a:rPr>
              <a:t>Some examples which do NOT qualify:</a:t>
            </a:r>
          </a:p>
          <a:p>
            <a:pPr lvl="1" eaLnBrk="1" hangingPunct="1">
              <a:lnSpc>
                <a:spcPct val="90000"/>
              </a:lnSpc>
            </a:pPr>
            <a:r>
              <a:rPr lang="en-US" sz="2200">
                <a:latin typeface="Constantia" charset="0"/>
              </a:rPr>
              <a:t>Trading in your Hummer for a motorcycle</a:t>
            </a:r>
          </a:p>
          <a:p>
            <a:pPr lvl="2" eaLnBrk="1" hangingPunct="1">
              <a:lnSpc>
                <a:spcPct val="90000"/>
              </a:lnSpc>
            </a:pPr>
            <a:r>
              <a:rPr lang="en-US" sz="1900">
                <a:latin typeface="Constantia" charset="0"/>
              </a:rPr>
              <a:t>Lifestyle change</a:t>
            </a:r>
          </a:p>
          <a:p>
            <a:pPr lvl="1" eaLnBrk="1" hangingPunct="1">
              <a:lnSpc>
                <a:spcPct val="90000"/>
              </a:lnSpc>
            </a:pPr>
            <a:r>
              <a:rPr lang="en-US" sz="2200">
                <a:latin typeface="Constantia" charset="0"/>
              </a:rPr>
              <a:t>Converting your home to 100% solar</a:t>
            </a:r>
          </a:p>
          <a:p>
            <a:pPr lvl="2" eaLnBrk="1" hangingPunct="1">
              <a:lnSpc>
                <a:spcPct val="90000"/>
              </a:lnSpc>
            </a:pPr>
            <a:r>
              <a:rPr lang="en-US" sz="1900">
                <a:latin typeface="Constantia" charset="0"/>
              </a:rPr>
              <a:t>Takes many years to recover the cost</a:t>
            </a:r>
          </a:p>
        </p:txBody>
      </p:sp>
      <p:sp>
        <p:nvSpPr>
          <p:cNvPr id="2" name="Title 1"/>
          <p:cNvSpPr>
            <a:spLocks noGrp="1"/>
          </p:cNvSpPr>
          <p:nvPr>
            <p:ph type="title"/>
          </p:nvPr>
        </p:nvSpPr>
        <p:spPr>
          <a:xfrm>
            <a:off x="457200" y="152400"/>
            <a:ext cx="8229600" cy="627529"/>
          </a:xfrm>
        </p:spPr>
        <p:txBody>
          <a:bodyPr>
            <a:normAutofit fontScale="90000"/>
          </a:bodyPr>
          <a:lstStyle/>
          <a:p>
            <a:pPr eaLnBrk="1" fontAlgn="auto" hangingPunct="1">
              <a:spcAft>
                <a:spcPts val="0"/>
              </a:spcAft>
              <a:defRPr/>
            </a:pPr>
            <a:r>
              <a:rPr smtClean="0">
                <a:ea typeface="+mj-ea"/>
              </a:rPr>
              <a:t>Working definition: How free is "free"?</a:t>
            </a:r>
            <a:endParaRPr>
              <a:ea typeface="+mj-ea"/>
            </a:endParaRPr>
          </a:p>
        </p:txBody>
      </p:sp>
      <p:sp>
        <p:nvSpPr>
          <p:cNvPr id="17412" name="Date Placeholder 9"/>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algn="ctr" eaLnBrk="0" hangingPunct="0">
              <a:defRPr>
                <a:solidFill>
                  <a:schemeClr val="tx1"/>
                </a:solidFill>
                <a:latin typeface="Arial" charset="0"/>
                <a:ea typeface="ＭＳ Ｐゴシック" charset="0"/>
              </a:defRPr>
            </a:lvl1pPr>
            <a:lvl2pPr marL="742950" indent="-285750" algn="ctr" eaLnBrk="0" hangingPunct="0">
              <a:defRPr>
                <a:solidFill>
                  <a:schemeClr val="tx1"/>
                </a:solidFill>
                <a:latin typeface="Arial" charset="0"/>
                <a:ea typeface="ＭＳ Ｐゴシック" charset="0"/>
              </a:defRPr>
            </a:lvl2pPr>
            <a:lvl3pPr marL="1143000" indent="-228600" algn="ctr" eaLnBrk="0" hangingPunct="0">
              <a:defRPr>
                <a:solidFill>
                  <a:schemeClr val="tx1"/>
                </a:solidFill>
                <a:latin typeface="Arial" charset="0"/>
                <a:ea typeface="ＭＳ Ｐゴシック" charset="0"/>
              </a:defRPr>
            </a:lvl3pPr>
            <a:lvl4pPr marL="1600200" indent="-228600" algn="ctr" eaLnBrk="0" hangingPunct="0">
              <a:defRPr>
                <a:solidFill>
                  <a:schemeClr val="tx1"/>
                </a:solidFill>
                <a:latin typeface="Arial" charset="0"/>
                <a:ea typeface="ＭＳ Ｐゴシック" charset="0"/>
              </a:defRPr>
            </a:lvl4pPr>
            <a:lvl5pPr marL="2057400" indent="-228600" algn="ctr"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algn="l" eaLnBrk="1" hangingPunct="1"/>
            <a:r>
              <a:rPr lang="en-US" smtClean="0">
                <a:solidFill>
                  <a:schemeClr val="tx2"/>
                </a:solidFill>
              </a:rPr>
              <a:t>May 5, 2013</a:t>
            </a:r>
            <a:endParaRPr lang="en-US">
              <a:solidFill>
                <a:schemeClr val="tx2"/>
              </a:solidFill>
            </a:endParaRPr>
          </a:p>
        </p:txBody>
      </p:sp>
      <p:sp>
        <p:nvSpPr>
          <p:cNvPr id="17413" name="Slide Number Placeholder 10"/>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a:solidFill>
                  <a:schemeClr val="tx1"/>
                </a:solidFill>
                <a:latin typeface="Arial" charset="0"/>
                <a:ea typeface="ＭＳ Ｐゴシック" charset="0"/>
              </a:defRPr>
            </a:lvl1pPr>
            <a:lvl2pPr marL="742950" indent="-285750" algn="ctr" eaLnBrk="0" hangingPunct="0">
              <a:defRPr>
                <a:solidFill>
                  <a:schemeClr val="tx1"/>
                </a:solidFill>
                <a:latin typeface="Arial" charset="0"/>
                <a:ea typeface="ＭＳ Ｐゴシック" charset="0"/>
              </a:defRPr>
            </a:lvl2pPr>
            <a:lvl3pPr marL="1143000" indent="-228600" algn="ctr" eaLnBrk="0" hangingPunct="0">
              <a:defRPr>
                <a:solidFill>
                  <a:schemeClr val="tx1"/>
                </a:solidFill>
                <a:latin typeface="Arial" charset="0"/>
                <a:ea typeface="ＭＳ Ｐゴシック" charset="0"/>
              </a:defRPr>
            </a:lvl3pPr>
            <a:lvl4pPr marL="1600200" indent="-228600" algn="ctr" eaLnBrk="0" hangingPunct="0">
              <a:defRPr>
                <a:solidFill>
                  <a:schemeClr val="tx1"/>
                </a:solidFill>
                <a:latin typeface="Arial" charset="0"/>
                <a:ea typeface="ＭＳ Ｐゴシック" charset="0"/>
              </a:defRPr>
            </a:lvl4pPr>
            <a:lvl5pPr marL="2057400" indent="-228600" algn="ctr"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D769E838-7909-D640-879A-454CAE68C051}" type="slidenum">
              <a:rPr lang="en-US">
                <a:solidFill>
                  <a:schemeClr val="tx2"/>
                </a:solidFill>
              </a:rPr>
              <a:pPr eaLnBrk="1" hangingPunct="1"/>
              <a:t>7</a:t>
            </a:fld>
            <a:endParaRPr lang="en-US">
              <a:solidFill>
                <a:schemeClr val="tx2"/>
              </a:solidFill>
            </a:endParaRPr>
          </a:p>
        </p:txBody>
      </p:sp>
      <p:sp>
        <p:nvSpPr>
          <p:cNvPr id="17414" name="Footer Placeholder 1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algn="ctr" eaLnBrk="0" hangingPunct="0">
              <a:defRPr>
                <a:solidFill>
                  <a:schemeClr val="tx1"/>
                </a:solidFill>
                <a:latin typeface="Arial" charset="0"/>
                <a:ea typeface="ＭＳ Ｐゴシック" charset="0"/>
              </a:defRPr>
            </a:lvl1pPr>
            <a:lvl2pPr marL="742950" indent="-285750" algn="ctr" eaLnBrk="0" hangingPunct="0">
              <a:defRPr>
                <a:solidFill>
                  <a:schemeClr val="tx1"/>
                </a:solidFill>
                <a:latin typeface="Arial" charset="0"/>
                <a:ea typeface="ＭＳ Ｐゴシック" charset="0"/>
              </a:defRPr>
            </a:lvl2pPr>
            <a:lvl3pPr marL="1143000" indent="-228600" algn="ctr" eaLnBrk="0" hangingPunct="0">
              <a:defRPr>
                <a:solidFill>
                  <a:schemeClr val="tx1"/>
                </a:solidFill>
                <a:latin typeface="Arial" charset="0"/>
                <a:ea typeface="ＭＳ Ｐゴシック" charset="0"/>
              </a:defRPr>
            </a:lvl3pPr>
            <a:lvl4pPr marL="1600200" indent="-228600" algn="ctr" eaLnBrk="0" hangingPunct="0">
              <a:defRPr>
                <a:solidFill>
                  <a:schemeClr val="tx1"/>
                </a:solidFill>
                <a:latin typeface="Arial" charset="0"/>
                <a:ea typeface="ＭＳ Ｐゴシック" charset="0"/>
              </a:defRPr>
            </a:lvl4pPr>
            <a:lvl5pPr marL="2057400" indent="-228600" algn="ctr"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r>
              <a:rPr lang="en-US">
                <a:solidFill>
                  <a:schemeClr val="tx2"/>
                </a:solidFill>
              </a:rPr>
              <a:t>Ask-a-Scientist Lecture</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 calcmode="lin" valueType="num">
                                      <p:cBhvr additive="base">
                                        <p:cTn id="4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9" end="9"/>
                                            </p:txEl>
                                          </p:spTgt>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
                                            <p:txEl>
                                              <p:pRg st="10" end="10"/>
                                            </p:txEl>
                                          </p:spTgt>
                                        </p:tgtEl>
                                        <p:attrNameLst>
                                          <p:attrName>style.visibility</p:attrName>
                                        </p:attrNameLst>
                                      </p:cBhvr>
                                      <p:to>
                                        <p:strVal val="visible"/>
                                      </p:to>
                                    </p:set>
                                    <p:anim calcmode="lin" valueType="num">
                                      <p:cBhvr additive="base">
                                        <p:cTn id="51"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
                                            <p:txEl>
                                              <p:pRg st="11" end="11"/>
                                            </p:txEl>
                                          </p:spTgt>
                                        </p:tgtEl>
                                        <p:attrNameLst>
                                          <p:attrName>style.visibility</p:attrName>
                                        </p:attrNameLst>
                                      </p:cBhvr>
                                      <p:to>
                                        <p:strVal val="visible"/>
                                      </p:to>
                                    </p:set>
                                    <p:anim calcmode="lin" valueType="num">
                                      <p:cBhvr additive="base">
                                        <p:cTn id="55"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
                                            <p:txEl>
                                              <p:pRg st="12" end="12"/>
                                            </p:txEl>
                                          </p:spTgt>
                                        </p:tgtEl>
                                        <p:attrNameLst>
                                          <p:attrName>style.visibility</p:attrName>
                                        </p:attrNameLst>
                                      </p:cBhvr>
                                      <p:to>
                                        <p:strVal val="visible"/>
                                      </p:to>
                                    </p:set>
                                    <p:anim calcmode="lin" valueType="num">
                                      <p:cBhvr additive="base">
                                        <p:cTn id="59"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723900"/>
            <a:ext cx="8229600" cy="2319338"/>
          </a:xfrm>
        </p:spPr>
        <p:txBody>
          <a:bodyPr/>
          <a:lstStyle/>
          <a:p>
            <a:r>
              <a:rPr lang="en-US">
                <a:latin typeface="Constantia" charset="0"/>
              </a:rPr>
              <a:t>…between real science, and scientific sounding jargon?</a:t>
            </a:r>
          </a:p>
          <a:p>
            <a:r>
              <a:rPr lang="en-US">
                <a:latin typeface="Constantia" charset="0"/>
              </a:rPr>
              <a:t>Science is very complex and specialized.  Some things can really only be understood by experts.</a:t>
            </a:r>
          </a:p>
          <a:p>
            <a:r>
              <a:rPr lang="en-US">
                <a:latin typeface="Constantia" charset="0"/>
              </a:rPr>
              <a:t>For example, consider the two journal articles</a:t>
            </a:r>
          </a:p>
          <a:p>
            <a:endParaRPr lang="en-US">
              <a:latin typeface="Constantia" charset="0"/>
            </a:endParaRPr>
          </a:p>
          <a:p>
            <a:endParaRPr lang="en-US">
              <a:latin typeface="Constantia" charset="0"/>
            </a:endParaRPr>
          </a:p>
          <a:p>
            <a:endParaRPr lang="en-US">
              <a:latin typeface="Constantia" charset="0"/>
            </a:endParaRPr>
          </a:p>
          <a:p>
            <a:endParaRPr lang="en-US">
              <a:latin typeface="Constantia" charset="0"/>
            </a:endParaRPr>
          </a:p>
          <a:p>
            <a:endParaRPr lang="en-US">
              <a:latin typeface="Constantia" charset="0"/>
            </a:endParaRPr>
          </a:p>
          <a:p>
            <a:endParaRPr lang="en-US">
              <a:latin typeface="Constantia" charset="0"/>
            </a:endParaRPr>
          </a:p>
          <a:p>
            <a:r>
              <a:rPr lang="en-US">
                <a:latin typeface="Constantia" charset="0"/>
              </a:rPr>
              <a:t>Even scientists sometimes have to avoid the </a:t>
            </a:r>
            <a:r>
              <a:rPr lang="ja-JP" altLang="en-US">
                <a:latin typeface="Constantia" charset="0"/>
              </a:rPr>
              <a:t>“</a:t>
            </a:r>
            <a:r>
              <a:rPr lang="en-US">
                <a:latin typeface="Constantia" charset="0"/>
              </a:rPr>
              <a:t>Emperor's New Clothes</a:t>
            </a:r>
            <a:r>
              <a:rPr lang="ja-JP" altLang="en-US">
                <a:latin typeface="Constantia" charset="0"/>
              </a:rPr>
              <a:t>”</a:t>
            </a:r>
            <a:r>
              <a:rPr lang="en-US">
                <a:latin typeface="Constantia" charset="0"/>
              </a:rPr>
              <a:t> syndrome.</a:t>
            </a:r>
          </a:p>
        </p:txBody>
      </p:sp>
      <p:sp>
        <p:nvSpPr>
          <p:cNvPr id="3" name="Title 2"/>
          <p:cNvSpPr>
            <a:spLocks noGrp="1"/>
          </p:cNvSpPr>
          <p:nvPr>
            <p:ph type="title"/>
          </p:nvPr>
        </p:nvSpPr>
        <p:spPr/>
        <p:txBody>
          <a:bodyPr/>
          <a:lstStyle/>
          <a:p>
            <a:pPr>
              <a:defRPr/>
            </a:pPr>
            <a:r>
              <a:rPr smtClean="0">
                <a:ea typeface="+mj-ea"/>
              </a:rPr>
              <a:t>So how can you tell the difference…	</a:t>
            </a:r>
            <a:endParaRPr>
              <a:ea typeface="+mj-ea"/>
            </a:endParaRPr>
          </a:p>
        </p:txBody>
      </p:sp>
      <p:sp>
        <p:nvSpPr>
          <p:cNvPr id="53252" name="TextBox 7"/>
          <p:cNvSpPr txBox="1">
            <a:spLocks noChangeArrowheads="1"/>
          </p:cNvSpPr>
          <p:nvPr/>
        </p:nvSpPr>
        <p:spPr bwMode="auto">
          <a:xfrm>
            <a:off x="495300" y="2705100"/>
            <a:ext cx="4038600" cy="120015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eaLnBrk="0" hangingPunct="0">
              <a:defRPr>
                <a:solidFill>
                  <a:schemeClr val="tx1"/>
                </a:solidFill>
                <a:latin typeface="Arial" charset="0"/>
                <a:ea typeface="ＭＳ Ｐゴシック" charset="0"/>
              </a:defRPr>
            </a:lvl1pPr>
            <a:lvl2pPr marL="742950" indent="-285750" algn="ctr" eaLnBrk="0" hangingPunct="0">
              <a:defRPr>
                <a:solidFill>
                  <a:schemeClr val="tx1"/>
                </a:solidFill>
                <a:latin typeface="Arial" charset="0"/>
                <a:ea typeface="ＭＳ Ｐゴシック" charset="0"/>
              </a:defRPr>
            </a:lvl2pPr>
            <a:lvl3pPr marL="1143000" indent="-228600" algn="ctr" eaLnBrk="0" hangingPunct="0">
              <a:defRPr>
                <a:solidFill>
                  <a:schemeClr val="tx1"/>
                </a:solidFill>
                <a:latin typeface="Arial" charset="0"/>
                <a:ea typeface="ＭＳ Ｐゴシック" charset="0"/>
              </a:defRPr>
            </a:lvl3pPr>
            <a:lvl4pPr marL="1600200" indent="-228600" algn="ctr" eaLnBrk="0" hangingPunct="0">
              <a:defRPr>
                <a:solidFill>
                  <a:schemeClr val="tx1"/>
                </a:solidFill>
                <a:latin typeface="Arial" charset="0"/>
                <a:ea typeface="ＭＳ Ｐゴシック" charset="0"/>
              </a:defRPr>
            </a:lvl4pPr>
            <a:lvl5pPr marL="2057400" indent="-228600" algn="ctr"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algn="l" eaLnBrk="1" hangingPunct="1"/>
            <a:r>
              <a:rPr lang="en-US" sz="2400">
                <a:solidFill>
                  <a:schemeClr val="bg1"/>
                </a:solidFill>
                <a:latin typeface="Times New Roman" charset="0"/>
                <a:cs typeface="Times New Roman" charset="0"/>
              </a:rPr>
              <a:t>Chang and Georgi, </a:t>
            </a:r>
            <a:br>
              <a:rPr lang="en-US" sz="2400">
                <a:solidFill>
                  <a:schemeClr val="bg1"/>
                </a:solidFill>
                <a:latin typeface="Times New Roman" charset="0"/>
                <a:cs typeface="Times New Roman" charset="0"/>
              </a:rPr>
            </a:br>
            <a:r>
              <a:rPr lang="ja-JP" altLang="en-US" sz="2400">
                <a:solidFill>
                  <a:schemeClr val="bg1"/>
                </a:solidFill>
                <a:latin typeface="Times New Roman" charset="0"/>
                <a:cs typeface="Times New Roman" charset="0"/>
              </a:rPr>
              <a:t>“</a:t>
            </a:r>
            <a:r>
              <a:rPr lang="en-US" sz="2400">
                <a:solidFill>
                  <a:schemeClr val="bg1"/>
                </a:solidFill>
                <a:latin typeface="Times New Roman" charset="0"/>
                <a:cs typeface="Times New Roman" charset="0"/>
              </a:rPr>
              <a:t>Quantum modified mooses</a:t>
            </a:r>
            <a:r>
              <a:rPr lang="ja-JP" altLang="en-US" sz="2400">
                <a:solidFill>
                  <a:schemeClr val="bg1"/>
                </a:solidFill>
                <a:latin typeface="Times New Roman" charset="0"/>
                <a:cs typeface="Times New Roman" charset="0"/>
              </a:rPr>
              <a:t>”</a:t>
            </a:r>
            <a:endParaRPr lang="en-US" sz="2400">
              <a:solidFill>
                <a:schemeClr val="bg1"/>
              </a:solidFill>
              <a:latin typeface="Times New Roman" charset="0"/>
              <a:cs typeface="Times New Roman" charset="0"/>
            </a:endParaRPr>
          </a:p>
          <a:p>
            <a:pPr algn="l" eaLnBrk="1" hangingPunct="1"/>
            <a:r>
              <a:rPr lang="en-US" sz="2400">
                <a:solidFill>
                  <a:schemeClr val="bg1"/>
                </a:solidFill>
                <a:latin typeface="Times New Roman" charset="0"/>
                <a:cs typeface="Times New Roman" charset="0"/>
              </a:rPr>
              <a:t>Nuclear Physics B672 (2003)</a:t>
            </a:r>
          </a:p>
        </p:txBody>
      </p:sp>
      <p:sp>
        <p:nvSpPr>
          <p:cNvPr id="53253" name="TextBox 8"/>
          <p:cNvSpPr txBox="1">
            <a:spLocks noChangeArrowheads="1"/>
          </p:cNvSpPr>
          <p:nvPr/>
        </p:nvSpPr>
        <p:spPr bwMode="auto">
          <a:xfrm>
            <a:off x="4724400" y="2705100"/>
            <a:ext cx="4038600" cy="1938338"/>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eaLnBrk="0" hangingPunct="0">
              <a:defRPr>
                <a:solidFill>
                  <a:schemeClr val="tx1"/>
                </a:solidFill>
                <a:latin typeface="Arial" charset="0"/>
                <a:ea typeface="ＭＳ Ｐゴシック" charset="0"/>
              </a:defRPr>
            </a:lvl1pPr>
            <a:lvl2pPr marL="742950" indent="-285750" algn="ctr" eaLnBrk="0" hangingPunct="0">
              <a:defRPr>
                <a:solidFill>
                  <a:schemeClr val="tx1"/>
                </a:solidFill>
                <a:latin typeface="Arial" charset="0"/>
                <a:ea typeface="ＭＳ Ｐゴシック" charset="0"/>
              </a:defRPr>
            </a:lvl2pPr>
            <a:lvl3pPr marL="1143000" indent="-228600" algn="ctr" eaLnBrk="0" hangingPunct="0">
              <a:defRPr>
                <a:solidFill>
                  <a:schemeClr val="tx1"/>
                </a:solidFill>
                <a:latin typeface="Arial" charset="0"/>
                <a:ea typeface="ＭＳ Ｐゴシック" charset="0"/>
              </a:defRPr>
            </a:lvl3pPr>
            <a:lvl4pPr marL="1600200" indent="-228600" algn="ctr" eaLnBrk="0" hangingPunct="0">
              <a:defRPr>
                <a:solidFill>
                  <a:schemeClr val="tx1"/>
                </a:solidFill>
                <a:latin typeface="Arial" charset="0"/>
                <a:ea typeface="ＭＳ Ｐゴシック" charset="0"/>
              </a:defRPr>
            </a:lvl4pPr>
            <a:lvl5pPr marL="2057400" indent="-228600" algn="ctr"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algn="l" eaLnBrk="1" hangingPunct="1"/>
            <a:r>
              <a:rPr lang="en-US" sz="2400">
                <a:solidFill>
                  <a:schemeClr val="bg1"/>
                </a:solidFill>
                <a:latin typeface="Times New Roman" charset="0"/>
                <a:cs typeface="Times New Roman" charset="0"/>
              </a:rPr>
              <a:t>Ganfornina and Valdes,</a:t>
            </a:r>
            <a:br>
              <a:rPr lang="en-US" sz="2400">
                <a:solidFill>
                  <a:schemeClr val="bg1"/>
                </a:solidFill>
                <a:latin typeface="Times New Roman" charset="0"/>
                <a:cs typeface="Times New Roman" charset="0"/>
              </a:rPr>
            </a:br>
            <a:r>
              <a:rPr lang="ja-JP" altLang="en-US" sz="2400">
                <a:solidFill>
                  <a:schemeClr val="bg1"/>
                </a:solidFill>
                <a:latin typeface="Times New Roman" charset="0"/>
                <a:cs typeface="Times New Roman" charset="0"/>
              </a:rPr>
              <a:t>“</a:t>
            </a:r>
            <a:r>
              <a:rPr lang="en-US" sz="2400">
                <a:solidFill>
                  <a:schemeClr val="bg1"/>
                </a:solidFill>
                <a:latin typeface="Times New Roman" charset="0"/>
                <a:cs typeface="Times New Roman" charset="0"/>
              </a:rPr>
              <a:t>Studies on the Tsagas-Sourlas-Santilli Isotopology</a:t>
            </a:r>
            <a:r>
              <a:rPr lang="ja-JP" altLang="en-US" sz="2400">
                <a:solidFill>
                  <a:schemeClr val="bg1"/>
                </a:solidFill>
                <a:latin typeface="Times New Roman" charset="0"/>
                <a:cs typeface="Times New Roman" charset="0"/>
              </a:rPr>
              <a:t>”</a:t>
            </a:r>
            <a:endParaRPr lang="en-US" sz="2400">
              <a:solidFill>
                <a:schemeClr val="bg1"/>
              </a:solidFill>
              <a:latin typeface="Times New Roman" charset="0"/>
              <a:cs typeface="Times New Roman" charset="0"/>
            </a:endParaRPr>
          </a:p>
          <a:p>
            <a:pPr algn="l" eaLnBrk="1" hangingPunct="1"/>
            <a:r>
              <a:rPr lang="en-US" sz="2400">
                <a:solidFill>
                  <a:schemeClr val="bg1"/>
                </a:solidFill>
                <a:latin typeface="Times New Roman" charset="0"/>
                <a:cs typeface="Times New Roman" charset="0"/>
              </a:rPr>
              <a:t>Algebras, Groups, and Geometries (2003)</a:t>
            </a:r>
          </a:p>
        </p:txBody>
      </p:sp>
      <p:sp>
        <p:nvSpPr>
          <p:cNvPr id="10" name="TextBox 9"/>
          <p:cNvSpPr txBox="1">
            <a:spLocks noChangeArrowheads="1"/>
          </p:cNvSpPr>
          <p:nvPr/>
        </p:nvSpPr>
        <p:spPr bwMode="auto">
          <a:xfrm>
            <a:off x="647700" y="4038600"/>
            <a:ext cx="36957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eaLnBrk="0" hangingPunct="0">
              <a:defRPr>
                <a:solidFill>
                  <a:schemeClr val="tx1"/>
                </a:solidFill>
                <a:latin typeface="Arial" charset="0"/>
                <a:ea typeface="ＭＳ Ｐゴシック" charset="0"/>
              </a:defRPr>
            </a:lvl1pPr>
            <a:lvl2pPr marL="742950" indent="-285750" algn="ctr" eaLnBrk="0" hangingPunct="0">
              <a:defRPr>
                <a:solidFill>
                  <a:schemeClr val="tx1"/>
                </a:solidFill>
                <a:latin typeface="Arial" charset="0"/>
                <a:ea typeface="ＭＳ Ｐゴシック" charset="0"/>
              </a:defRPr>
            </a:lvl2pPr>
            <a:lvl3pPr marL="1143000" indent="-228600" algn="ctr" eaLnBrk="0" hangingPunct="0">
              <a:defRPr>
                <a:solidFill>
                  <a:schemeClr val="tx1"/>
                </a:solidFill>
                <a:latin typeface="Arial" charset="0"/>
                <a:ea typeface="ＭＳ Ｐゴシック" charset="0"/>
              </a:defRPr>
            </a:lvl3pPr>
            <a:lvl4pPr marL="1600200" indent="-228600" algn="ctr" eaLnBrk="0" hangingPunct="0">
              <a:defRPr>
                <a:solidFill>
                  <a:schemeClr val="tx1"/>
                </a:solidFill>
                <a:latin typeface="Arial" charset="0"/>
                <a:ea typeface="ＭＳ Ｐゴシック" charset="0"/>
              </a:defRPr>
            </a:lvl4pPr>
            <a:lvl5pPr marL="2057400" indent="-228600" algn="ctr"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algn="l" eaLnBrk="1" hangingPunct="1"/>
            <a:r>
              <a:rPr lang="en-US" sz="2000">
                <a:solidFill>
                  <a:srgbClr val="FFFF00"/>
                </a:solidFill>
              </a:rPr>
              <a:t>Real paper by real physicists in a respected journal (Nucl. Phys. B)</a:t>
            </a:r>
          </a:p>
        </p:txBody>
      </p:sp>
      <p:sp>
        <p:nvSpPr>
          <p:cNvPr id="11" name="TextBox 10"/>
          <p:cNvSpPr txBox="1">
            <a:spLocks noChangeArrowheads="1"/>
          </p:cNvSpPr>
          <p:nvPr/>
        </p:nvSpPr>
        <p:spPr bwMode="auto">
          <a:xfrm>
            <a:off x="4838700" y="4648200"/>
            <a:ext cx="3352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eaLnBrk="0" hangingPunct="0">
              <a:defRPr>
                <a:solidFill>
                  <a:schemeClr val="tx1"/>
                </a:solidFill>
                <a:latin typeface="Arial" charset="0"/>
                <a:ea typeface="ＭＳ Ｐゴシック" charset="0"/>
              </a:defRPr>
            </a:lvl1pPr>
            <a:lvl2pPr marL="742950" indent="-285750" algn="ctr" eaLnBrk="0" hangingPunct="0">
              <a:defRPr>
                <a:solidFill>
                  <a:schemeClr val="tx1"/>
                </a:solidFill>
                <a:latin typeface="Arial" charset="0"/>
                <a:ea typeface="ＭＳ Ｐゴシック" charset="0"/>
              </a:defRPr>
            </a:lvl2pPr>
            <a:lvl3pPr marL="1143000" indent="-228600" algn="ctr" eaLnBrk="0" hangingPunct="0">
              <a:defRPr>
                <a:solidFill>
                  <a:schemeClr val="tx1"/>
                </a:solidFill>
                <a:latin typeface="Arial" charset="0"/>
                <a:ea typeface="ＭＳ Ｐゴシック" charset="0"/>
              </a:defRPr>
            </a:lvl3pPr>
            <a:lvl4pPr marL="1600200" indent="-228600" algn="ctr" eaLnBrk="0" hangingPunct="0">
              <a:defRPr>
                <a:solidFill>
                  <a:schemeClr val="tx1"/>
                </a:solidFill>
                <a:latin typeface="Arial" charset="0"/>
                <a:ea typeface="ＭＳ Ｐゴシック" charset="0"/>
              </a:defRPr>
            </a:lvl4pPr>
            <a:lvl5pPr marL="2057400" indent="-228600" algn="ctr"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algn="l" eaLnBrk="1" hangingPunct="1"/>
            <a:r>
              <a:rPr lang="en-US" sz="2000">
                <a:solidFill>
                  <a:srgbClr val="FFFF00"/>
                </a:solidFill>
              </a:rPr>
              <a:t>Nonsense, self-published by kooks</a:t>
            </a:r>
          </a:p>
        </p:txBody>
      </p:sp>
      <p:sp>
        <p:nvSpPr>
          <p:cNvPr id="53256" name="Date Placeholder 14"/>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algn="ctr" eaLnBrk="0" hangingPunct="0">
              <a:defRPr>
                <a:solidFill>
                  <a:schemeClr val="tx1"/>
                </a:solidFill>
                <a:latin typeface="Arial" charset="0"/>
                <a:ea typeface="ＭＳ Ｐゴシック" charset="0"/>
              </a:defRPr>
            </a:lvl1pPr>
            <a:lvl2pPr marL="742950" indent="-285750" algn="ctr" eaLnBrk="0" hangingPunct="0">
              <a:defRPr>
                <a:solidFill>
                  <a:schemeClr val="tx1"/>
                </a:solidFill>
                <a:latin typeface="Arial" charset="0"/>
                <a:ea typeface="ＭＳ Ｐゴシック" charset="0"/>
              </a:defRPr>
            </a:lvl2pPr>
            <a:lvl3pPr marL="1143000" indent="-228600" algn="ctr" eaLnBrk="0" hangingPunct="0">
              <a:defRPr>
                <a:solidFill>
                  <a:schemeClr val="tx1"/>
                </a:solidFill>
                <a:latin typeface="Arial" charset="0"/>
                <a:ea typeface="ＭＳ Ｐゴシック" charset="0"/>
              </a:defRPr>
            </a:lvl3pPr>
            <a:lvl4pPr marL="1600200" indent="-228600" algn="ctr" eaLnBrk="0" hangingPunct="0">
              <a:defRPr>
                <a:solidFill>
                  <a:schemeClr val="tx1"/>
                </a:solidFill>
                <a:latin typeface="Arial" charset="0"/>
                <a:ea typeface="ＭＳ Ｐゴシック" charset="0"/>
              </a:defRPr>
            </a:lvl4pPr>
            <a:lvl5pPr marL="2057400" indent="-228600" algn="ctr"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algn="l" eaLnBrk="1" hangingPunct="1"/>
            <a:r>
              <a:rPr lang="en-US" smtClean="0">
                <a:solidFill>
                  <a:schemeClr val="tx2"/>
                </a:solidFill>
              </a:rPr>
              <a:t>May 5, 2013</a:t>
            </a:r>
            <a:endParaRPr lang="en-US">
              <a:solidFill>
                <a:schemeClr val="tx2"/>
              </a:solidFill>
            </a:endParaRPr>
          </a:p>
        </p:txBody>
      </p:sp>
      <p:sp>
        <p:nvSpPr>
          <p:cNvPr id="53257" name="Slide Number Placeholder 1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a:solidFill>
                  <a:schemeClr val="tx1"/>
                </a:solidFill>
                <a:latin typeface="Arial" charset="0"/>
                <a:ea typeface="ＭＳ Ｐゴシック" charset="0"/>
              </a:defRPr>
            </a:lvl1pPr>
            <a:lvl2pPr marL="742950" indent="-285750" algn="ctr" eaLnBrk="0" hangingPunct="0">
              <a:defRPr>
                <a:solidFill>
                  <a:schemeClr val="tx1"/>
                </a:solidFill>
                <a:latin typeface="Arial" charset="0"/>
                <a:ea typeface="ＭＳ Ｐゴシック" charset="0"/>
              </a:defRPr>
            </a:lvl2pPr>
            <a:lvl3pPr marL="1143000" indent="-228600" algn="ctr" eaLnBrk="0" hangingPunct="0">
              <a:defRPr>
                <a:solidFill>
                  <a:schemeClr val="tx1"/>
                </a:solidFill>
                <a:latin typeface="Arial" charset="0"/>
                <a:ea typeface="ＭＳ Ｐゴシック" charset="0"/>
              </a:defRPr>
            </a:lvl3pPr>
            <a:lvl4pPr marL="1600200" indent="-228600" algn="ctr" eaLnBrk="0" hangingPunct="0">
              <a:defRPr>
                <a:solidFill>
                  <a:schemeClr val="tx1"/>
                </a:solidFill>
                <a:latin typeface="Arial" charset="0"/>
                <a:ea typeface="ＭＳ Ｐゴシック" charset="0"/>
              </a:defRPr>
            </a:lvl4pPr>
            <a:lvl5pPr marL="2057400" indent="-228600" algn="ctr"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34AEC580-3CA0-7740-B1F8-73B750BE99E5}" type="slidenum">
              <a:rPr lang="en-US">
                <a:solidFill>
                  <a:schemeClr val="tx2"/>
                </a:solidFill>
              </a:rPr>
              <a:pPr eaLnBrk="1" hangingPunct="1"/>
              <a:t>70</a:t>
            </a:fld>
            <a:endParaRPr lang="en-US">
              <a:solidFill>
                <a:schemeClr val="tx2"/>
              </a:solidFill>
            </a:endParaRPr>
          </a:p>
        </p:txBody>
      </p:sp>
      <p:sp>
        <p:nvSpPr>
          <p:cNvPr id="53258" name="Footer Placeholder 16"/>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algn="ctr" eaLnBrk="0" hangingPunct="0">
              <a:defRPr>
                <a:solidFill>
                  <a:schemeClr val="tx1"/>
                </a:solidFill>
                <a:latin typeface="Arial" charset="0"/>
                <a:ea typeface="ＭＳ Ｐゴシック" charset="0"/>
              </a:defRPr>
            </a:lvl1pPr>
            <a:lvl2pPr marL="742950" indent="-285750" algn="ctr" eaLnBrk="0" hangingPunct="0">
              <a:defRPr>
                <a:solidFill>
                  <a:schemeClr val="tx1"/>
                </a:solidFill>
                <a:latin typeface="Arial" charset="0"/>
                <a:ea typeface="ＭＳ Ｐゴシック" charset="0"/>
              </a:defRPr>
            </a:lvl2pPr>
            <a:lvl3pPr marL="1143000" indent="-228600" algn="ctr" eaLnBrk="0" hangingPunct="0">
              <a:defRPr>
                <a:solidFill>
                  <a:schemeClr val="tx1"/>
                </a:solidFill>
                <a:latin typeface="Arial" charset="0"/>
                <a:ea typeface="ＭＳ Ｐゴシック" charset="0"/>
              </a:defRPr>
            </a:lvl3pPr>
            <a:lvl4pPr marL="1600200" indent="-228600" algn="ctr" eaLnBrk="0" hangingPunct="0">
              <a:defRPr>
                <a:solidFill>
                  <a:schemeClr val="tx1"/>
                </a:solidFill>
                <a:latin typeface="Arial" charset="0"/>
                <a:ea typeface="ＭＳ Ｐゴシック" charset="0"/>
              </a:defRPr>
            </a:lvl4pPr>
            <a:lvl5pPr marL="2057400" indent="-228600" algn="ctr"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r>
              <a:rPr lang="en-US">
                <a:solidFill>
                  <a:schemeClr val="tx2"/>
                </a:solidFill>
              </a:rPr>
              <a:t>Ask-a-Scientist Lecture</a:t>
            </a:r>
          </a:p>
        </p:txBody>
      </p:sp>
    </p:spTree>
    <p:extLst>
      <p:ext uri="{BB962C8B-B14F-4D97-AF65-F5344CB8AC3E}">
        <p14:creationId xmlns:p14="http://schemas.microsoft.com/office/powerpoint/2010/main" val="864557213"/>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9" end="9"/>
                                            </p:txEl>
                                          </p:spTgt>
                                        </p:tgtEl>
                                        <p:attrNameLst>
                                          <p:attrName>style.visibility</p:attrName>
                                        </p:attrNameLst>
                                      </p:cBhvr>
                                      <p:to>
                                        <p:strVal val="visible"/>
                                      </p:to>
                                    </p:set>
                                    <p:anim calcmode="lin" valueType="num">
                                      <p:cBhvr additive="base">
                                        <p:cTn id="19"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10" grpId="0"/>
      <p:bldP spid="11"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Content Placeholder 5"/>
          <p:cNvSpPr>
            <a:spLocks noGrp="1"/>
          </p:cNvSpPr>
          <p:nvPr>
            <p:ph idx="1"/>
          </p:nvPr>
        </p:nvSpPr>
        <p:spPr>
          <a:xfrm>
            <a:off x="457200" y="842963"/>
            <a:ext cx="8343900" cy="5253037"/>
          </a:xfrm>
        </p:spPr>
        <p:txBody>
          <a:bodyPr/>
          <a:lstStyle/>
          <a:p>
            <a:r>
              <a:rPr lang="en-US" sz="2400">
                <a:latin typeface="Constantia" charset="0"/>
              </a:rPr>
              <a:t>In short, he</a:t>
            </a:r>
            <a:r>
              <a:rPr lang="ja-JP" altLang="en-US" sz="2400">
                <a:latin typeface="Constantia" charset="0"/>
              </a:rPr>
              <a:t>’</a:t>
            </a:r>
            <a:r>
              <a:rPr lang="en-US" sz="2400">
                <a:latin typeface="Constantia" charset="0"/>
              </a:rPr>
              <a:t>s </a:t>
            </a:r>
            <a:r>
              <a:rPr lang="en-US" sz="2400" i="1">
                <a:latin typeface="Constantia" charset="0"/>
              </a:rPr>
              <a:t>the</a:t>
            </a:r>
            <a:r>
              <a:rPr lang="en-US" sz="2400">
                <a:latin typeface="Constantia" charset="0"/>
              </a:rPr>
              <a:t> cult figure in the </a:t>
            </a:r>
            <a:br>
              <a:rPr lang="en-US" sz="2400">
                <a:latin typeface="Constantia" charset="0"/>
              </a:rPr>
            </a:br>
            <a:r>
              <a:rPr lang="en-US" sz="2400">
                <a:latin typeface="Constantia" charset="0"/>
              </a:rPr>
              <a:t>free energy community:</a:t>
            </a:r>
          </a:p>
          <a:p>
            <a:pPr lvl="1"/>
            <a:r>
              <a:rPr lang="en-US" sz="2200">
                <a:latin typeface="Constantia" charset="0"/>
              </a:rPr>
              <a:t>Next to Tesla, of course</a:t>
            </a:r>
          </a:p>
          <a:p>
            <a:r>
              <a:rPr lang="en-US" sz="2400">
                <a:latin typeface="Constantia" charset="0"/>
              </a:rPr>
              <a:t>He has a B.S. in Math from </a:t>
            </a:r>
            <a:br>
              <a:rPr lang="en-US" sz="2400">
                <a:latin typeface="Constantia" charset="0"/>
              </a:rPr>
            </a:br>
            <a:r>
              <a:rPr lang="en-US" sz="2400">
                <a:latin typeface="Constantia" charset="0"/>
              </a:rPr>
              <a:t>Northeastern Louisiana University, </a:t>
            </a:r>
            <a:br>
              <a:rPr lang="en-US" sz="2400">
                <a:latin typeface="Constantia" charset="0"/>
              </a:rPr>
            </a:br>
            <a:r>
              <a:rPr lang="en-US" sz="2400">
                <a:latin typeface="Constantia" charset="0"/>
              </a:rPr>
              <a:t>and a Master</a:t>
            </a:r>
            <a:r>
              <a:rPr lang="ja-JP" altLang="en-US" sz="2400">
                <a:latin typeface="Constantia" charset="0"/>
              </a:rPr>
              <a:t>’</a:t>
            </a:r>
            <a:r>
              <a:rPr lang="en-US" sz="2400">
                <a:latin typeface="Constantia" charset="0"/>
              </a:rPr>
              <a:t>s in Nuclear Engineering </a:t>
            </a:r>
            <a:br>
              <a:rPr lang="en-US" sz="2400">
                <a:latin typeface="Constantia" charset="0"/>
              </a:rPr>
            </a:br>
            <a:r>
              <a:rPr lang="en-US" sz="2400">
                <a:latin typeface="Constantia" charset="0"/>
              </a:rPr>
              <a:t>from the Georgia Institute Technology.</a:t>
            </a:r>
          </a:p>
          <a:p>
            <a:r>
              <a:rPr lang="en-US" sz="2400">
                <a:latin typeface="Constantia" charset="0"/>
              </a:rPr>
              <a:t>He retired from the Army at the rank of Colonel</a:t>
            </a:r>
          </a:p>
          <a:p>
            <a:pPr lvl="1"/>
            <a:r>
              <a:rPr lang="en-US" sz="2200">
                <a:latin typeface="Constantia" charset="0"/>
              </a:rPr>
              <a:t>This appears to have been his only real job .</a:t>
            </a:r>
          </a:p>
          <a:p>
            <a:r>
              <a:rPr lang="en-US" sz="2400">
                <a:latin typeface="Constantia" charset="0"/>
              </a:rPr>
              <a:t>For a while he identified himself as </a:t>
            </a:r>
            <a:r>
              <a:rPr lang="ja-JP" altLang="en-US" sz="2400">
                <a:latin typeface="Constantia" charset="0"/>
              </a:rPr>
              <a:t>“</a:t>
            </a:r>
            <a:r>
              <a:rPr lang="en-US" sz="2400">
                <a:latin typeface="Constantia" charset="0"/>
              </a:rPr>
              <a:t>Thomas Bearden, PhD</a:t>
            </a:r>
            <a:r>
              <a:rPr lang="ja-JP" altLang="en-US" sz="2400">
                <a:latin typeface="Constantia" charset="0"/>
              </a:rPr>
              <a:t>”</a:t>
            </a:r>
            <a:endParaRPr lang="en-US" sz="2400">
              <a:latin typeface="Constantia" charset="0"/>
            </a:endParaRPr>
          </a:p>
          <a:p>
            <a:pPr lvl="1"/>
            <a:r>
              <a:rPr lang="en-US" sz="2200">
                <a:latin typeface="Constantia" charset="0"/>
              </a:rPr>
              <a:t> His PhD turned out to be purchased from </a:t>
            </a:r>
            <a:r>
              <a:rPr lang="ja-JP" altLang="en-US" sz="2200">
                <a:latin typeface="Constantia" charset="0"/>
              </a:rPr>
              <a:t>“</a:t>
            </a:r>
            <a:r>
              <a:rPr lang="en-US" sz="2200">
                <a:latin typeface="Constantia" charset="0"/>
              </a:rPr>
              <a:t>Trinity College and University</a:t>
            </a:r>
            <a:r>
              <a:rPr lang="ja-JP" altLang="en-US" sz="2200">
                <a:latin typeface="Constantia" charset="0"/>
              </a:rPr>
              <a:t>”</a:t>
            </a:r>
            <a:r>
              <a:rPr lang="en-US" sz="2200">
                <a:latin typeface="Constantia" charset="0"/>
              </a:rPr>
              <a:t> – a notorious degree mill.</a:t>
            </a:r>
          </a:p>
          <a:p>
            <a:pPr lvl="1"/>
            <a:r>
              <a:rPr lang="en-US" sz="2200">
                <a:latin typeface="Constantia" charset="0"/>
              </a:rPr>
              <a:t>He</a:t>
            </a:r>
            <a:r>
              <a:rPr lang="ja-JP" altLang="en-US" sz="2200">
                <a:latin typeface="Constantia" charset="0"/>
              </a:rPr>
              <a:t>’</a:t>
            </a:r>
            <a:r>
              <a:rPr lang="en-US" sz="2200">
                <a:latin typeface="Constantia" charset="0"/>
              </a:rPr>
              <a:t>s back to just </a:t>
            </a:r>
            <a:r>
              <a:rPr lang="ja-JP" altLang="en-US" sz="2200">
                <a:latin typeface="Constantia" charset="0"/>
              </a:rPr>
              <a:t>“</a:t>
            </a:r>
            <a:r>
              <a:rPr lang="en-US" sz="2200">
                <a:latin typeface="Constantia" charset="0"/>
              </a:rPr>
              <a:t>Thomas Bearden</a:t>
            </a:r>
            <a:r>
              <a:rPr lang="ja-JP" altLang="en-US" sz="2200">
                <a:latin typeface="Constantia" charset="0"/>
              </a:rPr>
              <a:t>”</a:t>
            </a:r>
            <a:r>
              <a:rPr lang="en-US" sz="2200">
                <a:latin typeface="Constantia" charset="0"/>
              </a:rPr>
              <a:t> - usually</a:t>
            </a:r>
          </a:p>
        </p:txBody>
      </p:sp>
      <p:sp>
        <p:nvSpPr>
          <p:cNvPr id="2" name="Title 1"/>
          <p:cNvSpPr>
            <a:spLocks noGrp="1"/>
          </p:cNvSpPr>
          <p:nvPr>
            <p:ph type="title"/>
          </p:nvPr>
        </p:nvSpPr>
        <p:spPr/>
        <p:txBody>
          <a:bodyPr/>
          <a:lstStyle/>
          <a:p>
            <a:pPr>
              <a:defRPr/>
            </a:pPr>
            <a:r>
              <a:rPr smtClean="0">
                <a:ea typeface="+mj-ea"/>
              </a:rPr>
              <a:t>Who </a:t>
            </a:r>
            <a:r>
              <a:rPr i="1" smtClean="0">
                <a:ea typeface="+mj-ea"/>
              </a:rPr>
              <a:t>is</a:t>
            </a:r>
            <a:r>
              <a:rPr smtClean="0">
                <a:ea typeface="+mj-ea"/>
              </a:rPr>
              <a:t> Tom Bearden?</a:t>
            </a:r>
            <a:endParaRPr>
              <a:ea typeface="+mj-ea"/>
            </a:endParaRPr>
          </a:p>
        </p:txBody>
      </p:sp>
      <p:pic>
        <p:nvPicPr>
          <p:cNvPr id="75780"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495300"/>
            <a:ext cx="2270125"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81" name="Date Placeholder 10"/>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algn="ctr" eaLnBrk="0" hangingPunct="0">
              <a:defRPr>
                <a:solidFill>
                  <a:schemeClr val="tx1"/>
                </a:solidFill>
                <a:latin typeface="Arial" charset="0"/>
                <a:ea typeface="ＭＳ Ｐゴシック" charset="0"/>
              </a:defRPr>
            </a:lvl1pPr>
            <a:lvl2pPr marL="742950" indent="-285750" algn="ctr" eaLnBrk="0" hangingPunct="0">
              <a:defRPr>
                <a:solidFill>
                  <a:schemeClr val="tx1"/>
                </a:solidFill>
                <a:latin typeface="Arial" charset="0"/>
                <a:ea typeface="ＭＳ Ｐゴシック" charset="0"/>
              </a:defRPr>
            </a:lvl2pPr>
            <a:lvl3pPr marL="1143000" indent="-228600" algn="ctr" eaLnBrk="0" hangingPunct="0">
              <a:defRPr>
                <a:solidFill>
                  <a:schemeClr val="tx1"/>
                </a:solidFill>
                <a:latin typeface="Arial" charset="0"/>
                <a:ea typeface="ＭＳ Ｐゴシック" charset="0"/>
              </a:defRPr>
            </a:lvl3pPr>
            <a:lvl4pPr marL="1600200" indent="-228600" algn="ctr" eaLnBrk="0" hangingPunct="0">
              <a:defRPr>
                <a:solidFill>
                  <a:schemeClr val="tx1"/>
                </a:solidFill>
                <a:latin typeface="Arial" charset="0"/>
                <a:ea typeface="ＭＳ Ｐゴシック" charset="0"/>
              </a:defRPr>
            </a:lvl4pPr>
            <a:lvl5pPr marL="2057400" indent="-228600" algn="ctr"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algn="l" eaLnBrk="1" hangingPunct="1"/>
            <a:r>
              <a:rPr lang="en-US" smtClean="0">
                <a:solidFill>
                  <a:schemeClr val="tx2"/>
                </a:solidFill>
              </a:rPr>
              <a:t>May 5, 2013</a:t>
            </a:r>
            <a:endParaRPr lang="en-US">
              <a:solidFill>
                <a:schemeClr val="tx2"/>
              </a:solidFill>
            </a:endParaRPr>
          </a:p>
        </p:txBody>
      </p:sp>
      <p:sp>
        <p:nvSpPr>
          <p:cNvPr id="75782" name="Slide Number Placeholder 1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a:solidFill>
                  <a:schemeClr val="tx1"/>
                </a:solidFill>
                <a:latin typeface="Arial" charset="0"/>
                <a:ea typeface="ＭＳ Ｐゴシック" charset="0"/>
              </a:defRPr>
            </a:lvl1pPr>
            <a:lvl2pPr marL="742950" indent="-285750" algn="ctr" eaLnBrk="0" hangingPunct="0">
              <a:defRPr>
                <a:solidFill>
                  <a:schemeClr val="tx1"/>
                </a:solidFill>
                <a:latin typeface="Arial" charset="0"/>
                <a:ea typeface="ＭＳ Ｐゴシック" charset="0"/>
              </a:defRPr>
            </a:lvl2pPr>
            <a:lvl3pPr marL="1143000" indent="-228600" algn="ctr" eaLnBrk="0" hangingPunct="0">
              <a:defRPr>
                <a:solidFill>
                  <a:schemeClr val="tx1"/>
                </a:solidFill>
                <a:latin typeface="Arial" charset="0"/>
                <a:ea typeface="ＭＳ Ｐゴシック" charset="0"/>
              </a:defRPr>
            </a:lvl3pPr>
            <a:lvl4pPr marL="1600200" indent="-228600" algn="ctr" eaLnBrk="0" hangingPunct="0">
              <a:defRPr>
                <a:solidFill>
                  <a:schemeClr val="tx1"/>
                </a:solidFill>
                <a:latin typeface="Arial" charset="0"/>
                <a:ea typeface="ＭＳ Ｐゴシック" charset="0"/>
              </a:defRPr>
            </a:lvl4pPr>
            <a:lvl5pPr marL="2057400" indent="-228600" algn="ctr"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DC34BFBA-6E01-2140-AF8B-8B9EC588AC19}" type="slidenum">
              <a:rPr lang="en-US">
                <a:solidFill>
                  <a:schemeClr val="tx2"/>
                </a:solidFill>
              </a:rPr>
              <a:pPr eaLnBrk="1" hangingPunct="1"/>
              <a:t>71</a:t>
            </a:fld>
            <a:endParaRPr lang="en-US">
              <a:solidFill>
                <a:schemeClr val="tx2"/>
              </a:solidFill>
            </a:endParaRPr>
          </a:p>
        </p:txBody>
      </p:sp>
      <p:sp>
        <p:nvSpPr>
          <p:cNvPr id="75783" name="Footer Placeholder 1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algn="ctr" eaLnBrk="0" hangingPunct="0">
              <a:defRPr>
                <a:solidFill>
                  <a:schemeClr val="tx1"/>
                </a:solidFill>
                <a:latin typeface="Arial" charset="0"/>
                <a:ea typeface="ＭＳ Ｐゴシック" charset="0"/>
              </a:defRPr>
            </a:lvl1pPr>
            <a:lvl2pPr marL="742950" indent="-285750" algn="ctr" eaLnBrk="0" hangingPunct="0">
              <a:defRPr>
                <a:solidFill>
                  <a:schemeClr val="tx1"/>
                </a:solidFill>
                <a:latin typeface="Arial" charset="0"/>
                <a:ea typeface="ＭＳ Ｐゴシック" charset="0"/>
              </a:defRPr>
            </a:lvl2pPr>
            <a:lvl3pPr marL="1143000" indent="-228600" algn="ctr" eaLnBrk="0" hangingPunct="0">
              <a:defRPr>
                <a:solidFill>
                  <a:schemeClr val="tx1"/>
                </a:solidFill>
                <a:latin typeface="Arial" charset="0"/>
                <a:ea typeface="ＭＳ Ｐゴシック" charset="0"/>
              </a:defRPr>
            </a:lvl3pPr>
            <a:lvl4pPr marL="1600200" indent="-228600" algn="ctr" eaLnBrk="0" hangingPunct="0">
              <a:defRPr>
                <a:solidFill>
                  <a:schemeClr val="tx1"/>
                </a:solidFill>
                <a:latin typeface="Arial" charset="0"/>
                <a:ea typeface="ＭＳ Ｐゴシック" charset="0"/>
              </a:defRPr>
            </a:lvl4pPr>
            <a:lvl5pPr marL="2057400" indent="-228600" algn="ctr"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r>
              <a:rPr lang="en-US">
                <a:solidFill>
                  <a:schemeClr val="tx2"/>
                </a:solidFill>
              </a:rPr>
              <a:t>Ask-a-Scientist Lecture</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842963"/>
            <a:ext cx="8229600" cy="5253037"/>
          </a:xfrm>
        </p:spPr>
        <p:txBody>
          <a:bodyPr/>
          <a:lstStyle/>
          <a:p>
            <a:r>
              <a:rPr lang="en-US" sz="2400">
                <a:latin typeface="Constantia" charset="0"/>
              </a:rPr>
              <a:t>For decades, Bearden has been making numerous claims involving </a:t>
            </a:r>
            <a:r>
              <a:rPr lang="ja-JP" altLang="en-US" sz="2400">
                <a:latin typeface="Constantia" charset="0"/>
              </a:rPr>
              <a:t>“</a:t>
            </a:r>
            <a:r>
              <a:rPr lang="en-US" sz="2400">
                <a:latin typeface="Constantia" charset="0"/>
              </a:rPr>
              <a:t>over-unity</a:t>
            </a:r>
            <a:r>
              <a:rPr lang="ja-JP" altLang="en-US" sz="2400">
                <a:latin typeface="Constantia" charset="0"/>
              </a:rPr>
              <a:t>”</a:t>
            </a:r>
            <a:r>
              <a:rPr lang="en-US" sz="2400">
                <a:latin typeface="Constantia" charset="0"/>
              </a:rPr>
              <a:t> physics (he avoids the term </a:t>
            </a:r>
            <a:r>
              <a:rPr lang="ja-JP" altLang="en-US" sz="2400">
                <a:latin typeface="Constantia" charset="0"/>
              </a:rPr>
              <a:t>“</a:t>
            </a:r>
            <a:r>
              <a:rPr lang="en-US" sz="2400">
                <a:latin typeface="Constantia" charset="0"/>
              </a:rPr>
              <a:t>perpetual motion</a:t>
            </a:r>
            <a:r>
              <a:rPr lang="ja-JP" altLang="en-US" sz="2400">
                <a:latin typeface="Constantia" charset="0"/>
              </a:rPr>
              <a:t>”</a:t>
            </a:r>
            <a:r>
              <a:rPr lang="en-US" sz="2400">
                <a:latin typeface="Constantia" charset="0"/>
              </a:rPr>
              <a:t>)</a:t>
            </a:r>
          </a:p>
          <a:p>
            <a:pPr lvl="1"/>
            <a:r>
              <a:rPr lang="en-US" sz="2000">
                <a:latin typeface="Constantia" charset="0"/>
              </a:rPr>
              <a:t>Claims that these technologies are being suppressed by governments and special interests</a:t>
            </a:r>
          </a:p>
          <a:p>
            <a:r>
              <a:rPr lang="en-US" sz="2400">
                <a:latin typeface="Constantia" charset="0"/>
              </a:rPr>
              <a:t>He has written at least 10 books on free energy, conspiracy theories, AIDS</a:t>
            </a:r>
          </a:p>
          <a:p>
            <a:endParaRPr lang="en-US" sz="2400">
              <a:latin typeface="Constantia" charset="0"/>
            </a:endParaRPr>
          </a:p>
          <a:p>
            <a:endParaRPr lang="en-US" sz="2400">
              <a:latin typeface="Constantia" charset="0"/>
            </a:endParaRPr>
          </a:p>
          <a:p>
            <a:endParaRPr lang="en-US" sz="2400">
              <a:latin typeface="Constantia" charset="0"/>
            </a:endParaRPr>
          </a:p>
          <a:p>
            <a:endParaRPr lang="en-US" sz="2400">
              <a:latin typeface="Constantia" charset="0"/>
            </a:endParaRPr>
          </a:p>
          <a:p>
            <a:r>
              <a:rPr lang="en-US" sz="2400">
                <a:latin typeface="Constantia" charset="0"/>
              </a:rPr>
              <a:t>For example, he believes both the Challenger accident and Chernobyl were triggered by secret </a:t>
            </a:r>
            <a:r>
              <a:rPr lang="ja-JP" altLang="en-US" sz="2400">
                <a:latin typeface="Constantia" charset="0"/>
              </a:rPr>
              <a:t>“</a:t>
            </a:r>
            <a:r>
              <a:rPr lang="en-US" sz="2400">
                <a:latin typeface="Constantia" charset="0"/>
              </a:rPr>
              <a:t>scalar wave</a:t>
            </a:r>
            <a:r>
              <a:rPr lang="ja-JP" altLang="en-US" sz="2400">
                <a:latin typeface="Constantia" charset="0"/>
              </a:rPr>
              <a:t>”</a:t>
            </a:r>
            <a:r>
              <a:rPr lang="en-US" sz="2400">
                <a:latin typeface="Constantia" charset="0"/>
              </a:rPr>
              <a:t> weapons.</a:t>
            </a:r>
          </a:p>
        </p:txBody>
      </p:sp>
      <p:sp>
        <p:nvSpPr>
          <p:cNvPr id="3" name="Title 2"/>
          <p:cNvSpPr>
            <a:spLocks noGrp="1"/>
          </p:cNvSpPr>
          <p:nvPr>
            <p:ph type="title"/>
          </p:nvPr>
        </p:nvSpPr>
        <p:spPr/>
        <p:txBody>
          <a:bodyPr/>
          <a:lstStyle/>
          <a:p>
            <a:pPr>
              <a:defRPr/>
            </a:pPr>
            <a:r>
              <a:rPr smtClean="0">
                <a:ea typeface="+mj-ea"/>
              </a:rPr>
              <a:t>Bearden's claims</a:t>
            </a:r>
            <a:endParaRPr>
              <a:ea typeface="+mj-ea"/>
            </a:endParaRPr>
          </a:p>
        </p:txBody>
      </p:sp>
      <p:pic>
        <p:nvPicPr>
          <p:cNvPr id="1146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900" y="3505200"/>
            <a:ext cx="1143000"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6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7900" y="3543300"/>
            <a:ext cx="1143000"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69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0" y="3543300"/>
            <a:ext cx="1143000" cy="170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69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10200" y="3543300"/>
            <a:ext cx="11430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69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24700" y="3543300"/>
            <a:ext cx="11430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p:cNvSpPr txBox="1">
            <a:spLocks noChangeArrowheads="1"/>
          </p:cNvSpPr>
          <p:nvPr/>
        </p:nvSpPr>
        <p:spPr bwMode="auto">
          <a:xfrm>
            <a:off x="6324600" y="3154363"/>
            <a:ext cx="25527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eaLnBrk="0" hangingPunct="0">
              <a:defRPr>
                <a:solidFill>
                  <a:schemeClr val="tx1"/>
                </a:solidFill>
                <a:latin typeface="Arial" charset="0"/>
                <a:ea typeface="ＭＳ Ｐゴシック" charset="0"/>
              </a:defRPr>
            </a:lvl1pPr>
            <a:lvl2pPr marL="742950" indent="-285750" algn="ctr" eaLnBrk="0" hangingPunct="0">
              <a:defRPr>
                <a:solidFill>
                  <a:schemeClr val="tx1"/>
                </a:solidFill>
                <a:latin typeface="Arial" charset="0"/>
                <a:ea typeface="ＭＳ Ｐゴシック" charset="0"/>
              </a:defRPr>
            </a:lvl2pPr>
            <a:lvl3pPr marL="1143000" indent="-228600" algn="ctr" eaLnBrk="0" hangingPunct="0">
              <a:defRPr>
                <a:solidFill>
                  <a:schemeClr val="tx1"/>
                </a:solidFill>
                <a:latin typeface="Arial" charset="0"/>
                <a:ea typeface="ＭＳ Ｐゴシック" charset="0"/>
              </a:defRPr>
            </a:lvl3pPr>
            <a:lvl4pPr marL="1600200" indent="-228600" algn="ctr" eaLnBrk="0" hangingPunct="0">
              <a:defRPr>
                <a:solidFill>
                  <a:schemeClr val="tx1"/>
                </a:solidFill>
                <a:latin typeface="Arial" charset="0"/>
                <a:ea typeface="ＭＳ Ｐゴシック" charset="0"/>
              </a:defRPr>
            </a:lvl4pPr>
            <a:lvl5pPr marL="2057400" indent="-228600" algn="ctr"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 … and one on Aikido</a:t>
            </a:r>
          </a:p>
        </p:txBody>
      </p:sp>
      <p:sp>
        <p:nvSpPr>
          <p:cNvPr id="76810" name="Date Placeholder 15"/>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algn="ctr" eaLnBrk="0" hangingPunct="0">
              <a:defRPr>
                <a:solidFill>
                  <a:schemeClr val="tx1"/>
                </a:solidFill>
                <a:latin typeface="Arial" charset="0"/>
                <a:ea typeface="ＭＳ Ｐゴシック" charset="0"/>
              </a:defRPr>
            </a:lvl1pPr>
            <a:lvl2pPr marL="742950" indent="-285750" algn="ctr" eaLnBrk="0" hangingPunct="0">
              <a:defRPr>
                <a:solidFill>
                  <a:schemeClr val="tx1"/>
                </a:solidFill>
                <a:latin typeface="Arial" charset="0"/>
                <a:ea typeface="ＭＳ Ｐゴシック" charset="0"/>
              </a:defRPr>
            </a:lvl2pPr>
            <a:lvl3pPr marL="1143000" indent="-228600" algn="ctr" eaLnBrk="0" hangingPunct="0">
              <a:defRPr>
                <a:solidFill>
                  <a:schemeClr val="tx1"/>
                </a:solidFill>
                <a:latin typeface="Arial" charset="0"/>
                <a:ea typeface="ＭＳ Ｐゴシック" charset="0"/>
              </a:defRPr>
            </a:lvl3pPr>
            <a:lvl4pPr marL="1600200" indent="-228600" algn="ctr" eaLnBrk="0" hangingPunct="0">
              <a:defRPr>
                <a:solidFill>
                  <a:schemeClr val="tx1"/>
                </a:solidFill>
                <a:latin typeface="Arial" charset="0"/>
                <a:ea typeface="ＭＳ Ｐゴシック" charset="0"/>
              </a:defRPr>
            </a:lvl4pPr>
            <a:lvl5pPr marL="2057400" indent="-228600" algn="ctr"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algn="l" eaLnBrk="1" hangingPunct="1"/>
            <a:r>
              <a:rPr lang="en-US" smtClean="0">
                <a:solidFill>
                  <a:schemeClr val="tx2"/>
                </a:solidFill>
              </a:rPr>
              <a:t>May 5, 2013</a:t>
            </a:r>
            <a:endParaRPr lang="en-US">
              <a:solidFill>
                <a:schemeClr val="tx2"/>
              </a:solidFill>
            </a:endParaRPr>
          </a:p>
        </p:txBody>
      </p:sp>
      <p:sp>
        <p:nvSpPr>
          <p:cNvPr id="76811" name="Slide Number Placeholder 1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a:solidFill>
                  <a:schemeClr val="tx1"/>
                </a:solidFill>
                <a:latin typeface="Arial" charset="0"/>
                <a:ea typeface="ＭＳ Ｐゴシック" charset="0"/>
              </a:defRPr>
            </a:lvl1pPr>
            <a:lvl2pPr marL="742950" indent="-285750" algn="ctr" eaLnBrk="0" hangingPunct="0">
              <a:defRPr>
                <a:solidFill>
                  <a:schemeClr val="tx1"/>
                </a:solidFill>
                <a:latin typeface="Arial" charset="0"/>
                <a:ea typeface="ＭＳ Ｐゴシック" charset="0"/>
              </a:defRPr>
            </a:lvl2pPr>
            <a:lvl3pPr marL="1143000" indent="-228600" algn="ctr" eaLnBrk="0" hangingPunct="0">
              <a:defRPr>
                <a:solidFill>
                  <a:schemeClr val="tx1"/>
                </a:solidFill>
                <a:latin typeface="Arial" charset="0"/>
                <a:ea typeface="ＭＳ Ｐゴシック" charset="0"/>
              </a:defRPr>
            </a:lvl3pPr>
            <a:lvl4pPr marL="1600200" indent="-228600" algn="ctr" eaLnBrk="0" hangingPunct="0">
              <a:defRPr>
                <a:solidFill>
                  <a:schemeClr val="tx1"/>
                </a:solidFill>
                <a:latin typeface="Arial" charset="0"/>
                <a:ea typeface="ＭＳ Ｐゴシック" charset="0"/>
              </a:defRPr>
            </a:lvl4pPr>
            <a:lvl5pPr marL="2057400" indent="-228600" algn="ctr"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40D24B9B-4B08-4F42-8B44-326C66430BD2}" type="slidenum">
              <a:rPr lang="en-US">
                <a:solidFill>
                  <a:schemeClr val="tx2"/>
                </a:solidFill>
              </a:rPr>
              <a:pPr eaLnBrk="1" hangingPunct="1"/>
              <a:t>72</a:t>
            </a:fld>
            <a:endParaRPr lang="en-US">
              <a:solidFill>
                <a:schemeClr val="tx2"/>
              </a:solidFill>
            </a:endParaRPr>
          </a:p>
        </p:txBody>
      </p:sp>
      <p:sp>
        <p:nvSpPr>
          <p:cNvPr id="76812" name="Footer Placeholder 17"/>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algn="ctr" eaLnBrk="0" hangingPunct="0">
              <a:defRPr>
                <a:solidFill>
                  <a:schemeClr val="tx1"/>
                </a:solidFill>
                <a:latin typeface="Arial" charset="0"/>
                <a:ea typeface="ＭＳ Ｐゴシック" charset="0"/>
              </a:defRPr>
            </a:lvl1pPr>
            <a:lvl2pPr marL="742950" indent="-285750" algn="ctr" eaLnBrk="0" hangingPunct="0">
              <a:defRPr>
                <a:solidFill>
                  <a:schemeClr val="tx1"/>
                </a:solidFill>
                <a:latin typeface="Arial" charset="0"/>
                <a:ea typeface="ＭＳ Ｐゴシック" charset="0"/>
              </a:defRPr>
            </a:lvl2pPr>
            <a:lvl3pPr marL="1143000" indent="-228600" algn="ctr" eaLnBrk="0" hangingPunct="0">
              <a:defRPr>
                <a:solidFill>
                  <a:schemeClr val="tx1"/>
                </a:solidFill>
                <a:latin typeface="Arial" charset="0"/>
                <a:ea typeface="ＭＳ Ｐゴシック" charset="0"/>
              </a:defRPr>
            </a:lvl3pPr>
            <a:lvl4pPr marL="1600200" indent="-228600" algn="ctr" eaLnBrk="0" hangingPunct="0">
              <a:defRPr>
                <a:solidFill>
                  <a:schemeClr val="tx1"/>
                </a:solidFill>
                <a:latin typeface="Arial" charset="0"/>
                <a:ea typeface="ＭＳ Ｐゴシック" charset="0"/>
              </a:defRPr>
            </a:lvl4pPr>
            <a:lvl5pPr marL="2057400" indent="-228600" algn="ctr"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r>
              <a:rPr lang="en-US">
                <a:solidFill>
                  <a:schemeClr val="tx2"/>
                </a:solidFill>
              </a:rPr>
              <a:t>Ask-a-Scientist Lecture</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14690"/>
                                        </p:tgtEl>
                                        <p:attrNameLst>
                                          <p:attrName>style.visibility</p:attrName>
                                        </p:attrNameLst>
                                      </p:cBhvr>
                                      <p:to>
                                        <p:strVal val="visible"/>
                                      </p:to>
                                    </p:set>
                                    <p:anim calcmode="lin" valueType="num">
                                      <p:cBhvr additive="base">
                                        <p:cTn id="17" dur="500" fill="hold"/>
                                        <p:tgtEl>
                                          <p:spTgt spid="114690"/>
                                        </p:tgtEl>
                                        <p:attrNameLst>
                                          <p:attrName>ppt_x</p:attrName>
                                        </p:attrNameLst>
                                      </p:cBhvr>
                                      <p:tavLst>
                                        <p:tav tm="0">
                                          <p:val>
                                            <p:strVal val="#ppt_x"/>
                                          </p:val>
                                        </p:tav>
                                        <p:tav tm="100000">
                                          <p:val>
                                            <p:strVal val="#ppt_x"/>
                                          </p:val>
                                        </p:tav>
                                      </p:tavLst>
                                    </p:anim>
                                    <p:anim calcmode="lin" valueType="num">
                                      <p:cBhvr additive="base">
                                        <p:cTn id="18" dur="500" fill="hold"/>
                                        <p:tgtEl>
                                          <p:spTgt spid="114690"/>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4691"/>
                                        </p:tgtEl>
                                        <p:attrNameLst>
                                          <p:attrName>style.visibility</p:attrName>
                                        </p:attrNameLst>
                                      </p:cBhvr>
                                      <p:to>
                                        <p:strVal val="visible"/>
                                      </p:to>
                                    </p:set>
                                    <p:anim calcmode="lin" valueType="num">
                                      <p:cBhvr additive="base">
                                        <p:cTn id="21" dur="500" fill="hold"/>
                                        <p:tgtEl>
                                          <p:spTgt spid="114691"/>
                                        </p:tgtEl>
                                        <p:attrNameLst>
                                          <p:attrName>ppt_x</p:attrName>
                                        </p:attrNameLst>
                                      </p:cBhvr>
                                      <p:tavLst>
                                        <p:tav tm="0">
                                          <p:val>
                                            <p:strVal val="#ppt_x"/>
                                          </p:val>
                                        </p:tav>
                                        <p:tav tm="100000">
                                          <p:val>
                                            <p:strVal val="#ppt_x"/>
                                          </p:val>
                                        </p:tav>
                                      </p:tavLst>
                                    </p:anim>
                                    <p:anim calcmode="lin" valueType="num">
                                      <p:cBhvr additive="base">
                                        <p:cTn id="22" dur="500" fill="hold"/>
                                        <p:tgtEl>
                                          <p:spTgt spid="11469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14692"/>
                                        </p:tgtEl>
                                        <p:attrNameLst>
                                          <p:attrName>style.visibility</p:attrName>
                                        </p:attrNameLst>
                                      </p:cBhvr>
                                      <p:to>
                                        <p:strVal val="visible"/>
                                      </p:to>
                                    </p:set>
                                    <p:anim calcmode="lin" valueType="num">
                                      <p:cBhvr additive="base">
                                        <p:cTn id="25" dur="500" fill="hold"/>
                                        <p:tgtEl>
                                          <p:spTgt spid="114692"/>
                                        </p:tgtEl>
                                        <p:attrNameLst>
                                          <p:attrName>ppt_x</p:attrName>
                                        </p:attrNameLst>
                                      </p:cBhvr>
                                      <p:tavLst>
                                        <p:tav tm="0">
                                          <p:val>
                                            <p:strVal val="#ppt_x"/>
                                          </p:val>
                                        </p:tav>
                                        <p:tav tm="100000">
                                          <p:val>
                                            <p:strVal val="#ppt_x"/>
                                          </p:val>
                                        </p:tav>
                                      </p:tavLst>
                                    </p:anim>
                                    <p:anim calcmode="lin" valueType="num">
                                      <p:cBhvr additive="base">
                                        <p:cTn id="26" dur="500" fill="hold"/>
                                        <p:tgtEl>
                                          <p:spTgt spid="114692"/>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4693"/>
                                        </p:tgtEl>
                                        <p:attrNameLst>
                                          <p:attrName>style.visibility</p:attrName>
                                        </p:attrNameLst>
                                      </p:cBhvr>
                                      <p:to>
                                        <p:strVal val="visible"/>
                                      </p:to>
                                    </p:set>
                                    <p:anim calcmode="lin" valueType="num">
                                      <p:cBhvr additive="base">
                                        <p:cTn id="29" dur="500" fill="hold"/>
                                        <p:tgtEl>
                                          <p:spTgt spid="114693"/>
                                        </p:tgtEl>
                                        <p:attrNameLst>
                                          <p:attrName>ppt_x</p:attrName>
                                        </p:attrNameLst>
                                      </p:cBhvr>
                                      <p:tavLst>
                                        <p:tav tm="0">
                                          <p:val>
                                            <p:strVal val="#ppt_x"/>
                                          </p:val>
                                        </p:tav>
                                        <p:tav tm="100000">
                                          <p:val>
                                            <p:strVal val="#ppt_x"/>
                                          </p:val>
                                        </p:tav>
                                      </p:tavLst>
                                    </p:anim>
                                    <p:anim calcmode="lin" valueType="num">
                                      <p:cBhvr additive="base">
                                        <p:cTn id="30" dur="500" fill="hold"/>
                                        <p:tgtEl>
                                          <p:spTgt spid="114693"/>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2" fill="hold" nodeType="clickEffect">
                                  <p:stCondLst>
                                    <p:cond delay="0"/>
                                  </p:stCondLst>
                                  <p:childTnLst>
                                    <p:set>
                                      <p:cBhvr>
                                        <p:cTn id="34" dur="1" fill="hold">
                                          <p:stCondLst>
                                            <p:cond delay="0"/>
                                          </p:stCondLst>
                                        </p:cTn>
                                        <p:tgtEl>
                                          <p:spTgt spid="114694"/>
                                        </p:tgtEl>
                                        <p:attrNameLst>
                                          <p:attrName>style.visibility</p:attrName>
                                        </p:attrNameLst>
                                      </p:cBhvr>
                                      <p:to>
                                        <p:strVal val="visible"/>
                                      </p:to>
                                    </p:set>
                                    <p:anim calcmode="lin" valueType="num">
                                      <p:cBhvr additive="base">
                                        <p:cTn id="35" dur="500" fill="hold"/>
                                        <p:tgtEl>
                                          <p:spTgt spid="114694"/>
                                        </p:tgtEl>
                                        <p:attrNameLst>
                                          <p:attrName>ppt_x</p:attrName>
                                        </p:attrNameLst>
                                      </p:cBhvr>
                                      <p:tavLst>
                                        <p:tav tm="0">
                                          <p:val>
                                            <p:strVal val="1+#ppt_w/2"/>
                                          </p:val>
                                        </p:tav>
                                        <p:tav tm="100000">
                                          <p:val>
                                            <p:strVal val="#ppt_x"/>
                                          </p:val>
                                        </p:tav>
                                      </p:tavLst>
                                    </p:anim>
                                    <p:anim calcmode="lin" valueType="num">
                                      <p:cBhvr additive="base">
                                        <p:cTn id="36" dur="500" fill="hold"/>
                                        <p:tgtEl>
                                          <p:spTgt spid="114694"/>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1+#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2">
                                            <p:txEl>
                                              <p:pRg st="7" end="7"/>
                                            </p:txEl>
                                          </p:spTgt>
                                        </p:tgtEl>
                                        <p:attrNameLst>
                                          <p:attrName>style.visibility</p:attrName>
                                        </p:attrNameLst>
                                      </p:cBhvr>
                                      <p:to>
                                        <p:strVal val="visible"/>
                                      </p:to>
                                    </p:set>
                                    <p:anim calcmode="lin" valueType="num">
                                      <p:cBhvr additive="base">
                                        <p:cTn id="45"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12"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smtClean="0">
                <a:ea typeface="+mj-ea"/>
              </a:rPr>
              <a:t>The "science" of Tom Bearden</a:t>
            </a:r>
            <a:endParaRPr>
              <a:ea typeface="+mj-ea"/>
            </a:endParaRPr>
          </a:p>
        </p:txBody>
      </p:sp>
      <p:sp>
        <p:nvSpPr>
          <p:cNvPr id="7" name="Content Placeholder 6"/>
          <p:cNvSpPr>
            <a:spLocks noGrp="1"/>
          </p:cNvSpPr>
          <p:nvPr>
            <p:ph sz="half" idx="2"/>
          </p:nvPr>
        </p:nvSpPr>
        <p:spPr>
          <a:xfrm>
            <a:off x="533400" y="4000500"/>
            <a:ext cx="8077200" cy="2133600"/>
          </a:xfrm>
        </p:spPr>
        <p:txBody>
          <a:bodyPr/>
          <a:lstStyle/>
          <a:p>
            <a:r>
              <a:rPr lang="en-US">
                <a:latin typeface="Constantia" charset="0"/>
              </a:rPr>
              <a:t>One analysis of his theories (by real physicists) described them as:</a:t>
            </a:r>
          </a:p>
          <a:p>
            <a:pPr lvl="1">
              <a:buFont typeface="Wingdings 2" charset="0"/>
              <a:buNone/>
            </a:pPr>
            <a:r>
              <a:rPr lang="en-US">
                <a:latin typeface="Constantia" charset="0"/>
              </a:rPr>
              <a:t>	"full of misconceptions and misunderstandings concerning the theory of the electromagnetic field</a:t>
            </a:r>
            <a:r>
              <a:rPr lang="ja-JP" altLang="en-US">
                <a:latin typeface="Constantia" charset="0"/>
              </a:rPr>
              <a:t>”</a:t>
            </a:r>
            <a:endParaRPr lang="en-US">
              <a:latin typeface="Constantia" charset="0"/>
            </a:endParaRPr>
          </a:p>
          <a:p>
            <a:pPr lvl="4">
              <a:buFont typeface="Wingdings 2" charset="0"/>
              <a:buNone/>
            </a:pPr>
            <a:r>
              <a:rPr lang="en-US">
                <a:latin typeface="Constantia" charset="0"/>
              </a:rPr>
              <a:t>- Carvalho and Rodrigues, </a:t>
            </a:r>
            <a:r>
              <a:rPr lang="ja-JP" altLang="en-US">
                <a:latin typeface="Constantia" charset="0"/>
              </a:rPr>
              <a:t>“</a:t>
            </a:r>
            <a:r>
              <a:rPr lang="en-US" i="1">
                <a:latin typeface="Constantia" charset="0"/>
              </a:rPr>
              <a:t>The non sequitur mathematics and physics of the New Electrodynamics proposed by the AIAS group</a:t>
            </a:r>
            <a:r>
              <a:rPr lang="en-US">
                <a:latin typeface="Constantia" charset="0"/>
              </a:rPr>
              <a:t>" </a:t>
            </a:r>
          </a:p>
          <a:p>
            <a:pPr lvl="1"/>
            <a:endParaRPr lang="en-US">
              <a:latin typeface="Constantia" charset="0"/>
            </a:endParaRPr>
          </a:p>
        </p:txBody>
      </p:sp>
      <p:pic>
        <p:nvPicPr>
          <p:cNvPr id="7782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45075" y="1028700"/>
            <a:ext cx="3890963"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29" name="Content Placeholder 5"/>
          <p:cNvSpPr>
            <a:spLocks noGrp="1"/>
          </p:cNvSpPr>
          <p:nvPr>
            <p:ph sz="half" idx="1"/>
          </p:nvPr>
        </p:nvSpPr>
        <p:spPr>
          <a:xfrm>
            <a:off x="457200" y="860425"/>
            <a:ext cx="5981700" cy="3254375"/>
          </a:xfrm>
        </p:spPr>
        <p:txBody>
          <a:bodyPr/>
          <a:lstStyle/>
          <a:p>
            <a:r>
              <a:rPr lang="en-US">
                <a:latin typeface="Constantia" charset="0"/>
              </a:rPr>
              <a:t>Bearden supports his claims </a:t>
            </a:r>
            <a:br>
              <a:rPr lang="en-US">
                <a:latin typeface="Constantia" charset="0"/>
              </a:rPr>
            </a:br>
            <a:r>
              <a:rPr lang="en-US">
                <a:latin typeface="Constantia" charset="0"/>
              </a:rPr>
              <a:t>with a random stream of </a:t>
            </a:r>
            <a:br>
              <a:rPr lang="en-US">
                <a:latin typeface="Constantia" charset="0"/>
              </a:rPr>
            </a:br>
            <a:r>
              <a:rPr lang="en-US">
                <a:latin typeface="Constantia" charset="0"/>
              </a:rPr>
              <a:t>physics jargon and famous </a:t>
            </a:r>
            <a:br>
              <a:rPr lang="en-US">
                <a:latin typeface="Constantia" charset="0"/>
              </a:rPr>
            </a:br>
            <a:r>
              <a:rPr lang="en-US">
                <a:latin typeface="Constantia" charset="0"/>
              </a:rPr>
              <a:t>names: </a:t>
            </a:r>
          </a:p>
          <a:p>
            <a:pPr lvl="1"/>
            <a:r>
              <a:rPr lang="ja-JP" altLang="en-US">
                <a:latin typeface="Constantia" charset="0"/>
              </a:rPr>
              <a:t>“</a:t>
            </a:r>
            <a:r>
              <a:rPr lang="en-US">
                <a:latin typeface="Constantia" charset="0"/>
              </a:rPr>
              <a:t>Zero Point energy</a:t>
            </a:r>
            <a:r>
              <a:rPr lang="ja-JP" altLang="en-US">
                <a:latin typeface="Constantia" charset="0"/>
              </a:rPr>
              <a:t>”</a:t>
            </a:r>
            <a:r>
              <a:rPr lang="en-US">
                <a:latin typeface="Constantia" charset="0"/>
              </a:rPr>
              <a:t>, </a:t>
            </a:r>
            <a:r>
              <a:rPr lang="ja-JP" altLang="en-US">
                <a:latin typeface="Constantia" charset="0"/>
              </a:rPr>
              <a:t>“</a:t>
            </a:r>
            <a:r>
              <a:rPr lang="en-US">
                <a:latin typeface="Constantia" charset="0"/>
              </a:rPr>
              <a:t>Scalar </a:t>
            </a:r>
            <a:br>
              <a:rPr lang="en-US">
                <a:latin typeface="Constantia" charset="0"/>
              </a:rPr>
            </a:br>
            <a:r>
              <a:rPr lang="en-US">
                <a:latin typeface="Constantia" charset="0"/>
              </a:rPr>
              <a:t>waves</a:t>
            </a:r>
            <a:r>
              <a:rPr lang="ja-JP" altLang="en-US">
                <a:latin typeface="Constantia" charset="0"/>
              </a:rPr>
              <a:t>”</a:t>
            </a:r>
            <a:r>
              <a:rPr lang="en-US">
                <a:latin typeface="Constantia" charset="0"/>
              </a:rPr>
              <a:t>, </a:t>
            </a:r>
            <a:r>
              <a:rPr lang="ja-JP" altLang="en-US">
                <a:latin typeface="Constantia" charset="0"/>
              </a:rPr>
              <a:t>“</a:t>
            </a:r>
            <a:r>
              <a:rPr lang="en-US">
                <a:latin typeface="Constantia" charset="0"/>
              </a:rPr>
              <a:t>Nikola Tesla</a:t>
            </a:r>
            <a:r>
              <a:rPr lang="ja-JP" altLang="en-US">
                <a:latin typeface="Constantia" charset="0"/>
              </a:rPr>
              <a:t>”</a:t>
            </a:r>
            <a:r>
              <a:rPr lang="en-US">
                <a:latin typeface="Constantia" charset="0"/>
              </a:rPr>
              <a:t>, </a:t>
            </a:r>
            <a:br>
              <a:rPr lang="en-US">
                <a:latin typeface="Constantia" charset="0"/>
              </a:rPr>
            </a:br>
            <a:r>
              <a:rPr lang="ja-JP" altLang="en-US">
                <a:latin typeface="Constantia" charset="0"/>
              </a:rPr>
              <a:t>“</a:t>
            </a:r>
            <a:r>
              <a:rPr lang="en-US">
                <a:latin typeface="Constantia" charset="0"/>
              </a:rPr>
              <a:t>broken symmetry</a:t>
            </a:r>
            <a:r>
              <a:rPr lang="ja-JP" altLang="en-US">
                <a:latin typeface="Constantia" charset="0"/>
              </a:rPr>
              <a:t>”</a:t>
            </a:r>
            <a:r>
              <a:rPr lang="en-US">
                <a:latin typeface="Constantia" charset="0"/>
              </a:rPr>
              <a:t>, </a:t>
            </a:r>
            <a:br>
              <a:rPr lang="en-US">
                <a:latin typeface="Constantia" charset="0"/>
              </a:rPr>
            </a:br>
            <a:r>
              <a:rPr lang="ja-JP" altLang="en-US">
                <a:latin typeface="Constantia" charset="0"/>
              </a:rPr>
              <a:t>“</a:t>
            </a:r>
            <a:r>
              <a:rPr lang="en-US">
                <a:latin typeface="Constantia" charset="0"/>
              </a:rPr>
              <a:t>Aharonov-Bohm Effect</a:t>
            </a:r>
            <a:r>
              <a:rPr lang="ja-JP" altLang="en-US">
                <a:latin typeface="Constantia" charset="0"/>
              </a:rPr>
              <a:t>”</a:t>
            </a:r>
            <a:r>
              <a:rPr lang="en-US">
                <a:latin typeface="Constantia" charset="0"/>
              </a:rPr>
              <a:t>, etc, etc, etc.</a:t>
            </a:r>
          </a:p>
        </p:txBody>
      </p:sp>
      <p:sp>
        <p:nvSpPr>
          <p:cNvPr id="77830" name="Date Placeholder 11"/>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algn="ctr" eaLnBrk="0" hangingPunct="0">
              <a:defRPr>
                <a:solidFill>
                  <a:schemeClr val="tx1"/>
                </a:solidFill>
                <a:latin typeface="Arial" charset="0"/>
                <a:ea typeface="ＭＳ Ｐゴシック" charset="0"/>
              </a:defRPr>
            </a:lvl1pPr>
            <a:lvl2pPr marL="742950" indent="-285750" algn="ctr" eaLnBrk="0" hangingPunct="0">
              <a:defRPr>
                <a:solidFill>
                  <a:schemeClr val="tx1"/>
                </a:solidFill>
                <a:latin typeface="Arial" charset="0"/>
                <a:ea typeface="ＭＳ Ｐゴシック" charset="0"/>
              </a:defRPr>
            </a:lvl2pPr>
            <a:lvl3pPr marL="1143000" indent="-228600" algn="ctr" eaLnBrk="0" hangingPunct="0">
              <a:defRPr>
                <a:solidFill>
                  <a:schemeClr val="tx1"/>
                </a:solidFill>
                <a:latin typeface="Arial" charset="0"/>
                <a:ea typeface="ＭＳ Ｐゴシック" charset="0"/>
              </a:defRPr>
            </a:lvl3pPr>
            <a:lvl4pPr marL="1600200" indent="-228600" algn="ctr" eaLnBrk="0" hangingPunct="0">
              <a:defRPr>
                <a:solidFill>
                  <a:schemeClr val="tx1"/>
                </a:solidFill>
                <a:latin typeface="Arial" charset="0"/>
                <a:ea typeface="ＭＳ Ｐゴシック" charset="0"/>
              </a:defRPr>
            </a:lvl4pPr>
            <a:lvl5pPr marL="2057400" indent="-228600" algn="ctr"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algn="l" eaLnBrk="1" hangingPunct="1"/>
            <a:r>
              <a:rPr lang="en-US" smtClean="0">
                <a:solidFill>
                  <a:schemeClr val="tx2"/>
                </a:solidFill>
              </a:rPr>
              <a:t>May 5, 2013</a:t>
            </a:r>
            <a:endParaRPr lang="en-US">
              <a:solidFill>
                <a:schemeClr val="tx2"/>
              </a:solidFill>
            </a:endParaRPr>
          </a:p>
        </p:txBody>
      </p:sp>
      <p:sp>
        <p:nvSpPr>
          <p:cNvPr id="77831" name="Slide Number Placeholder 1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a:solidFill>
                  <a:schemeClr val="tx1"/>
                </a:solidFill>
                <a:latin typeface="Arial" charset="0"/>
                <a:ea typeface="ＭＳ Ｐゴシック" charset="0"/>
              </a:defRPr>
            </a:lvl1pPr>
            <a:lvl2pPr marL="742950" indent="-285750" algn="ctr" eaLnBrk="0" hangingPunct="0">
              <a:defRPr>
                <a:solidFill>
                  <a:schemeClr val="tx1"/>
                </a:solidFill>
                <a:latin typeface="Arial" charset="0"/>
                <a:ea typeface="ＭＳ Ｐゴシック" charset="0"/>
              </a:defRPr>
            </a:lvl2pPr>
            <a:lvl3pPr marL="1143000" indent="-228600" algn="ctr" eaLnBrk="0" hangingPunct="0">
              <a:defRPr>
                <a:solidFill>
                  <a:schemeClr val="tx1"/>
                </a:solidFill>
                <a:latin typeface="Arial" charset="0"/>
                <a:ea typeface="ＭＳ Ｐゴシック" charset="0"/>
              </a:defRPr>
            </a:lvl3pPr>
            <a:lvl4pPr marL="1600200" indent="-228600" algn="ctr" eaLnBrk="0" hangingPunct="0">
              <a:defRPr>
                <a:solidFill>
                  <a:schemeClr val="tx1"/>
                </a:solidFill>
                <a:latin typeface="Arial" charset="0"/>
                <a:ea typeface="ＭＳ Ｐゴシック" charset="0"/>
              </a:defRPr>
            </a:lvl4pPr>
            <a:lvl5pPr marL="2057400" indent="-228600" algn="ctr"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03266254-7641-8B44-A595-C6D00733C538}" type="slidenum">
              <a:rPr lang="en-US">
                <a:solidFill>
                  <a:schemeClr val="tx2"/>
                </a:solidFill>
              </a:rPr>
              <a:pPr eaLnBrk="1" hangingPunct="1"/>
              <a:t>73</a:t>
            </a:fld>
            <a:endParaRPr lang="en-US">
              <a:solidFill>
                <a:schemeClr val="tx2"/>
              </a:solidFill>
            </a:endParaRPr>
          </a:p>
        </p:txBody>
      </p:sp>
      <p:sp>
        <p:nvSpPr>
          <p:cNvPr id="77832" name="Footer Placeholder 1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algn="ctr" eaLnBrk="0" hangingPunct="0">
              <a:defRPr>
                <a:solidFill>
                  <a:schemeClr val="tx1"/>
                </a:solidFill>
                <a:latin typeface="Arial" charset="0"/>
                <a:ea typeface="ＭＳ Ｐゴシック" charset="0"/>
              </a:defRPr>
            </a:lvl1pPr>
            <a:lvl2pPr marL="742950" indent="-285750" algn="ctr" eaLnBrk="0" hangingPunct="0">
              <a:defRPr>
                <a:solidFill>
                  <a:schemeClr val="tx1"/>
                </a:solidFill>
                <a:latin typeface="Arial" charset="0"/>
                <a:ea typeface="ＭＳ Ｐゴシック" charset="0"/>
              </a:defRPr>
            </a:lvl2pPr>
            <a:lvl3pPr marL="1143000" indent="-228600" algn="ctr" eaLnBrk="0" hangingPunct="0">
              <a:defRPr>
                <a:solidFill>
                  <a:schemeClr val="tx1"/>
                </a:solidFill>
                <a:latin typeface="Arial" charset="0"/>
                <a:ea typeface="ＭＳ Ｐゴシック" charset="0"/>
              </a:defRPr>
            </a:lvl3pPr>
            <a:lvl4pPr marL="1600200" indent="-228600" algn="ctr" eaLnBrk="0" hangingPunct="0">
              <a:defRPr>
                <a:solidFill>
                  <a:schemeClr val="tx1"/>
                </a:solidFill>
                <a:latin typeface="Arial" charset="0"/>
                <a:ea typeface="ＭＳ Ｐゴシック" charset="0"/>
              </a:defRPr>
            </a:lvl4pPr>
            <a:lvl5pPr marL="2057400" indent="-228600" algn="ctr"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r>
              <a:rPr lang="en-US">
                <a:solidFill>
                  <a:schemeClr val="tx2"/>
                </a:solidFill>
              </a:rPr>
              <a:t>Ask-a-Scientist Lecture</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fade">
                                      <p:cBhvr>
                                        <p:cTn id="10" dur="500"/>
                                        <p:tgtEl>
                                          <p:spTgt spid="7">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Effect transition="in" filter="fade">
                                      <p:cBhvr>
                                        <p:cTn id="13"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Content Placeholder 1"/>
          <p:cNvSpPr>
            <a:spLocks noGrp="1"/>
          </p:cNvSpPr>
          <p:nvPr>
            <p:ph idx="1"/>
          </p:nvPr>
        </p:nvSpPr>
        <p:spPr>
          <a:xfrm>
            <a:off x="419100" y="1066800"/>
            <a:ext cx="8229600" cy="5253038"/>
          </a:xfrm>
        </p:spPr>
        <p:txBody>
          <a:bodyPr/>
          <a:lstStyle/>
          <a:p>
            <a:r>
              <a:rPr lang="en-US" sz="2000">
                <a:latin typeface="Constantia" charset="0"/>
              </a:rPr>
              <a:t>Patented in 2002 by a group </a:t>
            </a:r>
            <a:br>
              <a:rPr lang="en-US" sz="2000">
                <a:latin typeface="Constantia" charset="0"/>
              </a:rPr>
            </a:br>
            <a:r>
              <a:rPr lang="en-US" sz="2000">
                <a:latin typeface="Constantia" charset="0"/>
              </a:rPr>
              <a:t>led by Bearden.</a:t>
            </a:r>
          </a:p>
          <a:p>
            <a:r>
              <a:rPr lang="en-US" sz="2000">
                <a:latin typeface="Constantia" charset="0"/>
              </a:rPr>
              <a:t>Purports to be a device for </a:t>
            </a:r>
            <a:br>
              <a:rPr lang="en-US" sz="2000">
                <a:latin typeface="Constantia" charset="0"/>
              </a:rPr>
            </a:br>
            <a:r>
              <a:rPr lang="en-US" sz="2000">
                <a:latin typeface="Constantia" charset="0"/>
              </a:rPr>
              <a:t>extracting energy from the </a:t>
            </a:r>
            <a:br>
              <a:rPr lang="en-US" sz="2000">
                <a:latin typeface="Constantia" charset="0"/>
              </a:rPr>
            </a:br>
            <a:r>
              <a:rPr lang="en-US" sz="2000">
                <a:latin typeface="Constantia" charset="0"/>
              </a:rPr>
              <a:t>vacuum (or from </a:t>
            </a:r>
            <a:r>
              <a:rPr lang="ja-JP" altLang="en-US" sz="2000">
                <a:latin typeface="Constantia" charset="0"/>
              </a:rPr>
              <a:t>“</a:t>
            </a:r>
            <a:r>
              <a:rPr lang="en-US" sz="2000">
                <a:latin typeface="Constantia" charset="0"/>
              </a:rPr>
              <a:t>scalar waves</a:t>
            </a:r>
            <a:r>
              <a:rPr lang="ja-JP" altLang="en-US" sz="2000">
                <a:latin typeface="Constantia" charset="0"/>
              </a:rPr>
              <a:t>”</a:t>
            </a:r>
            <a:r>
              <a:rPr lang="en-US" sz="2000">
                <a:latin typeface="Constantia" charset="0"/>
              </a:rPr>
              <a:t>, </a:t>
            </a:r>
            <a:br>
              <a:rPr lang="en-US" sz="2000">
                <a:latin typeface="Constantia" charset="0"/>
              </a:rPr>
            </a:br>
            <a:r>
              <a:rPr lang="en-US" sz="2000">
                <a:latin typeface="Constantia" charset="0"/>
              </a:rPr>
              <a:t>the explanation is not clear).</a:t>
            </a:r>
          </a:p>
          <a:p>
            <a:r>
              <a:rPr lang="en-US" sz="2000">
                <a:latin typeface="Constantia" charset="0"/>
              </a:rPr>
              <a:t>In 2002, Bearden promised a </a:t>
            </a:r>
            <a:br>
              <a:rPr lang="en-US" sz="2000">
                <a:latin typeface="Constantia" charset="0"/>
              </a:rPr>
            </a:br>
            <a:r>
              <a:rPr lang="en-US" sz="2000">
                <a:latin typeface="Constantia" charset="0"/>
              </a:rPr>
              <a:t>commercial model in </a:t>
            </a:r>
            <a:r>
              <a:rPr lang="ja-JP" altLang="en-US" sz="2000">
                <a:latin typeface="Constantia" charset="0"/>
              </a:rPr>
              <a:t>“</a:t>
            </a:r>
            <a:r>
              <a:rPr lang="en-US" sz="2000">
                <a:latin typeface="Constantia" charset="0"/>
              </a:rPr>
              <a:t>a year or so</a:t>
            </a:r>
            <a:r>
              <a:rPr lang="ja-JP" altLang="en-US" sz="2000">
                <a:latin typeface="Constantia" charset="0"/>
              </a:rPr>
              <a:t>”</a:t>
            </a:r>
            <a:endParaRPr lang="en-US" sz="2000">
              <a:latin typeface="Constantia" charset="0"/>
            </a:endParaRPr>
          </a:p>
          <a:p>
            <a:r>
              <a:rPr lang="en-US" sz="2000">
                <a:latin typeface="Constantia" charset="0"/>
              </a:rPr>
              <a:t>As of 2005, he claimed he still needed </a:t>
            </a:r>
            <a:r>
              <a:rPr lang="ja-JP" altLang="en-US" sz="2000" i="1">
                <a:latin typeface="Constantia" charset="0"/>
              </a:rPr>
              <a:t>“</a:t>
            </a:r>
            <a:r>
              <a:rPr lang="en-US" sz="2000" i="1">
                <a:latin typeface="Constantia" charset="0"/>
              </a:rPr>
              <a:t>$10-$12 million dollars</a:t>
            </a:r>
            <a:r>
              <a:rPr lang="ja-JP" altLang="en-US" sz="2000" i="1">
                <a:latin typeface="Constantia" charset="0"/>
              </a:rPr>
              <a:t>”</a:t>
            </a:r>
            <a:r>
              <a:rPr lang="en-US" sz="2000" i="1">
                <a:latin typeface="Constantia" charset="0"/>
              </a:rPr>
              <a:t> </a:t>
            </a:r>
            <a:r>
              <a:rPr lang="en-US" sz="2000">
                <a:latin typeface="Constantia" charset="0"/>
              </a:rPr>
              <a:t>to develop the MEG into a commercial product.</a:t>
            </a:r>
          </a:p>
          <a:p>
            <a:pPr lvl="1"/>
            <a:r>
              <a:rPr lang="en-US" sz="2000">
                <a:latin typeface="Constantia" charset="0"/>
              </a:rPr>
              <a:t>It</a:t>
            </a:r>
            <a:r>
              <a:rPr lang="ja-JP" altLang="en-US" sz="2000">
                <a:latin typeface="Constantia" charset="0"/>
              </a:rPr>
              <a:t>’</a:t>
            </a:r>
            <a:r>
              <a:rPr lang="en-US" sz="2000">
                <a:latin typeface="Constantia" charset="0"/>
              </a:rPr>
              <a:t>s not clear what the money is for, since he claims it has already produced </a:t>
            </a:r>
            <a:r>
              <a:rPr lang="ja-JP" altLang="en-US" sz="2000">
                <a:latin typeface="Constantia" charset="0"/>
              </a:rPr>
              <a:t>“</a:t>
            </a:r>
            <a:r>
              <a:rPr lang="en-US" sz="2000">
                <a:latin typeface="Constantia" charset="0"/>
              </a:rPr>
              <a:t>100 times more energy than was input</a:t>
            </a:r>
            <a:r>
              <a:rPr lang="ja-JP" altLang="en-US" sz="2000">
                <a:latin typeface="Constantia" charset="0"/>
              </a:rPr>
              <a:t>”</a:t>
            </a:r>
            <a:r>
              <a:rPr lang="en-US" sz="2000">
                <a:latin typeface="Constantia" charset="0"/>
              </a:rPr>
              <a:t>.</a:t>
            </a:r>
          </a:p>
          <a:p>
            <a:r>
              <a:rPr lang="en-US" sz="2000">
                <a:latin typeface="Constantia" charset="0"/>
              </a:rPr>
              <a:t>To date, there is still no commercial product.</a:t>
            </a:r>
          </a:p>
          <a:p>
            <a:r>
              <a:rPr lang="en-US" sz="2000">
                <a:latin typeface="Constantia" charset="0"/>
              </a:rPr>
              <a:t>Independent analyst essentially describe it as </a:t>
            </a:r>
            <a:r>
              <a:rPr lang="ja-JP" altLang="en-US" sz="2000">
                <a:latin typeface="Constantia" charset="0"/>
              </a:rPr>
              <a:t>“</a:t>
            </a:r>
            <a:r>
              <a:rPr lang="en-US" sz="2000">
                <a:latin typeface="Constantia" charset="0"/>
              </a:rPr>
              <a:t>a fancy transformer</a:t>
            </a:r>
            <a:r>
              <a:rPr lang="ja-JP" altLang="en-US" sz="2000">
                <a:latin typeface="Constantia" charset="0"/>
              </a:rPr>
              <a:t>”</a:t>
            </a:r>
            <a:r>
              <a:rPr lang="en-US" sz="2000">
                <a:latin typeface="Constantia" charset="0"/>
              </a:rPr>
              <a:t>.</a:t>
            </a:r>
          </a:p>
          <a:p>
            <a:r>
              <a:rPr lang="en-US" sz="2000">
                <a:latin typeface="Constantia" charset="0"/>
              </a:rPr>
              <a:t>Cited by many as </a:t>
            </a:r>
            <a:r>
              <a:rPr lang="ja-JP" altLang="en-US" sz="2000">
                <a:latin typeface="Constantia" charset="0"/>
              </a:rPr>
              <a:t>“</a:t>
            </a:r>
            <a:r>
              <a:rPr lang="en-US" sz="2000">
                <a:latin typeface="Constantia" charset="0"/>
              </a:rPr>
              <a:t>absolute proof</a:t>
            </a:r>
            <a:r>
              <a:rPr lang="ja-JP" altLang="en-US" sz="2000">
                <a:latin typeface="Constantia" charset="0"/>
              </a:rPr>
              <a:t>”</a:t>
            </a:r>
            <a:r>
              <a:rPr lang="en-US" sz="2000">
                <a:latin typeface="Constantia" charset="0"/>
              </a:rPr>
              <a:t> of  </a:t>
            </a:r>
            <a:r>
              <a:rPr lang="ja-JP" altLang="en-US" sz="2000">
                <a:latin typeface="Constantia" charset="0"/>
              </a:rPr>
              <a:t>“</a:t>
            </a:r>
            <a:r>
              <a:rPr lang="en-US" sz="2000">
                <a:latin typeface="Constantia" charset="0"/>
              </a:rPr>
              <a:t>over-unity</a:t>
            </a:r>
            <a:r>
              <a:rPr lang="ja-JP" altLang="en-US" sz="2000">
                <a:latin typeface="Constantia" charset="0"/>
              </a:rPr>
              <a:t>”</a:t>
            </a:r>
            <a:r>
              <a:rPr lang="en-US" sz="2000">
                <a:latin typeface="Constantia" charset="0"/>
              </a:rPr>
              <a:t> physics.</a:t>
            </a:r>
          </a:p>
        </p:txBody>
      </p:sp>
      <p:sp>
        <p:nvSpPr>
          <p:cNvPr id="3" name="Title 2"/>
          <p:cNvSpPr>
            <a:spLocks noGrp="1"/>
          </p:cNvSpPr>
          <p:nvPr>
            <p:ph type="title"/>
          </p:nvPr>
        </p:nvSpPr>
        <p:spPr>
          <a:xfrm>
            <a:off x="304800" y="342900"/>
            <a:ext cx="8572500" cy="627063"/>
          </a:xfrm>
        </p:spPr>
        <p:txBody>
          <a:bodyPr/>
          <a:lstStyle/>
          <a:p>
            <a:pPr>
              <a:defRPr/>
            </a:pPr>
            <a:r>
              <a:rPr smtClean="0">
                <a:ea typeface="+mj-ea"/>
              </a:rPr>
              <a:t>The motionless electric generator (MEG)</a:t>
            </a:r>
            <a:endParaRPr>
              <a:ea typeface="+mj-ea"/>
            </a:endParaRPr>
          </a:p>
        </p:txBody>
      </p:sp>
      <p:pic>
        <p:nvPicPr>
          <p:cNvPr id="7885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1066800"/>
            <a:ext cx="4457700" cy="2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53" name="Date Placeholder 10"/>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algn="ctr" eaLnBrk="0" hangingPunct="0">
              <a:defRPr>
                <a:solidFill>
                  <a:schemeClr val="tx1"/>
                </a:solidFill>
                <a:latin typeface="Arial" charset="0"/>
                <a:ea typeface="ＭＳ Ｐゴシック" charset="0"/>
              </a:defRPr>
            </a:lvl1pPr>
            <a:lvl2pPr marL="742950" indent="-285750" algn="ctr" eaLnBrk="0" hangingPunct="0">
              <a:defRPr>
                <a:solidFill>
                  <a:schemeClr val="tx1"/>
                </a:solidFill>
                <a:latin typeface="Arial" charset="0"/>
                <a:ea typeface="ＭＳ Ｐゴシック" charset="0"/>
              </a:defRPr>
            </a:lvl2pPr>
            <a:lvl3pPr marL="1143000" indent="-228600" algn="ctr" eaLnBrk="0" hangingPunct="0">
              <a:defRPr>
                <a:solidFill>
                  <a:schemeClr val="tx1"/>
                </a:solidFill>
                <a:latin typeface="Arial" charset="0"/>
                <a:ea typeface="ＭＳ Ｐゴシック" charset="0"/>
              </a:defRPr>
            </a:lvl3pPr>
            <a:lvl4pPr marL="1600200" indent="-228600" algn="ctr" eaLnBrk="0" hangingPunct="0">
              <a:defRPr>
                <a:solidFill>
                  <a:schemeClr val="tx1"/>
                </a:solidFill>
                <a:latin typeface="Arial" charset="0"/>
                <a:ea typeface="ＭＳ Ｐゴシック" charset="0"/>
              </a:defRPr>
            </a:lvl4pPr>
            <a:lvl5pPr marL="2057400" indent="-228600" algn="ctr"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algn="l" eaLnBrk="1" hangingPunct="1"/>
            <a:r>
              <a:rPr lang="en-US" smtClean="0">
                <a:solidFill>
                  <a:schemeClr val="tx2"/>
                </a:solidFill>
              </a:rPr>
              <a:t>May 5, 2013</a:t>
            </a:r>
            <a:endParaRPr lang="en-US">
              <a:solidFill>
                <a:schemeClr val="tx2"/>
              </a:solidFill>
            </a:endParaRPr>
          </a:p>
        </p:txBody>
      </p:sp>
      <p:sp>
        <p:nvSpPr>
          <p:cNvPr id="78854" name="Slide Number Placeholder 1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a:solidFill>
                  <a:schemeClr val="tx1"/>
                </a:solidFill>
                <a:latin typeface="Arial" charset="0"/>
                <a:ea typeface="ＭＳ Ｐゴシック" charset="0"/>
              </a:defRPr>
            </a:lvl1pPr>
            <a:lvl2pPr marL="742950" indent="-285750" algn="ctr" eaLnBrk="0" hangingPunct="0">
              <a:defRPr>
                <a:solidFill>
                  <a:schemeClr val="tx1"/>
                </a:solidFill>
                <a:latin typeface="Arial" charset="0"/>
                <a:ea typeface="ＭＳ Ｐゴシック" charset="0"/>
              </a:defRPr>
            </a:lvl2pPr>
            <a:lvl3pPr marL="1143000" indent="-228600" algn="ctr" eaLnBrk="0" hangingPunct="0">
              <a:defRPr>
                <a:solidFill>
                  <a:schemeClr val="tx1"/>
                </a:solidFill>
                <a:latin typeface="Arial" charset="0"/>
                <a:ea typeface="ＭＳ Ｐゴシック" charset="0"/>
              </a:defRPr>
            </a:lvl3pPr>
            <a:lvl4pPr marL="1600200" indent="-228600" algn="ctr" eaLnBrk="0" hangingPunct="0">
              <a:defRPr>
                <a:solidFill>
                  <a:schemeClr val="tx1"/>
                </a:solidFill>
                <a:latin typeface="Arial" charset="0"/>
                <a:ea typeface="ＭＳ Ｐゴシック" charset="0"/>
              </a:defRPr>
            </a:lvl4pPr>
            <a:lvl5pPr marL="2057400" indent="-228600" algn="ctr"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01409321-E029-D144-A7FB-17F3DF3C1DB1}" type="slidenum">
              <a:rPr lang="en-US">
                <a:solidFill>
                  <a:schemeClr val="tx2"/>
                </a:solidFill>
              </a:rPr>
              <a:pPr eaLnBrk="1" hangingPunct="1"/>
              <a:t>74</a:t>
            </a:fld>
            <a:endParaRPr lang="en-US">
              <a:solidFill>
                <a:schemeClr val="tx2"/>
              </a:solidFill>
            </a:endParaRPr>
          </a:p>
        </p:txBody>
      </p:sp>
      <p:sp>
        <p:nvSpPr>
          <p:cNvPr id="78855" name="Footer Placeholder 1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algn="ctr" eaLnBrk="0" hangingPunct="0">
              <a:defRPr>
                <a:solidFill>
                  <a:schemeClr val="tx1"/>
                </a:solidFill>
                <a:latin typeface="Arial" charset="0"/>
                <a:ea typeface="ＭＳ Ｐゴシック" charset="0"/>
              </a:defRPr>
            </a:lvl1pPr>
            <a:lvl2pPr marL="742950" indent="-285750" algn="ctr" eaLnBrk="0" hangingPunct="0">
              <a:defRPr>
                <a:solidFill>
                  <a:schemeClr val="tx1"/>
                </a:solidFill>
                <a:latin typeface="Arial" charset="0"/>
                <a:ea typeface="ＭＳ Ｐゴシック" charset="0"/>
              </a:defRPr>
            </a:lvl2pPr>
            <a:lvl3pPr marL="1143000" indent="-228600" algn="ctr" eaLnBrk="0" hangingPunct="0">
              <a:defRPr>
                <a:solidFill>
                  <a:schemeClr val="tx1"/>
                </a:solidFill>
                <a:latin typeface="Arial" charset="0"/>
                <a:ea typeface="ＭＳ Ｐゴシック" charset="0"/>
              </a:defRPr>
            </a:lvl3pPr>
            <a:lvl4pPr marL="1600200" indent="-228600" algn="ctr" eaLnBrk="0" hangingPunct="0">
              <a:defRPr>
                <a:solidFill>
                  <a:schemeClr val="tx1"/>
                </a:solidFill>
                <a:latin typeface="Arial" charset="0"/>
                <a:ea typeface="ＭＳ Ｐゴシック" charset="0"/>
              </a:defRPr>
            </a:lvl4pPr>
            <a:lvl5pPr marL="2057400" indent="-228600" algn="ctr"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r>
              <a:rPr lang="en-US">
                <a:solidFill>
                  <a:schemeClr val="tx2"/>
                </a:solidFill>
              </a:rPr>
              <a:t>Ask-a-Scientist Lecture</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Content Placeholder 1"/>
          <p:cNvSpPr>
            <a:spLocks noGrp="1"/>
          </p:cNvSpPr>
          <p:nvPr>
            <p:ph idx="1"/>
          </p:nvPr>
        </p:nvSpPr>
        <p:spPr>
          <a:xfrm>
            <a:off x="419100" y="723900"/>
            <a:ext cx="8229600" cy="5253038"/>
          </a:xfrm>
        </p:spPr>
        <p:txBody>
          <a:bodyPr/>
          <a:lstStyle/>
          <a:p>
            <a:r>
              <a:rPr lang="en-US" sz="2400">
                <a:latin typeface="Constantia" charset="0"/>
              </a:rPr>
              <a:t>Numerous </a:t>
            </a:r>
            <a:r>
              <a:rPr lang="ja-JP" altLang="en-US" sz="2400">
                <a:latin typeface="Constantia" charset="0"/>
              </a:rPr>
              <a:t>“</a:t>
            </a:r>
            <a:r>
              <a:rPr lang="en-US" sz="2400">
                <a:latin typeface="Constantia" charset="0"/>
              </a:rPr>
              <a:t>over-unity</a:t>
            </a:r>
            <a:r>
              <a:rPr lang="ja-JP" altLang="en-US" sz="2400">
                <a:latin typeface="Constantia" charset="0"/>
              </a:rPr>
              <a:t>”</a:t>
            </a:r>
            <a:r>
              <a:rPr lang="en-US" sz="2400">
                <a:latin typeface="Constantia" charset="0"/>
              </a:rPr>
              <a:t> technologies exist, but are actively suppressed by government or special interests, using means up to and including murder.</a:t>
            </a:r>
          </a:p>
          <a:p>
            <a:r>
              <a:rPr lang="en-US" sz="2400">
                <a:latin typeface="Constantia" charset="0"/>
              </a:rPr>
              <a:t>Believes that something called </a:t>
            </a:r>
            <a:r>
              <a:rPr lang="ja-JP" altLang="en-US" sz="2400">
                <a:latin typeface="Constantia" charset="0"/>
              </a:rPr>
              <a:t>“</a:t>
            </a:r>
            <a:r>
              <a:rPr lang="en-US" sz="2400">
                <a:latin typeface="Constantia" charset="0"/>
              </a:rPr>
              <a:t>scalar  waves</a:t>
            </a:r>
            <a:r>
              <a:rPr lang="ja-JP" altLang="en-US" sz="2400">
                <a:latin typeface="Constantia" charset="0"/>
              </a:rPr>
              <a:t>”</a:t>
            </a:r>
            <a:r>
              <a:rPr lang="en-US" sz="2400">
                <a:latin typeface="Constantia" charset="0"/>
              </a:rPr>
              <a:t> are being secretly developed as a weapon, and in fact are responible for:</a:t>
            </a:r>
          </a:p>
          <a:p>
            <a:pPr lvl="1"/>
            <a:r>
              <a:rPr lang="en-US" sz="2000">
                <a:latin typeface="Constantia" charset="0"/>
              </a:rPr>
              <a:t>Cernobyl</a:t>
            </a:r>
          </a:p>
          <a:p>
            <a:pPr lvl="1"/>
            <a:r>
              <a:rPr lang="en-US" sz="2000">
                <a:latin typeface="Constantia" charset="0"/>
              </a:rPr>
              <a:t>The disintegration of the space shuttle Challenger</a:t>
            </a:r>
          </a:p>
          <a:p>
            <a:pPr lvl="1"/>
            <a:r>
              <a:rPr lang="en-US" sz="2000">
                <a:latin typeface="Constantia" charset="0"/>
              </a:rPr>
              <a:t>The 2001 Indonesian tsumani</a:t>
            </a:r>
          </a:p>
          <a:p>
            <a:pPr lvl="1"/>
            <a:r>
              <a:rPr lang="en-US" sz="2000">
                <a:latin typeface="Constantia" charset="0"/>
              </a:rPr>
              <a:t>Hurricane Katrina, which was engineered by a combination of the KGB, the Japanese Yakuza, and remaining members of the Aum Shinrikyo cult</a:t>
            </a:r>
          </a:p>
          <a:p>
            <a:r>
              <a:rPr lang="en-US" sz="2400">
                <a:latin typeface="Constantia" charset="0"/>
              </a:rPr>
              <a:t>What conclusion would you draw about the guy?</a:t>
            </a:r>
          </a:p>
        </p:txBody>
      </p:sp>
      <p:sp>
        <p:nvSpPr>
          <p:cNvPr id="3" name="Title 2"/>
          <p:cNvSpPr>
            <a:spLocks noGrp="1"/>
          </p:cNvSpPr>
          <p:nvPr>
            <p:ph type="title"/>
          </p:nvPr>
        </p:nvSpPr>
        <p:spPr/>
        <p:txBody>
          <a:bodyPr/>
          <a:lstStyle/>
          <a:p>
            <a:pPr>
              <a:defRPr/>
            </a:pPr>
            <a:r>
              <a:rPr smtClean="0">
                <a:ea typeface="+mj-ea"/>
              </a:rPr>
              <a:t>Other claims by Bearden*</a:t>
            </a:r>
            <a:endParaRPr>
              <a:ea typeface="+mj-ea"/>
            </a:endParaRPr>
          </a:p>
        </p:txBody>
      </p:sp>
      <p:sp>
        <p:nvSpPr>
          <p:cNvPr id="79876" name="TextBox 6"/>
          <p:cNvSpPr txBox="1">
            <a:spLocks noChangeArrowheads="1"/>
          </p:cNvSpPr>
          <p:nvPr/>
        </p:nvSpPr>
        <p:spPr bwMode="auto">
          <a:xfrm>
            <a:off x="266700" y="5867400"/>
            <a:ext cx="5715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eaLnBrk="0" hangingPunct="0">
              <a:defRPr>
                <a:solidFill>
                  <a:schemeClr val="tx1"/>
                </a:solidFill>
                <a:latin typeface="Arial" charset="0"/>
                <a:ea typeface="ＭＳ Ｐゴシック" charset="0"/>
              </a:defRPr>
            </a:lvl1pPr>
            <a:lvl2pPr marL="742950" indent="-285750" algn="ctr" eaLnBrk="0" hangingPunct="0">
              <a:defRPr>
                <a:solidFill>
                  <a:schemeClr val="tx1"/>
                </a:solidFill>
                <a:latin typeface="Arial" charset="0"/>
                <a:ea typeface="ＭＳ Ｐゴシック" charset="0"/>
              </a:defRPr>
            </a:lvl2pPr>
            <a:lvl3pPr marL="1143000" indent="-228600" algn="ctr" eaLnBrk="0" hangingPunct="0">
              <a:defRPr>
                <a:solidFill>
                  <a:schemeClr val="tx1"/>
                </a:solidFill>
                <a:latin typeface="Arial" charset="0"/>
                <a:ea typeface="ＭＳ Ｐゴシック" charset="0"/>
              </a:defRPr>
            </a:lvl3pPr>
            <a:lvl4pPr marL="1600200" indent="-228600" algn="ctr" eaLnBrk="0" hangingPunct="0">
              <a:defRPr>
                <a:solidFill>
                  <a:schemeClr val="tx1"/>
                </a:solidFill>
                <a:latin typeface="Arial" charset="0"/>
                <a:ea typeface="ＭＳ Ｐゴシック" charset="0"/>
              </a:defRPr>
            </a:lvl4pPr>
            <a:lvl5pPr marL="2057400" indent="-228600" algn="ctr"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algn="l" eaLnBrk="1" hangingPunct="1"/>
            <a:r>
              <a:rPr lang="en-US">
                <a:solidFill>
                  <a:srgbClr val="FFFF00"/>
                </a:solidFill>
              </a:rPr>
              <a:t>*</a:t>
            </a:r>
            <a:r>
              <a:rPr lang="en-US" sz="2000">
                <a:solidFill>
                  <a:srgbClr val="FFFF00"/>
                </a:solidFill>
              </a:rPr>
              <a:t>from his website http://www.cheniere.org</a:t>
            </a:r>
            <a:r>
              <a:rPr lang="en-US">
                <a:solidFill>
                  <a:srgbClr val="FFFF00"/>
                </a:solidFill>
              </a:rPr>
              <a:t>/</a:t>
            </a:r>
          </a:p>
        </p:txBody>
      </p:sp>
      <p:sp>
        <p:nvSpPr>
          <p:cNvPr id="79877" name="Date Placeholder 7"/>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algn="ctr" eaLnBrk="0" hangingPunct="0">
              <a:defRPr>
                <a:solidFill>
                  <a:schemeClr val="tx1"/>
                </a:solidFill>
                <a:latin typeface="Arial" charset="0"/>
                <a:ea typeface="ＭＳ Ｐゴシック" charset="0"/>
              </a:defRPr>
            </a:lvl1pPr>
            <a:lvl2pPr marL="742950" indent="-285750" algn="ctr" eaLnBrk="0" hangingPunct="0">
              <a:defRPr>
                <a:solidFill>
                  <a:schemeClr val="tx1"/>
                </a:solidFill>
                <a:latin typeface="Arial" charset="0"/>
                <a:ea typeface="ＭＳ Ｐゴシック" charset="0"/>
              </a:defRPr>
            </a:lvl2pPr>
            <a:lvl3pPr marL="1143000" indent="-228600" algn="ctr" eaLnBrk="0" hangingPunct="0">
              <a:defRPr>
                <a:solidFill>
                  <a:schemeClr val="tx1"/>
                </a:solidFill>
                <a:latin typeface="Arial" charset="0"/>
                <a:ea typeface="ＭＳ Ｐゴシック" charset="0"/>
              </a:defRPr>
            </a:lvl3pPr>
            <a:lvl4pPr marL="1600200" indent="-228600" algn="ctr" eaLnBrk="0" hangingPunct="0">
              <a:defRPr>
                <a:solidFill>
                  <a:schemeClr val="tx1"/>
                </a:solidFill>
                <a:latin typeface="Arial" charset="0"/>
                <a:ea typeface="ＭＳ Ｐゴシック" charset="0"/>
              </a:defRPr>
            </a:lvl4pPr>
            <a:lvl5pPr marL="2057400" indent="-228600" algn="ctr"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algn="l" eaLnBrk="1" hangingPunct="1"/>
            <a:r>
              <a:rPr lang="en-US" smtClean="0">
                <a:solidFill>
                  <a:schemeClr val="tx2"/>
                </a:solidFill>
              </a:rPr>
              <a:t>May 5, 2013</a:t>
            </a:r>
            <a:endParaRPr lang="en-US">
              <a:solidFill>
                <a:schemeClr val="tx2"/>
              </a:solidFill>
            </a:endParaRPr>
          </a:p>
        </p:txBody>
      </p:sp>
      <p:sp>
        <p:nvSpPr>
          <p:cNvPr id="79878" name="Slide Number Placeholder 1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a:solidFill>
                  <a:schemeClr val="tx1"/>
                </a:solidFill>
                <a:latin typeface="Arial" charset="0"/>
                <a:ea typeface="ＭＳ Ｐゴシック" charset="0"/>
              </a:defRPr>
            </a:lvl1pPr>
            <a:lvl2pPr marL="742950" indent="-285750" algn="ctr" eaLnBrk="0" hangingPunct="0">
              <a:defRPr>
                <a:solidFill>
                  <a:schemeClr val="tx1"/>
                </a:solidFill>
                <a:latin typeface="Arial" charset="0"/>
                <a:ea typeface="ＭＳ Ｐゴシック" charset="0"/>
              </a:defRPr>
            </a:lvl2pPr>
            <a:lvl3pPr marL="1143000" indent="-228600" algn="ctr" eaLnBrk="0" hangingPunct="0">
              <a:defRPr>
                <a:solidFill>
                  <a:schemeClr val="tx1"/>
                </a:solidFill>
                <a:latin typeface="Arial" charset="0"/>
                <a:ea typeface="ＭＳ Ｐゴシック" charset="0"/>
              </a:defRPr>
            </a:lvl3pPr>
            <a:lvl4pPr marL="1600200" indent="-228600" algn="ctr" eaLnBrk="0" hangingPunct="0">
              <a:defRPr>
                <a:solidFill>
                  <a:schemeClr val="tx1"/>
                </a:solidFill>
                <a:latin typeface="Arial" charset="0"/>
                <a:ea typeface="ＭＳ Ｐゴシック" charset="0"/>
              </a:defRPr>
            </a:lvl4pPr>
            <a:lvl5pPr marL="2057400" indent="-228600" algn="ctr"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68A1112D-B90D-944C-A32A-00F2FB2A1892}" type="slidenum">
              <a:rPr lang="en-US">
                <a:solidFill>
                  <a:schemeClr val="tx2"/>
                </a:solidFill>
              </a:rPr>
              <a:pPr eaLnBrk="1" hangingPunct="1"/>
              <a:t>75</a:t>
            </a:fld>
            <a:endParaRPr lang="en-US">
              <a:solidFill>
                <a:schemeClr val="tx2"/>
              </a:solidFill>
            </a:endParaRPr>
          </a:p>
        </p:txBody>
      </p:sp>
      <p:sp>
        <p:nvSpPr>
          <p:cNvPr id="79879" name="Footer Placeholder 1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algn="ctr" eaLnBrk="0" hangingPunct="0">
              <a:defRPr>
                <a:solidFill>
                  <a:schemeClr val="tx1"/>
                </a:solidFill>
                <a:latin typeface="Arial" charset="0"/>
                <a:ea typeface="ＭＳ Ｐゴシック" charset="0"/>
              </a:defRPr>
            </a:lvl1pPr>
            <a:lvl2pPr marL="742950" indent="-285750" algn="ctr" eaLnBrk="0" hangingPunct="0">
              <a:defRPr>
                <a:solidFill>
                  <a:schemeClr val="tx1"/>
                </a:solidFill>
                <a:latin typeface="Arial" charset="0"/>
                <a:ea typeface="ＭＳ Ｐゴシック" charset="0"/>
              </a:defRPr>
            </a:lvl2pPr>
            <a:lvl3pPr marL="1143000" indent="-228600" algn="ctr" eaLnBrk="0" hangingPunct="0">
              <a:defRPr>
                <a:solidFill>
                  <a:schemeClr val="tx1"/>
                </a:solidFill>
                <a:latin typeface="Arial" charset="0"/>
                <a:ea typeface="ＭＳ Ｐゴシック" charset="0"/>
              </a:defRPr>
            </a:lvl3pPr>
            <a:lvl4pPr marL="1600200" indent="-228600" algn="ctr" eaLnBrk="0" hangingPunct="0">
              <a:defRPr>
                <a:solidFill>
                  <a:schemeClr val="tx1"/>
                </a:solidFill>
                <a:latin typeface="Arial" charset="0"/>
                <a:ea typeface="ＭＳ Ｐゴシック" charset="0"/>
              </a:defRPr>
            </a:lvl4pPr>
            <a:lvl5pPr marL="2057400" indent="-228600" algn="ctr"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r>
              <a:rPr lang="en-US">
                <a:solidFill>
                  <a:schemeClr val="tx2"/>
                </a:solidFill>
              </a:rPr>
              <a:t>Ask-a-Scientist Lecture</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Content Placeholder 1"/>
          <p:cNvSpPr>
            <a:spLocks noGrp="1"/>
          </p:cNvSpPr>
          <p:nvPr>
            <p:ph idx="1"/>
          </p:nvPr>
        </p:nvSpPr>
        <p:spPr>
          <a:xfrm>
            <a:off x="457200" y="842963"/>
            <a:ext cx="5181600" cy="5481637"/>
          </a:xfrm>
        </p:spPr>
        <p:txBody>
          <a:bodyPr/>
          <a:lstStyle/>
          <a:p>
            <a:r>
              <a:rPr lang="en-US" sz="2400">
                <a:latin typeface="Constantia" charset="0"/>
              </a:rPr>
              <a:t>For a sine wave</a:t>
            </a:r>
          </a:p>
          <a:p>
            <a:endParaRPr lang="en-US" sz="2400">
              <a:latin typeface="Constantia" charset="0"/>
            </a:endParaRPr>
          </a:p>
          <a:p>
            <a:endParaRPr lang="en-US" sz="2400">
              <a:latin typeface="Constantia" charset="0"/>
            </a:endParaRPr>
          </a:p>
          <a:p>
            <a:endParaRPr lang="en-US" sz="2400">
              <a:latin typeface="Constantia" charset="0"/>
            </a:endParaRPr>
          </a:p>
          <a:p>
            <a:r>
              <a:rPr lang="en-US" sz="2400">
                <a:latin typeface="Constantia" charset="0"/>
              </a:rPr>
              <a:t> but for a square wave</a:t>
            </a:r>
          </a:p>
          <a:p>
            <a:endParaRPr lang="en-US" sz="2400">
              <a:latin typeface="Constantia" charset="0"/>
            </a:endParaRPr>
          </a:p>
          <a:p>
            <a:endParaRPr lang="en-US" sz="2400">
              <a:latin typeface="Constantia" charset="0"/>
            </a:endParaRPr>
          </a:p>
          <a:p>
            <a:r>
              <a:rPr lang="en-US" sz="2400">
                <a:latin typeface="Constantia" charset="0"/>
              </a:rPr>
              <a:t>No simple formula works all the time.</a:t>
            </a:r>
          </a:p>
        </p:txBody>
      </p:sp>
      <p:sp>
        <p:nvSpPr>
          <p:cNvPr id="3" name="Title 2"/>
          <p:cNvSpPr>
            <a:spLocks noGrp="1"/>
          </p:cNvSpPr>
          <p:nvPr>
            <p:ph type="title"/>
          </p:nvPr>
        </p:nvSpPr>
        <p:spPr/>
        <p:txBody>
          <a:bodyPr/>
          <a:lstStyle/>
          <a:p>
            <a:pPr>
              <a:defRPr/>
            </a:pPr>
            <a:r>
              <a:rPr smtClean="0">
                <a:ea typeface="+mj-ea"/>
              </a:rPr>
              <a:t>Example: complex waveforms</a:t>
            </a:r>
            <a:endParaRPr>
              <a:ea typeface="+mj-ea"/>
            </a:endParaRPr>
          </a:p>
        </p:txBody>
      </p:sp>
      <p:pic>
        <p:nvPicPr>
          <p:cNvPr id="5126" name="Picture 6" descr="fourier4.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81650" y="1181100"/>
            <a:ext cx="3222625"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122" name="Object 2"/>
          <p:cNvGraphicFramePr>
            <a:graphicFrameLocks noChangeAspect="1"/>
          </p:cNvGraphicFramePr>
          <p:nvPr/>
        </p:nvGraphicFramePr>
        <p:xfrm>
          <a:off x="1485900" y="1485900"/>
          <a:ext cx="2667000" cy="1143000"/>
        </p:xfrm>
        <a:graphic>
          <a:graphicData uri="http://schemas.openxmlformats.org/presentationml/2006/ole">
            <mc:AlternateContent xmlns:mc="http://schemas.openxmlformats.org/markup-compatibility/2006">
              <mc:Choice xmlns:v="urn:schemas-microsoft-com:vml" Requires="v">
                <p:oleObj spid="_x0000_s5149" name="Equation" r:id="rId4" imgW="977760" imgH="419040" progId="Equation.3">
                  <p:embed/>
                </p:oleObj>
              </mc:Choice>
              <mc:Fallback>
                <p:oleObj name="Equation" r:id="rId4" imgW="977760" imgH="419040"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85900" y="1485900"/>
                        <a:ext cx="2667000" cy="1143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123" name="Object 3"/>
          <p:cNvGraphicFramePr>
            <a:graphicFrameLocks noChangeAspect="1"/>
          </p:cNvGraphicFramePr>
          <p:nvPr/>
        </p:nvGraphicFramePr>
        <p:xfrm>
          <a:off x="1600200" y="3276600"/>
          <a:ext cx="2562225" cy="658813"/>
        </p:xfrm>
        <a:graphic>
          <a:graphicData uri="http://schemas.openxmlformats.org/presentationml/2006/ole">
            <mc:AlternateContent xmlns:mc="http://schemas.openxmlformats.org/markup-compatibility/2006">
              <mc:Choice xmlns:v="urn:schemas-microsoft-com:vml" Requires="v">
                <p:oleObj spid="_x0000_s5150" name="Equation" r:id="rId6" imgW="939600" imgH="241200" progId="Equation.3">
                  <p:embed/>
                </p:oleObj>
              </mc:Choice>
              <mc:Fallback>
                <p:oleObj name="Equation" r:id="rId6" imgW="939600" imgH="241200" progId="Equation.3">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00200" y="3276600"/>
                        <a:ext cx="2562225" cy="6588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Rounded Rectangle 11"/>
          <p:cNvSpPr/>
          <p:nvPr/>
        </p:nvSpPr>
        <p:spPr>
          <a:xfrm>
            <a:off x="1447800" y="876300"/>
            <a:ext cx="1447800" cy="4191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Rounded Rectangle 12"/>
          <p:cNvSpPr/>
          <p:nvPr/>
        </p:nvSpPr>
        <p:spPr>
          <a:xfrm>
            <a:off x="2019300" y="2705100"/>
            <a:ext cx="1714500" cy="4191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Freeform 13"/>
          <p:cNvSpPr/>
          <p:nvPr/>
        </p:nvSpPr>
        <p:spPr>
          <a:xfrm flipV="1">
            <a:off x="2895600" y="1028700"/>
            <a:ext cx="3363913" cy="671513"/>
          </a:xfrm>
          <a:custGeom>
            <a:avLst/>
            <a:gdLst>
              <a:gd name="connsiteX0" fmla="*/ 0 w 2279560"/>
              <a:gd name="connsiteY0" fmla="*/ 1004552 h 1058215"/>
              <a:gd name="connsiteX1" fmla="*/ 875763 w 2279560"/>
              <a:gd name="connsiteY1" fmla="*/ 978795 h 1058215"/>
              <a:gd name="connsiteX2" fmla="*/ 1197735 w 2279560"/>
              <a:gd name="connsiteY2" fmla="*/ 528034 h 1058215"/>
              <a:gd name="connsiteX3" fmla="*/ 2279560 w 2279560"/>
              <a:gd name="connsiteY3" fmla="*/ 0 h 1058215"/>
            </a:gdLst>
            <a:ahLst/>
            <a:cxnLst>
              <a:cxn ang="0">
                <a:pos x="connsiteX0" y="connsiteY0"/>
              </a:cxn>
              <a:cxn ang="0">
                <a:pos x="connsiteX1" y="connsiteY1"/>
              </a:cxn>
              <a:cxn ang="0">
                <a:pos x="connsiteX2" y="connsiteY2"/>
              </a:cxn>
              <a:cxn ang="0">
                <a:pos x="connsiteX3" y="connsiteY3"/>
              </a:cxn>
            </a:cxnLst>
            <a:rect l="l" t="t" r="r" b="b"/>
            <a:pathLst>
              <a:path w="2279560" h="1058215">
                <a:moveTo>
                  <a:pt x="0" y="1004552"/>
                </a:moveTo>
                <a:cubicBezTo>
                  <a:pt x="338070" y="1031383"/>
                  <a:pt x="676141" y="1058215"/>
                  <a:pt x="875763" y="978795"/>
                </a:cubicBezTo>
                <a:cubicBezTo>
                  <a:pt x="1075385" y="899375"/>
                  <a:pt x="963769" y="691166"/>
                  <a:pt x="1197735" y="528034"/>
                </a:cubicBezTo>
                <a:cubicBezTo>
                  <a:pt x="1431701" y="364902"/>
                  <a:pt x="1855630" y="182451"/>
                  <a:pt x="2279560" y="0"/>
                </a:cubicBezTo>
              </a:path>
            </a:pathLst>
          </a:custGeom>
          <a:ln w="381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5" name="Freeform 14"/>
          <p:cNvSpPr/>
          <p:nvPr/>
        </p:nvSpPr>
        <p:spPr>
          <a:xfrm>
            <a:off x="3735388" y="2933700"/>
            <a:ext cx="2652712" cy="2474913"/>
          </a:xfrm>
          <a:custGeom>
            <a:avLst/>
            <a:gdLst>
              <a:gd name="connsiteX0" fmla="*/ 0 w 2653048"/>
              <a:gd name="connsiteY0" fmla="*/ 0 h 991673"/>
              <a:gd name="connsiteX1" fmla="*/ 837127 w 2653048"/>
              <a:gd name="connsiteY1" fmla="*/ 193183 h 991673"/>
              <a:gd name="connsiteX2" fmla="*/ 850006 w 2653048"/>
              <a:gd name="connsiteY2" fmla="*/ 656822 h 991673"/>
              <a:gd name="connsiteX3" fmla="*/ 2653048 w 2653048"/>
              <a:gd name="connsiteY3" fmla="*/ 991673 h 991673"/>
              <a:gd name="connsiteX0" fmla="*/ 0 w 2653048"/>
              <a:gd name="connsiteY0" fmla="*/ 0 h 991673"/>
              <a:gd name="connsiteX1" fmla="*/ 1218127 w 2653048"/>
              <a:gd name="connsiteY1" fmla="*/ 193183 h 991673"/>
              <a:gd name="connsiteX2" fmla="*/ 850006 w 2653048"/>
              <a:gd name="connsiteY2" fmla="*/ 656822 h 991673"/>
              <a:gd name="connsiteX3" fmla="*/ 2653048 w 2653048"/>
              <a:gd name="connsiteY3" fmla="*/ 991673 h 991673"/>
              <a:gd name="connsiteX0" fmla="*/ 0 w 2653048"/>
              <a:gd name="connsiteY0" fmla="*/ 0 h 991673"/>
              <a:gd name="connsiteX1" fmla="*/ 1218127 w 2653048"/>
              <a:gd name="connsiteY1" fmla="*/ 193183 h 991673"/>
              <a:gd name="connsiteX2" fmla="*/ 1573906 w 2653048"/>
              <a:gd name="connsiteY2" fmla="*/ 656822 h 991673"/>
              <a:gd name="connsiteX3" fmla="*/ 2653048 w 2653048"/>
              <a:gd name="connsiteY3" fmla="*/ 991673 h 991673"/>
            </a:gdLst>
            <a:ahLst/>
            <a:cxnLst>
              <a:cxn ang="0">
                <a:pos x="connsiteX0" y="connsiteY0"/>
              </a:cxn>
              <a:cxn ang="0">
                <a:pos x="connsiteX1" y="connsiteY1"/>
              </a:cxn>
              <a:cxn ang="0">
                <a:pos x="connsiteX2" y="connsiteY2"/>
              </a:cxn>
              <a:cxn ang="0">
                <a:pos x="connsiteX3" y="connsiteY3"/>
              </a:cxn>
            </a:cxnLst>
            <a:rect l="l" t="t" r="r" b="b"/>
            <a:pathLst>
              <a:path w="2653048" h="991673">
                <a:moveTo>
                  <a:pt x="0" y="0"/>
                </a:moveTo>
                <a:cubicBezTo>
                  <a:pt x="347729" y="41856"/>
                  <a:pt x="955809" y="83713"/>
                  <a:pt x="1218127" y="193183"/>
                </a:cubicBezTo>
                <a:cubicBezTo>
                  <a:pt x="1480445" y="302653"/>
                  <a:pt x="1334753" y="523740"/>
                  <a:pt x="1573906" y="656822"/>
                </a:cubicBezTo>
                <a:cubicBezTo>
                  <a:pt x="1813059" y="789904"/>
                  <a:pt x="1902854" y="890788"/>
                  <a:pt x="2653048" y="991673"/>
                </a:cubicBezTo>
              </a:path>
            </a:pathLst>
          </a:custGeom>
          <a:ln w="381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5131" name="Date Placeholder 18"/>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algn="ctr" eaLnBrk="0" hangingPunct="0">
              <a:defRPr>
                <a:solidFill>
                  <a:schemeClr val="tx1"/>
                </a:solidFill>
                <a:latin typeface="Arial" charset="0"/>
                <a:ea typeface="ＭＳ Ｐゴシック" charset="0"/>
              </a:defRPr>
            </a:lvl1pPr>
            <a:lvl2pPr marL="742950" indent="-285750" algn="ctr" eaLnBrk="0" hangingPunct="0">
              <a:defRPr>
                <a:solidFill>
                  <a:schemeClr val="tx1"/>
                </a:solidFill>
                <a:latin typeface="Arial" charset="0"/>
                <a:ea typeface="ＭＳ Ｐゴシック" charset="0"/>
              </a:defRPr>
            </a:lvl2pPr>
            <a:lvl3pPr marL="1143000" indent="-228600" algn="ctr" eaLnBrk="0" hangingPunct="0">
              <a:defRPr>
                <a:solidFill>
                  <a:schemeClr val="tx1"/>
                </a:solidFill>
                <a:latin typeface="Arial" charset="0"/>
                <a:ea typeface="ＭＳ Ｐゴシック" charset="0"/>
              </a:defRPr>
            </a:lvl3pPr>
            <a:lvl4pPr marL="1600200" indent="-228600" algn="ctr" eaLnBrk="0" hangingPunct="0">
              <a:defRPr>
                <a:solidFill>
                  <a:schemeClr val="tx1"/>
                </a:solidFill>
                <a:latin typeface="Arial" charset="0"/>
                <a:ea typeface="ＭＳ Ｐゴシック" charset="0"/>
              </a:defRPr>
            </a:lvl4pPr>
            <a:lvl5pPr marL="2057400" indent="-228600" algn="ctr"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algn="l" eaLnBrk="1" hangingPunct="1"/>
            <a:r>
              <a:rPr lang="en-US" smtClean="0">
                <a:solidFill>
                  <a:schemeClr val="tx2"/>
                </a:solidFill>
              </a:rPr>
              <a:t>May 5, 2013</a:t>
            </a:r>
            <a:endParaRPr lang="en-US">
              <a:solidFill>
                <a:schemeClr val="tx2"/>
              </a:solidFill>
            </a:endParaRPr>
          </a:p>
        </p:txBody>
      </p:sp>
      <p:sp>
        <p:nvSpPr>
          <p:cNvPr id="5132" name="Slide Number Placeholder 19"/>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a:solidFill>
                  <a:schemeClr val="tx1"/>
                </a:solidFill>
                <a:latin typeface="Arial" charset="0"/>
                <a:ea typeface="ＭＳ Ｐゴシック" charset="0"/>
              </a:defRPr>
            </a:lvl1pPr>
            <a:lvl2pPr marL="742950" indent="-285750" algn="ctr" eaLnBrk="0" hangingPunct="0">
              <a:defRPr>
                <a:solidFill>
                  <a:schemeClr val="tx1"/>
                </a:solidFill>
                <a:latin typeface="Arial" charset="0"/>
                <a:ea typeface="ＭＳ Ｐゴシック" charset="0"/>
              </a:defRPr>
            </a:lvl2pPr>
            <a:lvl3pPr marL="1143000" indent="-228600" algn="ctr" eaLnBrk="0" hangingPunct="0">
              <a:defRPr>
                <a:solidFill>
                  <a:schemeClr val="tx1"/>
                </a:solidFill>
                <a:latin typeface="Arial" charset="0"/>
                <a:ea typeface="ＭＳ Ｐゴシック" charset="0"/>
              </a:defRPr>
            </a:lvl3pPr>
            <a:lvl4pPr marL="1600200" indent="-228600" algn="ctr" eaLnBrk="0" hangingPunct="0">
              <a:defRPr>
                <a:solidFill>
                  <a:schemeClr val="tx1"/>
                </a:solidFill>
                <a:latin typeface="Arial" charset="0"/>
                <a:ea typeface="ＭＳ Ｐゴシック" charset="0"/>
              </a:defRPr>
            </a:lvl4pPr>
            <a:lvl5pPr marL="2057400" indent="-228600" algn="ctr"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3682A134-2843-9040-A633-0B1C45482F97}" type="slidenum">
              <a:rPr lang="en-US">
                <a:solidFill>
                  <a:schemeClr val="tx2"/>
                </a:solidFill>
              </a:rPr>
              <a:pPr eaLnBrk="1" hangingPunct="1"/>
              <a:t>76</a:t>
            </a:fld>
            <a:endParaRPr lang="en-US">
              <a:solidFill>
                <a:schemeClr val="tx2"/>
              </a:solidFill>
            </a:endParaRPr>
          </a:p>
        </p:txBody>
      </p:sp>
      <p:sp>
        <p:nvSpPr>
          <p:cNvPr id="5133" name="Footer Placeholder 20"/>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algn="ctr" eaLnBrk="0" hangingPunct="0">
              <a:defRPr>
                <a:solidFill>
                  <a:schemeClr val="tx1"/>
                </a:solidFill>
                <a:latin typeface="Arial" charset="0"/>
                <a:ea typeface="ＭＳ Ｐゴシック" charset="0"/>
              </a:defRPr>
            </a:lvl1pPr>
            <a:lvl2pPr marL="742950" indent="-285750" algn="ctr" eaLnBrk="0" hangingPunct="0">
              <a:defRPr>
                <a:solidFill>
                  <a:schemeClr val="tx1"/>
                </a:solidFill>
                <a:latin typeface="Arial" charset="0"/>
                <a:ea typeface="ＭＳ Ｐゴシック" charset="0"/>
              </a:defRPr>
            </a:lvl2pPr>
            <a:lvl3pPr marL="1143000" indent="-228600" algn="ctr" eaLnBrk="0" hangingPunct="0">
              <a:defRPr>
                <a:solidFill>
                  <a:schemeClr val="tx1"/>
                </a:solidFill>
                <a:latin typeface="Arial" charset="0"/>
                <a:ea typeface="ＭＳ Ｐゴシック" charset="0"/>
              </a:defRPr>
            </a:lvl3pPr>
            <a:lvl4pPr marL="1600200" indent="-228600" algn="ctr" eaLnBrk="0" hangingPunct="0">
              <a:defRPr>
                <a:solidFill>
                  <a:schemeClr val="tx1"/>
                </a:solidFill>
                <a:latin typeface="Arial" charset="0"/>
                <a:ea typeface="ＭＳ Ｐゴシック" charset="0"/>
              </a:defRPr>
            </a:lvl4pPr>
            <a:lvl5pPr marL="2057400" indent="-228600" algn="ctr"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r>
              <a:rPr lang="en-US">
                <a:solidFill>
                  <a:schemeClr val="tx2"/>
                </a:solidFill>
              </a:rPr>
              <a:t>Ask-a-Scientist Lecture</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Content Placeholder 1"/>
          <p:cNvSpPr>
            <a:spLocks noGrp="1"/>
          </p:cNvSpPr>
          <p:nvPr>
            <p:ph idx="1"/>
          </p:nvPr>
        </p:nvSpPr>
        <p:spPr>
          <a:xfrm>
            <a:off x="457200" y="723900"/>
            <a:ext cx="8229600" cy="5634038"/>
          </a:xfrm>
        </p:spPr>
        <p:txBody>
          <a:bodyPr/>
          <a:lstStyle/>
          <a:p>
            <a:r>
              <a:rPr lang="en-US" sz="2400">
                <a:latin typeface="Constantia" charset="0"/>
              </a:rPr>
              <a:t>Power circuit from Stan Meyer</a:t>
            </a:r>
            <a:r>
              <a:rPr lang="ja-JP" altLang="en-US" sz="2400">
                <a:latin typeface="Constantia" charset="0"/>
              </a:rPr>
              <a:t>’</a:t>
            </a:r>
            <a:r>
              <a:rPr lang="en-US" sz="2400">
                <a:latin typeface="Constantia" charset="0"/>
              </a:rPr>
              <a:t>s </a:t>
            </a:r>
            <a:r>
              <a:rPr lang="ja-JP" altLang="en-US" sz="2400">
                <a:latin typeface="Constantia" charset="0"/>
              </a:rPr>
              <a:t>“</a:t>
            </a:r>
            <a:r>
              <a:rPr lang="en-US" sz="2400">
                <a:latin typeface="Constantia" charset="0"/>
              </a:rPr>
              <a:t>Water Fuel Cell</a:t>
            </a:r>
            <a:r>
              <a:rPr lang="ja-JP" altLang="en-US" sz="2400">
                <a:latin typeface="Constantia" charset="0"/>
              </a:rPr>
              <a:t>”</a:t>
            </a:r>
            <a:endParaRPr lang="en-US" sz="2400">
              <a:latin typeface="Constantia" charset="0"/>
            </a:endParaRPr>
          </a:p>
          <a:p>
            <a:pPr lvl="1"/>
            <a:r>
              <a:rPr lang="en-US" sz="2000">
                <a:latin typeface="Constantia" charset="0"/>
              </a:rPr>
              <a:t>Electrolysis driving waveform</a:t>
            </a:r>
            <a:endParaRPr lang="en-US">
              <a:latin typeface="Constantia" charset="0"/>
            </a:endParaRPr>
          </a:p>
          <a:p>
            <a:pPr lvl="1"/>
            <a:endParaRPr lang="en-US">
              <a:latin typeface="Constantia" charset="0"/>
            </a:endParaRPr>
          </a:p>
          <a:p>
            <a:pPr lvl="1"/>
            <a:endParaRPr lang="en-US">
              <a:latin typeface="Constantia" charset="0"/>
            </a:endParaRPr>
          </a:p>
          <a:p>
            <a:pPr lvl="1"/>
            <a:endParaRPr lang="en-US">
              <a:latin typeface="Constantia" charset="0"/>
            </a:endParaRPr>
          </a:p>
          <a:p>
            <a:pPr lvl="1"/>
            <a:endParaRPr lang="en-US">
              <a:latin typeface="Constantia" charset="0"/>
            </a:endParaRPr>
          </a:p>
          <a:p>
            <a:pPr lvl="1"/>
            <a:endParaRPr lang="en-US">
              <a:latin typeface="Constantia" charset="0"/>
            </a:endParaRPr>
          </a:p>
          <a:p>
            <a:pPr lvl="1"/>
            <a:endParaRPr lang="en-US">
              <a:latin typeface="Constantia" charset="0"/>
            </a:endParaRPr>
          </a:p>
          <a:p>
            <a:pPr lvl="1"/>
            <a:endParaRPr lang="en-US">
              <a:latin typeface="Constantia" charset="0"/>
            </a:endParaRPr>
          </a:p>
          <a:p>
            <a:r>
              <a:rPr lang="en-US" sz="2400">
                <a:latin typeface="Constantia" charset="0"/>
              </a:rPr>
              <a:t>All </a:t>
            </a:r>
            <a:r>
              <a:rPr lang="ja-JP" altLang="en-US" sz="2400">
                <a:latin typeface="Constantia" charset="0"/>
              </a:rPr>
              <a:t>“</a:t>
            </a:r>
            <a:r>
              <a:rPr lang="en-US" sz="2400">
                <a:latin typeface="Constantia" charset="0"/>
              </a:rPr>
              <a:t>over-unity</a:t>
            </a:r>
            <a:r>
              <a:rPr lang="ja-JP" altLang="en-US" sz="2400">
                <a:latin typeface="Constantia" charset="0"/>
              </a:rPr>
              <a:t>”</a:t>
            </a:r>
            <a:r>
              <a:rPr lang="en-US" sz="2400">
                <a:latin typeface="Constantia" charset="0"/>
              </a:rPr>
              <a:t> claims regarding Meyer</a:t>
            </a:r>
            <a:r>
              <a:rPr lang="ja-JP" altLang="en-US" sz="2400">
                <a:latin typeface="Constantia" charset="0"/>
              </a:rPr>
              <a:t>’</a:t>
            </a:r>
            <a:r>
              <a:rPr lang="en-US" sz="2400">
                <a:latin typeface="Constantia" charset="0"/>
              </a:rPr>
              <a:t>s cell result from erroneous evaluation of the power in this complex waveform.</a:t>
            </a:r>
          </a:p>
          <a:p>
            <a:r>
              <a:rPr lang="en-US" sz="2400">
                <a:latin typeface="Constantia" charset="0"/>
              </a:rPr>
              <a:t>Complicated waveforms are a very common feature of </a:t>
            </a:r>
            <a:r>
              <a:rPr lang="ja-JP" altLang="en-US" sz="2400">
                <a:latin typeface="Constantia" charset="0"/>
              </a:rPr>
              <a:t>“</a:t>
            </a:r>
            <a:r>
              <a:rPr lang="en-US" sz="2400">
                <a:latin typeface="Constantia" charset="0"/>
              </a:rPr>
              <a:t>over-unity</a:t>
            </a:r>
            <a:r>
              <a:rPr lang="ja-JP" altLang="en-US" sz="2400">
                <a:latin typeface="Constantia" charset="0"/>
              </a:rPr>
              <a:t>”</a:t>
            </a:r>
            <a:r>
              <a:rPr lang="en-US" sz="2400">
                <a:latin typeface="Constantia" charset="0"/>
              </a:rPr>
              <a:t> circuits.</a:t>
            </a:r>
          </a:p>
        </p:txBody>
      </p:sp>
      <p:sp>
        <p:nvSpPr>
          <p:cNvPr id="3" name="Title 2"/>
          <p:cNvSpPr>
            <a:spLocks noGrp="1"/>
          </p:cNvSpPr>
          <p:nvPr>
            <p:ph type="title"/>
          </p:nvPr>
        </p:nvSpPr>
        <p:spPr/>
        <p:txBody>
          <a:bodyPr/>
          <a:lstStyle/>
          <a:p>
            <a:pPr>
              <a:defRPr/>
            </a:pPr>
            <a:r>
              <a:rPr smtClean="0">
                <a:ea typeface="+mj-ea"/>
              </a:rPr>
              <a:t>Can it be that simple?</a:t>
            </a:r>
            <a:endParaRPr>
              <a:ea typeface="+mj-ea"/>
            </a:endParaRPr>
          </a:p>
        </p:txBody>
      </p:sp>
      <p:pic>
        <p:nvPicPr>
          <p:cNvPr id="80900" name="Picture 8" descr="Voltag1.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2900" y="1687513"/>
            <a:ext cx="4686300" cy="2668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901" name="Picture 9" descr="GatedPulseTrainsm.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05500" y="1866900"/>
            <a:ext cx="28448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Freeform 10"/>
          <p:cNvSpPr/>
          <p:nvPr/>
        </p:nvSpPr>
        <p:spPr>
          <a:xfrm>
            <a:off x="4914900" y="1790700"/>
            <a:ext cx="1508125" cy="963613"/>
          </a:xfrm>
          <a:custGeom>
            <a:avLst/>
            <a:gdLst>
              <a:gd name="connsiteX0" fmla="*/ 0 w 1508760"/>
              <a:gd name="connsiteY0" fmla="*/ 323850 h 963930"/>
              <a:gd name="connsiteX1" fmla="*/ 457200 w 1508760"/>
              <a:gd name="connsiteY1" fmla="*/ 106680 h 963930"/>
              <a:gd name="connsiteX2" fmla="*/ 1508760 w 1508760"/>
              <a:gd name="connsiteY2" fmla="*/ 963930 h 963930"/>
            </a:gdLst>
            <a:ahLst/>
            <a:cxnLst>
              <a:cxn ang="0">
                <a:pos x="connsiteX0" y="connsiteY0"/>
              </a:cxn>
              <a:cxn ang="0">
                <a:pos x="connsiteX1" y="connsiteY1"/>
              </a:cxn>
              <a:cxn ang="0">
                <a:pos x="connsiteX2" y="connsiteY2"/>
              </a:cxn>
            </a:cxnLst>
            <a:rect l="l" t="t" r="r" b="b"/>
            <a:pathLst>
              <a:path w="1508760" h="963930">
                <a:moveTo>
                  <a:pt x="0" y="323850"/>
                </a:moveTo>
                <a:cubicBezTo>
                  <a:pt x="102870" y="161925"/>
                  <a:pt x="205740" y="0"/>
                  <a:pt x="457200" y="106680"/>
                </a:cubicBezTo>
                <a:cubicBezTo>
                  <a:pt x="708660" y="213360"/>
                  <a:pt x="1108710" y="588645"/>
                  <a:pt x="1508760" y="963930"/>
                </a:cubicBezTo>
              </a:path>
            </a:pathLst>
          </a:custGeom>
          <a:ln w="508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sp>
        <p:nvSpPr>
          <p:cNvPr id="80903" name="Date Placeholder 14"/>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algn="ctr" eaLnBrk="0" hangingPunct="0">
              <a:defRPr>
                <a:solidFill>
                  <a:schemeClr val="tx1"/>
                </a:solidFill>
                <a:latin typeface="Arial" charset="0"/>
                <a:ea typeface="ＭＳ Ｐゴシック" charset="0"/>
              </a:defRPr>
            </a:lvl1pPr>
            <a:lvl2pPr marL="742950" indent="-285750" algn="ctr" eaLnBrk="0" hangingPunct="0">
              <a:defRPr>
                <a:solidFill>
                  <a:schemeClr val="tx1"/>
                </a:solidFill>
                <a:latin typeface="Arial" charset="0"/>
                <a:ea typeface="ＭＳ Ｐゴシック" charset="0"/>
              </a:defRPr>
            </a:lvl2pPr>
            <a:lvl3pPr marL="1143000" indent="-228600" algn="ctr" eaLnBrk="0" hangingPunct="0">
              <a:defRPr>
                <a:solidFill>
                  <a:schemeClr val="tx1"/>
                </a:solidFill>
                <a:latin typeface="Arial" charset="0"/>
                <a:ea typeface="ＭＳ Ｐゴシック" charset="0"/>
              </a:defRPr>
            </a:lvl3pPr>
            <a:lvl4pPr marL="1600200" indent="-228600" algn="ctr" eaLnBrk="0" hangingPunct="0">
              <a:defRPr>
                <a:solidFill>
                  <a:schemeClr val="tx1"/>
                </a:solidFill>
                <a:latin typeface="Arial" charset="0"/>
                <a:ea typeface="ＭＳ Ｐゴシック" charset="0"/>
              </a:defRPr>
            </a:lvl4pPr>
            <a:lvl5pPr marL="2057400" indent="-228600" algn="ctr"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algn="l" eaLnBrk="1" hangingPunct="1"/>
            <a:r>
              <a:rPr lang="en-US" smtClean="0">
                <a:solidFill>
                  <a:schemeClr val="tx2"/>
                </a:solidFill>
              </a:rPr>
              <a:t>May 5, 2013</a:t>
            </a:r>
            <a:endParaRPr lang="en-US">
              <a:solidFill>
                <a:schemeClr val="tx2"/>
              </a:solidFill>
            </a:endParaRPr>
          </a:p>
        </p:txBody>
      </p:sp>
      <p:sp>
        <p:nvSpPr>
          <p:cNvPr id="80904" name="Slide Number Placeholder 1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a:solidFill>
                  <a:schemeClr val="tx1"/>
                </a:solidFill>
                <a:latin typeface="Arial" charset="0"/>
                <a:ea typeface="ＭＳ Ｐゴシック" charset="0"/>
              </a:defRPr>
            </a:lvl1pPr>
            <a:lvl2pPr marL="742950" indent="-285750" algn="ctr" eaLnBrk="0" hangingPunct="0">
              <a:defRPr>
                <a:solidFill>
                  <a:schemeClr val="tx1"/>
                </a:solidFill>
                <a:latin typeface="Arial" charset="0"/>
                <a:ea typeface="ＭＳ Ｐゴシック" charset="0"/>
              </a:defRPr>
            </a:lvl2pPr>
            <a:lvl3pPr marL="1143000" indent="-228600" algn="ctr" eaLnBrk="0" hangingPunct="0">
              <a:defRPr>
                <a:solidFill>
                  <a:schemeClr val="tx1"/>
                </a:solidFill>
                <a:latin typeface="Arial" charset="0"/>
                <a:ea typeface="ＭＳ Ｐゴシック" charset="0"/>
              </a:defRPr>
            </a:lvl3pPr>
            <a:lvl4pPr marL="1600200" indent="-228600" algn="ctr" eaLnBrk="0" hangingPunct="0">
              <a:defRPr>
                <a:solidFill>
                  <a:schemeClr val="tx1"/>
                </a:solidFill>
                <a:latin typeface="Arial" charset="0"/>
                <a:ea typeface="ＭＳ Ｐゴシック" charset="0"/>
              </a:defRPr>
            </a:lvl4pPr>
            <a:lvl5pPr marL="2057400" indent="-228600" algn="ctr"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4B4C0066-92A5-3445-8961-9FF874B47638}" type="slidenum">
              <a:rPr lang="en-US">
                <a:solidFill>
                  <a:schemeClr val="tx2"/>
                </a:solidFill>
              </a:rPr>
              <a:pPr eaLnBrk="1" hangingPunct="1"/>
              <a:t>77</a:t>
            </a:fld>
            <a:endParaRPr lang="en-US">
              <a:solidFill>
                <a:schemeClr val="tx2"/>
              </a:solidFill>
            </a:endParaRPr>
          </a:p>
        </p:txBody>
      </p:sp>
      <p:sp>
        <p:nvSpPr>
          <p:cNvPr id="80905" name="Footer Placeholder 16"/>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algn="ctr" eaLnBrk="0" hangingPunct="0">
              <a:defRPr>
                <a:solidFill>
                  <a:schemeClr val="tx1"/>
                </a:solidFill>
                <a:latin typeface="Arial" charset="0"/>
                <a:ea typeface="ＭＳ Ｐゴシック" charset="0"/>
              </a:defRPr>
            </a:lvl1pPr>
            <a:lvl2pPr marL="742950" indent="-285750" algn="ctr" eaLnBrk="0" hangingPunct="0">
              <a:defRPr>
                <a:solidFill>
                  <a:schemeClr val="tx1"/>
                </a:solidFill>
                <a:latin typeface="Arial" charset="0"/>
                <a:ea typeface="ＭＳ Ｐゴシック" charset="0"/>
              </a:defRPr>
            </a:lvl2pPr>
            <a:lvl3pPr marL="1143000" indent="-228600" algn="ctr" eaLnBrk="0" hangingPunct="0">
              <a:defRPr>
                <a:solidFill>
                  <a:schemeClr val="tx1"/>
                </a:solidFill>
                <a:latin typeface="Arial" charset="0"/>
                <a:ea typeface="ＭＳ Ｐゴシック" charset="0"/>
              </a:defRPr>
            </a:lvl3pPr>
            <a:lvl4pPr marL="1600200" indent="-228600" algn="ctr" eaLnBrk="0" hangingPunct="0">
              <a:defRPr>
                <a:solidFill>
                  <a:schemeClr val="tx1"/>
                </a:solidFill>
                <a:latin typeface="Arial" charset="0"/>
                <a:ea typeface="ＭＳ Ｐゴシック" charset="0"/>
              </a:defRPr>
            </a:lvl4pPr>
            <a:lvl5pPr marL="2057400" indent="-228600" algn="ctr"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r>
              <a:rPr lang="en-US">
                <a:solidFill>
                  <a:schemeClr val="tx2"/>
                </a:solidFill>
              </a:rPr>
              <a:t>Ask-a-Scientist Lecture</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8925" y="935038"/>
            <a:ext cx="7772400" cy="4127500"/>
          </a:xfrm>
        </p:spPr>
        <p:txBody>
          <a:bodyPr>
            <a:normAutofit/>
          </a:bodyPr>
          <a:lstStyle/>
          <a:p>
            <a:pPr eaLnBrk="1" hangingPunct="1"/>
            <a:r>
              <a:rPr lang="en-US" sz="2400">
                <a:latin typeface="Constantia" charset="0"/>
              </a:rPr>
              <a:t>Perpetual Motion: A device which produces useable output energy with no input energy or fuel.</a:t>
            </a:r>
          </a:p>
          <a:p>
            <a:pPr lvl="1" eaLnBrk="1" hangingPunct="1"/>
            <a:r>
              <a:rPr lang="en-US" sz="2200">
                <a:latin typeface="Constantia" charset="0"/>
              </a:rPr>
              <a:t>To the extent science declares anything </a:t>
            </a:r>
            <a:r>
              <a:rPr lang="ja-JP" altLang="en-US" sz="2200">
                <a:latin typeface="Constantia" charset="0"/>
              </a:rPr>
              <a:t>“</a:t>
            </a:r>
            <a:r>
              <a:rPr lang="en-US" sz="2200">
                <a:latin typeface="Constantia" charset="0"/>
              </a:rPr>
              <a:t>impossible</a:t>
            </a:r>
            <a:r>
              <a:rPr lang="ja-JP" altLang="en-US" sz="2200">
                <a:latin typeface="Constantia" charset="0"/>
              </a:rPr>
              <a:t>”</a:t>
            </a:r>
            <a:r>
              <a:rPr lang="en-US" sz="2200">
                <a:latin typeface="Constantia" charset="0"/>
              </a:rPr>
              <a:t>, this is impossible.</a:t>
            </a:r>
          </a:p>
          <a:p>
            <a:pPr eaLnBrk="1" hangingPunct="1"/>
            <a:r>
              <a:rPr lang="en-US" sz="2400">
                <a:latin typeface="Constantia" charset="0"/>
              </a:rPr>
              <a:t>Dramatically improved efficiency in utilizing an existing power source.</a:t>
            </a:r>
          </a:p>
          <a:p>
            <a:pPr lvl="1" eaLnBrk="1" hangingPunct="1"/>
            <a:r>
              <a:rPr lang="en-US" sz="2200">
                <a:latin typeface="Constantia" charset="0"/>
              </a:rPr>
              <a:t>A legitimate idea, but there limits</a:t>
            </a:r>
          </a:p>
          <a:p>
            <a:pPr eaLnBrk="1" hangingPunct="1"/>
            <a:r>
              <a:rPr lang="en-US" sz="2400">
                <a:latin typeface="Constantia" charset="0"/>
              </a:rPr>
              <a:t>A new source of energy or radically different way of tapping and established source of energy</a:t>
            </a:r>
          </a:p>
          <a:p>
            <a:pPr lvl="1" eaLnBrk="1" hangingPunct="1"/>
            <a:r>
              <a:rPr lang="en-US" sz="2200">
                <a:latin typeface="Constantia" charset="0"/>
              </a:rPr>
              <a:t>Examples: cold fusion, zero point energy, hydrinos, etc.</a:t>
            </a:r>
          </a:p>
        </p:txBody>
      </p:sp>
      <p:sp>
        <p:nvSpPr>
          <p:cNvPr id="2" name="Title 1"/>
          <p:cNvSpPr>
            <a:spLocks noGrp="1"/>
          </p:cNvSpPr>
          <p:nvPr>
            <p:ph type="title"/>
          </p:nvPr>
        </p:nvSpPr>
        <p:spPr>
          <a:xfrm>
            <a:off x="457200" y="152400"/>
            <a:ext cx="8229600" cy="627529"/>
          </a:xfrm>
        </p:spPr>
        <p:txBody>
          <a:bodyPr>
            <a:normAutofit fontScale="90000"/>
          </a:bodyPr>
          <a:lstStyle/>
          <a:p>
            <a:pPr eaLnBrk="1" fontAlgn="auto" hangingPunct="1">
              <a:spcAft>
                <a:spcPts val="0"/>
              </a:spcAft>
              <a:defRPr/>
            </a:pPr>
            <a:r>
              <a:rPr smtClean="0">
                <a:ea typeface="+mj-ea"/>
              </a:rPr>
              <a:t>Types of “free energy”</a:t>
            </a:r>
            <a:endParaRPr>
              <a:ea typeface="+mj-ea"/>
            </a:endParaRPr>
          </a:p>
        </p:txBody>
      </p:sp>
      <p:grpSp>
        <p:nvGrpSpPr>
          <p:cNvPr id="4" name="Group 8"/>
          <p:cNvGrpSpPr>
            <a:grpSpLocks/>
          </p:cNvGrpSpPr>
          <p:nvPr/>
        </p:nvGrpSpPr>
        <p:grpSpPr bwMode="auto">
          <a:xfrm>
            <a:off x="327025" y="1320800"/>
            <a:ext cx="8259763" cy="4546600"/>
            <a:chOff x="327546" y="1321559"/>
            <a:chExt cx="8259170" cy="4545462"/>
          </a:xfrm>
        </p:grpSpPr>
        <p:sp>
          <p:nvSpPr>
            <p:cNvPr id="5" name="Rounded Rectangle 4"/>
            <p:cNvSpPr/>
            <p:nvPr/>
          </p:nvSpPr>
          <p:spPr>
            <a:xfrm>
              <a:off x="327546" y="2456338"/>
              <a:ext cx="7506749" cy="2552061"/>
            </a:xfrm>
            <a:prstGeom prst="roundRect">
              <a:avLst/>
            </a:prstGeom>
            <a:no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Freeform 6"/>
            <p:cNvSpPr/>
            <p:nvPr/>
          </p:nvSpPr>
          <p:spPr>
            <a:xfrm>
              <a:off x="7561265" y="1321559"/>
              <a:ext cx="1025451" cy="1490290"/>
            </a:xfrm>
            <a:custGeom>
              <a:avLst/>
              <a:gdLst>
                <a:gd name="connsiteX0" fmla="*/ 286603 w 1025856"/>
                <a:gd name="connsiteY0" fmla="*/ 1489880 h 1489880"/>
                <a:gd name="connsiteX1" fmla="*/ 805218 w 1025856"/>
                <a:gd name="connsiteY1" fmla="*/ 1244220 h 1489880"/>
                <a:gd name="connsiteX2" fmla="*/ 996286 w 1025856"/>
                <a:gd name="connsiteY2" fmla="*/ 630071 h 1489880"/>
                <a:gd name="connsiteX3" fmla="*/ 627797 w 1025856"/>
                <a:gd name="connsiteY3" fmla="*/ 70513 h 1489880"/>
                <a:gd name="connsiteX4" fmla="*/ 0 w 1025856"/>
                <a:gd name="connsiteY4" fmla="*/ 206990 h 1489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5856" h="1489880">
                  <a:moveTo>
                    <a:pt x="286603" y="1489880"/>
                  </a:moveTo>
                  <a:cubicBezTo>
                    <a:pt x="486770" y="1438700"/>
                    <a:pt x="686938" y="1387521"/>
                    <a:pt x="805218" y="1244220"/>
                  </a:cubicBezTo>
                  <a:cubicBezTo>
                    <a:pt x="923498" y="1100919"/>
                    <a:pt x="1025856" y="825689"/>
                    <a:pt x="996286" y="630071"/>
                  </a:cubicBezTo>
                  <a:cubicBezTo>
                    <a:pt x="966716" y="434453"/>
                    <a:pt x="793845" y="141027"/>
                    <a:pt x="627797" y="70513"/>
                  </a:cubicBezTo>
                  <a:cubicBezTo>
                    <a:pt x="461749" y="0"/>
                    <a:pt x="230874" y="103495"/>
                    <a:pt x="0" y="206990"/>
                  </a:cubicBezTo>
                </a:path>
              </a:pathLst>
            </a:custGeom>
            <a:ln w="38100">
              <a:solidFill>
                <a:srgbClr val="0033CC"/>
              </a:solidFill>
              <a:tailEnd type="stealth" w="lg" len="lg"/>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8442" name="TextBox 7"/>
            <p:cNvSpPr txBox="1">
              <a:spLocks noChangeArrowheads="1"/>
            </p:cNvSpPr>
            <p:nvPr/>
          </p:nvSpPr>
          <p:spPr bwMode="auto">
            <a:xfrm>
              <a:off x="709684" y="5036024"/>
              <a:ext cx="696035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eaLnBrk="0" hangingPunct="0">
                <a:defRPr>
                  <a:solidFill>
                    <a:schemeClr val="tx1"/>
                  </a:solidFill>
                  <a:latin typeface="Arial" charset="0"/>
                  <a:ea typeface="ＭＳ Ｐゴシック" charset="0"/>
                </a:defRPr>
              </a:lvl1pPr>
              <a:lvl2pPr marL="742950" indent="-285750" algn="ctr" eaLnBrk="0" hangingPunct="0">
                <a:defRPr>
                  <a:solidFill>
                    <a:schemeClr val="tx1"/>
                  </a:solidFill>
                  <a:latin typeface="Arial" charset="0"/>
                  <a:ea typeface="ＭＳ Ｐゴシック" charset="0"/>
                </a:defRPr>
              </a:lvl2pPr>
              <a:lvl3pPr marL="1143000" indent="-228600" algn="ctr" eaLnBrk="0" hangingPunct="0">
                <a:defRPr>
                  <a:solidFill>
                    <a:schemeClr val="tx1"/>
                  </a:solidFill>
                  <a:latin typeface="Arial" charset="0"/>
                  <a:ea typeface="ＭＳ Ｐゴシック" charset="0"/>
                </a:defRPr>
              </a:lvl3pPr>
              <a:lvl4pPr marL="1600200" indent="-228600" algn="ctr" eaLnBrk="0" hangingPunct="0">
                <a:defRPr>
                  <a:solidFill>
                    <a:schemeClr val="tx1"/>
                  </a:solidFill>
                  <a:latin typeface="Arial" charset="0"/>
                  <a:ea typeface="ＭＳ Ｐゴシック" charset="0"/>
                </a:defRPr>
              </a:lvl4pPr>
              <a:lvl5pPr marL="2057400" indent="-228600" algn="ctr"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2400">
                  <a:solidFill>
                    <a:srgbClr val="002060"/>
                  </a:solidFill>
                </a:rPr>
                <a:t>In many cases, claims of the second two </a:t>
              </a:r>
              <a:br>
                <a:rPr lang="en-US" sz="2400">
                  <a:solidFill>
                    <a:srgbClr val="002060"/>
                  </a:solidFill>
                </a:rPr>
              </a:br>
              <a:r>
                <a:rPr lang="en-US" sz="2400">
                  <a:solidFill>
                    <a:srgbClr val="002060"/>
                  </a:solidFill>
                </a:rPr>
                <a:t>types really imply the first</a:t>
              </a:r>
            </a:p>
          </p:txBody>
        </p:sp>
      </p:grpSp>
      <p:sp>
        <p:nvSpPr>
          <p:cNvPr id="18437" name="Date Placeholder 10"/>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algn="ctr" eaLnBrk="0" hangingPunct="0">
              <a:defRPr>
                <a:solidFill>
                  <a:schemeClr val="tx1"/>
                </a:solidFill>
                <a:latin typeface="Arial" charset="0"/>
                <a:ea typeface="ＭＳ Ｐゴシック" charset="0"/>
              </a:defRPr>
            </a:lvl1pPr>
            <a:lvl2pPr marL="742950" indent="-285750" algn="ctr" eaLnBrk="0" hangingPunct="0">
              <a:defRPr>
                <a:solidFill>
                  <a:schemeClr val="tx1"/>
                </a:solidFill>
                <a:latin typeface="Arial" charset="0"/>
                <a:ea typeface="ＭＳ Ｐゴシック" charset="0"/>
              </a:defRPr>
            </a:lvl2pPr>
            <a:lvl3pPr marL="1143000" indent="-228600" algn="ctr" eaLnBrk="0" hangingPunct="0">
              <a:defRPr>
                <a:solidFill>
                  <a:schemeClr val="tx1"/>
                </a:solidFill>
                <a:latin typeface="Arial" charset="0"/>
                <a:ea typeface="ＭＳ Ｐゴシック" charset="0"/>
              </a:defRPr>
            </a:lvl3pPr>
            <a:lvl4pPr marL="1600200" indent="-228600" algn="ctr" eaLnBrk="0" hangingPunct="0">
              <a:defRPr>
                <a:solidFill>
                  <a:schemeClr val="tx1"/>
                </a:solidFill>
                <a:latin typeface="Arial" charset="0"/>
                <a:ea typeface="ＭＳ Ｐゴシック" charset="0"/>
              </a:defRPr>
            </a:lvl4pPr>
            <a:lvl5pPr marL="2057400" indent="-228600" algn="ctr"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algn="l" eaLnBrk="1" hangingPunct="1"/>
            <a:r>
              <a:rPr lang="en-US" smtClean="0">
                <a:solidFill>
                  <a:schemeClr val="tx2"/>
                </a:solidFill>
              </a:rPr>
              <a:t>May 5, 2013</a:t>
            </a:r>
            <a:endParaRPr lang="en-US">
              <a:solidFill>
                <a:schemeClr val="tx2"/>
              </a:solidFill>
            </a:endParaRPr>
          </a:p>
        </p:txBody>
      </p:sp>
      <p:sp>
        <p:nvSpPr>
          <p:cNvPr id="18438" name="Slide Number Placeholder 1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a:solidFill>
                  <a:schemeClr val="tx1"/>
                </a:solidFill>
                <a:latin typeface="Arial" charset="0"/>
                <a:ea typeface="ＭＳ Ｐゴシック" charset="0"/>
              </a:defRPr>
            </a:lvl1pPr>
            <a:lvl2pPr marL="742950" indent="-285750" algn="ctr" eaLnBrk="0" hangingPunct="0">
              <a:defRPr>
                <a:solidFill>
                  <a:schemeClr val="tx1"/>
                </a:solidFill>
                <a:latin typeface="Arial" charset="0"/>
                <a:ea typeface="ＭＳ Ｐゴシック" charset="0"/>
              </a:defRPr>
            </a:lvl2pPr>
            <a:lvl3pPr marL="1143000" indent="-228600" algn="ctr" eaLnBrk="0" hangingPunct="0">
              <a:defRPr>
                <a:solidFill>
                  <a:schemeClr val="tx1"/>
                </a:solidFill>
                <a:latin typeface="Arial" charset="0"/>
                <a:ea typeface="ＭＳ Ｐゴシック" charset="0"/>
              </a:defRPr>
            </a:lvl3pPr>
            <a:lvl4pPr marL="1600200" indent="-228600" algn="ctr" eaLnBrk="0" hangingPunct="0">
              <a:defRPr>
                <a:solidFill>
                  <a:schemeClr val="tx1"/>
                </a:solidFill>
                <a:latin typeface="Arial" charset="0"/>
                <a:ea typeface="ＭＳ Ｐゴシック" charset="0"/>
              </a:defRPr>
            </a:lvl4pPr>
            <a:lvl5pPr marL="2057400" indent="-228600" algn="ctr"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71B4EE13-92CE-4E4D-B983-51D89862A070}" type="slidenum">
              <a:rPr lang="en-US">
                <a:solidFill>
                  <a:schemeClr val="tx2"/>
                </a:solidFill>
              </a:rPr>
              <a:pPr eaLnBrk="1" hangingPunct="1"/>
              <a:t>8</a:t>
            </a:fld>
            <a:endParaRPr lang="en-US">
              <a:solidFill>
                <a:schemeClr val="tx2"/>
              </a:solidFill>
            </a:endParaRPr>
          </a:p>
        </p:txBody>
      </p:sp>
      <p:sp>
        <p:nvSpPr>
          <p:cNvPr id="18439" name="Footer Placeholder 1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algn="ctr" eaLnBrk="0" hangingPunct="0">
              <a:defRPr>
                <a:solidFill>
                  <a:schemeClr val="tx1"/>
                </a:solidFill>
                <a:latin typeface="Arial" charset="0"/>
                <a:ea typeface="ＭＳ Ｐゴシック" charset="0"/>
              </a:defRPr>
            </a:lvl1pPr>
            <a:lvl2pPr marL="742950" indent="-285750" algn="ctr" eaLnBrk="0" hangingPunct="0">
              <a:defRPr>
                <a:solidFill>
                  <a:schemeClr val="tx1"/>
                </a:solidFill>
                <a:latin typeface="Arial" charset="0"/>
                <a:ea typeface="ＭＳ Ｐゴシック" charset="0"/>
              </a:defRPr>
            </a:lvl2pPr>
            <a:lvl3pPr marL="1143000" indent="-228600" algn="ctr" eaLnBrk="0" hangingPunct="0">
              <a:defRPr>
                <a:solidFill>
                  <a:schemeClr val="tx1"/>
                </a:solidFill>
                <a:latin typeface="Arial" charset="0"/>
                <a:ea typeface="ＭＳ Ｐゴシック" charset="0"/>
              </a:defRPr>
            </a:lvl3pPr>
            <a:lvl4pPr marL="1600200" indent="-228600" algn="ctr" eaLnBrk="0" hangingPunct="0">
              <a:defRPr>
                <a:solidFill>
                  <a:schemeClr val="tx1"/>
                </a:solidFill>
                <a:latin typeface="Arial" charset="0"/>
                <a:ea typeface="ＭＳ Ｐゴシック" charset="0"/>
              </a:defRPr>
            </a:lvl4pPr>
            <a:lvl5pPr marL="2057400" indent="-228600" algn="ctr"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r>
              <a:rPr lang="en-US">
                <a:solidFill>
                  <a:schemeClr val="tx2"/>
                </a:solidFill>
              </a:rPr>
              <a:t>Ask-a-Scientist Lecture</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dissolve">
                                      <p:cBhvr>
                                        <p:cTn id="3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457200" y="842963"/>
            <a:ext cx="8229600" cy="5253037"/>
          </a:xfrm>
        </p:spPr>
        <p:txBody>
          <a:bodyPr/>
          <a:lstStyle/>
          <a:p>
            <a:r>
              <a:rPr lang="en-US" sz="2400">
                <a:latin typeface="Constantia" charset="0"/>
              </a:rPr>
              <a:t>The Good:</a:t>
            </a:r>
          </a:p>
          <a:p>
            <a:pPr lvl="1"/>
            <a:r>
              <a:rPr lang="en-US" sz="2000">
                <a:latin typeface="Constantia" charset="0"/>
              </a:rPr>
              <a:t>Make observations and measurements</a:t>
            </a:r>
          </a:p>
          <a:p>
            <a:pPr lvl="1"/>
            <a:r>
              <a:rPr lang="en-US" sz="2000">
                <a:latin typeface="Constantia" charset="0"/>
              </a:rPr>
              <a:t>Develop a model to explain these with the fewest possible variables and assumptions (must also be consistent with all other scientific data).</a:t>
            </a:r>
          </a:p>
          <a:p>
            <a:pPr lvl="1"/>
            <a:r>
              <a:rPr lang="en-US" sz="2000">
                <a:latin typeface="Constantia" charset="0"/>
              </a:rPr>
              <a:t>Investigate the predictions and consequences of this model.</a:t>
            </a:r>
          </a:p>
          <a:p>
            <a:r>
              <a:rPr lang="en-US" sz="2400">
                <a:latin typeface="Constantia" charset="0"/>
              </a:rPr>
              <a:t>The Bad</a:t>
            </a:r>
          </a:p>
          <a:p>
            <a:pPr lvl="1"/>
            <a:r>
              <a:rPr lang="en-US" sz="2000">
                <a:latin typeface="Constantia" charset="0"/>
              </a:rPr>
              <a:t>Like good science in principle, but lack of rigor and/or bias (intentional or unintentional) lead to erroneous conclusions.</a:t>
            </a:r>
          </a:p>
          <a:p>
            <a:r>
              <a:rPr lang="en-US" sz="2400">
                <a:latin typeface="Constantia" charset="0"/>
              </a:rPr>
              <a:t>The Ugly</a:t>
            </a:r>
          </a:p>
          <a:p>
            <a:pPr lvl="1"/>
            <a:r>
              <a:rPr lang="en-US" sz="2000">
                <a:latin typeface="Constantia" charset="0"/>
              </a:rPr>
              <a:t>Propose theories or claim experimental results which cannot possibly be reconciled with significant body of real world data.</a:t>
            </a:r>
          </a:p>
          <a:p>
            <a:pPr lvl="1"/>
            <a:r>
              <a:rPr lang="en-US" sz="2000">
                <a:latin typeface="Constantia" charset="0"/>
              </a:rPr>
              <a:t>Can be the product of profound ignorance or deliberate fraud.</a:t>
            </a:r>
          </a:p>
          <a:p>
            <a:pPr lvl="1"/>
            <a:r>
              <a:rPr lang="en-US" sz="2000">
                <a:latin typeface="Constantia" charset="0"/>
              </a:rPr>
              <a:t>Aka </a:t>
            </a:r>
            <a:r>
              <a:rPr lang="ja-JP" altLang="en-US" sz="2000">
                <a:latin typeface="Constantia" charset="0"/>
              </a:rPr>
              <a:t>“</a:t>
            </a:r>
            <a:r>
              <a:rPr lang="en-US" sz="2000">
                <a:latin typeface="Constantia" charset="0"/>
              </a:rPr>
              <a:t>Crackpot Science</a:t>
            </a:r>
            <a:r>
              <a:rPr lang="ja-JP" altLang="en-US" sz="2000">
                <a:latin typeface="Constantia" charset="0"/>
              </a:rPr>
              <a:t>”</a:t>
            </a:r>
            <a:r>
              <a:rPr lang="en-US" sz="2000">
                <a:latin typeface="Constantia" charset="0"/>
              </a:rPr>
              <a:t>,  </a:t>
            </a:r>
            <a:r>
              <a:rPr lang="ja-JP" altLang="en-US" sz="2000">
                <a:latin typeface="Constantia" charset="0"/>
              </a:rPr>
              <a:t>“</a:t>
            </a:r>
            <a:r>
              <a:rPr lang="en-US" sz="2000">
                <a:latin typeface="Constantia" charset="0"/>
              </a:rPr>
              <a:t>Voodoo Science</a:t>
            </a:r>
            <a:r>
              <a:rPr lang="ja-JP" altLang="en-US" sz="2000">
                <a:latin typeface="Constantia" charset="0"/>
              </a:rPr>
              <a:t>”</a:t>
            </a:r>
            <a:r>
              <a:rPr lang="en-US" sz="2000">
                <a:latin typeface="Constantia" charset="0"/>
              </a:rPr>
              <a:t>, etc</a:t>
            </a:r>
          </a:p>
        </p:txBody>
      </p:sp>
      <p:sp>
        <p:nvSpPr>
          <p:cNvPr id="6" name="Title 5"/>
          <p:cNvSpPr>
            <a:spLocks noGrp="1"/>
          </p:cNvSpPr>
          <p:nvPr>
            <p:ph type="title"/>
          </p:nvPr>
        </p:nvSpPr>
        <p:spPr/>
        <p:txBody>
          <a:bodyPr/>
          <a:lstStyle/>
          <a:p>
            <a:pPr>
              <a:defRPr/>
            </a:pPr>
            <a:r>
              <a:rPr smtClean="0">
                <a:ea typeface="+mj-ea"/>
              </a:rPr>
              <a:t>Science: Definition</a:t>
            </a:r>
            <a:endParaRPr>
              <a:ea typeface="+mj-ea"/>
            </a:endParaRPr>
          </a:p>
        </p:txBody>
      </p:sp>
      <p:sp>
        <p:nvSpPr>
          <p:cNvPr id="8" name="Rounded Rectangle 7"/>
          <p:cNvSpPr/>
          <p:nvPr/>
        </p:nvSpPr>
        <p:spPr>
          <a:xfrm>
            <a:off x="495300" y="4038600"/>
            <a:ext cx="7772400" cy="1790700"/>
          </a:xfrm>
          <a:prstGeom prst="roundRect">
            <a:avLst/>
          </a:prstGeom>
          <a:noFill/>
          <a:ln w="508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TextBox 8"/>
          <p:cNvSpPr txBox="1">
            <a:spLocks noChangeArrowheads="1"/>
          </p:cNvSpPr>
          <p:nvPr/>
        </p:nvSpPr>
        <p:spPr bwMode="auto">
          <a:xfrm>
            <a:off x="2095500" y="5791200"/>
            <a:ext cx="4419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eaLnBrk="0" hangingPunct="0">
              <a:defRPr>
                <a:solidFill>
                  <a:schemeClr val="tx1"/>
                </a:solidFill>
                <a:latin typeface="Arial" charset="0"/>
                <a:ea typeface="ＭＳ Ｐゴシック" charset="0"/>
              </a:defRPr>
            </a:lvl1pPr>
            <a:lvl2pPr marL="742950" indent="-285750" algn="ctr" eaLnBrk="0" hangingPunct="0">
              <a:defRPr>
                <a:solidFill>
                  <a:schemeClr val="tx1"/>
                </a:solidFill>
                <a:latin typeface="Arial" charset="0"/>
                <a:ea typeface="ＭＳ Ｐゴシック" charset="0"/>
              </a:defRPr>
            </a:lvl2pPr>
            <a:lvl3pPr marL="1143000" indent="-228600" algn="ctr" eaLnBrk="0" hangingPunct="0">
              <a:defRPr>
                <a:solidFill>
                  <a:schemeClr val="tx1"/>
                </a:solidFill>
                <a:latin typeface="Arial" charset="0"/>
                <a:ea typeface="ＭＳ Ｐゴシック" charset="0"/>
              </a:defRPr>
            </a:lvl3pPr>
            <a:lvl4pPr marL="1600200" indent="-228600" algn="ctr" eaLnBrk="0" hangingPunct="0">
              <a:defRPr>
                <a:solidFill>
                  <a:schemeClr val="tx1"/>
                </a:solidFill>
                <a:latin typeface="Arial" charset="0"/>
                <a:ea typeface="ＭＳ Ｐゴシック" charset="0"/>
              </a:defRPr>
            </a:lvl4pPr>
            <a:lvl5pPr marL="2057400" indent="-228600" algn="ctr"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2000">
                <a:solidFill>
                  <a:srgbClr val="FFC000"/>
                </a:solidFill>
              </a:rPr>
              <a:t>Most free energy resides solidly here</a:t>
            </a:r>
          </a:p>
        </p:txBody>
      </p:sp>
      <p:sp>
        <p:nvSpPr>
          <p:cNvPr id="19462" name="Date Placeholder 12"/>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algn="ctr" eaLnBrk="0" hangingPunct="0">
              <a:defRPr>
                <a:solidFill>
                  <a:schemeClr val="tx1"/>
                </a:solidFill>
                <a:latin typeface="Arial" charset="0"/>
                <a:ea typeface="ＭＳ Ｐゴシック" charset="0"/>
              </a:defRPr>
            </a:lvl1pPr>
            <a:lvl2pPr marL="742950" indent="-285750" algn="ctr" eaLnBrk="0" hangingPunct="0">
              <a:defRPr>
                <a:solidFill>
                  <a:schemeClr val="tx1"/>
                </a:solidFill>
                <a:latin typeface="Arial" charset="0"/>
                <a:ea typeface="ＭＳ Ｐゴシック" charset="0"/>
              </a:defRPr>
            </a:lvl2pPr>
            <a:lvl3pPr marL="1143000" indent="-228600" algn="ctr" eaLnBrk="0" hangingPunct="0">
              <a:defRPr>
                <a:solidFill>
                  <a:schemeClr val="tx1"/>
                </a:solidFill>
                <a:latin typeface="Arial" charset="0"/>
                <a:ea typeface="ＭＳ Ｐゴシック" charset="0"/>
              </a:defRPr>
            </a:lvl3pPr>
            <a:lvl4pPr marL="1600200" indent="-228600" algn="ctr" eaLnBrk="0" hangingPunct="0">
              <a:defRPr>
                <a:solidFill>
                  <a:schemeClr val="tx1"/>
                </a:solidFill>
                <a:latin typeface="Arial" charset="0"/>
                <a:ea typeface="ＭＳ Ｐゴシック" charset="0"/>
              </a:defRPr>
            </a:lvl4pPr>
            <a:lvl5pPr marL="2057400" indent="-228600" algn="ctr"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algn="l" eaLnBrk="1" hangingPunct="1"/>
            <a:r>
              <a:rPr lang="en-US" smtClean="0">
                <a:solidFill>
                  <a:schemeClr val="tx2"/>
                </a:solidFill>
              </a:rPr>
              <a:t>May 5, 2013</a:t>
            </a:r>
            <a:endParaRPr lang="en-US">
              <a:solidFill>
                <a:schemeClr val="tx2"/>
              </a:solidFill>
            </a:endParaRPr>
          </a:p>
        </p:txBody>
      </p:sp>
      <p:sp>
        <p:nvSpPr>
          <p:cNvPr id="19463" name="Slide Number Placeholder 1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a:solidFill>
                  <a:schemeClr val="tx1"/>
                </a:solidFill>
                <a:latin typeface="Arial" charset="0"/>
                <a:ea typeface="ＭＳ Ｐゴシック" charset="0"/>
              </a:defRPr>
            </a:lvl1pPr>
            <a:lvl2pPr marL="742950" indent="-285750" algn="ctr" eaLnBrk="0" hangingPunct="0">
              <a:defRPr>
                <a:solidFill>
                  <a:schemeClr val="tx1"/>
                </a:solidFill>
                <a:latin typeface="Arial" charset="0"/>
                <a:ea typeface="ＭＳ Ｐゴシック" charset="0"/>
              </a:defRPr>
            </a:lvl2pPr>
            <a:lvl3pPr marL="1143000" indent="-228600" algn="ctr" eaLnBrk="0" hangingPunct="0">
              <a:defRPr>
                <a:solidFill>
                  <a:schemeClr val="tx1"/>
                </a:solidFill>
                <a:latin typeface="Arial" charset="0"/>
                <a:ea typeface="ＭＳ Ｐゴシック" charset="0"/>
              </a:defRPr>
            </a:lvl3pPr>
            <a:lvl4pPr marL="1600200" indent="-228600" algn="ctr" eaLnBrk="0" hangingPunct="0">
              <a:defRPr>
                <a:solidFill>
                  <a:schemeClr val="tx1"/>
                </a:solidFill>
                <a:latin typeface="Arial" charset="0"/>
                <a:ea typeface="ＭＳ Ｐゴシック" charset="0"/>
              </a:defRPr>
            </a:lvl4pPr>
            <a:lvl5pPr marL="2057400" indent="-228600" algn="ctr"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743CE67B-C09E-454F-8AFF-D6088CAEF4DC}" type="slidenum">
              <a:rPr lang="en-US">
                <a:solidFill>
                  <a:schemeClr val="tx2"/>
                </a:solidFill>
              </a:rPr>
              <a:pPr eaLnBrk="1" hangingPunct="1"/>
              <a:t>9</a:t>
            </a:fld>
            <a:endParaRPr lang="en-US">
              <a:solidFill>
                <a:schemeClr val="tx2"/>
              </a:solidFill>
            </a:endParaRPr>
          </a:p>
        </p:txBody>
      </p:sp>
      <p:sp>
        <p:nvSpPr>
          <p:cNvPr id="19464" name="Footer Placeholder 1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algn="ctr" eaLnBrk="0" hangingPunct="0">
              <a:defRPr>
                <a:solidFill>
                  <a:schemeClr val="tx1"/>
                </a:solidFill>
                <a:latin typeface="Arial" charset="0"/>
                <a:ea typeface="ＭＳ Ｐゴシック" charset="0"/>
              </a:defRPr>
            </a:lvl1pPr>
            <a:lvl2pPr marL="742950" indent="-285750" algn="ctr" eaLnBrk="0" hangingPunct="0">
              <a:defRPr>
                <a:solidFill>
                  <a:schemeClr val="tx1"/>
                </a:solidFill>
                <a:latin typeface="Arial" charset="0"/>
                <a:ea typeface="ＭＳ Ｐゴシック" charset="0"/>
              </a:defRPr>
            </a:lvl2pPr>
            <a:lvl3pPr marL="1143000" indent="-228600" algn="ctr" eaLnBrk="0" hangingPunct="0">
              <a:defRPr>
                <a:solidFill>
                  <a:schemeClr val="tx1"/>
                </a:solidFill>
                <a:latin typeface="Arial" charset="0"/>
                <a:ea typeface="ＭＳ Ｐゴシック" charset="0"/>
              </a:defRPr>
            </a:lvl3pPr>
            <a:lvl4pPr marL="1600200" indent="-228600" algn="ctr" eaLnBrk="0" hangingPunct="0">
              <a:defRPr>
                <a:solidFill>
                  <a:schemeClr val="tx1"/>
                </a:solidFill>
                <a:latin typeface="Arial" charset="0"/>
                <a:ea typeface="ＭＳ Ｐゴシック" charset="0"/>
              </a:defRPr>
            </a:lvl4pPr>
            <a:lvl5pPr marL="2057400" indent="-228600" algn="ctr"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r>
              <a:rPr lang="en-US">
                <a:solidFill>
                  <a:schemeClr val="tx2"/>
                </a:solidFill>
              </a:rPr>
              <a:t>Ask-a-Scientist Lecture</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 calcmode="lin" valueType="num">
                                      <p:cBhvr additive="base">
                                        <p:cTn id="11"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 calcmode="lin" valueType="num">
                                      <p:cBhvr additive="base">
                                        <p:cTn id="15"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7">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anim calcmode="lin" valueType="num">
                                      <p:cBhvr additive="base">
                                        <p:cTn id="19"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xEl>
                                              <p:pRg st="4" end="4"/>
                                            </p:txEl>
                                          </p:spTgt>
                                        </p:tgtEl>
                                        <p:attrNameLst>
                                          <p:attrName>style.visibility</p:attrName>
                                        </p:attrNameLst>
                                      </p:cBhvr>
                                      <p:to>
                                        <p:strVal val="visible"/>
                                      </p:to>
                                    </p:set>
                                    <p:anim calcmode="lin" valueType="num">
                                      <p:cBhvr additive="base">
                                        <p:cTn id="25"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7">
                                            <p:txEl>
                                              <p:pRg st="5" end="5"/>
                                            </p:txEl>
                                          </p:spTgt>
                                        </p:tgtEl>
                                        <p:attrNameLst>
                                          <p:attrName>style.visibility</p:attrName>
                                        </p:attrNameLst>
                                      </p:cBhvr>
                                      <p:to>
                                        <p:strVal val="visible"/>
                                      </p:to>
                                    </p:set>
                                    <p:anim calcmode="lin" valueType="num">
                                      <p:cBhvr additive="base">
                                        <p:cTn id="29"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7">
                                            <p:txEl>
                                              <p:pRg st="6" end="6"/>
                                            </p:txEl>
                                          </p:spTgt>
                                        </p:tgtEl>
                                        <p:attrNameLst>
                                          <p:attrName>style.visibility</p:attrName>
                                        </p:attrNameLst>
                                      </p:cBhvr>
                                      <p:to>
                                        <p:strVal val="visible"/>
                                      </p:to>
                                    </p:set>
                                    <p:anim calcmode="lin" valueType="num">
                                      <p:cBhvr additive="base">
                                        <p:cTn id="35"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7">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
                                            <p:txEl>
                                              <p:pRg st="7" end="7"/>
                                            </p:txEl>
                                          </p:spTgt>
                                        </p:tgtEl>
                                        <p:attrNameLst>
                                          <p:attrName>style.visibility</p:attrName>
                                        </p:attrNameLst>
                                      </p:cBhvr>
                                      <p:to>
                                        <p:strVal val="visible"/>
                                      </p:to>
                                    </p:set>
                                    <p:anim calcmode="lin" valueType="num">
                                      <p:cBhvr additive="base">
                                        <p:cTn id="39" dur="500" fill="hold"/>
                                        <p:tgtEl>
                                          <p:spTgt spid="7">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7">
                                            <p:txEl>
                                              <p:pRg st="7" end="7"/>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7">
                                            <p:txEl>
                                              <p:pRg st="8" end="8"/>
                                            </p:txEl>
                                          </p:spTgt>
                                        </p:tgtEl>
                                        <p:attrNameLst>
                                          <p:attrName>style.visibility</p:attrName>
                                        </p:attrNameLst>
                                      </p:cBhvr>
                                      <p:to>
                                        <p:strVal val="visible"/>
                                      </p:to>
                                    </p:set>
                                    <p:anim calcmode="lin" valueType="num">
                                      <p:cBhvr additive="base">
                                        <p:cTn id="43" dur="500" fill="hold"/>
                                        <p:tgtEl>
                                          <p:spTgt spid="7">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7">
                                            <p:txEl>
                                              <p:pRg st="8" end="8"/>
                                            </p:tx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7">
                                            <p:txEl>
                                              <p:pRg st="9" end="9"/>
                                            </p:txEl>
                                          </p:spTgt>
                                        </p:tgtEl>
                                        <p:attrNameLst>
                                          <p:attrName>style.visibility</p:attrName>
                                        </p:attrNameLst>
                                      </p:cBhvr>
                                      <p:to>
                                        <p:strVal val="visible"/>
                                      </p:to>
                                    </p:set>
                                    <p:anim calcmode="lin" valueType="num">
                                      <p:cBhvr additive="base">
                                        <p:cTn id="47" dur="500" fill="hold"/>
                                        <p:tgtEl>
                                          <p:spTgt spid="7">
                                            <p:txEl>
                                              <p:pRg st="9" end="9"/>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7">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9" presetClass="entr" presetSubtype="0" fill="hold" grpId="0" nodeType="clickEffect">
                                  <p:stCondLst>
                                    <p:cond delay="0"/>
                                  </p:stCondLst>
                                  <p:childTnLst>
                                    <p:set>
                                      <p:cBhvr>
                                        <p:cTn id="52" dur="1" fill="hold">
                                          <p:stCondLst>
                                            <p:cond delay="0"/>
                                          </p:stCondLst>
                                        </p:cTn>
                                        <p:tgtEl>
                                          <p:spTgt spid="8"/>
                                        </p:tgtEl>
                                        <p:attrNameLst>
                                          <p:attrName>style.visibility</p:attrName>
                                        </p:attrNameLst>
                                      </p:cBhvr>
                                      <p:to>
                                        <p:strVal val="visible"/>
                                      </p:to>
                                    </p:set>
                                    <p:animEffect transition="in" filter="dissolve">
                                      <p:cBhvr>
                                        <p:cTn id="53" dur="500"/>
                                        <p:tgtEl>
                                          <p:spTgt spid="8"/>
                                        </p:tgtEl>
                                      </p:cBhvr>
                                    </p:animEffect>
                                  </p:childTnLst>
                                </p:cTn>
                              </p:par>
                              <p:par>
                                <p:cTn id="54" presetID="9" presetClass="entr" presetSubtype="0" fill="hold" grpId="0" nodeType="withEffect">
                                  <p:stCondLst>
                                    <p:cond delay="0"/>
                                  </p:stCondLst>
                                  <p:childTnLst>
                                    <p:set>
                                      <p:cBhvr>
                                        <p:cTn id="55" dur="1" fill="hold">
                                          <p:stCondLst>
                                            <p:cond delay="0"/>
                                          </p:stCondLst>
                                        </p:cTn>
                                        <p:tgtEl>
                                          <p:spTgt spid="9"/>
                                        </p:tgtEl>
                                        <p:attrNameLst>
                                          <p:attrName>style.visibility</p:attrName>
                                        </p:attrNameLst>
                                      </p:cBhvr>
                                      <p:to>
                                        <p:strVal val="visible"/>
                                      </p:to>
                                    </p:set>
                                    <p:animEffect transition="in" filter="dissolve">
                                      <p:cBhvr>
                                        <p:cTn id="5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8" grpId="0" animBg="1"/>
      <p:bldP spid="9"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spDef>
      <a:spPr>
        <a:noFill/>
        <a:ln>
          <a:solidFill>
            <a:srgbClr val="FF000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17065</TotalTime>
  <Words>5481</Words>
  <Application>Microsoft Macintosh PowerPoint</Application>
  <PresentationFormat>On-screen Show (4:3)</PresentationFormat>
  <Paragraphs>848</Paragraphs>
  <Slides>77</Slides>
  <Notes>3</Notes>
  <HiddenSlides>0</HiddenSlides>
  <MMClips>3</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77</vt:i4>
      </vt:variant>
    </vt:vector>
  </HeadingPairs>
  <TitlesOfParts>
    <vt:vector size="80" baseType="lpstr">
      <vt:lpstr>Paper</vt:lpstr>
      <vt:lpstr>Equation</vt:lpstr>
      <vt:lpstr>Microsoft Equation</vt:lpstr>
      <vt:lpstr>Energy: No Such Thing  as a Free Lunch</vt:lpstr>
      <vt:lpstr>Outline</vt:lpstr>
      <vt:lpstr>Why give this lecture?</vt:lpstr>
      <vt:lpstr>Why now?</vt:lpstr>
      <vt:lpstr>Is this lecture necessary?</vt:lpstr>
      <vt:lpstr>Evidence: Amazon search "free energy"</vt:lpstr>
      <vt:lpstr>Working definition: How free is "free"?</vt:lpstr>
      <vt:lpstr>Types of “free energy”</vt:lpstr>
      <vt:lpstr>Science: Definition</vt:lpstr>
      <vt:lpstr>Science: Myth vs. Reality</vt:lpstr>
      <vt:lpstr>But what about Jobs and Wozniac?</vt:lpstr>
      <vt:lpstr>"Voodoo Science"</vt:lpstr>
      <vt:lpstr>"Voodoo Science" (cont'd)</vt:lpstr>
      <vt:lpstr>How can we be so sure or ourselves?</vt:lpstr>
      <vt:lpstr>Consider the GPS</vt:lpstr>
      <vt:lpstr>Perpetual motion: a brief history</vt:lpstr>
      <vt:lpstr>Early perpetual motion machines</vt:lpstr>
      <vt:lpstr>Perpetual motion in the West</vt:lpstr>
      <vt:lpstr>Leonardo da Vinci </vt:lpstr>
      <vt:lpstr>Perpetual motion and physics</vt:lpstr>
      <vt:lpstr>Physics and energy</vt:lpstr>
      <vt:lpstr>First Law of Thermodynamics</vt:lpstr>
      <vt:lpstr>Second Law of Thermodynamics</vt:lpstr>
      <vt:lpstr>Second Law and Heat</vt:lpstr>
      <vt:lpstr>2nd law: getting energy out…</vt:lpstr>
      <vt:lpstr>2nd Law: doing work to move heat</vt:lpstr>
      <vt:lpstr>Generalization of Laws of Thermodynamics</vt:lpstr>
      <vt:lpstr>My World: Energy Conservation in Particle Decay</vt:lpstr>
      <vt:lpstr>The Bottom Line</vt:lpstr>
      <vt:lpstr>Interest continued, undaunted by facts*</vt:lpstr>
      <vt:lpstr>More ideas</vt:lpstr>
      <vt:lpstr>Hope springs eternal</vt:lpstr>
      <vt:lpstr>Perpetual Motion 101 (electricity example)</vt:lpstr>
      <vt:lpstr>Redefining the problem</vt:lpstr>
      <vt:lpstr>In case you thought my example was silly</vt:lpstr>
      <vt:lpstr>Speaking of patents</vt:lpstr>
      <vt:lpstr>Patents and perpetual motion</vt:lpstr>
      <vt:lpstr>More about patents</vt:lpstr>
      <vt:lpstr>Early frauds</vt:lpstr>
      <vt:lpstr>John Keely: the father of the free energy scam</vt:lpstr>
      <vt:lpstr>Keely and his times</vt:lpstr>
      <vt:lpstr>The end(?) of Keely</vt:lpstr>
      <vt:lpstr>Keely: postmortem</vt:lpstr>
      <vt:lpstr>Keely today </vt:lpstr>
      <vt:lpstr>Major classes of modern free energy devices </vt:lpstr>
      <vt:lpstr>Energy from water*</vt:lpstr>
      <vt:lpstr>Science and the media</vt:lpstr>
      <vt:lpstr>What a good reporter might have noticed</vt:lpstr>
      <vt:lpstr>The "science" of Aquygen</vt:lpstr>
      <vt:lpstr>Motors that run on water </vt:lpstr>
      <vt:lpstr>The problem</vt:lpstr>
      <vt:lpstr>Electrolysis: in the real world</vt:lpstr>
      <vt:lpstr>Application of Hydrogen cycle</vt:lpstr>
      <vt:lpstr>Case Study: Genesis World Energy</vt:lpstr>
      <vt:lpstr>More oddities</vt:lpstr>
      <vt:lpstr>The plot thickens</vt:lpstr>
      <vt:lpstr>Beginning to unravel</vt:lpstr>
      <vt:lpstr>The end of Genesis World Energy</vt:lpstr>
      <vt:lpstr>Prosecuting energy con men</vt:lpstr>
      <vt:lpstr>Getting it wrong</vt:lpstr>
      <vt:lpstr>Defense of "fringe" science</vt:lpstr>
      <vt:lpstr>Cold fusion: the revolution that wasn't</vt:lpstr>
      <vt:lpstr>The road from fallacy to fraud</vt:lpstr>
      <vt:lpstr>And yet…</vt:lpstr>
      <vt:lpstr>Some final comments</vt:lpstr>
      <vt:lpstr>Backup slides</vt:lpstr>
      <vt:lpstr>First: some acknowledgements</vt:lpstr>
      <vt:lpstr>Don't be fooled by technobabble</vt:lpstr>
      <vt:lpstr>The claims in the video</vt:lpstr>
      <vt:lpstr>So how can you tell the difference… </vt:lpstr>
      <vt:lpstr>Who is Tom Bearden?</vt:lpstr>
      <vt:lpstr>Bearden's claims</vt:lpstr>
      <vt:lpstr>The "science" of Tom Bearden</vt:lpstr>
      <vt:lpstr>The motionless electric generator (MEG)</vt:lpstr>
      <vt:lpstr>Other claims by Bearden*</vt:lpstr>
      <vt:lpstr>Example: complex waveforms</vt:lpstr>
      <vt:lpstr>Can it be that simple?</vt:lpstr>
    </vt:vector>
  </TitlesOfParts>
  <Company>Fermilab</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PMG Slides</dc:title>
  <dc:creator>Pushpa Bhat</dc:creator>
  <cp:lastModifiedBy>Accelerator Division</cp:lastModifiedBy>
  <cp:revision>1202</cp:revision>
  <dcterms:created xsi:type="dcterms:W3CDTF">2003-09-15T21:58:19Z</dcterms:created>
  <dcterms:modified xsi:type="dcterms:W3CDTF">2013-05-05T14:53:23Z</dcterms:modified>
</cp:coreProperties>
</file>