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68" r:id="rId1"/>
  </p:sldMasterIdLst>
  <p:notesMasterIdLst>
    <p:notesMasterId r:id="rId70"/>
  </p:notesMasterIdLst>
  <p:handoutMasterIdLst>
    <p:handoutMasterId r:id="rId71"/>
  </p:handoutMasterIdLst>
  <p:sldIdLst>
    <p:sldId id="256" r:id="rId2"/>
    <p:sldId id="435" r:id="rId3"/>
    <p:sldId id="257" r:id="rId4"/>
    <p:sldId id="291" r:id="rId5"/>
    <p:sldId id="313" r:id="rId6"/>
    <p:sldId id="317" r:id="rId7"/>
    <p:sldId id="312" r:id="rId8"/>
    <p:sldId id="358" r:id="rId9"/>
    <p:sldId id="436" r:id="rId10"/>
    <p:sldId id="318" r:id="rId11"/>
    <p:sldId id="278" r:id="rId12"/>
    <p:sldId id="404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412" r:id="rId21"/>
    <p:sldId id="413" r:id="rId22"/>
    <p:sldId id="414" r:id="rId23"/>
    <p:sldId id="415" r:id="rId24"/>
    <p:sldId id="416" r:id="rId25"/>
    <p:sldId id="418" r:id="rId26"/>
    <p:sldId id="419" r:id="rId27"/>
    <p:sldId id="420" r:id="rId28"/>
    <p:sldId id="421" r:id="rId29"/>
    <p:sldId id="451" r:id="rId30"/>
    <p:sldId id="454" r:id="rId31"/>
    <p:sldId id="448" r:id="rId32"/>
    <p:sldId id="433" r:id="rId33"/>
    <p:sldId id="434" r:id="rId34"/>
    <p:sldId id="444" r:id="rId35"/>
    <p:sldId id="439" r:id="rId36"/>
    <p:sldId id="424" r:id="rId37"/>
    <p:sldId id="440" r:id="rId38"/>
    <p:sldId id="442" r:id="rId39"/>
    <p:sldId id="441" r:id="rId40"/>
    <p:sldId id="446" r:id="rId41"/>
    <p:sldId id="426" r:id="rId42"/>
    <p:sldId id="427" r:id="rId43"/>
    <p:sldId id="428" r:id="rId44"/>
    <p:sldId id="429" r:id="rId45"/>
    <p:sldId id="430" r:id="rId46"/>
    <p:sldId id="437" r:id="rId47"/>
    <p:sldId id="438" r:id="rId48"/>
    <p:sldId id="340" r:id="rId49"/>
    <p:sldId id="347" r:id="rId50"/>
    <p:sldId id="450" r:id="rId51"/>
    <p:sldId id="467" r:id="rId52"/>
    <p:sldId id="456" r:id="rId53"/>
    <p:sldId id="337" r:id="rId54"/>
    <p:sldId id="457" r:id="rId55"/>
    <p:sldId id="386" r:id="rId56"/>
    <p:sldId id="468" r:id="rId57"/>
    <p:sldId id="398" r:id="rId58"/>
    <p:sldId id="463" r:id="rId59"/>
    <p:sldId id="461" r:id="rId60"/>
    <p:sldId id="464" r:id="rId61"/>
    <p:sldId id="431" r:id="rId62"/>
    <p:sldId id="465" r:id="rId63"/>
    <p:sldId id="466" r:id="rId64"/>
    <p:sldId id="459" r:id="rId65"/>
    <p:sldId id="449" r:id="rId66"/>
    <p:sldId id="400" r:id="rId67"/>
    <p:sldId id="401" r:id="rId68"/>
    <p:sldId id="368" r:id="rId69"/>
  </p:sldIdLst>
  <p:sldSz cx="9144000" cy="6858000" type="screen4x3"/>
  <p:notesSz cx="6946900" cy="9220200"/>
  <p:embeddedFontLst>
    <p:embeddedFont>
      <p:font typeface="Trebuchet MS" pitchFamily="34" charset="0"/>
      <p:regular r:id="rId72"/>
      <p:bold r:id="rId73"/>
      <p:italic r:id="rId74"/>
      <p:boldItalic r:id="rId75"/>
    </p:embeddedFont>
    <p:embeddedFont>
      <p:font typeface="Wingdings 2" pitchFamily="18" charset="2"/>
      <p:regular r:id="rId76"/>
    </p:embeddedFont>
    <p:embeddedFont>
      <p:font typeface="Arial Unicode MS" pitchFamily="34" charset="-128"/>
      <p:regular r:id="rId77"/>
    </p:embeddedFont>
    <p:embeddedFont>
      <p:font typeface="Comic Sans MS" pitchFamily="66" charset="0"/>
      <p:regular r:id="rId78"/>
      <p:bold r:id="rId79"/>
    </p:embeddedFont>
    <p:embeddedFont>
      <p:font typeface="Tahoma" pitchFamily="34" charset="0"/>
      <p:regular r:id="rId80"/>
      <p:bold r:id="rId81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1F1F"/>
    <a:srgbClr val="0033CC"/>
    <a:srgbClr val="097D27"/>
    <a:srgbClr val="00863D"/>
    <a:srgbClr val="E1F4FF"/>
    <a:srgbClr val="CCECFF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1" autoAdjust="0"/>
    <p:restoredTop sz="94715" autoAdjust="0"/>
  </p:normalViewPr>
  <p:slideViewPr>
    <p:cSldViewPr>
      <p:cViewPr varScale="1">
        <p:scale>
          <a:sx n="70" d="100"/>
          <a:sy n="70" d="100"/>
        </p:scale>
        <p:origin x="-1134" y="-96"/>
      </p:cViewPr>
      <p:guideLst>
        <p:guide orient="horz" pos="21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D6D5AFC7-0EE6-45E1-8E7D-8B2D2B327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1688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62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E7EBEC1A-5C7A-4C22-9286-A90B9CBE9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arp.org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6" name="Picture 11" descr="LARP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95950"/>
            <a:ext cx="8763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FNAL_logo_sm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92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9/20/2010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149E7-ABE5-4164-B725-77FE95D30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9/20/2010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63CE438-BF8E-4F6D-A982-E993BC79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400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43000"/>
            <a:ext cx="8229600" cy="2490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786188"/>
            <a:ext cx="8229600" cy="2492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gradFill>
          <a:gsLst>
            <a:gs pos="1000">
              <a:schemeClr val="tx1"/>
            </a:gs>
            <a:gs pos="67000">
              <a:schemeClr val="bg1">
                <a:shade val="90000"/>
                <a:satMod val="375000"/>
                <a:alpha val="60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4800" y="0"/>
            <a:ext cx="49213" cy="68580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pic>
        <p:nvPicPr>
          <p:cNvPr id="5" name="Picture 4" descr="usluo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5125" y="0"/>
            <a:ext cx="1273175" cy="6096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25" y="0"/>
            <a:ext cx="676275" cy="676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 rot="16200000">
            <a:off x="-2428081" y="3153569"/>
            <a:ext cx="51943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Comic Sans MS" pitchFamily="66" charset="0"/>
              </a:rPr>
              <a:t>M. Pojer CERN	-	USLUO 2009, Berkeley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626782" y="0"/>
            <a:ext cx="6755218" cy="554037"/>
          </a:xfrm>
          <a:prstGeom prst="rect">
            <a:avLst/>
          </a:prstGeom>
        </p:spPr>
        <p:txBody>
          <a:bodyPr/>
          <a:lstStyle>
            <a:lvl1pPr algn="r">
              <a:defRPr sz="2400" b="1" u="sng" cap="small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9/20/2010</a:t>
            </a:r>
            <a:endParaRPr lang="en-US"/>
          </a:p>
        </p:txBody>
      </p:sp>
      <p:sp>
        <p:nvSpPr>
          <p:cNvPr id="9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10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2C5BE029-1FDF-4667-B5FF-7A0CE4652B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B0E99-9807-441D-AF7E-21CC01B42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9/20/2010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1D32FF-3B66-4CF1-9193-3A177C672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52400"/>
            <a:ext cx="8371114" cy="507274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172" y="968829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286" y="968829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C2954-43C4-419B-ACBB-140890A7A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72708-4FE2-4C09-8AC8-044192CDF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0500"/>
            <a:ext cx="8490857" cy="463731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FE6BC-2217-483D-BF38-6584628A4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D8454-3FB3-4CEA-BD58-15533FFAB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5F444-6FEB-48A1-8743-E0C72597A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9/20/2010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3AAD73-9314-483C-BD39-3DABEA475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.uslarp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5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39738" y="152400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102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46088" y="800100"/>
            <a:ext cx="8355012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E892B5FC-9554-400C-8E08-6886F3BB0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6" name="Picture 11" descr="LARP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572500" y="0"/>
            <a:ext cx="5715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9" descr="FNAL_logo_sm.gif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371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46" r:id="rId2"/>
    <p:sldLayoutId id="2147484954" r:id="rId3"/>
    <p:sldLayoutId id="2147484947" r:id="rId4"/>
    <p:sldLayoutId id="2147484948" r:id="rId5"/>
    <p:sldLayoutId id="2147484949" r:id="rId6"/>
    <p:sldLayoutId id="2147484950" r:id="rId7"/>
    <p:sldLayoutId id="2147484951" r:id="rId8"/>
    <p:sldLayoutId id="2147484955" r:id="rId9"/>
    <p:sldLayoutId id="2147484952" r:id="rId10"/>
    <p:sldLayoutId id="2147484956" r:id="rId11"/>
    <p:sldLayoutId id="2147484957" r:id="rId12"/>
    <p:sldLayoutId id="2147484958" r:id="rId13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png"/><Relationship Id="rId9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oleObject" Target="../embeddings/oleObject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8740" y="1047890"/>
            <a:ext cx="6300568" cy="9144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Upgrade Path for the LHC and the Role of US Collaboration</a:t>
            </a:r>
            <a:endParaRPr lang="en-US" dirty="0"/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1077145" y="2084825"/>
            <a:ext cx="7450570" cy="1101725"/>
          </a:xfrm>
        </p:spPr>
        <p:txBody>
          <a:bodyPr/>
          <a:lstStyle/>
          <a:p>
            <a:pPr algn="l"/>
            <a:r>
              <a:rPr lang="en-US" dirty="0" smtClean="0"/>
              <a:t>Eric </a:t>
            </a:r>
            <a:r>
              <a:rPr lang="en-US" dirty="0" err="1" smtClean="0"/>
              <a:t>Prebys</a:t>
            </a:r>
            <a:r>
              <a:rPr lang="en-US" dirty="0" smtClean="0"/>
              <a:t>,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algn="l"/>
            <a:r>
              <a:rPr lang="en-US" dirty="0" smtClean="0"/>
              <a:t>Director, US LHC Accelerator Research Program (LARP)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8990" y="3659430"/>
            <a:ext cx="5622925" cy="1981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269" name="TextBox 9"/>
          <p:cNvSpPr txBox="1">
            <a:spLocks noChangeArrowheads="1"/>
          </p:cNvSpPr>
          <p:nvPr/>
        </p:nvSpPr>
        <p:spPr bwMode="auto">
          <a:xfrm>
            <a:off x="2958990" y="5754930"/>
            <a:ext cx="563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Google welcome screen from September 10, 2008</a:t>
            </a:r>
          </a:p>
        </p:txBody>
      </p:sp>
      <p:sp>
        <p:nvSpPr>
          <p:cNvPr id="11270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  <a:endParaRPr smtClean="0">
              <a:latin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Experimental reach of LHC vs. </a:t>
            </a:r>
            <a:r>
              <a:rPr lang="en-US" dirty="0" err="1" smtClean="0"/>
              <a:t>Tevatron</a:t>
            </a:r>
            <a:endParaRPr lang="en-US" dirty="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71500" y="800100"/>
            <a:ext cx="4613275" cy="5715000"/>
            <a:chOff x="2494" y="1278"/>
            <a:chExt cx="2978" cy="4146"/>
          </a:xfrm>
        </p:grpSpPr>
        <p:pic>
          <p:nvPicPr>
            <p:cNvPr id="2048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4" y="1278"/>
              <a:ext cx="2978" cy="4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0" y="5214"/>
              <a:ext cx="708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12"/>
            <p:cNvCxnSpPr/>
            <p:nvPr/>
          </p:nvCxnSpPr>
          <p:spPr>
            <a:xfrm rot="5400000" flipH="1" flipV="1">
              <a:off x="2538" y="3559"/>
              <a:ext cx="2955" cy="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7"/>
            <p:cNvCxnSpPr/>
            <p:nvPr/>
          </p:nvCxnSpPr>
          <p:spPr>
            <a:xfrm rot="5400000" flipH="1" flipV="1">
              <a:off x="3160" y="3559"/>
              <a:ext cx="2955" cy="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2" name="TextBox 18"/>
            <p:cNvSpPr txBox="1">
              <a:spLocks noChangeArrowheads="1"/>
            </p:cNvSpPr>
            <p:nvPr/>
          </p:nvSpPr>
          <p:spPr bwMode="auto">
            <a:xfrm>
              <a:off x="3044" y="3190"/>
              <a:ext cx="717" cy="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</a:t>
              </a:r>
              <a:r>
                <a:rPr lang="en-US" sz="1200" baseline="-25000">
                  <a:solidFill>
                    <a:srgbClr val="333333"/>
                  </a:solidFill>
                  <a:sym typeface="Symbol" pitchFamily="18" charset="2"/>
                </a:rPr>
                <a:t>W</a:t>
              </a:r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 (M</a:t>
              </a:r>
              <a:r>
                <a:rPr lang="en-US" sz="1200" baseline="-25000">
                  <a:solidFill>
                    <a:srgbClr val="333333"/>
                  </a:solidFill>
                  <a:sym typeface="Symbol" pitchFamily="18" charset="2"/>
                </a:rPr>
                <a:t>W</a:t>
              </a:r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=80 GeV)</a:t>
              </a:r>
              <a:endParaRPr lang="en-US" sz="1200">
                <a:solidFill>
                  <a:srgbClr val="333333"/>
                </a:solidFill>
              </a:endParaRPr>
            </a:p>
          </p:txBody>
        </p:sp>
        <p:sp>
          <p:nvSpPr>
            <p:cNvPr id="20493" name="TextBox 20"/>
            <p:cNvSpPr txBox="1">
              <a:spLocks noChangeArrowheads="1"/>
            </p:cNvSpPr>
            <p:nvPr/>
          </p:nvSpPr>
          <p:spPr bwMode="auto">
            <a:xfrm>
              <a:off x="3050" y="3351"/>
              <a:ext cx="675" cy="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</a:t>
              </a:r>
              <a:r>
                <a:rPr lang="en-US" sz="1200" baseline="-25000">
                  <a:solidFill>
                    <a:srgbClr val="333333"/>
                  </a:solidFill>
                  <a:sym typeface="Symbol" pitchFamily="18" charset="2"/>
                </a:rPr>
                <a:t>Z</a:t>
              </a:r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 (M</a:t>
              </a:r>
              <a:r>
                <a:rPr lang="en-US" sz="1200" baseline="-25000">
                  <a:solidFill>
                    <a:srgbClr val="333333"/>
                  </a:solidFill>
                  <a:sym typeface="Symbol" pitchFamily="18" charset="2"/>
                </a:rPr>
                <a:t>Z</a:t>
              </a:r>
              <a:r>
                <a:rPr lang="en-US" sz="1200">
                  <a:solidFill>
                    <a:srgbClr val="333333"/>
                  </a:solidFill>
                  <a:sym typeface="Symbol" pitchFamily="18" charset="2"/>
                </a:rPr>
                <a:t>=91 GeV)</a:t>
              </a:r>
              <a:endParaRPr lang="en-US" sz="1200">
                <a:solidFill>
                  <a:srgbClr val="333333"/>
                </a:solidFill>
              </a:endParaRPr>
            </a:p>
          </p:txBody>
        </p:sp>
        <p:cxnSp>
          <p:nvCxnSpPr>
            <p:cNvPr id="12" name="Straight Connector 21"/>
            <p:cNvCxnSpPr/>
            <p:nvPr/>
          </p:nvCxnSpPr>
          <p:spPr>
            <a:xfrm rot="5400000" flipH="1" flipV="1">
              <a:off x="3281" y="3559"/>
              <a:ext cx="2955" cy="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84" name="TextBox 12"/>
          <p:cNvSpPr txBox="1">
            <a:spLocks noChangeArrowheads="1"/>
          </p:cNvSpPr>
          <p:nvPr/>
        </p:nvSpPr>
        <p:spPr bwMode="auto">
          <a:xfrm>
            <a:off x="5410200" y="2744788"/>
            <a:ext cx="3733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/>
              <a:t>200 pb</a:t>
            </a:r>
            <a:r>
              <a:rPr lang="en-US" sz="2400" baseline="30000"/>
              <a:t>-1</a:t>
            </a:r>
            <a:r>
              <a:rPr lang="en-US" sz="2400"/>
              <a:t> at 5 TeV+5 TeV</a:t>
            </a:r>
          </a:p>
          <a:p>
            <a:pPr algn="l"/>
            <a:r>
              <a:rPr lang="en-US" sz="2400"/>
              <a:t>~5 fb</a:t>
            </a:r>
            <a:r>
              <a:rPr lang="en-US" sz="2400" baseline="30000"/>
              <a:t>-1</a:t>
            </a:r>
            <a:r>
              <a:rPr lang="en-US" sz="2400"/>
              <a:t> at 1 TeV+ 1 TeV</a:t>
            </a:r>
          </a:p>
        </p:txBody>
      </p:sp>
      <p:sp>
        <p:nvSpPr>
          <p:cNvPr id="20485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20486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B84363-DF82-4FF6-9AA5-03A41DC7DF5A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487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181100"/>
            <a:ext cx="4867275" cy="49720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September 10, 2008: The Big Day</a:t>
            </a:r>
            <a:endParaRPr lang="en-US" dirty="0"/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63575" y="903288"/>
            <a:ext cx="6842125" cy="1176337"/>
          </a:xfrm>
        </p:spPr>
        <p:txBody>
          <a:bodyPr/>
          <a:lstStyle/>
          <a:p>
            <a:r>
              <a:rPr lang="en-US" smtClean="0"/>
              <a:t>Plotted the biggest media event in the history of science</a:t>
            </a:r>
          </a:p>
          <a:p>
            <a:r>
              <a:rPr lang="en-US" smtClean="0"/>
              <a:t>This plot shows how </a:t>
            </a:r>
            <a:br>
              <a:rPr lang="en-US" smtClean="0"/>
            </a:br>
            <a:r>
              <a:rPr lang="en-US" smtClean="0"/>
              <a:t>far beam had been </a:t>
            </a:r>
            <a:br>
              <a:rPr lang="en-US" smtClean="0"/>
            </a:br>
            <a:r>
              <a:rPr lang="en-US" smtClean="0"/>
              <a:t>prior to Sept. 10.</a:t>
            </a:r>
          </a:p>
        </p:txBody>
      </p:sp>
      <p:sp>
        <p:nvSpPr>
          <p:cNvPr id="5" name="Freeform 4"/>
          <p:cNvSpPr/>
          <p:nvPr/>
        </p:nvSpPr>
        <p:spPr>
          <a:xfrm>
            <a:off x="4437063" y="1608138"/>
            <a:ext cx="1728787" cy="4248150"/>
          </a:xfrm>
          <a:custGeom>
            <a:avLst/>
            <a:gdLst>
              <a:gd name="connsiteX0" fmla="*/ 985684 w 1575620"/>
              <a:gd name="connsiteY0" fmla="*/ 4001729 h 4001729"/>
              <a:gd name="connsiteX1" fmla="*/ 425246 w 1575620"/>
              <a:gd name="connsiteY1" fmla="*/ 2689123 h 4001729"/>
              <a:gd name="connsiteX2" fmla="*/ 41787 w 1575620"/>
              <a:gd name="connsiteY2" fmla="*/ 1907458 h 4001729"/>
              <a:gd name="connsiteX3" fmla="*/ 174523 w 1575620"/>
              <a:gd name="connsiteY3" fmla="*/ 978310 h 4001729"/>
              <a:gd name="connsiteX4" fmla="*/ 779207 w 1575620"/>
              <a:gd name="connsiteY4" fmla="*/ 314632 h 4001729"/>
              <a:gd name="connsiteX5" fmla="*/ 1354394 w 1575620"/>
              <a:gd name="connsiteY5" fmla="*/ 49161 h 4001729"/>
              <a:gd name="connsiteX6" fmla="*/ 1575620 w 1575620"/>
              <a:gd name="connsiteY6" fmla="*/ 19665 h 4001729"/>
              <a:gd name="connsiteX0" fmla="*/ 985684 w 1575620"/>
              <a:gd name="connsiteY0" fmla="*/ 4001729 h 4001729"/>
              <a:gd name="connsiteX1" fmla="*/ 425247 w 1575620"/>
              <a:gd name="connsiteY1" fmla="*/ 2689123 h 4001729"/>
              <a:gd name="connsiteX2" fmla="*/ 41787 w 1575620"/>
              <a:gd name="connsiteY2" fmla="*/ 1907458 h 4001729"/>
              <a:gd name="connsiteX3" fmla="*/ 174523 w 1575620"/>
              <a:gd name="connsiteY3" fmla="*/ 978310 h 4001729"/>
              <a:gd name="connsiteX4" fmla="*/ 779207 w 1575620"/>
              <a:gd name="connsiteY4" fmla="*/ 314632 h 4001729"/>
              <a:gd name="connsiteX5" fmla="*/ 1354394 w 1575620"/>
              <a:gd name="connsiteY5" fmla="*/ 49161 h 4001729"/>
              <a:gd name="connsiteX6" fmla="*/ 1575620 w 1575620"/>
              <a:gd name="connsiteY6" fmla="*/ 19665 h 4001729"/>
              <a:gd name="connsiteX0" fmla="*/ 964276 w 1554212"/>
              <a:gd name="connsiteY0" fmla="*/ 4001729 h 4001729"/>
              <a:gd name="connsiteX1" fmla="*/ 275392 w 1554212"/>
              <a:gd name="connsiteY1" fmla="*/ 2689123 h 4001729"/>
              <a:gd name="connsiteX2" fmla="*/ 20379 w 1554212"/>
              <a:gd name="connsiteY2" fmla="*/ 1907458 h 4001729"/>
              <a:gd name="connsiteX3" fmla="*/ 153115 w 1554212"/>
              <a:gd name="connsiteY3" fmla="*/ 978310 h 4001729"/>
              <a:gd name="connsiteX4" fmla="*/ 757799 w 1554212"/>
              <a:gd name="connsiteY4" fmla="*/ 314632 h 4001729"/>
              <a:gd name="connsiteX5" fmla="*/ 1332986 w 1554212"/>
              <a:gd name="connsiteY5" fmla="*/ 49161 h 4001729"/>
              <a:gd name="connsiteX6" fmla="*/ 1554212 w 1554212"/>
              <a:gd name="connsiteY6" fmla="*/ 19665 h 400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212" h="4001729">
                <a:moveTo>
                  <a:pt x="964276" y="4001729"/>
                </a:moveTo>
                <a:cubicBezTo>
                  <a:pt x="762715" y="3519948"/>
                  <a:pt x="432708" y="3038168"/>
                  <a:pt x="275392" y="2689123"/>
                </a:cubicBezTo>
                <a:cubicBezTo>
                  <a:pt x="118076" y="2340078"/>
                  <a:pt x="40758" y="2192593"/>
                  <a:pt x="20379" y="1907458"/>
                </a:cubicBezTo>
                <a:cubicBezTo>
                  <a:pt x="0" y="1622323"/>
                  <a:pt x="30212" y="1243781"/>
                  <a:pt x="153115" y="978310"/>
                </a:cubicBezTo>
                <a:cubicBezTo>
                  <a:pt x="276018" y="712839"/>
                  <a:pt x="561154" y="469490"/>
                  <a:pt x="757799" y="314632"/>
                </a:cubicBezTo>
                <a:cubicBezTo>
                  <a:pt x="954444" y="159774"/>
                  <a:pt x="1200251" y="98322"/>
                  <a:pt x="1332986" y="49161"/>
                </a:cubicBezTo>
                <a:cubicBezTo>
                  <a:pt x="1465721" y="0"/>
                  <a:pt x="1509966" y="9832"/>
                  <a:pt x="1554212" y="19665"/>
                </a:cubicBezTo>
              </a:path>
            </a:pathLst>
          </a:custGeom>
          <a:ln w="38100">
            <a:solidFill>
              <a:srgbClr val="FF1F1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154863" y="2212975"/>
            <a:ext cx="1238250" cy="3878263"/>
          </a:xfrm>
          <a:custGeom>
            <a:avLst/>
            <a:gdLst>
              <a:gd name="connsiteX0" fmla="*/ 0 w 934064"/>
              <a:gd name="connsiteY0" fmla="*/ 3451123 h 3451123"/>
              <a:gd name="connsiteX1" fmla="*/ 530942 w 934064"/>
              <a:gd name="connsiteY1" fmla="*/ 2315497 h 3451123"/>
              <a:gd name="connsiteX2" fmla="*/ 575187 w 934064"/>
              <a:gd name="connsiteY2" fmla="*/ 2138516 h 3451123"/>
              <a:gd name="connsiteX3" fmla="*/ 825910 w 934064"/>
              <a:gd name="connsiteY3" fmla="*/ 1814052 h 3451123"/>
              <a:gd name="connsiteX4" fmla="*/ 929148 w 934064"/>
              <a:gd name="connsiteY4" fmla="*/ 1106129 h 3451123"/>
              <a:gd name="connsiteX5" fmla="*/ 796413 w 934064"/>
              <a:gd name="connsiteY5" fmla="*/ 427703 h 3451123"/>
              <a:gd name="connsiteX6" fmla="*/ 457200 w 934064"/>
              <a:gd name="connsiteY6" fmla="*/ 0 h 3451123"/>
              <a:gd name="connsiteX0" fmla="*/ 0 w 934064"/>
              <a:gd name="connsiteY0" fmla="*/ 3451123 h 3451123"/>
              <a:gd name="connsiteX1" fmla="*/ 530942 w 934064"/>
              <a:gd name="connsiteY1" fmla="*/ 2315497 h 3451123"/>
              <a:gd name="connsiteX2" fmla="*/ 825910 w 934064"/>
              <a:gd name="connsiteY2" fmla="*/ 1814052 h 3451123"/>
              <a:gd name="connsiteX3" fmla="*/ 929148 w 934064"/>
              <a:gd name="connsiteY3" fmla="*/ 1106129 h 3451123"/>
              <a:gd name="connsiteX4" fmla="*/ 796413 w 934064"/>
              <a:gd name="connsiteY4" fmla="*/ 427703 h 3451123"/>
              <a:gd name="connsiteX5" fmla="*/ 457200 w 934064"/>
              <a:gd name="connsiteY5" fmla="*/ 0 h 3451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4064" h="3451123">
                <a:moveTo>
                  <a:pt x="0" y="3451123"/>
                </a:moveTo>
                <a:cubicBezTo>
                  <a:pt x="217538" y="2992694"/>
                  <a:pt x="393290" y="2588342"/>
                  <a:pt x="530942" y="2315497"/>
                </a:cubicBezTo>
                <a:cubicBezTo>
                  <a:pt x="668594" y="2042652"/>
                  <a:pt x="759542" y="2015613"/>
                  <a:pt x="825910" y="1814052"/>
                </a:cubicBezTo>
                <a:cubicBezTo>
                  <a:pt x="892278" y="1612491"/>
                  <a:pt x="934064" y="1337187"/>
                  <a:pt x="929148" y="1106129"/>
                </a:cubicBezTo>
                <a:cubicBezTo>
                  <a:pt x="924232" y="875071"/>
                  <a:pt x="875071" y="612058"/>
                  <a:pt x="796413" y="427703"/>
                </a:cubicBezTo>
                <a:cubicBezTo>
                  <a:pt x="717755" y="243348"/>
                  <a:pt x="587477" y="121674"/>
                  <a:pt x="457200" y="0"/>
                </a:cubicBezTo>
              </a:path>
            </a:pathLst>
          </a:custGeom>
          <a:ln w="38100">
            <a:solidFill>
              <a:srgbClr val="FF1F1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62000" y="5638800"/>
            <a:ext cx="609600" cy="1588"/>
          </a:xfrm>
          <a:prstGeom prst="line">
            <a:avLst/>
          </a:prstGeom>
          <a:ln w="38100">
            <a:solidFill>
              <a:srgbClr val="FF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1371600" y="54864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Progress prior to event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0531" y="152400"/>
            <a:ext cx="8262937" cy="441325"/>
          </a:xfrm>
          <a:prstGeom prst="rect">
            <a:avLst/>
          </a:prstGeom>
        </p:spPr>
        <p:txBody>
          <a:bodyPr lIns="45720" tIns="0" rIns="45720" bIns="0" anchor="b"/>
          <a:lstStyle/>
          <a:p>
            <a:pPr algn="l" eaLnBrk="0" hangingPunct="0">
              <a:defRPr/>
            </a:pPr>
            <a:r>
              <a:rPr lang="en-US" sz="28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September 10, 2008: The (first) Big Day</a:t>
            </a:r>
          </a:p>
        </p:txBody>
      </p:sp>
      <p:sp>
        <p:nvSpPr>
          <p:cNvPr id="21514" name="Date Placeholder 1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21515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9CC923-F9BC-410B-A6FD-B46C9A37CED6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1516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It begins…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00100"/>
            <a:ext cx="3902075" cy="2955925"/>
          </a:xfrm>
        </p:spPr>
        <p:txBody>
          <a:bodyPr/>
          <a:lstStyle/>
          <a:p>
            <a:r>
              <a:rPr lang="en-US" sz="2000" smtClean="0"/>
              <a:t>9:35 – First beam injected</a:t>
            </a:r>
          </a:p>
          <a:p>
            <a:r>
              <a:rPr lang="en-US" sz="2000" smtClean="0"/>
              <a:t>9:58 – beam past CMS to point 6 dump</a:t>
            </a:r>
          </a:p>
          <a:p>
            <a:r>
              <a:rPr lang="en-US" sz="2000" smtClean="0"/>
              <a:t>10:15 – beam to point 1 (ATLAS)</a:t>
            </a:r>
          </a:p>
          <a:p>
            <a:r>
              <a:rPr lang="en-US" sz="2000" smtClean="0"/>
              <a:t>10:26 – First turn!</a:t>
            </a:r>
          </a:p>
          <a:p>
            <a:r>
              <a:rPr lang="en-US" sz="2000" smtClean="0"/>
              <a:t>…and there was much rejoicing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952500"/>
            <a:ext cx="3200400" cy="2206088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00" y="3124200"/>
            <a:ext cx="3429000" cy="25717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" y="3657601"/>
            <a:ext cx="3162300" cy="2102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95350" y="5829300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Commissioning proceeded smoothly and rapidly until September 19</a:t>
            </a:r>
            <a:r>
              <a:rPr lang="en-US" sz="2000" baseline="30000" dirty="0" smtClean="0">
                <a:solidFill>
                  <a:schemeClr val="accent3">
                    <a:lumMod val="75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, when </a:t>
            </a:r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</a:rPr>
              <a:t>something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very bad happened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Nature abhors a (news) vacuum…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609600"/>
            <a:ext cx="8251825" cy="3363913"/>
          </a:xfrm>
        </p:spPr>
        <p:txBody>
          <a:bodyPr/>
          <a:lstStyle/>
          <a:p>
            <a:r>
              <a:rPr lang="en-US" smtClean="0"/>
              <a:t>Italian newspapers were very poetic (at least as translated by “Babel Fish”):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		</a:t>
            </a:r>
            <a:r>
              <a:rPr lang="en-US" sz="1800" i="1" smtClean="0">
                <a:solidFill>
                  <a:srgbClr val="002060"/>
                </a:solidFill>
              </a:rPr>
              <a:t>"the black cloud of the bitterness still has not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    	been dissolved on the small forest in which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    	they are dipped the candid buildings of the CERN" </a:t>
            </a:r>
            <a:endParaRPr lang="en-US" sz="2000" i="1" smtClean="0">
              <a:solidFill>
                <a:srgbClr val="00206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en-US" sz="2000" i="1" smtClean="0">
                <a:solidFill>
                  <a:srgbClr val="002060"/>
                </a:solidFill>
              </a:rPr>
              <a:t>		</a:t>
            </a:r>
            <a:r>
              <a:rPr lang="en-US" sz="1800" i="1" smtClean="0">
                <a:solidFill>
                  <a:srgbClr val="002060"/>
                </a:solidFill>
              </a:rPr>
              <a:t>“Lyn Evans, head of the plan, support that it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	was better to wait for before igniting the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	machine and making the verifications of the parts.“</a:t>
            </a:r>
            <a:r>
              <a:rPr lang="en-US" sz="1800" i="1" smtClean="0">
                <a:solidFill>
                  <a:srgbClr val="FF0000"/>
                </a:solidFill>
              </a:rPr>
              <a:t>*</a:t>
            </a:r>
            <a:r>
              <a:rPr lang="en-US" sz="1800" i="1" smtClean="0">
                <a:solidFill>
                  <a:srgbClr val="002060"/>
                </a:solidFill>
              </a:rPr>
              <a:t> </a:t>
            </a:r>
          </a:p>
          <a:p>
            <a:r>
              <a:rPr lang="en-US" smtClean="0"/>
              <a:t>Or you could Google “What really happened at CERN”: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48100"/>
            <a:ext cx="6189663" cy="2019300"/>
          </a:xfrm>
          <a:prstGeom prst="rect">
            <a:avLst/>
          </a:prstGeom>
          <a:noFill/>
          <a:ln w="0" algn="ctr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4350" y="5943600"/>
            <a:ext cx="811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* “Big Bang, il test bloccato fino all primavera 2009”, Corriere dela Sera, Sept. 24, 2008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53200" y="46863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" y="6210300"/>
            <a:ext cx="811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**http://www.rense.com/general83/IncidentatCERN.pdf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0531" y="152400"/>
            <a:ext cx="8474869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(really) really happened on September 19</a:t>
            </a:r>
            <a:r>
              <a:rPr lang="en-US" baseline="30000" dirty="0" smtClean="0"/>
              <a:t>th*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699" name="Content Placeholder 8"/>
          <p:cNvSpPr>
            <a:spLocks noGrp="1"/>
          </p:cNvSpPr>
          <p:nvPr>
            <p:ph idx="1"/>
          </p:nvPr>
        </p:nvSpPr>
        <p:spPr>
          <a:xfrm>
            <a:off x="411163" y="762000"/>
            <a:ext cx="8610600" cy="5419725"/>
          </a:xfrm>
        </p:spPr>
        <p:txBody>
          <a:bodyPr/>
          <a:lstStyle/>
          <a:p>
            <a:r>
              <a:rPr lang="en-US" sz="2000" smtClean="0"/>
              <a:t>Sector 3-4 was being ramped to 9.3 kA, the equivalent of 5.5 TeV</a:t>
            </a:r>
          </a:p>
          <a:p>
            <a:pPr lvl="1"/>
            <a:r>
              <a:rPr lang="en-US" sz="1800" smtClean="0"/>
              <a:t>All other sectors had already been ramped to this level</a:t>
            </a:r>
          </a:p>
          <a:p>
            <a:pPr lvl="1"/>
            <a:r>
              <a:rPr lang="en-US" sz="1800" smtClean="0"/>
              <a:t>Sector 3-4 had previously only been ramped to 7 kA (4.1 TeV)</a:t>
            </a:r>
          </a:p>
          <a:p>
            <a:r>
              <a:rPr lang="en-US" sz="2000" smtClean="0"/>
              <a:t>At 11:18AM, a quench developed in the splice between dipole C24 and quadrupole Q24</a:t>
            </a:r>
          </a:p>
          <a:p>
            <a:pPr lvl="1"/>
            <a:r>
              <a:rPr lang="en-US" sz="1800" smtClean="0"/>
              <a:t>Not initially detected by quench protection circuit</a:t>
            </a:r>
          </a:p>
          <a:p>
            <a:pPr lvl="1"/>
            <a:r>
              <a:rPr lang="en-US" sz="1800" smtClean="0"/>
              <a:t>Power supply tripped at .46 sec</a:t>
            </a:r>
          </a:p>
          <a:p>
            <a:pPr lvl="1"/>
            <a:r>
              <a:rPr lang="en-US" sz="1800" smtClean="0"/>
              <a:t>Discharge switches activated at .86 sec</a:t>
            </a:r>
          </a:p>
          <a:p>
            <a:r>
              <a:rPr lang="en-US" sz="2000" smtClean="0"/>
              <a:t>Within the first second, an arc formed at the site of the quench</a:t>
            </a:r>
            <a:endParaRPr lang="en-US" sz="1800" smtClean="0"/>
          </a:p>
          <a:p>
            <a:pPr lvl="1"/>
            <a:r>
              <a:rPr lang="en-US" sz="1800" smtClean="0"/>
              <a:t>The heat of the arc caused Helium to boil.</a:t>
            </a:r>
          </a:p>
          <a:p>
            <a:pPr lvl="1"/>
            <a:r>
              <a:rPr lang="en-US" sz="1800" smtClean="0"/>
              <a:t>The pressure rose beyond .13 MPa and ruptured into the insulation vacuum.</a:t>
            </a:r>
          </a:p>
          <a:p>
            <a:pPr lvl="1"/>
            <a:r>
              <a:rPr lang="en-US" sz="1800" smtClean="0"/>
              <a:t>Vacuum also degraded in the beam pipe</a:t>
            </a:r>
          </a:p>
          <a:p>
            <a:r>
              <a:rPr lang="en-US" sz="2000" smtClean="0"/>
              <a:t>The pressure at the vacuum barrier reached ~10 bar (design value 1.5 bar).  The force was transferred to the magnet stands, which broke.</a:t>
            </a:r>
          </a:p>
        </p:txBody>
      </p:sp>
      <p:sp>
        <p:nvSpPr>
          <p:cNvPr id="28676" name="TextBox 10"/>
          <p:cNvSpPr txBox="1">
            <a:spLocks noChangeArrowheads="1"/>
          </p:cNvSpPr>
          <p:nvPr/>
        </p:nvSpPr>
        <p:spPr bwMode="auto">
          <a:xfrm>
            <a:off x="533400" y="6210300"/>
            <a:ext cx="609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*Official talk by Philippe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LeBrun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Chamonix, Jan. 2009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260350"/>
            <a:ext cx="6697662" cy="706438"/>
          </a:xfrm>
        </p:spPr>
        <p:txBody>
          <a:bodyPr/>
          <a:lstStyle/>
          <a:p>
            <a:pPr>
              <a:defRPr/>
            </a:pPr>
            <a:r>
              <a:rPr lang="fr-CH" sz="2400"/>
              <a:t>Pressure forces on SSS vacuum barrier</a:t>
            </a:r>
            <a:endParaRPr lang="en-US" sz="24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5450" y="1628775"/>
            <a:ext cx="7386638" cy="4330700"/>
            <a:chOff x="226" y="515"/>
            <a:chExt cx="5106" cy="34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49" y="515"/>
              <a:ext cx="5083" cy="3408"/>
              <a:chOff x="249" y="515"/>
              <a:chExt cx="5083" cy="3408"/>
            </a:xfrm>
          </p:grpSpPr>
          <p:pic>
            <p:nvPicPr>
              <p:cNvPr id="21518" name="Picture 7" descr="Trsp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9" y="515"/>
                <a:ext cx="5083" cy="3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9" name="Text Box 8"/>
              <p:cNvSpPr txBox="1">
                <a:spLocks noChangeArrowheads="1"/>
              </p:cNvSpPr>
              <p:nvPr/>
            </p:nvSpPr>
            <p:spPr bwMode="auto">
              <a:xfrm>
                <a:off x="249" y="2024"/>
                <a:ext cx="590" cy="4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1514" name="Text Box 9"/>
            <p:cNvSpPr txBox="1">
              <a:spLocks noChangeArrowheads="1"/>
            </p:cNvSpPr>
            <p:nvPr/>
          </p:nvSpPr>
          <p:spPr bwMode="auto">
            <a:xfrm>
              <a:off x="3936" y="839"/>
              <a:ext cx="78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rgbClr val="0066FF"/>
                  </a:solidFill>
                </a:rPr>
                <a:t>Vacuum</a:t>
              </a:r>
              <a:r>
                <a:rPr lang="en-GB" b="1"/>
                <a:t> </a:t>
              </a:r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1791" y="1993"/>
              <a:ext cx="2674" cy="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1/3 load on cold mass (and support post)</a:t>
              </a:r>
            </a:p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~23 kN</a:t>
              </a:r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837" y="2991"/>
              <a:ext cx="1267" cy="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1/3 load on barrier</a:t>
              </a:r>
            </a:p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~46 kN</a:t>
              </a:r>
            </a:p>
          </p:txBody>
        </p:sp>
        <p:sp>
          <p:nvSpPr>
            <p:cNvPr id="21517" name="Text Box 12"/>
            <p:cNvSpPr txBox="1">
              <a:spLocks noChangeArrowheads="1"/>
            </p:cNvSpPr>
            <p:nvPr/>
          </p:nvSpPr>
          <p:spPr bwMode="auto">
            <a:xfrm>
              <a:off x="226" y="1978"/>
              <a:ext cx="803" cy="50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rgbClr val="0066FF"/>
                  </a:solidFill>
                </a:rPr>
                <a:t>Pressure</a:t>
              </a:r>
            </a:p>
            <a:p>
              <a:pPr eaLnBrk="0" hangingPunct="0"/>
              <a:r>
                <a:rPr lang="en-GB" b="1">
                  <a:solidFill>
                    <a:srgbClr val="0066FF"/>
                  </a:solidFill>
                </a:rPr>
                <a:t>1 bar</a:t>
              </a:r>
              <a:r>
                <a:rPr lang="en-GB" b="1"/>
                <a:t> </a:t>
              </a:r>
            </a:p>
          </p:txBody>
        </p:sp>
      </p:grpSp>
      <p:sp>
        <p:nvSpPr>
          <p:cNvPr id="21508" name="Text Box 13"/>
          <p:cNvSpPr txBox="1">
            <a:spLocks noChangeArrowheads="1"/>
          </p:cNvSpPr>
          <p:nvPr/>
        </p:nvSpPr>
        <p:spPr bwMode="auto">
          <a:xfrm>
            <a:off x="4500563" y="5969000"/>
            <a:ext cx="26511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3333FF"/>
                </a:solidFill>
              </a:rPr>
              <a:t>Total load on 1 jack ~70 kN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7343775" y="60198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V. Parma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6762" y="66675"/>
            <a:ext cx="7772400" cy="4381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</a:t>
            </a:r>
            <a:r>
              <a:rPr lang="fr-CH" sz="2400" dirty="0" smtClean="0"/>
              <a:t>Damage</a:t>
            </a:r>
            <a:r>
              <a:rPr lang="fr-CH" sz="2400" dirty="0"/>
              <a:t>: </a:t>
            </a:r>
            <a:r>
              <a:rPr lang="fr-CH" sz="2400" dirty="0" err="1" smtClean="0"/>
              <a:t>Magnet</a:t>
            </a:r>
            <a:r>
              <a:rPr lang="fr-CH" sz="2400" dirty="0" smtClean="0"/>
              <a:t> </a:t>
            </a:r>
            <a:r>
              <a:rPr lang="fr-CH" sz="2400" dirty="0" err="1"/>
              <a:t>D</a:t>
            </a:r>
            <a:r>
              <a:rPr lang="fr-CH" sz="2400" dirty="0" err="1" smtClean="0"/>
              <a:t>isplacements</a:t>
            </a:r>
            <a:endParaRPr lang="en-US" sz="2400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6477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47700"/>
            <a:ext cx="41052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951288" y="5884863"/>
            <a:ext cx="14287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QQBI.27R3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9CB66-A3E5-4BA0-AB7C-8E86EEA3608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129462" cy="706437"/>
          </a:xfrm>
        </p:spPr>
        <p:txBody>
          <a:bodyPr/>
          <a:lstStyle/>
          <a:p>
            <a:pPr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</a:t>
            </a:r>
            <a:r>
              <a:rPr lang="fr-CH" sz="2400" dirty="0" smtClean="0"/>
              <a:t>Damage</a:t>
            </a:r>
            <a:r>
              <a:rPr lang="fr-CH" sz="2400" dirty="0"/>
              <a:t>: </a:t>
            </a:r>
            <a:r>
              <a:rPr lang="fr-CH" sz="2400" dirty="0" err="1" smtClean="0"/>
              <a:t>Secondary</a:t>
            </a:r>
            <a:r>
              <a:rPr lang="fr-CH" sz="2400" dirty="0" smtClean="0"/>
              <a:t> Arcs</a:t>
            </a:r>
            <a:endParaRPr lang="en-US" sz="2400" dirty="0"/>
          </a:p>
        </p:txBody>
      </p:sp>
      <p:pic>
        <p:nvPicPr>
          <p:cNvPr id="25603" name="Picture 5" descr="QQ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52500"/>
            <a:ext cx="4678363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60388" y="4481513"/>
            <a:ext cx="21653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QQBI.27R3 M3 line</a:t>
            </a:r>
          </a:p>
        </p:txBody>
      </p:sp>
      <p:pic>
        <p:nvPicPr>
          <p:cNvPr id="25605" name="Picture 7" descr="QB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686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6240463" y="2427288"/>
            <a:ext cx="22923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QBBI.B31R3 M3 line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6750" y="0"/>
            <a:ext cx="7772400" cy="5143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</a:t>
            </a:r>
            <a:r>
              <a:rPr lang="fr-CH" sz="2400" dirty="0" smtClean="0"/>
              <a:t>Damage</a:t>
            </a:r>
            <a:r>
              <a:rPr lang="fr-CH" sz="2400" dirty="0"/>
              <a:t>: </a:t>
            </a:r>
            <a:r>
              <a:rPr lang="fr-CH" sz="2400" dirty="0" err="1" smtClean="0"/>
              <a:t>Ground</a:t>
            </a:r>
            <a:r>
              <a:rPr lang="fr-CH" sz="2400" dirty="0" smtClean="0"/>
              <a:t> Supports</a:t>
            </a:r>
            <a:endParaRPr lang="en-US" sz="2400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642938"/>
            <a:ext cx="74295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9CB66-A3E5-4BA0-AB7C-8E86EEA3608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Collateral Damage: Beam Vacuum</a:t>
            </a:r>
            <a:endParaRPr 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4791075"/>
            <a:ext cx="86963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4278313"/>
            <a:ext cx="770572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4"/>
          <p:cNvSpPr txBox="1">
            <a:spLocks noChangeArrowheads="1"/>
          </p:cNvSpPr>
          <p:nvPr/>
        </p:nvSpPr>
        <p:spPr bwMode="auto">
          <a:xfrm>
            <a:off x="900113" y="4214813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0000FF"/>
                </a:solidFill>
              </a:rPr>
              <a:t>LSS3</a:t>
            </a:r>
          </a:p>
        </p:txBody>
      </p:sp>
      <p:sp>
        <p:nvSpPr>
          <p:cNvPr id="27654" name="TextBox 19"/>
          <p:cNvSpPr txBox="1">
            <a:spLocks noChangeArrowheads="1"/>
          </p:cNvSpPr>
          <p:nvPr/>
        </p:nvSpPr>
        <p:spPr bwMode="auto">
          <a:xfrm>
            <a:off x="7889875" y="4184650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0000FF"/>
                </a:solidFill>
              </a:rPr>
              <a:t>LSS4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067675" y="4554538"/>
            <a:ext cx="3810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b="1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1009650" y="4554538"/>
            <a:ext cx="3810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b="1" dirty="0"/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7125" y="962025"/>
            <a:ext cx="5381625" cy="30289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90525" y="4867275"/>
            <a:ext cx="681038" cy="803275"/>
            <a:chOff x="828675" y="2219325"/>
            <a:chExt cx="681597" cy="803077"/>
          </a:xfrm>
        </p:grpSpPr>
        <p:pic>
          <p:nvPicPr>
            <p:cNvPr id="2766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1" y="2288880"/>
              <a:ext cx="542924" cy="66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0" name="TextBox 11"/>
            <p:cNvSpPr txBox="1">
              <a:spLocks noChangeArrowheads="1"/>
            </p:cNvSpPr>
            <p:nvPr/>
          </p:nvSpPr>
          <p:spPr bwMode="auto">
            <a:xfrm>
              <a:off x="962025" y="2219325"/>
              <a:ext cx="4299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OK</a:t>
              </a:r>
            </a:p>
          </p:txBody>
        </p:sp>
        <p:sp>
          <p:nvSpPr>
            <p:cNvPr id="27671" name="TextBox 12"/>
            <p:cNvSpPr txBox="1">
              <a:spLocks noChangeArrowheads="1"/>
            </p:cNvSpPr>
            <p:nvPr/>
          </p:nvSpPr>
          <p:spPr bwMode="auto">
            <a:xfrm>
              <a:off x="828675" y="2381250"/>
              <a:ext cx="6815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Debris</a:t>
              </a:r>
            </a:p>
          </p:txBody>
        </p:sp>
        <p:sp>
          <p:nvSpPr>
            <p:cNvPr id="27672" name="TextBox 13"/>
            <p:cNvSpPr txBox="1">
              <a:spLocks noChangeArrowheads="1"/>
            </p:cNvSpPr>
            <p:nvPr/>
          </p:nvSpPr>
          <p:spPr bwMode="auto">
            <a:xfrm>
              <a:off x="962025" y="2552700"/>
              <a:ext cx="47961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MLI</a:t>
              </a:r>
            </a:p>
          </p:txBody>
        </p:sp>
        <p:sp>
          <p:nvSpPr>
            <p:cNvPr id="27673" name="TextBox 14"/>
            <p:cNvSpPr txBox="1">
              <a:spLocks noChangeArrowheads="1"/>
            </p:cNvSpPr>
            <p:nvPr/>
          </p:nvSpPr>
          <p:spPr bwMode="auto">
            <a:xfrm>
              <a:off x="895350" y="2714625"/>
              <a:ext cx="5549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Soot</a:t>
              </a:r>
            </a:p>
          </p:txBody>
        </p:sp>
      </p:grpSp>
      <p:sp>
        <p:nvSpPr>
          <p:cNvPr id="27659" name="Rectangle 15"/>
          <p:cNvSpPr>
            <a:spLocks noChangeArrowheads="1"/>
          </p:cNvSpPr>
          <p:nvPr/>
        </p:nvSpPr>
        <p:spPr bwMode="auto">
          <a:xfrm>
            <a:off x="504825" y="2806700"/>
            <a:ext cx="31527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mic Sans MS" pitchFamily="66" charset="0"/>
              </a:rPr>
              <a:t>The beam pipes were polluted with thousands of pieces of MLI and soot, from one extremity to the other of the sector</a:t>
            </a:r>
          </a:p>
        </p:txBody>
      </p:sp>
      <p:pic>
        <p:nvPicPr>
          <p:cNvPr id="27660" name="Picture 4" descr="QBQ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" y="1562100"/>
            <a:ext cx="31051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1905000" y="1571625"/>
            <a:ext cx="1581150" cy="176371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7662" name="TextBox 23"/>
          <p:cNvSpPr txBox="1">
            <a:spLocks noChangeArrowheads="1"/>
          </p:cNvSpPr>
          <p:nvPr/>
        </p:nvSpPr>
        <p:spPr bwMode="auto">
          <a:xfrm>
            <a:off x="3848100" y="10668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clean</a:t>
            </a:r>
          </a:p>
        </p:txBody>
      </p:sp>
      <p:sp>
        <p:nvSpPr>
          <p:cNvPr id="27663" name="TextBox 24"/>
          <p:cNvSpPr txBox="1">
            <a:spLocks noChangeArrowheads="1"/>
          </p:cNvSpPr>
          <p:nvPr/>
        </p:nvSpPr>
        <p:spPr bwMode="auto">
          <a:xfrm>
            <a:off x="5600700" y="1104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MLI</a:t>
            </a:r>
          </a:p>
        </p:txBody>
      </p:sp>
      <p:sp>
        <p:nvSpPr>
          <p:cNvPr id="27664" name="TextBox 25"/>
          <p:cNvSpPr txBox="1">
            <a:spLocks noChangeArrowheads="1"/>
          </p:cNvSpPr>
          <p:nvPr/>
        </p:nvSpPr>
        <p:spPr bwMode="auto">
          <a:xfrm>
            <a:off x="7467600" y="1104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soot</a:t>
            </a:r>
          </a:p>
        </p:txBody>
      </p:sp>
      <p:sp>
        <p:nvSpPr>
          <p:cNvPr id="27665" name="TextBox 26"/>
          <p:cNvSpPr txBox="1">
            <a:spLocks noChangeArrowheads="1"/>
          </p:cNvSpPr>
          <p:nvPr/>
        </p:nvSpPr>
        <p:spPr bwMode="auto">
          <a:xfrm>
            <a:off x="609600" y="838200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Arc burned through beam vacuum pipe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about LARP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63840"/>
            <a:ext cx="8681335" cy="1382580"/>
          </a:xfrm>
        </p:spPr>
        <p:txBody>
          <a:bodyPr/>
          <a:lstStyle/>
          <a:p>
            <a:r>
              <a:rPr lang="en-US" sz="2000" dirty="0" smtClean="0"/>
              <a:t>The US LHC Accelerator Research Program (LARP) coordinates US R&amp;D related to the LHC accelerator and injector chain at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, Brookhaven,  SLAC,  and Berkeley (with a little at J-Lab and UT Austin)</a:t>
            </a:r>
          </a:p>
          <a:p>
            <a:r>
              <a:rPr lang="en-US" sz="2000" dirty="0" smtClean="0"/>
              <a:t>LARP has contributed to the initial </a:t>
            </a:r>
            <a:br>
              <a:rPr lang="en-US" sz="2000" dirty="0" smtClean="0"/>
            </a:br>
            <a:r>
              <a:rPr lang="en-US" sz="2000" dirty="0" smtClean="0"/>
              <a:t>operation of the LHC, but much of </a:t>
            </a:r>
            <a:br>
              <a:rPr lang="en-US" sz="2000" dirty="0" smtClean="0"/>
            </a:br>
            <a:r>
              <a:rPr lang="en-US" sz="2000" dirty="0" smtClean="0"/>
              <a:t>the program is focused on future </a:t>
            </a:r>
            <a:br>
              <a:rPr lang="en-US" sz="2000" dirty="0" smtClean="0"/>
            </a:br>
            <a:r>
              <a:rPr lang="en-US" sz="2000" dirty="0" smtClean="0"/>
              <a:t>upgrades.</a:t>
            </a:r>
          </a:p>
          <a:p>
            <a:r>
              <a:rPr lang="en-US" sz="2000" dirty="0" smtClean="0"/>
              <a:t>The program is currently funded at</a:t>
            </a:r>
            <a:br>
              <a:rPr lang="en-US" sz="2000" dirty="0" smtClean="0"/>
            </a:br>
            <a:r>
              <a:rPr lang="en-US" sz="2000" dirty="0" smtClean="0"/>
              <a:t>a level of about </a:t>
            </a:r>
            <a:r>
              <a:rPr lang="en-US" sz="2000" smtClean="0"/>
              <a:t>$</a:t>
            </a:r>
            <a:r>
              <a:rPr lang="en-US" sz="2000" smtClean="0"/>
              <a:t>12-13M/year</a:t>
            </a:r>
            <a:r>
              <a:rPr lang="en-US" sz="2000" dirty="0" smtClean="0"/>
              <a:t>, divided</a:t>
            </a:r>
            <a:br>
              <a:rPr lang="en-US" sz="2000" dirty="0" smtClean="0"/>
            </a:br>
            <a:r>
              <a:rPr lang="en-US" sz="2000" dirty="0" smtClean="0"/>
              <a:t>among:</a:t>
            </a:r>
          </a:p>
          <a:p>
            <a:pPr lvl="1"/>
            <a:r>
              <a:rPr lang="en-US" sz="1600" dirty="0" smtClean="0"/>
              <a:t>Accelerator research</a:t>
            </a:r>
          </a:p>
          <a:p>
            <a:pPr lvl="1"/>
            <a:r>
              <a:rPr lang="en-US" sz="1600" dirty="0" smtClean="0"/>
              <a:t>Magnet research</a:t>
            </a:r>
          </a:p>
          <a:p>
            <a:pPr lvl="1"/>
            <a:r>
              <a:rPr lang="en-US" sz="1600" dirty="0" smtClean="0"/>
              <a:t>Programmatic activities, including support</a:t>
            </a:r>
            <a:br>
              <a:rPr lang="en-US" sz="1600" dirty="0" smtClean="0"/>
            </a:br>
            <a:r>
              <a:rPr lang="en-US" sz="1600" dirty="0" smtClean="0"/>
              <a:t>for personnel at CERN</a:t>
            </a:r>
          </a:p>
        </p:txBody>
      </p:sp>
      <p:pic>
        <p:nvPicPr>
          <p:cNvPr id="7" name="Picture 2" descr="LARP's"/>
          <p:cNvPicPr>
            <a:picLocks noChangeAspect="1" noChangeArrowheads="1"/>
          </p:cNvPicPr>
          <p:nvPr/>
        </p:nvPicPr>
        <p:blipFill>
          <a:blip r:embed="rId2" cstate="print"/>
          <a:srcRect t="16380" b="18100"/>
          <a:stretch>
            <a:fillRect/>
          </a:stretch>
        </p:blipFill>
        <p:spPr bwMode="auto">
          <a:xfrm>
            <a:off x="5216769" y="1892800"/>
            <a:ext cx="3927231" cy="25731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55315" y="4504340"/>
            <a:ext cx="353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NOT to be confused with this “LARP” (Live-Action Role Play), which has led to some interesting emails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61195" y="5694895"/>
            <a:ext cx="32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(more about LARP later)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Important Questions About “The Incident”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did the joint fail?</a:t>
            </a:r>
          </a:p>
          <a:p>
            <a:pPr lvl="1"/>
            <a:r>
              <a:rPr lang="en-US" dirty="0" smtClean="0"/>
              <a:t>Inherent problems with joint design</a:t>
            </a:r>
          </a:p>
          <a:p>
            <a:pPr lvl="2"/>
            <a:r>
              <a:rPr lang="en-US" dirty="0" smtClean="0"/>
              <a:t>No clamps</a:t>
            </a:r>
          </a:p>
          <a:p>
            <a:pPr lvl="2"/>
            <a:r>
              <a:rPr lang="en-US" dirty="0" smtClean="0"/>
              <a:t>Details of joint design</a:t>
            </a:r>
          </a:p>
          <a:p>
            <a:pPr lvl="2"/>
            <a:r>
              <a:rPr lang="en-US" dirty="0" smtClean="0"/>
              <a:t>Solder used</a:t>
            </a:r>
          </a:p>
          <a:p>
            <a:pPr lvl="1"/>
            <a:r>
              <a:rPr lang="en-US" dirty="0" smtClean="0"/>
              <a:t>Quality control problems</a:t>
            </a:r>
          </a:p>
          <a:p>
            <a:r>
              <a:rPr lang="en-US" dirty="0" smtClean="0"/>
              <a:t>Why wasn’t it detected in time?</a:t>
            </a:r>
          </a:p>
          <a:p>
            <a:pPr lvl="1"/>
            <a:r>
              <a:rPr lang="en-US" dirty="0" smtClean="0"/>
              <a:t>There was indirect (calorimetric) evidence of an </a:t>
            </a:r>
            <a:r>
              <a:rPr lang="en-US" dirty="0" err="1" smtClean="0"/>
              <a:t>ohmic</a:t>
            </a:r>
            <a:r>
              <a:rPr lang="en-US" dirty="0" smtClean="0"/>
              <a:t> heat loss, but these data were not routinely monitored</a:t>
            </a:r>
          </a:p>
          <a:p>
            <a:pPr lvl="1"/>
            <a:r>
              <a:rPr lang="en-US" dirty="0" smtClean="0"/>
              <a:t>The bus quench protection circuit had a threshold of 1V, a factor of &gt;1000 too high to detect the quench in time.</a:t>
            </a:r>
          </a:p>
          <a:p>
            <a:r>
              <a:rPr lang="en-US" dirty="0" smtClean="0"/>
              <a:t>Why did it do so much damage?</a:t>
            </a:r>
          </a:p>
          <a:p>
            <a:pPr lvl="1"/>
            <a:r>
              <a:rPr lang="en-US" dirty="0" smtClean="0"/>
              <a:t>The pressure relief system was designed around an MCI Helium release of 2 kg/s, a </a:t>
            </a:r>
            <a:r>
              <a:rPr lang="en-US" i="1" dirty="0" smtClean="0"/>
              <a:t>factor of ten</a:t>
            </a:r>
            <a:r>
              <a:rPr lang="en-US" dirty="0" smtClean="0"/>
              <a:t> below what occurred.</a:t>
            </a:r>
          </a:p>
          <a:p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533400" y="723900"/>
            <a:ext cx="7353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Working theory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: A resistive joint of about 220 n</a:t>
            </a:r>
            <a:r>
              <a:rPr lang="en-US" sz="24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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 with bad electrical and thermal contacts with the stabilizer</a:t>
            </a:r>
            <a:endParaRPr lang="en-US" sz="2000" dirty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09600" y="1485900"/>
            <a:ext cx="6972300" cy="1582738"/>
            <a:chOff x="336" y="1488"/>
            <a:chExt cx="5040" cy="1200"/>
          </a:xfrm>
        </p:grpSpPr>
        <p:sp>
          <p:nvSpPr>
            <p:cNvPr id="30733" name="Rectangle 2"/>
            <p:cNvSpPr>
              <a:spLocks noChangeArrowheads="1"/>
            </p:cNvSpPr>
            <p:nvPr/>
          </p:nvSpPr>
          <p:spPr bwMode="auto">
            <a:xfrm>
              <a:off x="336" y="2400"/>
              <a:ext cx="331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4" name="Rectangle 3"/>
            <p:cNvSpPr>
              <a:spLocks noChangeArrowheads="1"/>
            </p:cNvSpPr>
            <p:nvPr/>
          </p:nvSpPr>
          <p:spPr bwMode="auto">
            <a:xfrm>
              <a:off x="1824" y="2448"/>
              <a:ext cx="355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5" name="Rectangle 4"/>
            <p:cNvSpPr>
              <a:spLocks noChangeArrowheads="1"/>
            </p:cNvSpPr>
            <p:nvPr/>
          </p:nvSpPr>
          <p:spPr bwMode="auto">
            <a:xfrm>
              <a:off x="1824" y="2208"/>
              <a:ext cx="1872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6" name="Rectangle 5"/>
            <p:cNvSpPr>
              <a:spLocks noChangeArrowheads="1"/>
            </p:cNvSpPr>
            <p:nvPr/>
          </p:nvSpPr>
          <p:spPr bwMode="auto">
            <a:xfrm>
              <a:off x="1632" y="2544"/>
              <a:ext cx="2256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7" name="Rectangle 6"/>
            <p:cNvSpPr>
              <a:spLocks noChangeArrowheads="1"/>
            </p:cNvSpPr>
            <p:nvPr/>
          </p:nvSpPr>
          <p:spPr bwMode="auto">
            <a:xfrm>
              <a:off x="3888" y="2496"/>
              <a:ext cx="1488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8" name="Rectangle 7"/>
            <p:cNvSpPr>
              <a:spLocks noChangeArrowheads="1"/>
            </p:cNvSpPr>
            <p:nvPr/>
          </p:nvSpPr>
          <p:spPr bwMode="auto">
            <a:xfrm>
              <a:off x="3696" y="2208"/>
              <a:ext cx="1680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9" name="Rectangle 8"/>
            <p:cNvSpPr>
              <a:spLocks noChangeArrowheads="1"/>
            </p:cNvSpPr>
            <p:nvPr/>
          </p:nvSpPr>
          <p:spPr bwMode="auto">
            <a:xfrm>
              <a:off x="336" y="2208"/>
              <a:ext cx="1440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0" name="Rectangle 9"/>
            <p:cNvSpPr>
              <a:spLocks noChangeArrowheads="1"/>
            </p:cNvSpPr>
            <p:nvPr/>
          </p:nvSpPr>
          <p:spPr bwMode="auto">
            <a:xfrm>
              <a:off x="336" y="2448"/>
              <a:ext cx="1248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1" name="Line 11"/>
            <p:cNvSpPr>
              <a:spLocks noChangeShapeType="1"/>
            </p:cNvSpPr>
            <p:nvPr/>
          </p:nvSpPr>
          <p:spPr bwMode="auto">
            <a:xfrm>
              <a:off x="1824" y="2448"/>
              <a:ext cx="1824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2" name="Text Box 12"/>
            <p:cNvSpPr txBox="1">
              <a:spLocks noChangeArrowheads="1"/>
            </p:cNvSpPr>
            <p:nvPr/>
          </p:nvSpPr>
          <p:spPr bwMode="auto">
            <a:xfrm>
              <a:off x="672" y="1488"/>
              <a:ext cx="24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No electrical contact between wedge and U-profile with the bus on at least 1 side of the joint </a:t>
              </a:r>
              <a:endParaRPr lang="en-US" sz="1200"/>
            </a:p>
          </p:txBody>
        </p:sp>
        <p:sp>
          <p:nvSpPr>
            <p:cNvPr id="30743" name="Text Box 13"/>
            <p:cNvSpPr txBox="1">
              <a:spLocks noChangeArrowheads="1"/>
            </p:cNvSpPr>
            <p:nvPr/>
          </p:nvSpPr>
          <p:spPr bwMode="auto">
            <a:xfrm>
              <a:off x="3504" y="1488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No bonding at joint with the U-profile and the wedge</a:t>
              </a:r>
            </a:p>
          </p:txBody>
        </p:sp>
        <p:sp>
          <p:nvSpPr>
            <p:cNvPr id="30744" name="Line 14"/>
            <p:cNvSpPr>
              <a:spLocks noChangeShapeType="1"/>
            </p:cNvSpPr>
            <p:nvPr/>
          </p:nvSpPr>
          <p:spPr bwMode="auto">
            <a:xfrm>
              <a:off x="3888" y="2544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5" name="Line 15"/>
            <p:cNvSpPr>
              <a:spLocks noChangeShapeType="1"/>
            </p:cNvSpPr>
            <p:nvPr/>
          </p:nvSpPr>
          <p:spPr bwMode="auto">
            <a:xfrm>
              <a:off x="3696" y="2208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6" name="Line 16"/>
            <p:cNvSpPr>
              <a:spLocks noChangeShapeType="1"/>
            </p:cNvSpPr>
            <p:nvPr/>
          </p:nvSpPr>
          <p:spPr bwMode="auto">
            <a:xfrm>
              <a:off x="1584" y="1776"/>
              <a:ext cx="19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7" name="Line 17"/>
            <p:cNvSpPr>
              <a:spLocks noChangeShapeType="1"/>
            </p:cNvSpPr>
            <p:nvPr/>
          </p:nvSpPr>
          <p:spPr bwMode="auto">
            <a:xfrm>
              <a:off x="1344" y="1776"/>
              <a:ext cx="24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8" name="Line 18"/>
            <p:cNvSpPr>
              <a:spLocks noChangeShapeType="1"/>
            </p:cNvSpPr>
            <p:nvPr/>
          </p:nvSpPr>
          <p:spPr bwMode="auto">
            <a:xfrm flipH="1">
              <a:off x="3360" y="1824"/>
              <a:ext cx="4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9" name="Line 19"/>
            <p:cNvSpPr>
              <a:spLocks noChangeShapeType="1"/>
            </p:cNvSpPr>
            <p:nvPr/>
          </p:nvSpPr>
          <p:spPr bwMode="auto">
            <a:xfrm flipH="1">
              <a:off x="2928" y="1824"/>
              <a:ext cx="8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0724" name="Text Box 20"/>
          <p:cNvSpPr txBox="1">
            <a:spLocks noChangeArrowheads="1"/>
          </p:cNvSpPr>
          <p:nvPr/>
        </p:nvSpPr>
        <p:spPr bwMode="auto">
          <a:xfrm>
            <a:off x="7488238" y="61722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A. Verweij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30725" name="Text Box 22"/>
          <p:cNvSpPr txBox="1">
            <a:spLocks noChangeArrowheads="1"/>
          </p:cNvSpPr>
          <p:nvPr/>
        </p:nvSpPr>
        <p:spPr bwMode="auto">
          <a:xfrm>
            <a:off x="533400" y="3200400"/>
            <a:ext cx="43005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Loss of clamping pressure on the joint, and between joint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Degradation of transverse contact between superconducting cable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Interruption of longitudinal electrical continuity in stabilizer </a:t>
            </a:r>
            <a:endParaRPr lang="en-US">
              <a:latin typeface="Tahoma" pitchFamily="34" charset="0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happened?</a:t>
            </a:r>
            <a:endParaRPr lang="en-US" dirty="0"/>
          </a:p>
        </p:txBody>
      </p:sp>
      <p:pic>
        <p:nvPicPr>
          <p:cNvPr id="307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201988"/>
            <a:ext cx="3776663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981200" y="5753100"/>
            <a:ext cx="278130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Problem: this is where the evidence used to be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800600" y="4610100"/>
            <a:ext cx="2743200" cy="13335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4260" y="663840"/>
            <a:ext cx="8355012" cy="5676900"/>
          </a:xfrm>
        </p:spPr>
        <p:txBody>
          <a:bodyPr/>
          <a:lstStyle/>
          <a:p>
            <a:r>
              <a:rPr lang="en-US" sz="2000" dirty="0" smtClean="0"/>
              <a:t>Bad joints</a:t>
            </a:r>
          </a:p>
          <a:p>
            <a:pPr lvl="1"/>
            <a:r>
              <a:rPr lang="en-US" sz="1800" dirty="0" smtClean="0"/>
              <a:t>Test for high resistance and look for signatures of heat loss in joints</a:t>
            </a:r>
          </a:p>
          <a:p>
            <a:pPr lvl="1"/>
            <a:r>
              <a:rPr lang="en-US" sz="1800" dirty="0" smtClean="0"/>
              <a:t>Warm up to repair any with signs of problems (additional three sectors)</a:t>
            </a:r>
          </a:p>
          <a:p>
            <a:r>
              <a:rPr lang="en-US" sz="2000" dirty="0" smtClean="0"/>
              <a:t>Quench protection</a:t>
            </a:r>
          </a:p>
          <a:p>
            <a:pPr lvl="1"/>
            <a:r>
              <a:rPr lang="en-US" sz="1800" dirty="0" smtClean="0"/>
              <a:t>Old system sensitive to 1V</a:t>
            </a:r>
          </a:p>
          <a:p>
            <a:pPr lvl="1"/>
            <a:r>
              <a:rPr lang="en-US" sz="1800" dirty="0" smtClean="0"/>
              <a:t>New system sensitive to .3 mV (factor &gt;3000)</a:t>
            </a:r>
          </a:p>
          <a:p>
            <a:r>
              <a:rPr lang="en-US" sz="2000" dirty="0" smtClean="0"/>
              <a:t>Pressure relief</a:t>
            </a:r>
          </a:p>
          <a:p>
            <a:pPr lvl="1"/>
            <a:r>
              <a:rPr lang="en-US" sz="1800" dirty="0" smtClean="0"/>
              <a:t>Warm sectors (4 out of 8)</a:t>
            </a:r>
          </a:p>
          <a:p>
            <a:pPr lvl="2"/>
            <a:r>
              <a:rPr lang="en-US" sz="1800" dirty="0" smtClean="0"/>
              <a:t>Install 200mm relief flanges</a:t>
            </a:r>
          </a:p>
          <a:p>
            <a:pPr lvl="2"/>
            <a:r>
              <a:rPr lang="en-US" sz="1800" dirty="0" smtClean="0"/>
              <a:t>Enough capacity to handle even the maximum credible incident (MCI)</a:t>
            </a:r>
          </a:p>
          <a:p>
            <a:pPr lvl="1"/>
            <a:r>
              <a:rPr lang="en-US" sz="1800" dirty="0" smtClean="0"/>
              <a:t>Cold sectors</a:t>
            </a:r>
          </a:p>
          <a:p>
            <a:pPr lvl="2"/>
            <a:r>
              <a:rPr lang="en-US" sz="1800" dirty="0" smtClean="0"/>
              <a:t>Reconfigure service flanges as relief flanges</a:t>
            </a:r>
          </a:p>
          <a:p>
            <a:pPr lvl="2"/>
            <a:r>
              <a:rPr lang="en-US" sz="1800" dirty="0" smtClean="0"/>
              <a:t>Reinforce floor mounts</a:t>
            </a:r>
          </a:p>
          <a:p>
            <a:pPr lvl="2"/>
            <a:r>
              <a:rPr lang="en-US" sz="1800" dirty="0" smtClean="0"/>
              <a:t>Enough capacity to handle the incident that occurred, but not quite the MCI</a:t>
            </a:r>
            <a:endParaRPr lang="en-US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Bad surprise</a:t>
            </a:r>
            <a:endParaRPr lang="en-US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355013" cy="5676900"/>
          </a:xfrm>
        </p:spPr>
        <p:txBody>
          <a:bodyPr/>
          <a:lstStyle/>
          <a:p>
            <a:r>
              <a:rPr lang="en-US" sz="2000" smtClean="0"/>
              <a:t>With new quench protection, it was determined that joints would only fail if they had bad thermal </a:t>
            </a:r>
            <a:r>
              <a:rPr lang="en-US" sz="2000" i="1" smtClean="0"/>
              <a:t>and</a:t>
            </a:r>
            <a:r>
              <a:rPr lang="en-US" sz="2000" smtClean="0"/>
              <a:t> bad electrical contact, and how likely is that?</a:t>
            </a:r>
          </a:p>
          <a:p>
            <a:pPr lvl="1"/>
            <a:r>
              <a:rPr lang="en-US" smtClean="0"/>
              <a:t>Very, unfortunately </a:t>
            </a:r>
            <a:r>
              <a:rPr lang="en-US" smtClean="0">
                <a:sym typeface="Symbol" pitchFamily="18" charset="2"/>
              </a:rPr>
              <a:t> </a:t>
            </a:r>
            <a:r>
              <a:rPr lang="en-US" i="1" smtClean="0">
                <a:sym typeface="Symbol" pitchFamily="18" charset="2"/>
              </a:rPr>
              <a:t>must</a:t>
            </a:r>
            <a:r>
              <a:rPr lang="en-US" smtClean="0">
                <a:sym typeface="Symbol" pitchFamily="18" charset="2"/>
              </a:rPr>
              <a:t> verify copper joint</a:t>
            </a: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r>
              <a:rPr lang="en-US" sz="2000" smtClean="0">
                <a:sym typeface="Symbol" pitchFamily="18" charset="2"/>
              </a:rPr>
              <a:t>Have to warm up to at least 80K to measure Copper integrity.</a:t>
            </a:r>
            <a:endParaRPr lang="en-US" sz="2000" smtClean="0"/>
          </a:p>
        </p:txBody>
      </p:sp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09800"/>
            <a:ext cx="4114800" cy="2619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2619375"/>
            <a:ext cx="4005263" cy="2560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9945" name="TextBox 8"/>
          <p:cNvSpPr txBox="1">
            <a:spLocks noChangeArrowheads="1"/>
          </p:cNvSpPr>
          <p:nvPr/>
        </p:nvSpPr>
        <p:spPr bwMode="auto">
          <a:xfrm>
            <a:off x="609600" y="4865688"/>
            <a:ext cx="4000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Solder used to solder joint had the same melting temperature as solder used to pot cable in stablizer</a:t>
            </a:r>
          </a:p>
          <a:p>
            <a:pPr algn="l"/>
            <a:r>
              <a:rPr lang="en-US"/>
              <a:t>  </a:t>
            </a:r>
            <a:r>
              <a:rPr lang="en-US" b="1">
                <a:solidFill>
                  <a:srgbClr val="FF0000"/>
                </a:solidFill>
                <a:sym typeface="Symbol" pitchFamily="18" charset="2"/>
              </a:rPr>
              <a:t>Solder wicked away from cable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45013" y="3559175"/>
            <a:ext cx="2398712" cy="2344738"/>
          </a:xfrm>
          <a:custGeom>
            <a:avLst/>
            <a:gdLst>
              <a:gd name="connsiteX0" fmla="*/ 0 w 2398955"/>
              <a:gd name="connsiteY0" fmla="*/ 2345167 h 2345167"/>
              <a:gd name="connsiteX1" fmla="*/ 1140311 w 2398955"/>
              <a:gd name="connsiteY1" fmla="*/ 1731982 h 2345167"/>
              <a:gd name="connsiteX2" fmla="*/ 1140311 w 2398955"/>
              <a:gd name="connsiteY2" fmla="*/ 903643 h 2345167"/>
              <a:gd name="connsiteX3" fmla="*/ 2398955 w 2398955"/>
              <a:gd name="connsiteY3" fmla="*/ 0 h 234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8955" h="2345167">
                <a:moveTo>
                  <a:pt x="0" y="2345167"/>
                </a:moveTo>
                <a:cubicBezTo>
                  <a:pt x="475129" y="2158701"/>
                  <a:pt x="950259" y="1972236"/>
                  <a:pt x="1140311" y="1731982"/>
                </a:cubicBezTo>
                <a:cubicBezTo>
                  <a:pt x="1330363" y="1491728"/>
                  <a:pt x="930537" y="1192307"/>
                  <a:pt x="1140311" y="903643"/>
                </a:cubicBezTo>
                <a:cubicBezTo>
                  <a:pt x="1350085" y="614979"/>
                  <a:pt x="1874520" y="307489"/>
                  <a:pt x="2398955" y="0"/>
                </a:cubicBezTo>
              </a:path>
            </a:pathLst>
          </a:cu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Joint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Tests at 80K identified an additional bad joint</a:t>
            </a:r>
          </a:p>
          <a:p>
            <a:pPr lvl="1"/>
            <a:r>
              <a:rPr lang="en-US" dirty="0" smtClean="0"/>
              <a:t>One additional sector was warmed up</a:t>
            </a:r>
          </a:p>
          <a:p>
            <a:pPr lvl="1"/>
            <a:r>
              <a:rPr lang="en-US" dirty="0" smtClean="0"/>
              <a:t>New release flanges were NOT installed</a:t>
            </a:r>
          </a:p>
          <a:p>
            <a:r>
              <a:rPr lang="en-US" dirty="0" smtClean="0"/>
              <a:t>Based on thermal modeling of the joints, it was determined that they might NOT be reliable even at 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3.5 </a:t>
            </a:r>
            <a:r>
              <a:rPr lang="en-US" dirty="0" err="1" smtClean="0"/>
              <a:t>TeV</a:t>
            </a:r>
            <a:r>
              <a:rPr lang="en-US" dirty="0" smtClean="0"/>
              <a:t> considered the maximum safe operating energy for now</a:t>
            </a:r>
          </a:p>
          <a:p>
            <a:r>
              <a:rPr lang="en-US" dirty="0" smtClean="0"/>
              <a:t>Decision:</a:t>
            </a:r>
          </a:p>
          <a:p>
            <a:pPr lvl="1"/>
            <a:r>
              <a:rPr lang="en-US" dirty="0" smtClean="0"/>
              <a:t>Run at 3.5+3.5 </a:t>
            </a:r>
            <a:r>
              <a:rPr lang="en-US" dirty="0" err="1" smtClean="0"/>
              <a:t>TeV</a:t>
            </a:r>
            <a:r>
              <a:rPr lang="en-US" dirty="0" smtClean="0"/>
              <a:t> until the end of 2011 or 1 fb</a:t>
            </a:r>
            <a:r>
              <a:rPr lang="en-US" baseline="30000" dirty="0" smtClean="0"/>
              <a:t>-1</a:t>
            </a:r>
            <a:r>
              <a:rPr lang="en-US" dirty="0" smtClean="0"/>
              <a:t>, whichever comes first.</a:t>
            </a:r>
          </a:p>
          <a:p>
            <a:pPr lvl="1"/>
            <a:r>
              <a:rPr lang="en-US" dirty="0" smtClean="0"/>
              <a:t>Shut down for ~15 months to repair all 10,000 (!!) joints.</a:t>
            </a:r>
          </a:p>
          <a:p>
            <a:pPr lvl="2"/>
            <a:r>
              <a:rPr lang="en-US" dirty="0" smtClean="0"/>
              <a:t>Dismantle</a:t>
            </a:r>
          </a:p>
          <a:p>
            <a:pPr lvl="2"/>
            <a:r>
              <a:rPr lang="en-US" dirty="0" smtClean="0"/>
              <a:t>Re-solder</a:t>
            </a:r>
          </a:p>
          <a:p>
            <a:pPr lvl="2"/>
            <a:r>
              <a:rPr lang="en-US" dirty="0" smtClean="0"/>
              <a:t>Clamp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November 20, 2009: Going Around…Again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46088" y="4991100"/>
            <a:ext cx="8355012" cy="533400"/>
          </a:xfrm>
        </p:spPr>
        <p:txBody>
          <a:bodyPr/>
          <a:lstStyle/>
          <a:p>
            <a:r>
              <a:rPr lang="en-US" smtClean="0"/>
              <a:t>Total time: 1:43</a:t>
            </a:r>
          </a:p>
          <a:p>
            <a:r>
              <a:rPr lang="en-US" smtClean="0"/>
              <a:t>Then things began to move with dizzying speed…</a:t>
            </a:r>
          </a:p>
        </p:txBody>
      </p:sp>
      <p:sp>
        <p:nvSpPr>
          <p:cNvPr id="37892" name="AutoShape 2" descr="http://elogbook.cern.ch/eLogbook/attach_reader?attach_id=105407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3" name="AutoShape 4" descr="http://elogbook.cern.ch/eLogbook/attach_reader?attach_id=105407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 descr="beam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eam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beam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beam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beam7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beam8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beam9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beam10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beam11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F2354-4F7D-4A71-83D4-43648E66DE5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Progress Since Start-up</a:t>
            </a:r>
            <a:endParaRPr lang="en-US" dirty="0"/>
          </a:p>
        </p:txBody>
      </p:sp>
      <p:sp>
        <p:nvSpPr>
          <p:cNvPr id="43011" name="Content Placeholder 5"/>
          <p:cNvSpPr>
            <a:spLocks noGrp="1"/>
          </p:cNvSpPr>
          <p:nvPr>
            <p:ph idx="1"/>
          </p:nvPr>
        </p:nvSpPr>
        <p:spPr>
          <a:xfrm>
            <a:off x="395288" y="552450"/>
            <a:ext cx="8353425" cy="5676900"/>
          </a:xfrm>
        </p:spPr>
        <p:txBody>
          <a:bodyPr/>
          <a:lstStyle/>
          <a:p>
            <a:r>
              <a:rPr lang="en-US" sz="2800" dirty="0" smtClean="0"/>
              <a:t>Sunday, November 29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2009: </a:t>
            </a:r>
          </a:p>
          <a:p>
            <a:pPr lvl="1"/>
            <a:r>
              <a:rPr lang="en-US" sz="2400" dirty="0" smtClean="0"/>
              <a:t>Both beams accelerated to 1.18 </a:t>
            </a:r>
            <a:r>
              <a:rPr lang="en-US" sz="2400" dirty="0" err="1" smtClean="0"/>
              <a:t>TeV</a:t>
            </a:r>
            <a:r>
              <a:rPr lang="en-US" sz="2400" dirty="0" smtClean="0"/>
              <a:t> simultaneously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Highest Energy Accelerator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Monday, December 14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Stable 2x2 at 1.18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lvl="1"/>
            <a:r>
              <a:rPr lang="en-US" sz="2400" dirty="0" smtClean="0"/>
              <a:t>Collisions in all four experiments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Highest Energy Collider</a:t>
            </a:r>
          </a:p>
          <a:p>
            <a:r>
              <a:rPr lang="en-US" sz="2800" dirty="0" smtClean="0"/>
              <a:t>Tuesday, March 30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2010</a:t>
            </a:r>
          </a:p>
          <a:p>
            <a:pPr lvl="1"/>
            <a:r>
              <a:rPr lang="en-US" sz="2400" dirty="0" smtClean="0"/>
              <a:t>Collisions at 3.5+3.5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Reaches target energy for 2010/2011</a:t>
            </a:r>
          </a:p>
          <a:p>
            <a:r>
              <a:rPr lang="en-US" sz="2800" dirty="0" smtClean="0"/>
              <a:t>Then the hard part started…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F2354-4F7D-4A71-83D4-43648E66DE5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3397000"/>
          </a:xfrm>
        </p:spPr>
        <p:txBody>
          <a:bodyPr/>
          <a:lstStyle/>
          <a:p>
            <a:r>
              <a:rPr lang="en-US" dirty="0" smtClean="0"/>
              <a:t>Push bunch intensity</a:t>
            </a:r>
          </a:p>
          <a:p>
            <a:pPr lvl="1"/>
            <a:r>
              <a:rPr lang="en-US" dirty="0" smtClean="0"/>
              <a:t>Already reached nominal bunch intensity of 1.1x10</a:t>
            </a:r>
            <a:r>
              <a:rPr lang="en-US" baseline="30000" dirty="0" smtClean="0"/>
              <a:t>11 </a:t>
            </a:r>
            <a:r>
              <a:rPr lang="en-US" dirty="0" smtClean="0"/>
              <a:t>much faster than anticipated.</a:t>
            </a:r>
          </a:p>
          <a:p>
            <a:r>
              <a:rPr lang="en-US" dirty="0" smtClean="0"/>
              <a:t>Increase number of bunches</a:t>
            </a:r>
          </a:p>
          <a:p>
            <a:pPr lvl="1"/>
            <a:r>
              <a:rPr lang="en-US" dirty="0" smtClean="0"/>
              <a:t>Go from single bunches to “bunch trains”, with gradually reduced spacing.</a:t>
            </a:r>
          </a:p>
          <a:p>
            <a:r>
              <a:rPr lang="en-US" dirty="0" smtClean="0"/>
              <a:t>At all points, must carefully verify</a:t>
            </a:r>
          </a:p>
          <a:p>
            <a:pPr lvl="1"/>
            <a:r>
              <a:rPr lang="en-US" dirty="0" smtClean="0"/>
              <a:t>Beam collimation</a:t>
            </a:r>
          </a:p>
          <a:p>
            <a:pPr lvl="1"/>
            <a:r>
              <a:rPr lang="en-US" dirty="0" smtClean="0"/>
              <a:t>Beam protection</a:t>
            </a:r>
          </a:p>
          <a:p>
            <a:pPr lvl="1"/>
            <a:r>
              <a:rPr lang="en-US" dirty="0" smtClean="0"/>
              <a:t>Beam abort</a:t>
            </a:r>
          </a:p>
          <a:p>
            <a:r>
              <a:rPr lang="en-US" dirty="0" smtClean="0"/>
              <a:t>Remember:</a:t>
            </a:r>
          </a:p>
          <a:p>
            <a:pPr lvl="1"/>
            <a:r>
              <a:rPr lang="en-US" dirty="0" err="1" smtClean="0"/>
              <a:t>TeV</a:t>
            </a:r>
            <a:r>
              <a:rPr lang="en-US" dirty="0" smtClean="0"/>
              <a:t>=1 week for cold repair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LHC=3 months for cold repair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 descr="Dump-11b.b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10" y="3582620"/>
            <a:ext cx="3917310" cy="238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725620" y="5925325"/>
            <a:ext cx="391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Example: beam sweeping over abort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Reached full bunch intensity</a:t>
            </a:r>
          </a:p>
          <a:p>
            <a:pPr lvl="1"/>
            <a:r>
              <a:rPr lang="en-US" dirty="0" smtClean="0"/>
              <a:t>1.1x10</a:t>
            </a:r>
            <a:r>
              <a:rPr lang="en-US" baseline="30000" dirty="0" smtClean="0"/>
              <a:t>11</a:t>
            </a:r>
            <a:r>
              <a:rPr lang="en-US" dirty="0" smtClean="0"/>
              <a:t>/bunch</a:t>
            </a:r>
          </a:p>
          <a:p>
            <a:pPr lvl="1"/>
            <a:r>
              <a:rPr lang="en-US" dirty="0" smtClean="0"/>
              <a:t>Can’t overstate how important this milestone is.</a:t>
            </a:r>
          </a:p>
          <a:p>
            <a:r>
              <a:rPr lang="en-US" dirty="0" smtClean="0"/>
              <a:t>Peak luminosity: ~1x10</a:t>
            </a:r>
            <a:r>
              <a:rPr lang="en-US" baseline="30000" dirty="0" smtClean="0"/>
              <a:t>31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40642" name="Picture 2" descr="http://lpc-afs.web.cern.ch/lpc-afs/LHC/lui_days_li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930" y="2545686"/>
            <a:ext cx="3533260" cy="3533260"/>
          </a:xfrm>
          <a:prstGeom prst="rect">
            <a:avLst/>
          </a:prstGeom>
          <a:noFill/>
        </p:spPr>
      </p:pic>
      <p:pic>
        <p:nvPicPr>
          <p:cNvPr id="240644" name="Picture 4" descr="http://lpc-afs.web.cern.ch/lpc-afs/LHC/lui_days_log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455" y="2584090"/>
            <a:ext cx="3542385" cy="354238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Limits of Present Collimation System*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collimation system cannot reach nominal luminosity</a:t>
            </a:r>
            <a:endParaRPr lang="en-US" dirty="0"/>
          </a:p>
        </p:txBody>
      </p:sp>
      <p:sp>
        <p:nvSpPr>
          <p:cNvPr id="61447" name="Date Placeholder 9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61449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  <p:sp>
        <p:nvSpPr>
          <p:cNvPr id="61448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7B63EE-F602-429C-A488-9C5ECC41580E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  <p:pic>
        <p:nvPicPr>
          <p:cNvPr id="61443" name="Content Placeholder 9" descr="estored_real_log.eps.png"/>
          <p:cNvPicPr>
            <a:picLocks noChangeAspect="1"/>
          </p:cNvPicPr>
          <p:nvPr/>
        </p:nvPicPr>
        <p:blipFill>
          <a:blip r:embed="rId2" cstate="print"/>
          <a:srcRect l="1198" r="4381"/>
          <a:stretch>
            <a:fillRect/>
          </a:stretch>
        </p:blipFill>
        <p:spPr bwMode="auto">
          <a:xfrm>
            <a:off x="501071" y="2238446"/>
            <a:ext cx="4186146" cy="278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6248400"/>
            <a:ext cx="45339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*Ralph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Assmann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, “Cassandra Talk”</a:t>
            </a:r>
          </a:p>
        </p:txBody>
      </p:sp>
      <p:pic>
        <p:nvPicPr>
          <p:cNvPr id="10" name="Content Placeholder 5" descr="plumi.eps.png"/>
          <p:cNvPicPr>
            <a:picLocks noChangeAspect="1"/>
          </p:cNvPicPr>
          <p:nvPr/>
        </p:nvPicPr>
        <p:blipFill>
          <a:blip r:embed="rId3" cstate="print"/>
          <a:srcRect l="-5698" r="-5698"/>
          <a:stretch>
            <a:fillRect/>
          </a:stretch>
        </p:blipFill>
        <p:spPr bwMode="auto">
          <a:xfrm>
            <a:off x="4495190" y="2276850"/>
            <a:ext cx="4806105" cy="270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46088" y="800099"/>
            <a:ext cx="8355012" cy="3589025"/>
          </a:xfrm>
        </p:spPr>
        <p:txBody>
          <a:bodyPr/>
          <a:lstStyle/>
          <a:p>
            <a:r>
              <a:rPr lang="en-US" sz="2000" dirty="0" smtClean="0"/>
              <a:t>Overview of the LHC</a:t>
            </a:r>
          </a:p>
          <a:p>
            <a:r>
              <a:rPr lang="en-US" sz="2000" dirty="0" smtClean="0"/>
              <a:t>2008 Startup</a:t>
            </a:r>
          </a:p>
          <a:p>
            <a:r>
              <a:rPr lang="en-US" sz="2000" dirty="0" smtClean="0"/>
              <a:t>“The Incident” and Response</a:t>
            </a:r>
          </a:p>
          <a:p>
            <a:r>
              <a:rPr lang="en-US" sz="2000" dirty="0" smtClean="0"/>
              <a:t>Current Commissioning Status and Plans</a:t>
            </a:r>
          </a:p>
          <a:p>
            <a:r>
              <a:rPr lang="en-US" sz="2000" dirty="0" smtClean="0"/>
              <a:t>Upgrade Issues</a:t>
            </a:r>
          </a:p>
          <a:p>
            <a:r>
              <a:rPr lang="en-US" sz="2000" dirty="0" smtClean="0"/>
              <a:t>Plan through 2020</a:t>
            </a:r>
          </a:p>
          <a:p>
            <a:r>
              <a:rPr lang="en-US" sz="2000" dirty="0" smtClean="0"/>
              <a:t>LARP/US Role</a:t>
            </a:r>
          </a:p>
        </p:txBody>
      </p:sp>
      <p:sp>
        <p:nvSpPr>
          <p:cNvPr id="12293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12294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64C9D2-EC9E-408D-AF28-389C1762E781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295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356600"/>
            <a:ext cx="8490857" cy="463731"/>
          </a:xfrm>
        </p:spPr>
        <p:txBody>
          <a:bodyPr/>
          <a:lstStyle/>
          <a:p>
            <a:r>
              <a:rPr lang="en-US" dirty="0" smtClean="0"/>
              <a:t>Nominal plan for 2010/2011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FE6BC-2217-483D-BF38-6584628A4C3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75" y="1201510"/>
            <a:ext cx="8316071" cy="428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6953109" y="4504340"/>
            <a:ext cx="806505" cy="921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03900" y="5464465"/>
            <a:ext cx="291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1-2% of nominal luminosity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~100 pb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/month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703477" y="5291643"/>
            <a:ext cx="307240" cy="268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7880" y="5618085"/>
            <a:ext cx="291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already exceeded this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3131812" y="5330047"/>
            <a:ext cx="307240" cy="268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 work, but…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05155" name="Picture 3"/>
          <p:cNvPicPr>
            <a:picLocks noChangeAspect="1" noChangeArrowheads="1"/>
          </p:cNvPicPr>
          <p:nvPr/>
        </p:nvPicPr>
        <p:blipFill>
          <a:blip r:embed="rId2" cstate="print"/>
          <a:srcRect l="497" t="1367" r="15958" b="2259"/>
          <a:stretch>
            <a:fillRect/>
          </a:stretch>
        </p:blipFill>
        <p:spPr bwMode="auto">
          <a:xfrm>
            <a:off x="539475" y="1086295"/>
            <a:ext cx="6183205" cy="518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991515" y="1201510"/>
            <a:ext cx="1958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3000 fb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~ 50 years at nominal luminosity!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453845" y="1547155"/>
            <a:ext cx="53767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53110" y="3505810"/>
            <a:ext cx="157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future begins now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Original 2 Phase LHC Upgrade Path</a:t>
            </a:r>
            <a:endParaRPr lang="en-US" dirty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46088" y="534988"/>
            <a:ext cx="8251825" cy="6323012"/>
          </a:xfrm>
        </p:spPr>
        <p:txBody>
          <a:bodyPr/>
          <a:lstStyle/>
          <a:p>
            <a:r>
              <a:rPr lang="en-US" dirty="0" smtClean="0"/>
              <a:t>Initial operation (starting in 2008!)</a:t>
            </a:r>
          </a:p>
          <a:p>
            <a:pPr lvl="1"/>
            <a:r>
              <a:rPr lang="en-US" dirty="0" smtClean="0"/>
              <a:t>Ramp up to </a:t>
            </a:r>
            <a:r>
              <a:rPr lang="en-US" dirty="0" smtClean="0">
                <a:solidFill>
                  <a:srgbClr val="FF0000"/>
                </a:solidFill>
              </a:rPr>
              <a:t>1x10</a:t>
            </a:r>
            <a:r>
              <a:rPr lang="en-US" baseline="30000" dirty="0" smtClean="0">
                <a:solidFill>
                  <a:srgbClr val="FF0000"/>
                </a:solidFill>
              </a:rPr>
              <a:t>34</a:t>
            </a:r>
            <a:r>
              <a:rPr lang="en-US" dirty="0" smtClean="0">
                <a:solidFill>
                  <a:srgbClr val="FF0000"/>
                </a:solidFill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</a:p>
          <a:p>
            <a:r>
              <a:rPr lang="en-US" dirty="0" smtClean="0"/>
              <a:t>Phase I upgrade</a:t>
            </a:r>
          </a:p>
          <a:p>
            <a:pPr lvl="1"/>
            <a:r>
              <a:rPr lang="en-US" dirty="0" smtClean="0"/>
              <a:t>After ~500 fb</a:t>
            </a:r>
            <a:r>
              <a:rPr lang="en-US" baseline="30000" dirty="0" smtClean="0"/>
              <a:t>-1</a:t>
            </a:r>
            <a:r>
              <a:rPr lang="en-US" dirty="0" smtClean="0"/>
              <a:t> (2014?), the inner triplet would be burned up.</a:t>
            </a:r>
          </a:p>
          <a:p>
            <a:pPr lvl="1"/>
            <a:r>
              <a:rPr lang="en-US" dirty="0" smtClean="0"/>
              <a:t>Replace with new, large aperture quads, but still </a:t>
            </a:r>
            <a:r>
              <a:rPr lang="en-US" dirty="0" err="1" smtClean="0"/>
              <a:t>NbTi</a:t>
            </a:r>
            <a:endParaRPr lang="en-US" dirty="0" smtClean="0"/>
          </a:p>
          <a:p>
            <a:pPr lvl="1"/>
            <a:r>
              <a:rPr lang="en-US" dirty="0" smtClean="0"/>
              <a:t>Replace </a:t>
            </a:r>
            <a:r>
              <a:rPr lang="en-US" dirty="0" err="1" smtClean="0"/>
              <a:t>Linac</a:t>
            </a:r>
            <a:r>
              <a:rPr lang="en-US" dirty="0" smtClean="0"/>
              <a:t> to increase brightness</a:t>
            </a:r>
          </a:p>
          <a:p>
            <a:pPr lvl="1"/>
            <a:r>
              <a:rPr lang="en-US" dirty="0" smtClean="0"/>
              <a:t>Luminosity goal: </a:t>
            </a:r>
            <a:r>
              <a:rPr lang="en-US" dirty="0" smtClean="0">
                <a:solidFill>
                  <a:srgbClr val="FF0000"/>
                </a:solidFill>
              </a:rPr>
              <a:t>2-3x10</a:t>
            </a:r>
            <a:r>
              <a:rPr lang="en-US" baseline="30000" dirty="0" smtClean="0">
                <a:solidFill>
                  <a:srgbClr val="FF0000"/>
                </a:solidFill>
              </a:rPr>
              <a:t>34</a:t>
            </a:r>
            <a:r>
              <a:rPr lang="en-US" dirty="0" smtClean="0">
                <a:solidFill>
                  <a:srgbClr val="FF0000"/>
                </a:solidFill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</a:p>
          <a:p>
            <a:r>
              <a:rPr lang="en-US" dirty="0" smtClean="0"/>
              <a:t>Phase II upgrade</a:t>
            </a:r>
          </a:p>
          <a:p>
            <a:pPr lvl="1"/>
            <a:r>
              <a:rPr lang="en-US" dirty="0" smtClean="0"/>
              <a:t>~2020</a:t>
            </a:r>
          </a:p>
          <a:p>
            <a:pPr lvl="1"/>
            <a:r>
              <a:rPr lang="en-US" dirty="0" smtClean="0"/>
              <a:t>Luminosity goal: </a:t>
            </a:r>
            <a:r>
              <a:rPr lang="en-US" dirty="0" smtClean="0">
                <a:solidFill>
                  <a:srgbClr val="FF0000"/>
                </a:solidFill>
              </a:rPr>
              <a:t>1x10</a:t>
            </a:r>
            <a:r>
              <a:rPr lang="en-US" baseline="30000" dirty="0" smtClean="0">
                <a:solidFill>
                  <a:srgbClr val="FF0000"/>
                </a:solidFill>
              </a:rPr>
              <a:t>35</a:t>
            </a:r>
          </a:p>
          <a:p>
            <a:pPr lvl="1"/>
            <a:r>
              <a:rPr lang="en-US" dirty="0" smtClean="0"/>
              <a:t>Details not certain:</a:t>
            </a:r>
          </a:p>
          <a:p>
            <a:pPr lvl="2"/>
            <a:r>
              <a:rPr lang="en-US" dirty="0" smtClean="0"/>
              <a:t>New technology for larger aperture quads (Nb</a:t>
            </a:r>
            <a:r>
              <a:rPr lang="en-US" baseline="-25000" dirty="0" smtClean="0"/>
              <a:t>3</a:t>
            </a:r>
            <a:r>
              <a:rPr lang="en-US" dirty="0" smtClean="0"/>
              <a:t>Sn)</a:t>
            </a:r>
          </a:p>
          <a:p>
            <a:pPr lvl="2"/>
            <a:r>
              <a:rPr lang="en-US" dirty="0" smtClean="0"/>
              <a:t>crab cavities to compensate for crossing angle</a:t>
            </a:r>
          </a:p>
          <a:p>
            <a:pPr lvl="2"/>
            <a:r>
              <a:rPr lang="en-US" dirty="0" smtClean="0"/>
              <a:t>Improved injector chain (PS2 + SPL)?</a:t>
            </a:r>
          </a:p>
          <a:p>
            <a:pPr lvl="1"/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95300" y="1409700"/>
            <a:ext cx="8153400" cy="1827275"/>
          </a:xfrm>
          <a:prstGeom prst="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5300" y="3236976"/>
            <a:ext cx="8153400" cy="2765160"/>
          </a:xfrm>
          <a:prstGeom prst="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4838700" y="1409700"/>
            <a:ext cx="3771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srgbClr val="CC00CC"/>
                </a:solidFill>
              </a:rPr>
              <a:t>No major changes to optics or IR’s</a:t>
            </a:r>
          </a:p>
        </p:txBody>
      </p:sp>
      <p:sp>
        <p:nvSpPr>
          <p:cNvPr id="17415" name="TextBox 9"/>
          <p:cNvSpPr txBox="1">
            <a:spLocks noChangeArrowheads="1"/>
          </p:cNvSpPr>
          <p:nvPr/>
        </p:nvSpPr>
        <p:spPr bwMode="auto">
          <a:xfrm>
            <a:off x="4840835" y="3275380"/>
            <a:ext cx="3771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rgbClr val="CC00CC"/>
                </a:solidFill>
              </a:rPr>
              <a:t>Significant changes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70664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70665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41C75A-FBAE-4242-BDF7-FBF66233D44B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0666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414" grpId="0"/>
      <p:bldP spid="174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Problems with the Original Plan</a:t>
            </a:r>
            <a:endParaRPr lang="en-US"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24260" y="625435"/>
            <a:ext cx="8355012" cy="2859330"/>
          </a:xfrm>
        </p:spPr>
        <p:txBody>
          <a:bodyPr/>
          <a:lstStyle/>
          <a:p>
            <a:r>
              <a:rPr lang="en-US" dirty="0" smtClean="0"/>
              <a:t>By 2014, the LHC will have optimistically accumulated ~10’s of fb</a:t>
            </a:r>
            <a:r>
              <a:rPr lang="en-US" baseline="30000" dirty="0" smtClean="0"/>
              <a:t>-1</a:t>
            </a:r>
            <a:r>
              <a:rPr lang="en-US" dirty="0" smtClean="0"/>
              <a:t>, and the luminosity will still be increasing.</a:t>
            </a:r>
          </a:p>
          <a:p>
            <a:pPr lvl="1"/>
            <a:r>
              <a:rPr lang="en-US" dirty="0" smtClean="0"/>
              <a:t>The lifetime of the existing triplet magnets is ~500 fb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Is it likely the experiments will want to stop for a year upgrade followed by a year of re-commissioning?</a:t>
            </a:r>
          </a:p>
          <a:p>
            <a:pPr lvl="1"/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Pursuing the two phase upgrade only makes sense of the overall timescale is increased dramatically.</a:t>
            </a:r>
          </a:p>
          <a:p>
            <a:r>
              <a:rPr lang="en-US" dirty="0" smtClean="0"/>
              <a:t>Decision</a:t>
            </a:r>
          </a:p>
          <a:p>
            <a:pPr lvl="1"/>
            <a:r>
              <a:rPr lang="en-US" dirty="0" smtClean="0"/>
              <a:t>Eliminate the two phase approach, and focus on a single upgrade. </a:t>
            </a:r>
          </a:p>
          <a:p>
            <a:pPr lvl="1"/>
            <a:r>
              <a:rPr lang="en-US" dirty="0" smtClean="0"/>
              <a:t>Goal: </a:t>
            </a:r>
            <a:r>
              <a:rPr lang="en-US" i="1" dirty="0" smtClean="0"/>
              <a:t>leveled</a:t>
            </a:r>
            <a:r>
              <a:rPr lang="en-US" dirty="0" smtClean="0"/>
              <a:t> luminosity of  &gt;5x10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Referred to as Phase II, S-LHC, HL-LHC</a:t>
            </a:r>
          </a:p>
          <a:p>
            <a:endParaRPr lang="en-US" dirty="0" smtClean="0"/>
          </a:p>
          <a:p>
            <a:r>
              <a:rPr lang="en-US" dirty="0" smtClean="0"/>
              <a:t>So how do we get to higher luminosity?</a:t>
            </a:r>
          </a:p>
          <a:p>
            <a:pPr lvl="1"/>
            <a:endParaRPr lang="en-US" dirty="0" smtClean="0"/>
          </a:p>
        </p:txBody>
      </p:sp>
      <p:sp>
        <p:nvSpPr>
          <p:cNvPr id="31748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  <a:endParaRPr lang="en-US">
              <a:latin typeface="Arial" pitchFamily="34" charset="0"/>
            </a:endParaRPr>
          </a:p>
        </p:txBody>
      </p:sp>
      <p:sp>
        <p:nvSpPr>
          <p:cNvPr id="31749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3257D1-5AAB-4F53-BA3C-8ED7022A4BFF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1750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  <a:endParaRPr lang="en-US">
              <a:latin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8560" y="4350720"/>
            <a:ext cx="729695" cy="384050"/>
            <a:chOff x="2728560" y="4350720"/>
            <a:chExt cx="729695" cy="38405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728560" y="4350720"/>
              <a:ext cx="729695" cy="3840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728560" y="4350720"/>
              <a:ext cx="729695" cy="3840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650280" y="4350720"/>
            <a:ext cx="729695" cy="384050"/>
            <a:chOff x="2728560" y="4350720"/>
            <a:chExt cx="729695" cy="38405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728560" y="4350720"/>
              <a:ext cx="729695" cy="3840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728560" y="4350720"/>
              <a:ext cx="729695" cy="3840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4495190" y="4350720"/>
            <a:ext cx="960125" cy="345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5" idx="1"/>
          </p:cNvCxnSpPr>
          <p:nvPr/>
        </p:nvCxnSpPr>
        <p:spPr>
          <a:xfrm rot="10800000" flipV="1">
            <a:off x="5570533" y="4343360"/>
            <a:ext cx="652883" cy="1609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23415" y="4158695"/>
            <a:ext cx="272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High Luminosity LHC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uiExpand="1" build="p"/>
      <p:bldP spid="21" grpId="0" animBg="1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Digression: All the Beam Physics U Need 2 Know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439815"/>
          </a:xfrm>
        </p:spPr>
        <p:txBody>
          <a:bodyPr/>
          <a:lstStyle/>
          <a:p>
            <a:r>
              <a:rPr lang="en-US" dirty="0" smtClean="0"/>
              <a:t>Transverse beam size </a:t>
            </a:r>
            <a:br>
              <a:rPr lang="en-US" dirty="0" smtClean="0"/>
            </a:br>
            <a:r>
              <a:rPr lang="en-US" dirty="0" smtClean="0"/>
              <a:t>is given by</a:t>
            </a:r>
            <a:endParaRPr lang="en-US" sz="2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9475" y="1700775"/>
          <a:ext cx="3149210" cy="807707"/>
        </p:xfrm>
        <a:graphic>
          <a:graphicData uri="http://schemas.openxmlformats.org/presentationml/2006/ole">
            <p:oleObj spid="_x0000_s236546" name="Equation" r:id="rId3" imgW="990360" imgH="253800" progId="Equation.3">
              <p:embed/>
            </p:oleObj>
          </a:graphicData>
        </a:graphic>
      </p:graphicFrame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7818" y="779055"/>
            <a:ext cx="3138060" cy="195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64360" y="2545685"/>
            <a:ext cx="337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Trajectories over multiple turns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7395" y="2545685"/>
            <a:ext cx="238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0070C0"/>
                </a:solidFill>
              </a:rPr>
              <a:t>Betatron</a:t>
            </a:r>
            <a:r>
              <a:rPr lang="en-US" dirty="0" smtClean="0">
                <a:solidFill>
                  <a:srgbClr val="0070C0"/>
                </a:solidFill>
              </a:rPr>
              <a:t> function: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envelope determined by optics of machine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3112613" y="2468878"/>
            <a:ext cx="345643" cy="192023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5052063" y="2065622"/>
            <a:ext cx="537669" cy="422456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2762111" y="3870975"/>
            <a:ext cx="2514600" cy="2328863"/>
            <a:chOff x="2762111" y="3870975"/>
            <a:chExt cx="2514600" cy="2328863"/>
          </a:xfrm>
        </p:grpSpPr>
        <p:sp>
          <p:nvSpPr>
            <p:cNvPr id="45" name="Line 5"/>
            <p:cNvSpPr>
              <a:spLocks noChangeShapeType="1"/>
            </p:cNvSpPr>
            <p:nvPr/>
          </p:nvSpPr>
          <p:spPr bwMode="auto">
            <a:xfrm>
              <a:off x="3600311" y="4371038"/>
              <a:ext cx="0" cy="1828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"/>
            <p:cNvSpPr>
              <a:spLocks noChangeShapeType="1"/>
            </p:cNvSpPr>
            <p:nvPr/>
          </p:nvSpPr>
          <p:spPr bwMode="auto">
            <a:xfrm>
              <a:off x="2762111" y="5285438"/>
              <a:ext cx="2057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Oval 7"/>
            <p:cNvSpPr>
              <a:spLocks noChangeArrowheads="1"/>
            </p:cNvSpPr>
            <p:nvPr/>
          </p:nvSpPr>
          <p:spPr bwMode="auto">
            <a:xfrm rot="2700000">
              <a:off x="3382030" y="4481369"/>
              <a:ext cx="457200" cy="1601788"/>
            </a:xfrm>
            <a:prstGeom prst="ellips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8" name="Object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76511" y="3870975"/>
              <a:ext cx="481013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Object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4711" y="4709175"/>
              <a:ext cx="401638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Object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30599" y="5331475"/>
              <a:ext cx="282575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Object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05024" y="4220225"/>
              <a:ext cx="33813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Line 19"/>
            <p:cNvSpPr>
              <a:spLocks noChangeShapeType="1"/>
            </p:cNvSpPr>
            <p:nvPr/>
          </p:nvSpPr>
          <p:spPr bwMode="auto">
            <a:xfrm>
              <a:off x="4221024" y="4709175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20"/>
            <p:cNvSpPr>
              <a:spLocks noChangeShapeType="1"/>
            </p:cNvSpPr>
            <p:nvPr/>
          </p:nvSpPr>
          <p:spPr bwMode="auto">
            <a:xfrm>
              <a:off x="4373424" y="4709175"/>
              <a:ext cx="0" cy="5334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21"/>
            <p:cNvSpPr>
              <a:spLocks noChangeShapeType="1"/>
            </p:cNvSpPr>
            <p:nvPr/>
          </p:nvSpPr>
          <p:spPr bwMode="auto">
            <a:xfrm>
              <a:off x="4192449" y="4377388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22"/>
            <p:cNvSpPr>
              <a:spLocks noChangeShapeType="1"/>
            </p:cNvSpPr>
            <p:nvPr/>
          </p:nvSpPr>
          <p:spPr bwMode="auto">
            <a:xfrm>
              <a:off x="3611424" y="4556775"/>
              <a:ext cx="533400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24"/>
            <p:cNvSpPr txBox="1">
              <a:spLocks noChangeArrowheads="1"/>
            </p:cNvSpPr>
            <p:nvPr/>
          </p:nvSpPr>
          <p:spPr bwMode="auto">
            <a:xfrm>
              <a:off x="4057511" y="5775975"/>
              <a:ext cx="1219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Area = </a:t>
              </a:r>
              <a:r>
                <a:rPr lang="en-US" i="1" dirty="0">
                  <a:latin typeface="Symbol" pitchFamily="18" charset="2"/>
                </a:rPr>
                <a:t>e</a:t>
              </a:r>
            </a:p>
          </p:txBody>
        </p:sp>
        <p:sp>
          <p:nvSpPr>
            <p:cNvPr id="57" name="Freeform 25"/>
            <p:cNvSpPr>
              <a:spLocks/>
            </p:cNvSpPr>
            <p:nvPr/>
          </p:nvSpPr>
          <p:spPr bwMode="auto">
            <a:xfrm>
              <a:off x="3752711" y="5166375"/>
              <a:ext cx="304800" cy="838200"/>
            </a:xfrm>
            <a:custGeom>
              <a:avLst/>
              <a:gdLst>
                <a:gd name="T0" fmla="*/ 2147483647 w 240"/>
                <a:gd name="T1" fmla="*/ 2147483647 h 456"/>
                <a:gd name="T2" fmla="*/ 2147483647 w 240"/>
                <a:gd name="T3" fmla="*/ 2147483647 h 456"/>
                <a:gd name="T4" fmla="*/ 0 w 240"/>
                <a:gd name="T5" fmla="*/ 0 h 456"/>
                <a:gd name="T6" fmla="*/ 0 60000 65536"/>
                <a:gd name="T7" fmla="*/ 0 60000 65536"/>
                <a:gd name="T8" fmla="*/ 0 60000 65536"/>
                <a:gd name="T9" fmla="*/ 0 w 240"/>
                <a:gd name="T10" fmla="*/ 0 h 456"/>
                <a:gd name="T11" fmla="*/ 240 w 240"/>
                <a:gd name="T12" fmla="*/ 456 h 4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456">
                  <a:moveTo>
                    <a:pt x="240" y="432"/>
                  </a:moveTo>
                  <a:cubicBezTo>
                    <a:pt x="164" y="444"/>
                    <a:pt x="88" y="456"/>
                    <a:pt x="48" y="384"/>
                  </a:cubicBezTo>
                  <a:cubicBezTo>
                    <a:pt x="8" y="312"/>
                    <a:pt x="4" y="15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00990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7"/>
            <p:cNvSpPr>
              <a:spLocks noChangeAspect="1" noChangeArrowheads="1"/>
            </p:cNvSpPr>
            <p:nvPr/>
          </p:nvSpPr>
          <p:spPr bwMode="auto">
            <a:xfrm rot="2700000">
              <a:off x="3453562" y="4537644"/>
              <a:ext cx="365454" cy="144160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7"/>
            <p:cNvSpPr>
              <a:spLocks noChangeAspect="1" noChangeArrowheads="1"/>
            </p:cNvSpPr>
            <p:nvPr/>
          </p:nvSpPr>
          <p:spPr bwMode="auto">
            <a:xfrm rot="2700000">
              <a:off x="3481521" y="4698044"/>
              <a:ext cx="265206" cy="115328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7"/>
            <p:cNvSpPr>
              <a:spLocks noChangeAspect="1" noChangeArrowheads="1"/>
            </p:cNvSpPr>
            <p:nvPr/>
          </p:nvSpPr>
          <p:spPr bwMode="auto">
            <a:xfrm rot="2700000">
              <a:off x="3534090" y="4839807"/>
              <a:ext cx="136127" cy="9226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01070" y="3429000"/>
            <a:ext cx="2419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Emittance: area of the ensemble of particle in phase space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rot="5400000" flipH="1" flipV="1">
            <a:off x="1634018" y="2718508"/>
            <a:ext cx="1036934" cy="3840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267699" y="4235504"/>
            <a:ext cx="921723" cy="8065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6547" name="Object 3"/>
          <p:cNvGraphicFramePr>
            <a:graphicFrameLocks noChangeAspect="1"/>
          </p:cNvGraphicFramePr>
          <p:nvPr/>
        </p:nvGraphicFramePr>
        <p:xfrm>
          <a:off x="6530655" y="4465935"/>
          <a:ext cx="1754354" cy="1525525"/>
        </p:xfrm>
        <a:graphic>
          <a:graphicData uri="http://schemas.openxmlformats.org/presentationml/2006/ole">
            <p:oleObj spid="_x0000_s236547" name="Equation" r:id="rId9" imgW="482400" imgH="419040" progId="Equation.3">
              <p:embed/>
            </p:oleObj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5839365" y="3275380"/>
            <a:ext cx="2957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Note: emittance shrinks with increasing beam energy </a:t>
            </a:r>
            <a:r>
              <a:rPr lang="en-US" sz="2000" dirty="0" smtClean="0">
                <a:sym typeface="Symbol"/>
              </a:rPr>
              <a:t>”normalized emittance”</a:t>
            </a:r>
            <a:endParaRPr lang="en-US" sz="2000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7106730" y="4504340"/>
            <a:ext cx="422455" cy="3456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93720" y="6155755"/>
            <a:ext cx="276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Usual relativistic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 &amp;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7221945" y="5925325"/>
            <a:ext cx="230430" cy="230430"/>
          </a:xfrm>
          <a:prstGeom prst="straightConnector1">
            <a:avLst/>
          </a:prstGeom>
          <a:ln>
            <a:solidFill>
              <a:srgbClr val="FF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61" grpId="0"/>
      <p:bldP spid="66" grpId="0"/>
      <p:bldP spid="3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Collider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977485"/>
          </a:xfrm>
        </p:spPr>
        <p:txBody>
          <a:bodyPr/>
          <a:lstStyle/>
          <a:p>
            <a:r>
              <a:rPr lang="en-US" dirty="0" smtClean="0"/>
              <a:t>For identical, Gaussian colliding beams, luminosity is given by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aphicFrame>
        <p:nvGraphicFramePr>
          <p:cNvPr id="167938" name="Object 4"/>
          <p:cNvGraphicFramePr>
            <a:graphicFrameLocks noChangeAspect="1"/>
          </p:cNvGraphicFramePr>
          <p:nvPr/>
        </p:nvGraphicFramePr>
        <p:xfrm>
          <a:off x="577880" y="2737710"/>
          <a:ext cx="8065050" cy="1529380"/>
        </p:xfrm>
        <a:graphic>
          <a:graphicData uri="http://schemas.openxmlformats.org/presentationml/2006/ole">
            <p:oleObj spid="_x0000_s167938" name="Equation" r:id="rId3" imgW="2514600" imgH="4824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44510" y="5042010"/>
            <a:ext cx="25527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Geometric factor, related to crossing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angle.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2766964" y="4350722"/>
            <a:ext cx="1190557" cy="11521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307575" y="2545684"/>
            <a:ext cx="422455" cy="1920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1070" y="1662370"/>
            <a:ext cx="25527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Revolution frequency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5675" y="1623965"/>
            <a:ext cx="25527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Number of bunches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979663" y="2296054"/>
            <a:ext cx="960126" cy="3072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728563" y="2584092"/>
            <a:ext cx="422453" cy="19202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58990" y="2008015"/>
            <a:ext cx="25527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Bunch size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2665" y="4696365"/>
            <a:ext cx="1477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Transverse beam size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826043" y="4254707"/>
            <a:ext cx="576073" cy="384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803900" y="2584090"/>
            <a:ext cx="5146270" cy="17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917645" y="4465935"/>
            <a:ext cx="1976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Betatron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function at collision point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6607465" y="4273912"/>
            <a:ext cx="384050" cy="1536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223750" y="4773175"/>
            <a:ext cx="1920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Normalized beam emittance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6200000" flipV="1">
            <a:off x="7221946" y="4350721"/>
            <a:ext cx="614479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22" grpId="0"/>
      <p:bldP spid="24" grpId="0"/>
      <p:bldP spid="23" grpId="0" animBg="1"/>
      <p:bldP spid="30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Limits to LHC Luminosity*</a:t>
            </a:r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22790" y="3121760"/>
          <a:ext cx="6940550" cy="1866900"/>
        </p:xfrm>
        <a:graphic>
          <a:graphicData uri="http://schemas.openxmlformats.org/presentationml/2006/ole">
            <p:oleObj spid="_x0000_s101378" name="Equation" r:id="rId3" imgW="1866600" imgH="507960" progId="Equation.3">
              <p:embed/>
            </p:oleObj>
          </a:graphicData>
        </a:graphic>
      </p:graphicFrame>
      <p:sp>
        <p:nvSpPr>
          <p:cNvPr id="8" name="Oval 7"/>
          <p:cNvSpPr/>
          <p:nvPr/>
        </p:nvSpPr>
        <p:spPr>
          <a:xfrm>
            <a:off x="3940565" y="3159860"/>
            <a:ext cx="1333500" cy="952500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Box 8"/>
          <p:cNvSpPr txBox="1">
            <a:spLocks noChangeArrowheads="1"/>
          </p:cNvSpPr>
          <p:nvPr/>
        </p:nvSpPr>
        <p:spPr bwMode="auto">
          <a:xfrm>
            <a:off x="1576410" y="1124700"/>
            <a:ext cx="41477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</a:rPr>
              <a:t>Total beam current. Limited by: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Uncontrolled beam loss</a:t>
            </a:r>
            <a:r>
              <a:rPr lang="en-US" sz="2000" dirty="0" smtClean="0">
                <a:solidFill>
                  <a:srgbClr val="0033CC"/>
                </a:solidFill>
              </a:rPr>
              <a:t>!</a:t>
            </a:r>
            <a:endParaRPr lang="en-US" sz="2000" dirty="0">
              <a:solidFill>
                <a:srgbClr val="0033CC"/>
              </a:solidFill>
            </a:endParaRP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E-cloud and other instabilities</a:t>
            </a:r>
          </a:p>
        </p:txBody>
      </p:sp>
      <p:sp>
        <p:nvSpPr>
          <p:cNvPr id="10" name="Oval 9"/>
          <p:cNvSpPr/>
          <p:nvPr/>
        </p:nvSpPr>
        <p:spPr>
          <a:xfrm>
            <a:off x="4131065" y="4112360"/>
            <a:ext cx="9525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64565" y="3007460"/>
            <a:ext cx="1447800" cy="2057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39270" y="5058480"/>
            <a:ext cx="2892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dirty="0" smtClean="0">
                <a:solidFill>
                  <a:srgbClr val="FF0000"/>
                </a:solidFill>
              </a:rPr>
              <a:t> at IP, </a:t>
            </a:r>
            <a:r>
              <a:rPr lang="en-US" sz="2000" dirty="0">
                <a:solidFill>
                  <a:srgbClr val="FF0000"/>
                </a:solidFill>
              </a:rPr>
              <a:t>limited by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magnet technology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chromatic effects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6690" y="1578710"/>
            <a:ext cx="30067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00863D"/>
                </a:solidFill>
                <a:latin typeface="+mn-lt"/>
              </a:rPr>
              <a:t>Brightness, limited by	</a:t>
            </a:r>
          </a:p>
          <a:p>
            <a:pPr marL="463550" indent="-2381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Injector chain</a:t>
            </a:r>
          </a:p>
          <a:p>
            <a:pPr marL="463550" indent="-2381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863D"/>
                </a:solidFill>
              </a:rPr>
              <a:t>Max. beam-beam</a:t>
            </a:r>
            <a:endParaRPr lang="en-US" sz="2000" dirty="0">
              <a:solidFill>
                <a:srgbClr val="00863D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908815" y="2540735"/>
            <a:ext cx="857250" cy="190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6185290" y="2721710"/>
            <a:ext cx="419100" cy="114300"/>
          </a:xfrm>
          <a:prstGeom prst="straightConnector1">
            <a:avLst/>
          </a:prstGeom>
          <a:ln w="25400"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496660" y="4789645"/>
            <a:ext cx="640380" cy="5596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5855" y="6194160"/>
            <a:ext cx="85725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3"/>
                </a:solidFill>
              </a:rPr>
              <a:t>*see, </a:t>
            </a:r>
            <a:r>
              <a:rPr lang="en-US" sz="1600" dirty="0" err="1">
                <a:solidFill>
                  <a:schemeClr val="accent3"/>
                </a:solidFill>
              </a:rPr>
              <a:t>eg</a:t>
            </a:r>
            <a:r>
              <a:rPr lang="en-US" sz="1600" dirty="0">
                <a:solidFill>
                  <a:schemeClr val="accent3"/>
                </a:solidFill>
              </a:rPr>
              <a:t>, F. Zimmermann, “CERN Upgrade Plans”, EPS-HEP 09, </a:t>
            </a:r>
            <a:r>
              <a:rPr lang="en-US" sz="1600" dirty="0" smtClean="0">
                <a:solidFill>
                  <a:schemeClr val="accent3"/>
                </a:solidFill>
              </a:rPr>
              <a:t>Krakow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37390" y="3369410"/>
            <a:ext cx="647700" cy="685800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290" y="2397860"/>
            <a:ext cx="28924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If </a:t>
            </a:r>
            <a:r>
              <a:rPr lang="en-US" sz="2000" i="1" dirty="0" err="1">
                <a:solidFill>
                  <a:schemeClr val="accent2"/>
                </a:solidFill>
                <a:latin typeface="+mn-lt"/>
              </a:rPr>
              <a:t>n</a:t>
            </a:r>
            <a:r>
              <a:rPr lang="en-US" sz="2000" i="1" baseline="-25000" dirty="0" err="1">
                <a:solidFill>
                  <a:schemeClr val="accent2"/>
                </a:solidFill>
                <a:latin typeface="+mn-lt"/>
              </a:rPr>
              <a:t>b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&gt;156, must turn on crossing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angle…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442090" y="2969360"/>
            <a:ext cx="533400" cy="51435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4260" y="587030"/>
            <a:ext cx="3341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Rearranging terms a bit…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51575" y="5464465"/>
            <a:ext cx="28924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…which reduces this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6200000" flipV="1">
            <a:off x="6843303" y="4740177"/>
            <a:ext cx="868230" cy="426725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29" grpId="0"/>
      <p:bldP spid="10" grpId="0" animBg="1"/>
      <p:bldP spid="11" grpId="0" animBg="1"/>
      <p:bldP spid="12" grpId="0"/>
      <p:bldP spid="13" grpId="0"/>
      <p:bldP spid="19" grpId="0" animBg="1"/>
      <p:bldP spid="25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202980"/>
            <a:ext cx="6934200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Current LHC Injector Chain</a:t>
            </a:r>
            <a:endParaRPr lang="en-US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 l="1036" t="1745" r="2249" b="3999"/>
          <a:stretch>
            <a:fillRect/>
          </a:stretch>
        </p:blipFill>
        <p:spPr bwMode="auto">
          <a:xfrm>
            <a:off x="616285" y="1393535"/>
            <a:ext cx="8333885" cy="414774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1790700" y="5726800"/>
            <a:ext cx="605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Schematic ONLY.  Scale and orientation not correct</a:t>
            </a:r>
          </a:p>
        </p:txBody>
      </p:sp>
      <p:sp>
        <p:nvSpPr>
          <p:cNvPr id="12293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1229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52BD5B-A6A6-425F-A204-D4FD6363155E}" type="slidenum">
              <a:rPr lang="en-US" smtClean="0">
                <a:latin typeface="Arial" pitchFamily="34" charset="0"/>
              </a:rPr>
              <a:pPr/>
              <a:t>37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295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609600" y="1421500"/>
            <a:ext cx="2781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Space Charge Limitations at Booster and PS injection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1390650" y="2697850"/>
            <a:ext cx="685800" cy="381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924050" y="2507350"/>
            <a:ext cx="685800" cy="2667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15"/>
          <p:cNvSpPr txBox="1">
            <a:spLocks noChangeArrowheads="1"/>
          </p:cNvSpPr>
          <p:nvPr/>
        </p:nvSpPr>
        <p:spPr bwMode="auto">
          <a:xfrm>
            <a:off x="1628235" y="4576575"/>
            <a:ext cx="2171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Transition crossing in PS and SPS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2352135" y="4081275"/>
            <a:ext cx="876300" cy="381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04635" y="4005075"/>
            <a:ext cx="723900" cy="571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227825" y="1278320"/>
            <a:ext cx="2171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Electron cloud and other instabilities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965148" y="2115605"/>
            <a:ext cx="445607" cy="76809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01070" y="1263070"/>
            <a:ext cx="2419515" cy="1036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1070" y="955830"/>
            <a:ext cx="245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Particularly important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12299" grpId="0"/>
      <p:bldP spid="14" grpId="0"/>
      <p:bldP spid="18" grpId="0" animBg="1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Attacking Luminosity on Many Fronts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625435"/>
            <a:ext cx="8355012" cy="3742645"/>
          </a:xfrm>
        </p:spPr>
        <p:txBody>
          <a:bodyPr/>
          <a:lstStyle/>
          <a:p>
            <a:r>
              <a:rPr lang="en-US" dirty="0" smtClean="0"/>
              <a:t>Total beam current:</a:t>
            </a:r>
          </a:p>
          <a:p>
            <a:pPr lvl="1"/>
            <a:r>
              <a:rPr lang="en-US" dirty="0" smtClean="0"/>
              <a:t>Probably limited by electron cloud in SPS</a:t>
            </a:r>
          </a:p>
          <a:p>
            <a:pPr lvl="2"/>
            <a:r>
              <a:rPr lang="en-US" dirty="0" smtClean="0"/>
              <a:t>Beam pipe coating?</a:t>
            </a:r>
          </a:p>
          <a:p>
            <a:pPr lvl="2"/>
            <a:r>
              <a:rPr lang="en-US" dirty="0" smtClean="0"/>
              <a:t>Feedback system?</a:t>
            </a:r>
          </a:p>
          <a:p>
            <a:r>
              <a:rPr lang="en-US" dirty="0" smtClean="0"/>
              <a:t>Beam size at interaction region</a:t>
            </a:r>
          </a:p>
          <a:p>
            <a:pPr lvl="1"/>
            <a:r>
              <a:rPr lang="en-US" dirty="0" smtClean="0"/>
              <a:t>Limited by magnet technology in final focusing quads</a:t>
            </a:r>
          </a:p>
          <a:p>
            <a:pPr lvl="2"/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Sn?</a:t>
            </a:r>
          </a:p>
          <a:p>
            <a:pPr lvl="1"/>
            <a:r>
              <a:rPr lang="en-US" dirty="0" smtClean="0"/>
              <a:t>Chromatic </a:t>
            </a:r>
            <a:r>
              <a:rPr lang="en-US" dirty="0" err="1" smtClean="0"/>
              <a:t>effects</a:t>
            </a:r>
            <a:r>
              <a:rPr lang="en-US" dirty="0" err="1" smtClean="0">
                <a:sym typeface="Symbol"/>
              </a:rPr>
              <a:t>collimation</a:t>
            </a:r>
            <a:endParaRPr lang="en-US" dirty="0" smtClean="0">
              <a:sym typeface="Symbol"/>
            </a:endParaRPr>
          </a:p>
          <a:p>
            <a:pPr lvl="2"/>
            <a:r>
              <a:rPr lang="en-US" dirty="0" smtClean="0">
                <a:sym typeface="Symbol"/>
              </a:rPr>
              <a:t>Still being investigated</a:t>
            </a:r>
          </a:p>
          <a:p>
            <a:r>
              <a:rPr lang="en-US" dirty="0" smtClean="0">
                <a:sym typeface="Symbol"/>
              </a:rPr>
              <a:t>Beam brightness (</a:t>
            </a:r>
            <a:r>
              <a:rPr lang="en-US" dirty="0" err="1" smtClean="0">
                <a:sym typeface="Symbol"/>
              </a:rPr>
              <a:t>N</a:t>
            </a:r>
            <a:r>
              <a:rPr lang="en-US" baseline="-25000" dirty="0" err="1" smtClean="0">
                <a:sym typeface="Symbol"/>
              </a:rPr>
              <a:t>b</a:t>
            </a:r>
            <a:r>
              <a:rPr lang="en-US" dirty="0" smtClean="0">
                <a:sym typeface="Symbol"/>
              </a:rPr>
              <a:t>/</a:t>
            </a:r>
            <a:r>
              <a:rPr lang="en-US" dirty="0" smtClean="0">
                <a:latin typeface="Symbol" pitchFamily="18" charset="2"/>
                <a:sym typeface="Symbol"/>
              </a:rPr>
              <a:t>e</a:t>
            </a:r>
            <a:r>
              <a:rPr lang="en-US" dirty="0" smtClean="0">
                <a:sym typeface="Symbol"/>
              </a:rPr>
              <a:t>)</a:t>
            </a:r>
          </a:p>
          <a:p>
            <a:pPr lvl="1"/>
            <a:r>
              <a:rPr lang="en-US" dirty="0" smtClean="0">
                <a:sym typeface="Symbol"/>
              </a:rPr>
              <a:t>Limited by injector chain</a:t>
            </a:r>
          </a:p>
          <a:p>
            <a:pPr lvl="2"/>
            <a:r>
              <a:rPr lang="en-US" dirty="0" smtClean="0">
                <a:sym typeface="Symbol"/>
              </a:rPr>
              <a:t>New LINAC</a:t>
            </a:r>
          </a:p>
          <a:p>
            <a:pPr lvl="2"/>
            <a:r>
              <a:rPr lang="en-US" dirty="0" smtClean="0">
                <a:sym typeface="Symbol"/>
              </a:rPr>
              <a:t>Increased Booster Energy</a:t>
            </a:r>
          </a:p>
          <a:p>
            <a:pPr lvl="2"/>
            <a:r>
              <a:rPr lang="en-US" dirty="0" smtClean="0">
                <a:sym typeface="Symbol"/>
              </a:rPr>
              <a:t>PSPS2</a:t>
            </a:r>
          </a:p>
          <a:p>
            <a:r>
              <a:rPr lang="en-US" dirty="0" smtClean="0">
                <a:sym typeface="Symbol"/>
              </a:rPr>
              <a:t>Biggest uncertainty is how to deal with crossing angle…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30765" y="5502870"/>
            <a:ext cx="960125" cy="4608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30765" y="5541275"/>
            <a:ext cx="921720" cy="3456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06105" y="5694895"/>
            <a:ext cx="130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unlikely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IR Layout and Crossing Angle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043" y="3448495"/>
            <a:ext cx="8251825" cy="1447800"/>
          </a:xfrm>
        </p:spPr>
        <p:txBody>
          <a:bodyPr/>
          <a:lstStyle/>
          <a:p>
            <a:r>
              <a:rPr lang="en-US" dirty="0" smtClean="0"/>
              <a:t>Nominal Bunch spacing: 25 ns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7.5 m</a:t>
            </a:r>
          </a:p>
          <a:p>
            <a:r>
              <a:rPr lang="en-US" dirty="0" smtClean="0"/>
              <a:t>Collision spacing: 3.75 m </a:t>
            </a:r>
          </a:p>
          <a:p>
            <a:r>
              <a:rPr lang="en-US" dirty="0" smtClean="0"/>
              <a:t>~2x15 parasitic collisions per IR</a:t>
            </a:r>
          </a:p>
          <a:p>
            <a:endParaRPr lang="en-US" dirty="0" smtClean="0"/>
          </a:p>
          <a:p>
            <a:r>
              <a:rPr lang="en-US" dirty="0" smtClean="0"/>
              <a:t>To eliminate crossing angle would require separation dipole ~3 m from IP, </a:t>
            </a:r>
            <a:r>
              <a:rPr lang="en-US" dirty="0" err="1" smtClean="0"/>
              <a:t>ie</a:t>
            </a:r>
            <a:r>
              <a:rPr lang="en-US" dirty="0" smtClean="0"/>
              <a:t> within detector!</a:t>
            </a:r>
          </a:p>
          <a:p>
            <a:pPr lvl="1"/>
            <a:r>
              <a:rPr lang="en-US" sz="2400" dirty="0" smtClean="0"/>
              <a:t>“Early Separation” scheme</a:t>
            </a:r>
          </a:p>
        </p:txBody>
      </p:sp>
      <p:pic>
        <p:nvPicPr>
          <p:cNvPr id="13316" name="Picture 3" descr="IRlayout.jpg"/>
          <p:cNvPicPr>
            <a:picLocks noChangeAspect="1"/>
          </p:cNvPicPr>
          <p:nvPr/>
        </p:nvPicPr>
        <p:blipFill>
          <a:blip r:embed="rId2" cstate="print"/>
          <a:srcRect l="3494" t="36363" r="35747"/>
          <a:stretch>
            <a:fillRect/>
          </a:stretch>
        </p:blipFill>
        <p:spPr bwMode="auto">
          <a:xfrm>
            <a:off x="1153955" y="1086295"/>
            <a:ext cx="74358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92055" y="1314895"/>
            <a:ext cx="43815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2155" y="1010095"/>
            <a:ext cx="19939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Final Triplet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9054" y="781495"/>
            <a:ext cx="237531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accent3"/>
                </a:solidFill>
              </a:rPr>
              <a:t>Present Separation </a:t>
            </a:r>
            <a:r>
              <a:rPr lang="en-US" dirty="0">
                <a:solidFill>
                  <a:schemeClr val="accent3"/>
                </a:solidFill>
              </a:rPr>
              <a:t>Dipole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82555" y="3105595"/>
            <a:ext cx="29718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2335055" y="3105595"/>
            <a:ext cx="1036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~59 m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325405" y="4896295"/>
            <a:ext cx="571500" cy="1905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323" name="TextBox 17"/>
          <p:cNvSpPr txBox="1">
            <a:spLocks noChangeArrowheads="1"/>
          </p:cNvSpPr>
          <p:nvPr/>
        </p:nvSpPr>
        <p:spPr bwMode="auto">
          <a:xfrm>
            <a:off x="1935005" y="4743895"/>
            <a:ext cx="5295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Implement Crossing </a:t>
            </a:r>
            <a:r>
              <a:rPr lang="en-US" sz="2400" dirty="0" smtClean="0">
                <a:solidFill>
                  <a:srgbClr val="FF0000"/>
                </a:solidFill>
              </a:rPr>
              <a:t>Angle for </a:t>
            </a:r>
            <a:r>
              <a:rPr lang="en-US" sz="2400" dirty="0" err="1" smtClean="0">
                <a:solidFill>
                  <a:srgbClr val="FF0000"/>
                </a:solidFill>
              </a:rPr>
              <a:t>n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&gt;156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324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13325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86A062-E04B-4060-8C99-AB76AA523A10}" type="slidenum">
              <a:rPr lang="en-US" smtClean="0">
                <a:latin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326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0335" y="6002135"/>
            <a:ext cx="3878905" cy="460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LHC: Location, Location, Location…</a:t>
            </a:r>
          </a:p>
        </p:txBody>
      </p:sp>
      <p:sp>
        <p:nvSpPr>
          <p:cNvPr id="1331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52197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Tunnel originally dug for LEP</a:t>
            </a:r>
          </a:p>
          <a:p>
            <a:pPr lvl="1" eaLnBrk="1" hangingPunct="1"/>
            <a:r>
              <a:rPr lang="en-US" sz="1800" dirty="0" smtClean="0"/>
              <a:t>Built in 1980’s as an electron positron collider </a:t>
            </a:r>
          </a:p>
          <a:p>
            <a:pPr lvl="1" eaLnBrk="1" hangingPunct="1"/>
            <a:r>
              <a:rPr lang="en-US" sz="1800" dirty="0" smtClean="0"/>
              <a:t>Max 100 </a:t>
            </a:r>
            <a:r>
              <a:rPr lang="en-US" sz="1800" dirty="0" err="1" smtClean="0"/>
              <a:t>GeV</a:t>
            </a:r>
            <a:r>
              <a:rPr lang="en-US" sz="1800" dirty="0" smtClean="0"/>
              <a:t>/beam, but 27 km in circumference!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762000"/>
            <a:ext cx="67786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267200" y="1905000"/>
            <a:ext cx="1300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13318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13319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7AD235-BEFE-4FF9-9F30-077E56368B79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320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Effect of Crossing Angle</a:t>
            </a:r>
            <a:endParaRPr lang="en-US" dirty="0"/>
          </a:p>
        </p:txBody>
      </p:sp>
      <p:sp>
        <p:nvSpPr>
          <p:cNvPr id="2055" name="Content Placeholder 9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490537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Reduces luminosity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39475" y="1239915"/>
          <a:ext cx="4000805" cy="1076039"/>
        </p:xfrm>
        <a:graphic>
          <a:graphicData uri="http://schemas.openxmlformats.org/presentationml/2006/ole">
            <p:oleObj spid="_x0000_s237570" name="Equation" r:id="rId3" imgW="1866600" imgH="507960" progId="Equation.3">
              <p:embed/>
            </p:oleObj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4956050" y="2276850"/>
          <a:ext cx="3917310" cy="1140803"/>
        </p:xfrm>
        <a:graphic>
          <a:graphicData uri="http://schemas.openxmlformats.org/presentationml/2006/ole">
            <p:oleObj spid="_x0000_s237571" name="Equation" r:id="rId4" imgW="1803240" imgH="507960" progId="Equation.3">
              <p:embed/>
            </p:oleObj>
          </a:graphicData>
        </a:graphic>
      </p:graphicFrame>
      <p:sp>
        <p:nvSpPr>
          <p:cNvPr id="9" name="Bent Arrow 8"/>
          <p:cNvSpPr/>
          <p:nvPr/>
        </p:nvSpPr>
        <p:spPr>
          <a:xfrm flipV="1">
            <a:off x="3765495" y="2084824"/>
            <a:ext cx="1075340" cy="768100"/>
          </a:xfrm>
          <a:prstGeom prst="bentArrow">
            <a:avLst>
              <a:gd name="adj1" fmla="val 25000"/>
              <a:gd name="adj2" fmla="val 20812"/>
              <a:gd name="adj3" fmla="val 25000"/>
              <a:gd name="adj4" fmla="val 419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5455315" y="1854395"/>
            <a:ext cx="201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“</a:t>
            </a:r>
            <a:r>
              <a:rPr lang="en-US" dirty="0" err="1">
                <a:solidFill>
                  <a:srgbClr val="CC00CC"/>
                </a:solidFill>
              </a:rPr>
              <a:t>Piwinski</a:t>
            </a:r>
            <a:r>
              <a:rPr lang="en-US" dirty="0">
                <a:solidFill>
                  <a:srgbClr val="CC00CC"/>
                </a:solidFill>
              </a:rPr>
              <a:t> Angle”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7030835" y="231434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pic>
        <p:nvPicPr>
          <p:cNvPr id="21" name="Picture 2" descr="FZfig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810" y="202980"/>
            <a:ext cx="3776113" cy="169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6438212" y="3544215"/>
            <a:ext cx="2019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rgbClr val="CC00CC"/>
                </a:solidFill>
              </a:rPr>
              <a:t>Effect increases for smaller beam</a:t>
            </a:r>
            <a:endParaRPr lang="en-US" dirty="0">
              <a:solidFill>
                <a:srgbClr val="CC00CC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8104652" y="3275991"/>
            <a:ext cx="422455" cy="190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" descr="FR1PBI03f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880" y="3006545"/>
            <a:ext cx="4339765" cy="311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3035800" y="3966670"/>
            <a:ext cx="17666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accent1"/>
                </a:solidFill>
              </a:rPr>
              <a:t>Nominal crossing </a:t>
            </a:r>
            <a:r>
              <a:rPr lang="en-US" sz="1600" dirty="0" smtClean="0">
                <a:solidFill>
                  <a:schemeClr val="accent1"/>
                </a:solidFill>
              </a:rPr>
              <a:t/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>
                <a:solidFill>
                  <a:schemeClr val="accent1"/>
                </a:solidFill>
              </a:rPr>
              <a:t>angle (9.5</a:t>
            </a:r>
            <a:r>
              <a:rPr lang="en-US" sz="1600" dirty="0" smtClean="0">
                <a:solidFill>
                  <a:schemeClr val="accent1"/>
                </a:solidFill>
                <a:latin typeface="Symbol" pitchFamily="18" charset="2"/>
              </a:rPr>
              <a:t>s</a:t>
            </a:r>
            <a:r>
              <a:rPr lang="en-US" sz="1600" dirty="0">
                <a:solidFill>
                  <a:schemeClr val="accent1"/>
                </a:solidFill>
              </a:rPr>
              <a:t>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 flipV="1">
            <a:off x="2267701" y="4389123"/>
            <a:ext cx="806505" cy="46086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1307575" y="3198570"/>
            <a:ext cx="3840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Separation of first parasitic interaction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1364389" y="3717037"/>
            <a:ext cx="500059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4725620" y="5733300"/>
            <a:ext cx="30724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48810" y="5886920"/>
            <a:ext cx="157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Limit of current optics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5400000" flipH="1" flipV="1">
            <a:off x="713092" y="5905329"/>
            <a:ext cx="729695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01070" y="6194160"/>
            <a:ext cx="238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Upgrade plan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01695" y="4427530"/>
            <a:ext cx="353326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Conclusion: without some sort of compensation, crossing angle effects will ~cancel any benefit of improved focus optics!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344510" y="3582620"/>
            <a:ext cx="2035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B050"/>
                </a:solidFill>
              </a:rPr>
              <a:t>No crossing angle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rot="10800000" flipV="1">
            <a:off x="1960461" y="3889859"/>
            <a:ext cx="422455" cy="384049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57" grpId="0"/>
      <p:bldP spid="22" grpId="0"/>
      <p:bldP spid="28" grpId="0"/>
      <p:bldP spid="30" grpId="0"/>
      <p:bldP spid="41" grpId="0"/>
      <p:bldP spid="44" grpId="0"/>
      <p:bldP spid="46" grpId="0" animBg="1"/>
      <p:bldP spid="5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Crossing Angle: Not All Bad</a:t>
            </a:r>
            <a:endParaRPr lang="en-US" dirty="0"/>
          </a:p>
        </p:txBody>
      </p:sp>
      <p:sp>
        <p:nvSpPr>
          <p:cNvPr id="2055" name="Content Placeholder 9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490537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Crossing angle reduces luminosity, but also reduces beam-beam effects</a:t>
            </a:r>
          </a:p>
          <a:p>
            <a:endParaRPr lang="en-US" dirty="0" smtClean="0">
              <a:solidFill>
                <a:srgbClr val="CC00CC"/>
              </a:solidFill>
            </a:endParaRPr>
          </a:p>
          <a:p>
            <a:endParaRPr lang="en-US" dirty="0" smtClean="0">
              <a:solidFill>
                <a:srgbClr val="CC00CC"/>
              </a:solidFill>
            </a:endParaRPr>
          </a:p>
          <a:p>
            <a:endParaRPr lang="en-US" dirty="0" smtClean="0">
              <a:solidFill>
                <a:srgbClr val="CC00CC"/>
              </a:solidFill>
            </a:endParaRPr>
          </a:p>
          <a:p>
            <a:endParaRPr lang="en-US" dirty="0" smtClean="0">
              <a:solidFill>
                <a:srgbClr val="CC00CC"/>
              </a:solidFill>
            </a:endParaRPr>
          </a:p>
          <a:p>
            <a:r>
              <a:rPr lang="en-US" dirty="0" smtClean="0">
                <a:solidFill>
                  <a:srgbClr val="CC00CC"/>
                </a:solidFill>
              </a:rPr>
              <a:t>In principle, effects should </a:t>
            </a:r>
            <a:br>
              <a:rPr lang="en-US" dirty="0" smtClean="0">
                <a:solidFill>
                  <a:srgbClr val="CC00CC"/>
                </a:solidFill>
              </a:rPr>
            </a:br>
            <a:r>
              <a:rPr lang="en-US" dirty="0" smtClean="0">
                <a:solidFill>
                  <a:srgbClr val="CC00CC"/>
                </a:solidFill>
              </a:rPr>
              <a:t>cancel and we can increase the</a:t>
            </a:r>
            <a:br>
              <a:rPr lang="en-US" dirty="0" smtClean="0">
                <a:solidFill>
                  <a:srgbClr val="CC00CC"/>
                </a:solidFill>
              </a:rPr>
            </a:br>
            <a:r>
              <a:rPr lang="en-US" dirty="0" smtClean="0">
                <a:solidFill>
                  <a:srgbClr val="CC00CC"/>
                </a:solidFill>
              </a:rPr>
              <a:t>bunch size; however, because of</a:t>
            </a:r>
            <a:br>
              <a:rPr lang="en-US" dirty="0" smtClean="0">
                <a:solidFill>
                  <a:srgbClr val="CC00CC"/>
                </a:solidFill>
              </a:rPr>
            </a:br>
            <a:r>
              <a:rPr lang="en-US" dirty="0" smtClean="0">
                <a:solidFill>
                  <a:srgbClr val="CC00CC"/>
                </a:solidFill>
              </a:rPr>
              <a:t>limits on total beam current, go to big, flat, bunches at 50 ns</a:t>
            </a:r>
          </a:p>
          <a:p>
            <a:pPr lvl="1">
              <a:buNone/>
            </a:pPr>
            <a:r>
              <a:rPr lang="en-US" dirty="0" smtClean="0">
                <a:solidFill>
                  <a:srgbClr val="FF0000"/>
                </a:solidFill>
                <a:sym typeface="Symbol"/>
              </a:rPr>
              <a:t>		 lots of event pile-up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16285" y="1662369"/>
          <a:ext cx="4010271" cy="1078585"/>
        </p:xfrm>
        <a:graphic>
          <a:graphicData uri="http://schemas.openxmlformats.org/presentationml/2006/ole">
            <p:oleObj spid="_x0000_s102402" name="Equation" r:id="rId3" imgW="1866600" imgH="507960" progId="Equation.3">
              <p:embed/>
            </p:oleObj>
          </a:graphicData>
        </a:graphic>
      </p:graphicFrame>
      <p:sp>
        <p:nvSpPr>
          <p:cNvPr id="2060" name="TextBox 17"/>
          <p:cNvSpPr txBox="1">
            <a:spLocks noChangeArrowheads="1"/>
          </p:cNvSpPr>
          <p:nvPr/>
        </p:nvSpPr>
        <p:spPr bwMode="auto">
          <a:xfrm>
            <a:off x="2075675" y="5810110"/>
            <a:ext cx="5295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“Large </a:t>
            </a:r>
            <a:r>
              <a:rPr lang="en-US" sz="2400" dirty="0" err="1">
                <a:solidFill>
                  <a:srgbClr val="FF0000"/>
                </a:solidFill>
              </a:rPr>
              <a:t>Piwinksi</a:t>
            </a:r>
            <a:r>
              <a:rPr lang="en-US" sz="2400" dirty="0">
                <a:solidFill>
                  <a:srgbClr val="FF0000"/>
                </a:solidFill>
              </a:rPr>
              <a:t> Angle” (LPA) Solution</a:t>
            </a:r>
          </a:p>
        </p:txBody>
      </p:sp>
      <p:graphicFrame>
        <p:nvGraphicFramePr>
          <p:cNvPr id="705543" name="Object 3"/>
          <p:cNvGraphicFramePr>
            <a:graphicFrameLocks noChangeAspect="1"/>
          </p:cNvGraphicFramePr>
          <p:nvPr/>
        </p:nvGraphicFramePr>
        <p:xfrm>
          <a:off x="5224885" y="1585561"/>
          <a:ext cx="3565649" cy="1116416"/>
        </p:xfrm>
        <a:graphic>
          <a:graphicData uri="http://schemas.openxmlformats.org/presentationml/2006/ole">
            <p:oleObj spid="_x0000_s102404" name="Equation" r:id="rId4" imgW="1511280" imgH="469800" progId="Equation.3">
              <p:embed/>
            </p:oleObj>
          </a:graphicData>
        </a:graphic>
      </p:graphicFrame>
      <p:graphicFrame>
        <p:nvGraphicFramePr>
          <p:cNvPr id="2053" name="Object 6"/>
          <p:cNvGraphicFramePr>
            <a:graphicFrameLocks noChangeAspect="1"/>
          </p:cNvGraphicFramePr>
          <p:nvPr/>
        </p:nvGraphicFramePr>
        <p:xfrm>
          <a:off x="5916175" y="3313785"/>
          <a:ext cx="3038475" cy="723900"/>
        </p:xfrm>
        <a:graphic>
          <a:graphicData uri="http://schemas.openxmlformats.org/presentationml/2006/ole">
            <p:oleObj spid="_x0000_s102405" name="Equation" r:id="rId5" imgW="1930320" imgH="457200" progId="Equation.3">
              <p:embed/>
            </p:oleObj>
          </a:graphicData>
        </a:graphic>
      </p:graphicFrame>
      <p:cxnSp>
        <p:nvCxnSpPr>
          <p:cNvPr id="23" name="Straight Arrow Connector 22"/>
          <p:cNvCxnSpPr/>
          <p:nvPr/>
        </p:nvCxnSpPr>
        <p:spPr>
          <a:xfrm rot="5400000" flipH="1" flipV="1">
            <a:off x="7932438" y="2987345"/>
            <a:ext cx="576077" cy="768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79975" y="2699305"/>
            <a:ext cx="176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 </a:t>
            </a:r>
            <a:r>
              <a:rPr lang="en-US" i="1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 factor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085114" y="2416628"/>
            <a:ext cx="1426029" cy="472621"/>
          </a:xfrm>
          <a:custGeom>
            <a:avLst/>
            <a:gdLst>
              <a:gd name="connsiteX0" fmla="*/ 0 w 1426029"/>
              <a:gd name="connsiteY0" fmla="*/ 446314 h 498928"/>
              <a:gd name="connsiteX1" fmla="*/ 1045029 w 1426029"/>
              <a:gd name="connsiteY1" fmla="*/ 424542 h 498928"/>
              <a:gd name="connsiteX2" fmla="*/ 1426029 w 1426029"/>
              <a:gd name="connsiteY2" fmla="*/ 0 h 498928"/>
              <a:gd name="connsiteX0" fmla="*/ 0 w 1426029"/>
              <a:gd name="connsiteY0" fmla="*/ 446314 h 472621"/>
              <a:gd name="connsiteX1" fmla="*/ 1021616 w 1426029"/>
              <a:gd name="connsiteY1" fmla="*/ 321081 h 472621"/>
              <a:gd name="connsiteX2" fmla="*/ 1426029 w 1426029"/>
              <a:gd name="connsiteY2" fmla="*/ 0 h 47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6029" h="472621">
                <a:moveTo>
                  <a:pt x="0" y="446314"/>
                </a:moveTo>
                <a:cubicBezTo>
                  <a:pt x="403679" y="472621"/>
                  <a:pt x="783945" y="395467"/>
                  <a:pt x="1021616" y="321081"/>
                </a:cubicBezTo>
                <a:cubicBezTo>
                  <a:pt x="1259287" y="246695"/>
                  <a:pt x="1354364" y="175078"/>
                  <a:pt x="1426029" y="0"/>
                </a:cubicBezTo>
              </a:path>
            </a:pathLst>
          </a:cu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3842305" y="2468875"/>
            <a:ext cx="652885" cy="472621"/>
          </a:xfrm>
          <a:custGeom>
            <a:avLst/>
            <a:gdLst>
              <a:gd name="connsiteX0" fmla="*/ 0 w 1426029"/>
              <a:gd name="connsiteY0" fmla="*/ 446314 h 498928"/>
              <a:gd name="connsiteX1" fmla="*/ 1045029 w 1426029"/>
              <a:gd name="connsiteY1" fmla="*/ 424542 h 498928"/>
              <a:gd name="connsiteX2" fmla="*/ 1426029 w 1426029"/>
              <a:gd name="connsiteY2" fmla="*/ 0 h 498928"/>
              <a:gd name="connsiteX0" fmla="*/ 0 w 1426029"/>
              <a:gd name="connsiteY0" fmla="*/ 446314 h 472621"/>
              <a:gd name="connsiteX1" fmla="*/ 1021616 w 1426029"/>
              <a:gd name="connsiteY1" fmla="*/ 321081 h 472621"/>
              <a:gd name="connsiteX2" fmla="*/ 1426029 w 1426029"/>
              <a:gd name="connsiteY2" fmla="*/ 0 h 47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6029" h="472621">
                <a:moveTo>
                  <a:pt x="0" y="446314"/>
                </a:moveTo>
                <a:cubicBezTo>
                  <a:pt x="403679" y="472621"/>
                  <a:pt x="783945" y="395467"/>
                  <a:pt x="1021616" y="321081"/>
                </a:cubicBezTo>
                <a:cubicBezTo>
                  <a:pt x="1259287" y="246695"/>
                  <a:pt x="1354364" y="175078"/>
                  <a:pt x="1426029" y="0"/>
                </a:cubicBezTo>
              </a:path>
            </a:pathLst>
          </a:cu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5" grpId="0"/>
      <p:bldP spid="27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Other Option: Crab Cavities</a:t>
            </a:r>
            <a:endParaRPr lang="en-US" dirty="0"/>
          </a:p>
        </p:txBody>
      </p:sp>
      <p:sp>
        <p:nvSpPr>
          <p:cNvPr id="15363" name="Content Placeholder 9"/>
          <p:cNvSpPr>
            <a:spLocks noGrp="1"/>
          </p:cNvSpPr>
          <p:nvPr>
            <p:ph idx="1"/>
          </p:nvPr>
        </p:nvSpPr>
        <p:spPr>
          <a:xfrm>
            <a:off x="446088" y="740650"/>
            <a:ext cx="8697912" cy="2324100"/>
          </a:xfrm>
        </p:spPr>
        <p:txBody>
          <a:bodyPr/>
          <a:lstStyle/>
          <a:p>
            <a:r>
              <a:rPr lang="en-US" sz="2000" dirty="0" smtClean="0"/>
              <a:t>Lateral deflecting cavities allow bunches to hit head on even though beams cross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Successfully used a KEK</a:t>
            </a:r>
          </a:p>
          <a:p>
            <a:r>
              <a:rPr lang="en-US" sz="2000" dirty="0" smtClean="0"/>
              <a:t>Additional advantage:</a:t>
            </a:r>
          </a:p>
          <a:p>
            <a:pPr lvl="1"/>
            <a:r>
              <a:rPr lang="en-US" sz="1600" dirty="0" smtClean="0"/>
              <a:t>The crab angle is an easy knob to level the luminosity, stretching out the store and preventing excessive pile up at the beginning.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65" y="1585560"/>
            <a:ext cx="4419600" cy="26955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238" y="1623965"/>
            <a:ext cx="3814762" cy="2781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Summary of Options (Not Quite Up to date)</a:t>
            </a:r>
            <a:endParaRPr lang="en-US" dirty="0"/>
          </a:p>
        </p:txBody>
      </p:sp>
      <p:graphicFrame>
        <p:nvGraphicFramePr>
          <p:cNvPr id="7" name="Group 146"/>
          <p:cNvGraphicFramePr>
            <a:graphicFrameLocks noGrp="1"/>
          </p:cNvGraphicFramePr>
          <p:nvPr/>
        </p:nvGraphicFramePr>
        <p:xfrm>
          <a:off x="731500" y="1316725"/>
          <a:ext cx="7619999" cy="4594154"/>
        </p:xfrm>
        <a:graphic>
          <a:graphicData uri="http://schemas.openxmlformats.org/drawingml/2006/table">
            <a:tbl>
              <a:tblPr/>
              <a:tblGrid>
                <a:gridCol w="1809704"/>
                <a:gridCol w="1409412"/>
                <a:gridCol w="743283"/>
                <a:gridCol w="766188"/>
                <a:gridCol w="937755"/>
                <a:gridCol w="937755"/>
                <a:gridCol w="1015902"/>
              </a:tblGrid>
              <a:tr h="4249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Parameter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Symbol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Initial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Full Luminosity Upgrade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09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Early Sep.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Full Crab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Low Emit.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Large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Piw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Ang.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transverse emittance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m]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3.75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3.75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3.75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3.75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protons per bunch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</a:t>
                      </a:r>
                      <a:r>
                        <a:rPr kumimoji="0" lang="en-US" sz="1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1.15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1.7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1.7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pitchFamily="18" charset="0"/>
                        </a:rPr>
                        <a:t>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4.9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bunch spacing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D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[ns]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beam current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I [A]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0.58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0.86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0.86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</a:rPr>
                        <a:t>0.86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1.22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longitudinal profile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Gauss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Gauss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Gauss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Gauss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Flat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rms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bunch length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[cm]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7.55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7.55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7.55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11.8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beta* at IP1&amp;5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b*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[m]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0.55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0.08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0.08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FF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0.25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CC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full crossing angle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q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[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rad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]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285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381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Piwinski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parameter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f=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q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/(2*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*)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0.64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2.0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peak luminosity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cm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]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14.0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14.0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11.9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peak events/crossing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19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266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266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</a:rPr>
                        <a:t>310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452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initial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lumi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lifetime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t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[h]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2.2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2.2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5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4.0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44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Luminous region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[cm]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5.3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5.3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4.2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575" name="TextBox 8"/>
          <p:cNvSpPr txBox="1">
            <a:spLocks noChangeArrowheads="1"/>
          </p:cNvSpPr>
          <p:nvPr/>
        </p:nvSpPr>
        <p:spPr bwMode="auto">
          <a:xfrm>
            <a:off x="1883650" y="619416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i="1" dirty="0">
                <a:solidFill>
                  <a:srgbClr val="FF0000"/>
                </a:solidFill>
              </a:rPr>
              <a:t>excerpted from </a:t>
            </a:r>
            <a:r>
              <a:rPr lang="en-US" sz="1400" dirty="0">
                <a:solidFill>
                  <a:srgbClr val="FF0000"/>
                </a:solidFill>
              </a:rPr>
              <a:t>F. Zimmermann, “LHC Upgrades”, EPS-HEP 09, Krakow, July 2009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4763231" y="1431940"/>
            <a:ext cx="461654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684275" y="1431940"/>
            <a:ext cx="461654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7644400" y="1431940"/>
            <a:ext cx="461654" cy="7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41570" y="548625"/>
            <a:ext cx="126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Requires magnets close to detectors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38630" y="625435"/>
            <a:ext cx="111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Requires (at least) PS2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37160" y="779055"/>
            <a:ext cx="1113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Big pile-up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415440" y="1739179"/>
            <a:ext cx="883316" cy="4224551"/>
            <a:chOff x="6415440" y="1739179"/>
            <a:chExt cx="883316" cy="4224551"/>
          </a:xfrm>
        </p:grpSpPr>
        <p:cxnSp>
          <p:nvCxnSpPr>
            <p:cNvPr id="15" name="Straight Connector 14"/>
            <p:cNvCxnSpPr/>
            <p:nvPr/>
          </p:nvCxnSpPr>
          <p:spPr>
            <a:xfrm rot="16200000" flipH="1">
              <a:off x="4764025" y="3390594"/>
              <a:ext cx="4186145" cy="88331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4764026" y="3429000"/>
              <a:ext cx="4186145" cy="88331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2665" y="164575"/>
            <a:ext cx="8262937" cy="441325"/>
          </a:xfrm>
        </p:spPr>
        <p:txBody>
          <a:bodyPr/>
          <a:lstStyle/>
          <a:p>
            <a:r>
              <a:rPr lang="en-US" dirty="0" smtClean="0"/>
              <a:t>The Case for New </a:t>
            </a:r>
            <a:r>
              <a:rPr lang="en-US" dirty="0" err="1" smtClean="0"/>
              <a:t>Quadupoles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2665" y="625435"/>
            <a:ext cx="8355012" cy="363005"/>
          </a:xfrm>
        </p:spPr>
        <p:txBody>
          <a:bodyPr/>
          <a:lstStyle/>
          <a:p>
            <a:r>
              <a:rPr lang="en-US" dirty="0" smtClean="0"/>
              <a:t>HL-LHC Proposal: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*=55 cm 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*=10 cm</a:t>
            </a:r>
            <a:endParaRPr lang="en-US" dirty="0" smtClean="0"/>
          </a:p>
          <a:p>
            <a:r>
              <a:rPr lang="en-US" dirty="0" smtClean="0"/>
              <a:t>Just like classical optics</a:t>
            </a:r>
          </a:p>
          <a:p>
            <a:pPr lvl="1"/>
            <a:r>
              <a:rPr lang="en-US" dirty="0" smtClean="0"/>
              <a:t>Small, intense focus</a:t>
            </a:r>
            <a:r>
              <a:rPr lang="en-US" dirty="0" smtClean="0">
                <a:sym typeface="Symbol"/>
              </a:rPr>
              <a:t>  big, powerful lens</a:t>
            </a:r>
            <a:endParaRPr lang="en-US" dirty="0" smtClean="0"/>
          </a:p>
          <a:p>
            <a:pPr lvl="1"/>
            <a:r>
              <a:rPr lang="en-US" dirty="0" smtClean="0"/>
              <a:t>Small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</a:t>
            </a:r>
            <a:r>
              <a:rPr lang="en-US" dirty="0" smtClean="0">
                <a:sym typeface="Symbol"/>
              </a:rPr>
              <a:t>huge </a:t>
            </a:r>
            <a:r>
              <a:rPr lang="en-US" dirty="0" smtClean="0"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ym typeface="Symbol"/>
              </a:rPr>
              <a:t> at focusing quad</a:t>
            </a: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>
              <a:buNone/>
            </a:pPr>
            <a:endParaRPr lang="en-US" dirty="0" smtClean="0">
              <a:sym typeface="Symbol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sym typeface="Symbol"/>
              </a:rPr>
              <a:t>Need bigger quads to go to smaller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310" y="2353660"/>
            <a:ext cx="4070930" cy="36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93720" y="2161635"/>
            <a:ext cx="32260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Existing quads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70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Proposed for upgrade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At least 120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Field 70% higher at pole face</a:t>
            </a:r>
          </a:p>
          <a:p>
            <a:pPr marL="228600" indent="-114300" algn="l"/>
            <a:endParaRPr lang="en-US" dirty="0" smtClean="0"/>
          </a:p>
          <a:p>
            <a:pPr marL="228600" indent="-114300" algn="l"/>
            <a:r>
              <a:rPr lang="en-US" dirty="0" smtClean="0">
                <a:solidFill>
                  <a:srgbClr val="FF1F1F"/>
                </a:solidFill>
                <a:sym typeface="Symbol"/>
              </a:rPr>
              <a:t> Beyond the limit of </a:t>
            </a:r>
            <a:r>
              <a:rPr lang="en-US" dirty="0" err="1" smtClean="0">
                <a:solidFill>
                  <a:srgbClr val="FF1F1F"/>
                </a:solidFill>
                <a:sym typeface="Symbol"/>
              </a:rPr>
              <a:t>NbTi</a:t>
            </a:r>
            <a:endParaRPr lang="en-US" dirty="0" smtClean="0">
              <a:solidFill>
                <a:srgbClr val="FF1F1F"/>
              </a:solidFill>
            </a:endParaRPr>
          </a:p>
          <a:p>
            <a:pPr marL="228600" indent="-114300" algn="l"/>
            <a:endParaRPr 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Motivation for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871537"/>
          </a:xfrm>
        </p:spPr>
        <p:txBody>
          <a:bodyPr/>
          <a:lstStyle/>
          <a:p>
            <a:r>
              <a:rPr lang="en-US" sz="2000" dirty="0" smtClean="0"/>
              <a:t>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can be used to increase aperture/gradient and/or increase heat load margin, relative to </a:t>
            </a:r>
            <a:r>
              <a:rPr lang="en-US" sz="2000" dirty="0" err="1" smtClean="0"/>
              <a:t>NbTi</a:t>
            </a:r>
            <a:endParaRPr lang="en-US" sz="2000" dirty="0" smtClean="0"/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2057400"/>
            <a:ext cx="4955620" cy="33923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90900" y="2286000"/>
            <a:ext cx="11811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Arial" charset="0"/>
              </a:rPr>
              <a:t>120 mm aperture</a:t>
            </a:r>
          </a:p>
        </p:txBody>
      </p:sp>
      <p:sp>
        <p:nvSpPr>
          <p:cNvPr id="28679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2868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8835DE-B6DE-49E5-84E8-CCD3F7BE9631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8681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0335" y="1508750"/>
            <a:ext cx="1592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3"/>
                </a:solidFill>
              </a:rPr>
              <a:t>Limit of </a:t>
            </a:r>
            <a:r>
              <a:rPr lang="en-US" dirty="0" err="1" smtClean="0">
                <a:solidFill>
                  <a:schemeClr val="accent3"/>
                </a:solidFill>
              </a:rPr>
              <a:t>NbTi</a:t>
            </a:r>
            <a:r>
              <a:rPr lang="en-US" dirty="0" smtClean="0">
                <a:solidFill>
                  <a:schemeClr val="accent3"/>
                </a:solidFill>
              </a:rPr>
              <a:t> magnets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1943100"/>
            <a:ext cx="1181100" cy="4572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61950" y="2800350"/>
            <a:ext cx="1676400" cy="4191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57855" y="1777585"/>
            <a:ext cx="418614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Very attractive, but no one has ever built accelerator quality magnets out of Nb</a:t>
            </a:r>
            <a:r>
              <a:rPr kumimoji="0" lang="en-US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</a:t>
            </a:r>
            <a:endParaRPr lang="en-US" dirty="0" smtClean="0"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Whereas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NbTi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remains pliable in its superconducting state, Nb3Sn must be reacted at high temperature, causing it to become brittle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Must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wind coil on a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mandril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React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noProof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Carefully transfer to yolk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Next Decade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663840"/>
            <a:ext cx="8355012" cy="5676900"/>
          </a:xfrm>
        </p:spPr>
        <p:txBody>
          <a:bodyPr/>
          <a:lstStyle/>
          <a:p>
            <a:r>
              <a:rPr lang="en-US" sz="2000" dirty="0" smtClean="0"/>
              <a:t>Run until end of 2011, or until 1 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of integrated luminosity</a:t>
            </a:r>
          </a:p>
          <a:p>
            <a:pPr lvl="1"/>
            <a:r>
              <a:rPr lang="en-US" sz="1600" dirty="0" smtClean="0"/>
              <a:t>About .5% of the way there, so far</a:t>
            </a:r>
          </a:p>
          <a:p>
            <a:r>
              <a:rPr lang="en-US" sz="2000" dirty="0" smtClean="0"/>
              <a:t>Shut down for ~15 month to fully repair all ~10000 faulty joints</a:t>
            </a:r>
          </a:p>
          <a:p>
            <a:pPr lvl="1"/>
            <a:r>
              <a:rPr lang="en-US" sz="1800" dirty="0" err="1" smtClean="0"/>
              <a:t>Resolder</a:t>
            </a:r>
            <a:endParaRPr lang="en-US" sz="1800" dirty="0" smtClean="0"/>
          </a:p>
          <a:p>
            <a:pPr lvl="1"/>
            <a:r>
              <a:rPr lang="en-US" sz="1800" dirty="0" smtClean="0"/>
              <a:t>Install clamps</a:t>
            </a:r>
          </a:p>
          <a:p>
            <a:pPr lvl="1"/>
            <a:r>
              <a:rPr lang="en-US" sz="1800" dirty="0" smtClean="0"/>
              <a:t>Install pressure relief on all cryostats</a:t>
            </a:r>
          </a:p>
          <a:p>
            <a:r>
              <a:rPr lang="en-US" sz="2000" dirty="0" smtClean="0"/>
              <a:t>Shut down in 2016</a:t>
            </a:r>
          </a:p>
          <a:p>
            <a:pPr lvl="1"/>
            <a:r>
              <a:rPr lang="en-US" sz="1800" dirty="0" smtClean="0"/>
              <a:t>Tie in new LINAC</a:t>
            </a:r>
          </a:p>
          <a:p>
            <a:pPr lvl="1"/>
            <a:r>
              <a:rPr lang="en-US" sz="1800" dirty="0" smtClean="0"/>
              <a:t>Increase Booster energy 1.4-&gt;2.0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pPr lvl="1"/>
            <a:r>
              <a:rPr lang="en-US" sz="1800" dirty="0" smtClean="0"/>
              <a:t>Finalize collimation system (LHC collimation is a talk in itself)</a:t>
            </a:r>
          </a:p>
          <a:p>
            <a:r>
              <a:rPr lang="en-US" sz="2000" dirty="0" smtClean="0"/>
              <a:t>Shut down in 2020</a:t>
            </a:r>
          </a:p>
          <a:p>
            <a:pPr lvl="1"/>
            <a:r>
              <a:rPr lang="en-US" sz="1800" dirty="0" smtClean="0"/>
              <a:t>Full luminosity: &gt;5x10</a:t>
            </a:r>
            <a:r>
              <a:rPr lang="en-US" sz="1800" baseline="30000" dirty="0" smtClean="0"/>
              <a:t>34</a:t>
            </a:r>
            <a:r>
              <a:rPr lang="en-US" sz="1800" dirty="0" smtClean="0"/>
              <a:t> leveled</a:t>
            </a:r>
          </a:p>
          <a:p>
            <a:pPr lvl="2"/>
            <a:r>
              <a:rPr lang="en-US" sz="1800" dirty="0" smtClean="0"/>
              <a:t>New inner triplets based on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</a:t>
            </a:r>
          </a:p>
          <a:p>
            <a:pPr lvl="2"/>
            <a:r>
              <a:rPr lang="en-US" sz="1800" dirty="0" smtClean="0"/>
              <a:t>Crab cavities</a:t>
            </a:r>
          </a:p>
          <a:p>
            <a:pPr lvl="2"/>
            <a:r>
              <a:rPr lang="en-US" sz="1800" dirty="0" smtClean="0"/>
              <a:t>Large </a:t>
            </a:r>
            <a:r>
              <a:rPr lang="en-US" sz="1800" dirty="0" err="1" smtClean="0"/>
              <a:t>Pewinski</a:t>
            </a:r>
            <a:r>
              <a:rPr lang="en-US" sz="1800" dirty="0" smtClean="0"/>
              <a:t> Angle being pursued as backup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Tentative LHC Timeline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664" y="625434"/>
            <a:ext cx="8180266" cy="59143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97395" y="1470345"/>
            <a:ext cx="1305770" cy="460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41570" y="2622495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Collimation limit .5-1x10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79975" y="2584090"/>
            <a:ext cx="276516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6285" y="258409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Collimation limit ~2x10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32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54690" y="2584090"/>
            <a:ext cx="238111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6285" y="220004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3.5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1570" y="227685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6-7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029920" y="1547155"/>
            <a:ext cx="1382580" cy="268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51750" y="565649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Collimation limit &gt;5x10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0155" y="5042010"/>
            <a:ext cx="29187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~7.0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613345" y="5387655"/>
            <a:ext cx="276516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51750" y="542606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Luminosity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US" sz="1600" dirty="0" smtClean="0">
                <a:solidFill>
                  <a:srgbClr val="FF0000"/>
                </a:solidFill>
              </a:rPr>
              <a:t>1x10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29920" y="4965200"/>
            <a:ext cx="1651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~7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991515" y="5387655"/>
            <a:ext cx="161301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29920" y="5426060"/>
            <a:ext cx="1881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Lum.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&gt;</a:t>
            </a:r>
            <a:r>
              <a:rPr lang="en-US" sz="1600" dirty="0" smtClean="0">
                <a:solidFill>
                  <a:srgbClr val="FF0000"/>
                </a:solidFill>
              </a:rPr>
              <a:t>5x10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340099" y="4504340"/>
            <a:ext cx="1728225" cy="268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  <p:bldP spid="19" grpId="0"/>
      <p:bldP spid="20" grpId="0"/>
      <p:bldP spid="21" grpId="0" animBg="1"/>
      <p:bldP spid="22" grpId="0"/>
      <p:bldP spid="24" grpId="0" animBg="1"/>
      <p:bldP spid="25" grpId="0"/>
      <p:bldP spid="27" grpId="0"/>
      <p:bldP spid="29" grpId="0"/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Getting to 7 </a:t>
            </a:r>
            <a:r>
              <a:rPr lang="en-US" dirty="0" err="1" smtClean="0"/>
              <a:t>TeV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65539" name="Content Placeholder 9"/>
          <p:cNvSpPr>
            <a:spLocks noGrp="1"/>
          </p:cNvSpPr>
          <p:nvPr>
            <p:ph idx="1"/>
          </p:nvPr>
        </p:nvSpPr>
        <p:spPr>
          <a:xfrm>
            <a:off x="457200" y="5181600"/>
            <a:ext cx="8353425" cy="952500"/>
          </a:xfrm>
        </p:spPr>
        <p:txBody>
          <a:bodyPr/>
          <a:lstStyle/>
          <a:p>
            <a:r>
              <a:rPr lang="en-US" sz="2000" smtClean="0"/>
              <a:t>Note, at high field, max 2-3 quenches/day/sector</a:t>
            </a:r>
          </a:p>
          <a:p>
            <a:pPr lvl="1"/>
            <a:r>
              <a:rPr lang="en-US" sz="1600" smtClean="0"/>
              <a:t>Sectors can be done in parallel/day/sector (can be done in parallel)</a:t>
            </a:r>
          </a:p>
          <a:p>
            <a:r>
              <a:rPr lang="en-US" sz="2000" smtClean="0"/>
              <a:t>No decision yet, but it will be a while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685800"/>
            <a:ext cx="6134100" cy="445611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314700" y="6286500"/>
            <a:ext cx="58293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*my summary of data from A. 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Verveij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, talk at Chamonix, Jan. 2009</a:t>
            </a:r>
          </a:p>
        </p:txBody>
      </p:sp>
      <p:sp>
        <p:nvSpPr>
          <p:cNvPr id="65542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65543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A211BE-9BD4-4FCC-8B42-57913FCE375E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5544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0" name="Picture 4" descr="http://www-bd.fnal.gov/pplot/today/PeakLuminos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66" y="894270"/>
            <a:ext cx="7604189" cy="55687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Comparison: </a:t>
            </a:r>
            <a:r>
              <a:rPr lang="en-US" dirty="0" err="1" smtClean="0"/>
              <a:t>Tevatron</a:t>
            </a:r>
            <a:r>
              <a:rPr lang="en-US" dirty="0" smtClean="0"/>
              <a:t> Run II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92360" y="4811580"/>
            <a:ext cx="67592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92360" y="3390595"/>
            <a:ext cx="6797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8" name="TextBox 10"/>
          <p:cNvSpPr txBox="1">
            <a:spLocks noChangeArrowheads="1"/>
          </p:cNvSpPr>
          <p:nvPr/>
        </p:nvSpPr>
        <p:spPr bwMode="auto">
          <a:xfrm>
            <a:off x="1192360" y="4506780"/>
            <a:ext cx="1866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/>
              <a:t>Initial Run II Goal</a:t>
            </a:r>
          </a:p>
        </p:txBody>
      </p:sp>
      <p:sp>
        <p:nvSpPr>
          <p:cNvPr id="64519" name="TextBox 11"/>
          <p:cNvSpPr txBox="1">
            <a:spLocks noChangeArrowheads="1"/>
          </p:cNvSpPr>
          <p:nvPr/>
        </p:nvSpPr>
        <p:spPr bwMode="auto">
          <a:xfrm>
            <a:off x="1268560" y="3047695"/>
            <a:ext cx="2743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/>
              <a:t>Ultimate Run II Goal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92360" y="5003605"/>
            <a:ext cx="68360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1" name="TextBox 13"/>
          <p:cNvSpPr txBox="1">
            <a:spLocks noChangeArrowheads="1"/>
          </p:cNvSpPr>
          <p:nvPr/>
        </p:nvSpPr>
        <p:spPr bwMode="auto">
          <a:xfrm>
            <a:off x="5647340" y="4926795"/>
            <a:ext cx="1866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/>
              <a:t>Run I record</a:t>
            </a:r>
          </a:p>
        </p:txBody>
      </p:sp>
      <p:sp>
        <p:nvSpPr>
          <p:cNvPr id="64522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64523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BECF19-504E-4DCB-BB06-E1C19D4CDA06}" type="slidenum">
              <a:rPr lang="en-US" smtClean="0">
                <a:latin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24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8105261" y="5195630"/>
            <a:ext cx="883315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8066855" y="3544215"/>
            <a:ext cx="806505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182070" y="5157225"/>
            <a:ext cx="96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LHC Now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82070" y="3582620"/>
            <a:ext cx="96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2011 Goal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6200000" flipV="1">
            <a:off x="7816429" y="1029481"/>
            <a:ext cx="731283" cy="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28450" y="1355130"/>
            <a:ext cx="1115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LHC Nominal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(10,000)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304800"/>
            <a:ext cx="7543800" cy="51816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</a:t>
            </a:r>
            <a:endParaRPr lang="en-US" dirty="0"/>
          </a:p>
        </p:txBody>
      </p:sp>
      <p:sp>
        <p:nvSpPr>
          <p:cNvPr id="14340" name="Content Placeholder 6"/>
          <p:cNvSpPr>
            <a:spLocks noGrp="1"/>
          </p:cNvSpPr>
          <p:nvPr>
            <p:ph idx="1"/>
          </p:nvPr>
        </p:nvSpPr>
        <p:spPr>
          <a:xfrm>
            <a:off x="685800" y="5257800"/>
            <a:ext cx="8251825" cy="1008063"/>
          </a:xfrm>
        </p:spPr>
        <p:txBody>
          <a:bodyPr/>
          <a:lstStyle/>
          <a:p>
            <a:r>
              <a:rPr lang="en-US" sz="2000" smtClean="0"/>
              <a:t>8 crossing interaction points (IP’s)</a:t>
            </a:r>
          </a:p>
          <a:p>
            <a:r>
              <a:rPr lang="en-US" sz="2000" smtClean="0"/>
              <a:t>Accelerator sectors labeled by which points they go between</a:t>
            </a:r>
          </a:p>
          <a:p>
            <a:pPr lvl="1"/>
            <a:r>
              <a:rPr lang="en-US" sz="1800" smtClean="0"/>
              <a:t>ie, sector 3-4 goes from point 3 to point 4</a:t>
            </a:r>
          </a:p>
        </p:txBody>
      </p:sp>
      <p:sp>
        <p:nvSpPr>
          <p:cNvPr id="14341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1434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9F08BE-72F7-4BD7-8AB4-FC78690D4D9C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343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Enough about science…Let’s talk management!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1"/>
            <a:ext cx="8355012" cy="3012950"/>
          </a:xfrm>
        </p:spPr>
        <p:txBody>
          <a:bodyPr/>
          <a:lstStyle/>
          <a:p>
            <a:r>
              <a:rPr lang="en-US" dirty="0" smtClean="0"/>
              <a:t>Upgrade planning will be organized through </a:t>
            </a:r>
            <a:r>
              <a:rPr lang="en-US" dirty="0" err="1" smtClean="0"/>
              <a:t>EuCARD</a:t>
            </a:r>
            <a:r>
              <a:rPr lang="en-US" dirty="0" smtClean="0"/>
              <a:t>*,</a:t>
            </a:r>
          </a:p>
          <a:p>
            <a:pPr lvl="1"/>
            <a:r>
              <a:rPr lang="en-US" dirty="0" smtClean="0"/>
              <a:t>Centrally managed from CERN (</a:t>
            </a:r>
            <a:r>
              <a:rPr lang="en-US" dirty="0" err="1" smtClean="0"/>
              <a:t>Lucio</a:t>
            </a:r>
            <a:r>
              <a:rPr lang="en-US" dirty="0" smtClean="0"/>
              <a:t> Rossi)</a:t>
            </a:r>
          </a:p>
          <a:p>
            <a:pPr lvl="1"/>
            <a:r>
              <a:rPr lang="en-US" dirty="0" smtClean="0"/>
              <a:t>Non-CERN funds provided by EU</a:t>
            </a:r>
          </a:p>
          <a:p>
            <a:pPr lvl="1"/>
            <a:r>
              <a:rPr lang="en-US" dirty="0" smtClean="0"/>
              <a:t>Non-EU partners (KEK, LARP, etc) will be coordinated by </a:t>
            </a:r>
            <a:r>
              <a:rPr lang="en-US" dirty="0" err="1" smtClean="0"/>
              <a:t>EuCARD</a:t>
            </a:r>
            <a:r>
              <a:rPr lang="en-US" dirty="0" smtClean="0"/>
              <a:t>, but receive no money.</a:t>
            </a:r>
          </a:p>
          <a:p>
            <a:r>
              <a:rPr lang="en-US" dirty="0" smtClean="0"/>
              <a:t>Work Packages:</a:t>
            </a:r>
          </a:p>
          <a:p>
            <a:pPr lvl="1"/>
            <a:r>
              <a:rPr lang="en-US" dirty="0" smtClean="0"/>
              <a:t>WP1: Management</a:t>
            </a:r>
          </a:p>
          <a:p>
            <a:pPr lvl="1"/>
            <a:r>
              <a:rPr lang="en-US" dirty="0" smtClean="0"/>
              <a:t>WP2: Beam Physics and Layout</a:t>
            </a:r>
          </a:p>
          <a:p>
            <a:pPr lvl="1"/>
            <a:r>
              <a:rPr lang="en-US" dirty="0" smtClean="0"/>
              <a:t>WP3: Magnet Design</a:t>
            </a:r>
          </a:p>
          <a:p>
            <a:pPr lvl="1"/>
            <a:r>
              <a:rPr lang="en-US" dirty="0" smtClean="0"/>
              <a:t>WP4: Crab Cavity Design</a:t>
            </a:r>
          </a:p>
          <a:p>
            <a:pPr lvl="1"/>
            <a:r>
              <a:rPr lang="en-US" dirty="0" smtClean="0"/>
              <a:t>WP5: Collimation and Beam Losses</a:t>
            </a:r>
          </a:p>
          <a:p>
            <a:pPr lvl="1"/>
            <a:r>
              <a:rPr lang="en-US" dirty="0" smtClean="0"/>
              <a:t>WP6: Machine Protection</a:t>
            </a:r>
          </a:p>
          <a:p>
            <a:pPr lvl="1"/>
            <a:r>
              <a:rPr lang="en-US" dirty="0" smtClean="0"/>
              <a:t>WP7: Machine/Experiment Interface</a:t>
            </a:r>
          </a:p>
          <a:p>
            <a:pPr lvl="1"/>
            <a:r>
              <a:rPr lang="en-US" dirty="0" smtClean="0"/>
              <a:t>WP8: Environment &amp; Safety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4330" y="6309375"/>
            <a:ext cx="480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*European Coordination for Accelerator R&amp;D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1500" y="3851455"/>
            <a:ext cx="4416575" cy="11137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24885" y="4043480"/>
            <a:ext cx="276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Significant LARP and other US Involvement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62665" y="0"/>
            <a:ext cx="8490857" cy="463731"/>
          </a:xfrm>
        </p:spPr>
        <p:txBody>
          <a:bodyPr/>
          <a:lstStyle/>
          <a:p>
            <a:r>
              <a:rPr lang="en-US" dirty="0" smtClean="0"/>
              <a:t>Relevance of LARP to CERN Upgrade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 cstate="print"/>
          <a:srcRect t="36329" b="11290"/>
          <a:stretch>
            <a:fillRect/>
          </a:stretch>
        </p:blipFill>
        <p:spPr bwMode="auto">
          <a:xfrm>
            <a:off x="1345980" y="817460"/>
            <a:ext cx="5657879" cy="48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397" name="Picture 5"/>
          <p:cNvPicPr>
            <a:picLocks noChangeAspect="1" noChangeArrowheads="1"/>
          </p:cNvPicPr>
          <p:nvPr/>
        </p:nvPicPr>
        <p:blipFill>
          <a:blip r:embed="rId3" cstate="print"/>
          <a:srcRect t="15818" b="26181"/>
          <a:stretch>
            <a:fillRect/>
          </a:stretch>
        </p:blipFill>
        <p:spPr bwMode="auto">
          <a:xfrm>
            <a:off x="1538005" y="6002135"/>
            <a:ext cx="5437702" cy="53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2882180" y="2660900"/>
            <a:ext cx="39941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22790" y="2891330"/>
            <a:ext cx="54151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67700" y="5656490"/>
            <a:ext cx="345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(…)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422790" y="5618085"/>
            <a:ext cx="180503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87950" y="5387655"/>
            <a:ext cx="26883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81445" y="548625"/>
            <a:ext cx="460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Letter to Dennis </a:t>
            </a:r>
            <a:r>
              <a:rPr lang="en-US" sz="1600" dirty="0" err="1" smtClean="0">
                <a:solidFill>
                  <a:srgbClr val="FF0000"/>
                </a:solidFill>
              </a:rPr>
              <a:t>Kovar</a:t>
            </a:r>
            <a:r>
              <a:rPr lang="en-US" sz="1600" dirty="0" smtClean="0">
                <a:solidFill>
                  <a:srgbClr val="FF0000"/>
                </a:solidFill>
              </a:rPr>
              <a:t>, Head Office of DOE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Office of High Energy Physics, 17-August-2010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0800000" flipV="1">
            <a:off x="2421320" y="855864"/>
            <a:ext cx="921720" cy="192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LHC Accelerator Research Program (LARP)</a:t>
            </a:r>
            <a:endParaRPr 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smtClean="0"/>
              <a:t>Proposed in 2003 to coordinate efforts at US labs </a:t>
            </a:r>
            <a:br>
              <a:rPr lang="en-US" sz="2000" smtClean="0"/>
            </a:br>
            <a:r>
              <a:rPr lang="en-US" sz="2000" smtClean="0"/>
              <a:t>related to the LHC accelerator (as opposed to CMS or ATLAS)</a:t>
            </a:r>
          </a:p>
          <a:p>
            <a:pPr lvl="1"/>
            <a:r>
              <a:rPr lang="en-US" sz="1800" smtClean="0"/>
              <a:t>Originally FNAL, BNL, and LBNL</a:t>
            </a:r>
          </a:p>
          <a:p>
            <a:pPr lvl="1"/>
            <a:r>
              <a:rPr lang="en-US" sz="1800" smtClean="0"/>
              <a:t>SLAC joined shortly thereafter</a:t>
            </a:r>
          </a:p>
          <a:p>
            <a:pPr lvl="1"/>
            <a:r>
              <a:rPr lang="en-US" sz="1800" smtClean="0"/>
              <a:t>Some work (AC Dipole) supported at UT Austin</a:t>
            </a:r>
          </a:p>
          <a:p>
            <a:r>
              <a:rPr lang="en-US" sz="2000" smtClean="0"/>
              <a:t>LARP Goals</a:t>
            </a:r>
          </a:p>
          <a:p>
            <a:pPr lvl="1"/>
            <a:r>
              <a:rPr lang="en-US" sz="1800" b="1" smtClean="0"/>
              <a:t>Advance International Cooperation in High Energy Accelerators</a:t>
            </a:r>
            <a:r>
              <a:rPr lang="en-US" sz="1800" smtClean="0"/>
              <a:t> </a:t>
            </a:r>
          </a:p>
          <a:p>
            <a:pPr lvl="1"/>
            <a:r>
              <a:rPr lang="en-US" sz="1800" b="1" smtClean="0"/>
              <a:t>Advance High Energy Physics</a:t>
            </a:r>
            <a:r>
              <a:rPr lang="en-US" sz="1800" smtClean="0"/>
              <a:t> </a:t>
            </a:r>
          </a:p>
          <a:p>
            <a:pPr lvl="2"/>
            <a:r>
              <a:rPr lang="en-US" sz="1800" smtClean="0"/>
              <a:t>By helping the LHC integrate luminosity as quickly as possible</a:t>
            </a:r>
          </a:p>
          <a:p>
            <a:pPr lvl="1"/>
            <a:r>
              <a:rPr lang="en-US" sz="1800" b="1" smtClean="0"/>
              <a:t>Advance U.S. Accelerator Science and Technology</a:t>
            </a:r>
            <a:r>
              <a:rPr lang="en-US" sz="1800" smtClean="0"/>
              <a:t> </a:t>
            </a:r>
          </a:p>
          <a:p>
            <a:r>
              <a:rPr lang="en-US" sz="2000" smtClean="0"/>
              <a:t>LARP includes projects related to initial operation, but a significant part of the program concerns the LHC upgrades </a:t>
            </a:r>
          </a:p>
        </p:txBody>
      </p:sp>
      <p:sp>
        <p:nvSpPr>
          <p:cNvPr id="8196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9/20/2010</a:t>
            </a:r>
            <a:endParaRPr lang="en-US"/>
          </a:p>
        </p:txBody>
      </p:sp>
      <p:sp>
        <p:nvSpPr>
          <p:cNvPr id="8197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E23D00-DF6A-41DA-9EA0-DDB32BF8BC79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8198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469312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LARP Contributions to Initial LHC Operation</a:t>
            </a:r>
            <a:endParaRPr lang="en-US" dirty="0"/>
          </a:p>
        </p:txBody>
      </p:sp>
      <p:sp>
        <p:nvSpPr>
          <p:cNvPr id="73731" name="Content Placeholder 5"/>
          <p:cNvSpPr>
            <a:spLocks noGrp="1"/>
          </p:cNvSpPr>
          <p:nvPr>
            <p:ph idx="1"/>
          </p:nvPr>
        </p:nvSpPr>
        <p:spPr>
          <a:xfrm>
            <a:off x="457200" y="495300"/>
            <a:ext cx="8251825" cy="6057900"/>
          </a:xfrm>
        </p:spPr>
        <p:txBody>
          <a:bodyPr/>
          <a:lstStyle/>
          <a:p>
            <a:r>
              <a:rPr lang="en-US" sz="1800" dirty="0" err="1" smtClean="0"/>
              <a:t>Schottky</a:t>
            </a:r>
            <a:r>
              <a:rPr lang="en-US" sz="1800" dirty="0" smtClean="0"/>
              <a:t> detector</a:t>
            </a:r>
          </a:p>
          <a:p>
            <a:pPr lvl="1"/>
            <a:r>
              <a:rPr lang="en-US" sz="1600" dirty="0" smtClean="0"/>
              <a:t>Used for non-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tune measurements (+</a:t>
            </a:r>
            <a:r>
              <a:rPr lang="en-US" sz="1600" dirty="0" err="1" smtClean="0"/>
              <a:t>chromaticities</a:t>
            </a:r>
            <a:r>
              <a:rPr lang="en-US" sz="1600" dirty="0" smtClean="0"/>
              <a:t>, momentum spread and transverse </a:t>
            </a:r>
            <a:r>
              <a:rPr lang="en-US" sz="1600" dirty="0" err="1" smtClean="0"/>
              <a:t>emmitances</a:t>
            </a:r>
            <a:r>
              <a:rPr lang="en-US" sz="1600" dirty="0" smtClean="0"/>
              <a:t>)</a:t>
            </a:r>
          </a:p>
          <a:p>
            <a:r>
              <a:rPr lang="en-US" sz="1800" dirty="0" smtClean="0"/>
              <a:t>Tune tracking </a:t>
            </a:r>
          </a:p>
          <a:p>
            <a:pPr lvl="1"/>
            <a:r>
              <a:rPr lang="en-US" sz="1600" dirty="0" smtClean="0"/>
              <a:t>Implement a PLL with pick-ups and quads to lock LHC tune</a:t>
            </a:r>
          </a:p>
          <a:p>
            <a:pPr lvl="1"/>
            <a:r>
              <a:rPr lang="en-US" sz="1600" dirty="0" smtClean="0"/>
              <a:t>Investigating generalization to chromaticity tracking</a:t>
            </a:r>
          </a:p>
          <a:p>
            <a:r>
              <a:rPr lang="en-US" sz="1800" dirty="0" smtClean="0"/>
              <a:t>AC dipole</a:t>
            </a:r>
          </a:p>
          <a:p>
            <a:pPr lvl="1"/>
            <a:r>
              <a:rPr lang="en-US" sz="1600" dirty="0" smtClean="0"/>
              <a:t>US AC dipole to drive beam</a:t>
            </a:r>
          </a:p>
          <a:p>
            <a:pPr lvl="1"/>
            <a:r>
              <a:rPr lang="en-US" sz="1600" dirty="0" smtClean="0"/>
              <a:t>Measure both linear and non-linear </a:t>
            </a:r>
            <a:br>
              <a:rPr lang="en-US" sz="1600" dirty="0" smtClean="0"/>
            </a:br>
            <a:r>
              <a:rPr lang="en-US" sz="1600" dirty="0" smtClean="0"/>
              <a:t>beam optics</a:t>
            </a:r>
          </a:p>
          <a:p>
            <a:r>
              <a:rPr lang="en-US" sz="1800" dirty="0" smtClean="0"/>
              <a:t>Luminosity monitor</a:t>
            </a:r>
          </a:p>
          <a:p>
            <a:pPr lvl="1"/>
            <a:r>
              <a:rPr lang="en-US" sz="1600" dirty="0" smtClean="0"/>
              <a:t>High radiation ionization detector </a:t>
            </a:r>
            <a:br>
              <a:rPr lang="en-US" sz="1600" dirty="0" smtClean="0"/>
            </a:br>
            <a:r>
              <a:rPr lang="en-US" sz="1600" dirty="0" smtClean="0"/>
              <a:t>integrated with the LHC neutral beam </a:t>
            </a:r>
            <a:br>
              <a:rPr lang="en-US" sz="1600" dirty="0" smtClean="0"/>
            </a:br>
            <a:r>
              <a:rPr lang="en-US" sz="1600" dirty="0" smtClean="0"/>
              <a:t>absorber (TAN) at IP 1 and 5.</a:t>
            </a:r>
          </a:p>
          <a:p>
            <a:r>
              <a:rPr lang="en-US" sz="2000" dirty="0" smtClean="0"/>
              <a:t>Low level RF tools</a:t>
            </a:r>
          </a:p>
          <a:p>
            <a:pPr lvl="1"/>
            <a:r>
              <a:rPr lang="en-US" sz="1600" dirty="0" smtClean="0"/>
              <a:t>Leverage SLAC expertise for in situ characterization</a:t>
            </a:r>
            <a:br>
              <a:rPr lang="en-US" sz="1600" dirty="0" smtClean="0"/>
            </a:br>
            <a:r>
              <a:rPr lang="en-US" sz="1600" dirty="0" smtClean="0"/>
              <a:t>of RF cavities</a:t>
            </a:r>
          </a:p>
          <a:p>
            <a:r>
              <a:rPr lang="en-US" sz="2000" dirty="0" smtClean="0"/>
              <a:t>Personnel Programs…</a:t>
            </a: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0300" y="3314700"/>
            <a:ext cx="2409825" cy="32162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73733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73734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6179CA-FC2F-445F-927D-1E3A1EBCE478}" type="slidenum">
              <a:rPr lang="en-US" smtClean="0">
                <a:latin typeface="Arial" pitchFamily="34" charset="0"/>
              </a:rPr>
              <a:pPr/>
              <a:t>53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3735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LARP Personnel Programs</a:t>
            </a:r>
            <a:endParaRPr lang="en-US" dirty="0"/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Term Visitors program</a:t>
            </a:r>
          </a:p>
          <a:p>
            <a:pPr lvl="1"/>
            <a:r>
              <a:rPr lang="en-US" dirty="0" smtClean="0"/>
              <a:t>Pay transportations and living expenses for US scientists working at CERN for extended periods (at least 4 months)</a:t>
            </a:r>
          </a:p>
          <a:p>
            <a:pPr lvl="1"/>
            <a:r>
              <a:rPr lang="en-US" dirty="0" smtClean="0"/>
              <a:t>Extremely successful at integrating people into CERN operations</a:t>
            </a:r>
          </a:p>
          <a:p>
            <a:pPr lvl="1"/>
            <a:r>
              <a:rPr lang="en-US" dirty="0" smtClean="0"/>
              <a:t>Interested parties coordinate with a CERN sponsor and apply to the program (</a:t>
            </a:r>
            <a:r>
              <a:rPr lang="en-US" dirty="0" err="1" smtClean="0"/>
              <a:t>Uli</a:t>
            </a:r>
            <a:r>
              <a:rPr lang="en-US" dirty="0" smtClean="0"/>
              <a:t> </a:t>
            </a:r>
            <a:r>
              <a:rPr lang="en-US" dirty="0" err="1" smtClean="0"/>
              <a:t>Wienands</a:t>
            </a:r>
            <a:r>
              <a:rPr lang="en-US" dirty="0" smtClean="0"/>
              <a:t>, SLAC)</a:t>
            </a:r>
          </a:p>
          <a:p>
            <a:r>
              <a:rPr lang="en-US" dirty="0" err="1" smtClean="0"/>
              <a:t>Toohig</a:t>
            </a:r>
            <a:r>
              <a:rPr lang="en-US" dirty="0" smtClean="0"/>
              <a:t> Fellowship</a:t>
            </a:r>
          </a:p>
          <a:p>
            <a:pPr lvl="1"/>
            <a:r>
              <a:rPr lang="en-US" dirty="0" smtClean="0"/>
              <a:t>Named for Tim </a:t>
            </a:r>
            <a:r>
              <a:rPr lang="en-US" dirty="0" err="1" smtClean="0"/>
              <a:t>Toohig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Open to recent PhD’s in accelerator</a:t>
            </a:r>
            <a:br>
              <a:rPr lang="en-US" dirty="0" smtClean="0"/>
            </a:br>
            <a:r>
              <a:rPr lang="en-US" dirty="0" smtClean="0"/>
              <a:t>science OR HEP.</a:t>
            </a:r>
          </a:p>
          <a:p>
            <a:pPr lvl="1"/>
            <a:r>
              <a:rPr lang="en-US" dirty="0" smtClean="0"/>
              <a:t>Successful candidates divide their</a:t>
            </a:r>
            <a:br>
              <a:rPr lang="en-US" dirty="0" smtClean="0"/>
            </a:br>
            <a:r>
              <a:rPr lang="en-US" dirty="0" smtClean="0"/>
              <a:t>time between CERN and one of</a:t>
            </a:r>
            <a:br>
              <a:rPr lang="en-US" dirty="0" smtClean="0"/>
            </a:br>
            <a:r>
              <a:rPr lang="en-US" dirty="0" smtClean="0"/>
              <a:t>the four host labs.</a:t>
            </a:r>
          </a:p>
          <a:p>
            <a:pPr lvl="1"/>
            <a:r>
              <a:rPr lang="en-US" dirty="0" smtClean="0"/>
              <a:t>Currently 2 </a:t>
            </a:r>
            <a:r>
              <a:rPr lang="en-US" dirty="0" err="1" smtClean="0"/>
              <a:t>Toohig</a:t>
            </a:r>
            <a:r>
              <a:rPr lang="en-US" dirty="0" smtClean="0"/>
              <a:t> Fellows in </a:t>
            </a:r>
            <a:br>
              <a:rPr lang="en-US" dirty="0" smtClean="0"/>
            </a:br>
            <a:r>
              <a:rPr lang="en-US" dirty="0" smtClean="0"/>
              <a:t>program (+2 offers).</a:t>
            </a: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8300" y="2667000"/>
            <a:ext cx="3314700" cy="39147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79877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79878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47B0F5-0C23-4CA1-A477-AA20720E650A}" type="slidenum">
              <a:rPr lang="en-US" smtClean="0">
                <a:latin typeface="Arial" pitchFamily="34" charset="0"/>
              </a:rPr>
              <a:pPr/>
              <a:t>54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9879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Untitl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6188" y="3848100"/>
            <a:ext cx="408781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2" descr="Collimator and Beam Pi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900" y="876300"/>
            <a:ext cx="3986213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LARP Accelerator R&amp;D for Future LHC</a:t>
            </a:r>
            <a:endParaRPr lang="en-US" dirty="0"/>
          </a:p>
        </p:txBody>
      </p:sp>
      <p:sp>
        <p:nvSpPr>
          <p:cNvPr id="7475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Rotatable collimators</a:t>
            </a:r>
          </a:p>
          <a:p>
            <a:pPr lvl="1"/>
            <a:r>
              <a:rPr lang="en-US" dirty="0" smtClean="0"/>
              <a:t>Can rotate different facets into</a:t>
            </a:r>
            <a:br>
              <a:rPr lang="en-US" dirty="0" smtClean="0"/>
            </a:br>
            <a:r>
              <a:rPr lang="en-US" dirty="0" smtClean="0"/>
              <a:t>place after catastrophic beam</a:t>
            </a:r>
            <a:br>
              <a:rPr lang="en-US" dirty="0" smtClean="0"/>
            </a:br>
            <a:r>
              <a:rPr lang="en-US" dirty="0" smtClean="0"/>
              <a:t>incidents</a:t>
            </a:r>
          </a:p>
          <a:p>
            <a:pPr lvl="1"/>
            <a:r>
              <a:rPr lang="en-US" dirty="0" smtClean="0"/>
              <a:t>Delivering prototype for test</a:t>
            </a:r>
            <a:br>
              <a:rPr lang="en-US" dirty="0" smtClean="0"/>
            </a:br>
            <a:r>
              <a:rPr lang="en-US" dirty="0" smtClean="0"/>
              <a:t>this year</a:t>
            </a:r>
          </a:p>
          <a:p>
            <a:r>
              <a:rPr lang="en-US" dirty="0" smtClean="0"/>
              <a:t>Crystal Collimation</a:t>
            </a:r>
          </a:p>
          <a:p>
            <a:r>
              <a:rPr lang="en-US" dirty="0" smtClean="0"/>
              <a:t>Beam-beam studies</a:t>
            </a:r>
          </a:p>
          <a:p>
            <a:pPr lvl="1"/>
            <a:r>
              <a:rPr lang="en-US" dirty="0" smtClean="0"/>
              <a:t>General simulation</a:t>
            </a:r>
          </a:p>
          <a:p>
            <a:pPr lvl="1"/>
            <a:r>
              <a:rPr lang="en-US" dirty="0" smtClean="0"/>
              <a:t>Electron lens (See </a:t>
            </a:r>
            <a:r>
              <a:rPr lang="en-US" dirty="0" err="1" smtClean="0"/>
              <a:t>Shiltsev</a:t>
            </a:r>
            <a:r>
              <a:rPr lang="en-US" dirty="0" smtClean="0"/>
              <a:t> talk)</a:t>
            </a:r>
          </a:p>
          <a:p>
            <a:pPr lvl="1"/>
            <a:r>
              <a:rPr lang="en-US" dirty="0" smtClean="0"/>
              <a:t>Wire compensation</a:t>
            </a:r>
          </a:p>
          <a:p>
            <a:r>
              <a:rPr lang="en-US" dirty="0" smtClean="0"/>
              <a:t>Electron cloud studies</a:t>
            </a:r>
          </a:p>
          <a:p>
            <a:pPr lvl="1"/>
            <a:r>
              <a:rPr lang="en-US" dirty="0" smtClean="0"/>
              <a:t>Study effects of electron cloud in </a:t>
            </a:r>
            <a:br>
              <a:rPr lang="en-US" dirty="0" smtClean="0"/>
            </a:br>
            <a:r>
              <a:rPr lang="en-US" dirty="0" smtClean="0"/>
              <a:t>LHC and injector chain</a:t>
            </a:r>
          </a:p>
        </p:txBody>
      </p:sp>
      <p:sp>
        <p:nvSpPr>
          <p:cNvPr id="74758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74759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E3C373-6166-49E1-B924-19D233C2095B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4760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Collimator Status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First prototype nearly complete at SLAC</a:t>
            </a:r>
          </a:p>
          <a:p>
            <a:r>
              <a:rPr lang="en-US" sz="2000" dirty="0" smtClean="0"/>
              <a:t>Will be shipped to CERN for impedance and functionality testing in the SPS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7645" y="932675"/>
            <a:ext cx="3895725" cy="2657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285" y="3121760"/>
            <a:ext cx="4165626" cy="31165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Content Placeholder 6"/>
          <p:cNvSpPr>
            <a:spLocks noGrp="1"/>
          </p:cNvSpPr>
          <p:nvPr>
            <p:ph sz="half" idx="1"/>
          </p:nvPr>
        </p:nvSpPr>
        <p:spPr>
          <a:xfrm>
            <a:off x="4840835" y="3621025"/>
            <a:ext cx="4060371" cy="2649945"/>
          </a:xfrm>
        </p:spPr>
        <p:txBody>
          <a:bodyPr/>
          <a:lstStyle/>
          <a:p>
            <a:r>
              <a:rPr lang="en-US" sz="2000" dirty="0" smtClean="0"/>
              <a:t>Second test will occur next year in the new CERN </a:t>
            </a:r>
            <a:r>
              <a:rPr lang="en-US" sz="2000" dirty="0" err="1" smtClean="0"/>
              <a:t>HiRadMat</a:t>
            </a:r>
            <a:r>
              <a:rPr lang="en-US" sz="2000" dirty="0" smtClean="0"/>
              <a:t> facility</a:t>
            </a:r>
          </a:p>
          <a:p>
            <a:pPr lvl="1"/>
            <a:r>
              <a:rPr lang="en-US" sz="1800" dirty="0" smtClean="0"/>
              <a:t>Test behavior under catastrophic beam event</a:t>
            </a:r>
          </a:p>
          <a:p>
            <a:r>
              <a:rPr lang="en-US" sz="2000" dirty="0" smtClean="0"/>
              <a:t>If they pass these tests, they will be part of the collimation upgrade in 2016. 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61"/>
          <p:cNvGrpSpPr>
            <a:grpSpLocks/>
          </p:cNvGrpSpPr>
          <p:nvPr/>
        </p:nvGrpSpPr>
        <p:grpSpPr bwMode="auto">
          <a:xfrm>
            <a:off x="5334000" y="228600"/>
            <a:ext cx="2563813" cy="2032000"/>
            <a:chOff x="12288" y="12376"/>
            <a:chExt cx="3196" cy="2741"/>
          </a:xfrm>
        </p:grpSpPr>
        <p:pic>
          <p:nvPicPr>
            <p:cNvPr id="76813" name="Picture 23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288" y="12418"/>
              <a:ext cx="3081" cy="2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235"/>
            <p:cNvSpPr txBox="1">
              <a:spLocks noChangeArrowheads="1"/>
            </p:cNvSpPr>
            <p:nvPr/>
          </p:nvSpPr>
          <p:spPr bwMode="auto">
            <a:xfrm>
              <a:off x="14631" y="12376"/>
              <a:ext cx="853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600">
                  <a:latin typeface="+mn-lt"/>
                </a:rPr>
                <a:t>Coax LOM/SOM coupler</a:t>
              </a:r>
            </a:p>
          </p:txBody>
        </p:sp>
        <p:sp>
          <p:nvSpPr>
            <p:cNvPr id="10" name="Text Box 236"/>
            <p:cNvSpPr txBox="1">
              <a:spLocks noChangeArrowheads="1"/>
            </p:cNvSpPr>
            <p:nvPr/>
          </p:nvSpPr>
          <p:spPr bwMode="auto">
            <a:xfrm>
              <a:off x="12444" y="12451"/>
              <a:ext cx="667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600" dirty="0">
                  <a:latin typeface="+mn-lt"/>
                </a:rPr>
                <a:t>WG HOM coupler</a:t>
              </a:r>
            </a:p>
          </p:txBody>
        </p:sp>
        <p:sp>
          <p:nvSpPr>
            <p:cNvPr id="11" name="Text Box 237"/>
            <p:cNvSpPr txBox="1">
              <a:spLocks noChangeArrowheads="1"/>
            </p:cNvSpPr>
            <p:nvPr/>
          </p:nvSpPr>
          <p:spPr bwMode="auto">
            <a:xfrm>
              <a:off x="12438" y="14160"/>
              <a:ext cx="604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600">
                  <a:latin typeface="+mn-lt"/>
                </a:rPr>
                <a:t>Power coupler</a:t>
              </a:r>
            </a:p>
          </p:txBody>
        </p:sp>
        <p:sp>
          <p:nvSpPr>
            <p:cNvPr id="12" name="Line 238"/>
            <p:cNvSpPr>
              <a:spLocks noChangeShapeType="1"/>
            </p:cNvSpPr>
            <p:nvPr/>
          </p:nvSpPr>
          <p:spPr bwMode="auto">
            <a:xfrm flipV="1">
              <a:off x="12993" y="13892"/>
              <a:ext cx="283" cy="3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GB" sz="400">
                <a:latin typeface="+mn-lt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9050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LARP Crab Cavity Work</a:t>
            </a:r>
            <a:endParaRPr lang="en-US" dirty="0"/>
          </a:p>
        </p:txBody>
      </p:sp>
      <p:sp>
        <p:nvSpPr>
          <p:cNvPr id="76804" name="Content Placeholder 5"/>
          <p:cNvSpPr>
            <a:spLocks noGrp="1"/>
          </p:cNvSpPr>
          <p:nvPr>
            <p:ph sz="half" idx="1"/>
          </p:nvPr>
        </p:nvSpPr>
        <p:spPr>
          <a:xfrm>
            <a:off x="495300" y="876300"/>
            <a:ext cx="5524500" cy="936625"/>
          </a:xfrm>
        </p:spPr>
        <p:txBody>
          <a:bodyPr/>
          <a:lstStyle/>
          <a:p>
            <a:r>
              <a:rPr lang="en-US" sz="2000" dirty="0" smtClean="0"/>
              <a:t>LARP has been the primary advocate</a:t>
            </a:r>
            <a:br>
              <a:rPr lang="en-US" sz="2000" dirty="0" smtClean="0"/>
            </a:br>
            <a:r>
              <a:rPr lang="en-US" sz="2000" dirty="0" smtClean="0"/>
              <a:t>of crab cavities for the LHC upgrade</a:t>
            </a:r>
          </a:p>
          <a:p>
            <a:r>
              <a:rPr lang="en-US" sz="2000" dirty="0" smtClean="0"/>
              <a:t>In fall, 2009 CERN formally</a:t>
            </a:r>
            <a:br>
              <a:rPr lang="en-US" sz="2000" dirty="0" smtClean="0"/>
            </a:br>
            <a:r>
              <a:rPr lang="en-US" sz="2000" dirty="0" smtClean="0"/>
              <a:t>endorsed crab cavities for HL-LHC</a:t>
            </a:r>
          </a:p>
          <a:p>
            <a:pPr lvl="1"/>
            <a:r>
              <a:rPr lang="en-US" sz="1600" dirty="0" smtClean="0"/>
              <a:t>Contingent on a plan to operate system safely!!</a:t>
            </a:r>
            <a:endParaRPr lang="en-US" sz="2000" dirty="0" smtClean="0"/>
          </a:p>
          <a:p>
            <a:r>
              <a:rPr lang="en-US" sz="2000" dirty="0" smtClean="0"/>
              <a:t>Technical challenges</a:t>
            </a:r>
          </a:p>
          <a:p>
            <a:pPr lvl="1"/>
            <a:r>
              <a:rPr lang="en-US" sz="1600" dirty="0" smtClean="0"/>
              <a:t>Designing “compact” cavities that can</a:t>
            </a:r>
            <a:br>
              <a:rPr lang="en-US" sz="1600" dirty="0" smtClean="0"/>
            </a:br>
            <a:r>
              <a:rPr lang="en-US" sz="1600" dirty="0" smtClean="0"/>
              <a:t>fit in the available space</a:t>
            </a:r>
          </a:p>
          <a:p>
            <a:pPr lvl="1"/>
            <a:r>
              <a:rPr lang="en-US" sz="1600" dirty="0" smtClean="0"/>
              <a:t>Machine protection</a:t>
            </a:r>
          </a:p>
          <a:p>
            <a:pPr lvl="1"/>
            <a:r>
              <a:rPr lang="en-US" sz="1600" dirty="0" smtClean="0"/>
              <a:t>“local” </a:t>
            </a:r>
            <a:r>
              <a:rPr lang="en-US" sz="1600" dirty="0" err="1" smtClean="0"/>
              <a:t>vs</a:t>
            </a:r>
            <a:r>
              <a:rPr lang="en-US" sz="1600" dirty="0" smtClean="0"/>
              <a:t> “global” scheme</a:t>
            </a:r>
          </a:p>
          <a:p>
            <a:r>
              <a:rPr lang="en-US" sz="2000" dirty="0" smtClean="0"/>
              <a:t>Actual production is beyond the scope</a:t>
            </a:r>
            <a:br>
              <a:rPr lang="en-US" sz="2000" dirty="0" smtClean="0"/>
            </a:br>
            <a:r>
              <a:rPr lang="en-US" sz="2000" dirty="0" smtClean="0"/>
              <a:t>of LARP</a:t>
            </a:r>
          </a:p>
          <a:p>
            <a:pPr lvl="1"/>
            <a:r>
              <a:rPr lang="en-US" sz="1800" dirty="0" smtClean="0"/>
              <a:t>LARP R&amp;D </a:t>
            </a:r>
            <a:r>
              <a:rPr lang="en-US" sz="1800" dirty="0" smtClean="0">
                <a:sym typeface="Symbol"/>
              </a:rPr>
              <a:t>  separate, international(?) project</a:t>
            </a:r>
            <a:endParaRPr lang="en-US" sz="1400" dirty="0" smtClean="0"/>
          </a:p>
          <a:p>
            <a:pPr lvl="1"/>
            <a:endParaRPr lang="en-US" sz="1600" dirty="0" smtClean="0"/>
          </a:p>
        </p:txBody>
      </p:sp>
      <p:pic>
        <p:nvPicPr>
          <p:cNvPr id="13" name="Content Placeholder 6" descr="FNAL maushroom1.bmp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 l="43575" t="31562" r="3265" b="7449"/>
          <a:stretch>
            <a:fillRect/>
          </a:stretch>
        </p:blipFill>
        <p:spPr>
          <a:xfrm>
            <a:off x="6400800" y="2370772"/>
            <a:ext cx="2400300" cy="2040255"/>
          </a:xfrm>
          <a:ln w="88900" cap="sq" cmpd="thickThin"/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7581900" y="1447800"/>
            <a:ext cx="13335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SLAC half wave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91747" y="4924355"/>
            <a:ext cx="1143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JLAB “toaster”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2500" y="3067050"/>
            <a:ext cx="14859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Fermilab “mushroom”</a:t>
            </a:r>
          </a:p>
        </p:txBody>
      </p:sp>
      <p:pic>
        <p:nvPicPr>
          <p:cNvPr id="76809" name="Picture 4" descr="D:\Suba\View Graphs\Images\400 cavity.bmp"/>
          <p:cNvPicPr>
            <a:picLocks noChangeAspect="1" noChangeArrowheads="1"/>
          </p:cNvPicPr>
          <p:nvPr/>
        </p:nvPicPr>
        <p:blipFill>
          <a:blip r:embed="rId4" cstate="print"/>
          <a:srcRect l="29131" r="28357"/>
          <a:stretch>
            <a:fillRect/>
          </a:stretch>
        </p:blipFill>
        <p:spPr bwMode="auto">
          <a:xfrm>
            <a:off x="5608935" y="4619555"/>
            <a:ext cx="2070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0" name="Date Placeholder 1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76811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DEC32D-2FAE-49F2-BED8-04619FA70F72}" type="slidenum">
              <a:rPr lang="en-US" smtClean="0">
                <a:latin typeface="Arial" pitchFamily="34" charset="0"/>
              </a:rPr>
              <a:pPr/>
              <a:t>57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6812" name="Footer Placeholder 2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2665" y="0"/>
            <a:ext cx="8490857" cy="463731"/>
          </a:xfrm>
        </p:spPr>
        <p:txBody>
          <a:bodyPr/>
          <a:lstStyle/>
          <a:p>
            <a:r>
              <a:rPr lang="en-US" dirty="0" smtClean="0"/>
              <a:t>LARP Magnet Development Tree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C2954-43C4-419B-ACBB-140890A7AE0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9" name="Picture 6" descr="all_cross-section_cronological_label_v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87" y="779055"/>
            <a:ext cx="6921500" cy="5368925"/>
          </a:xfrm>
          <a:prstGeom prst="rect">
            <a:avLst/>
          </a:prstGeom>
          <a:noFill/>
        </p:spPr>
      </p:pic>
      <p:sp>
        <p:nvSpPr>
          <p:cNvPr id="10" name="AutoShape 7"/>
          <p:cNvSpPr>
            <a:spLocks/>
          </p:cNvSpPr>
          <p:nvPr/>
        </p:nvSpPr>
        <p:spPr bwMode="auto">
          <a:xfrm>
            <a:off x="7618412" y="944155"/>
            <a:ext cx="152400" cy="2362200"/>
          </a:xfrm>
          <a:prstGeom prst="rightBrace">
            <a:avLst>
              <a:gd name="adj1" fmla="val 129167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847012" y="1903005"/>
            <a:ext cx="12969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Completed</a:t>
            </a: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7618412" y="3531780"/>
            <a:ext cx="152400" cy="1133475"/>
          </a:xfrm>
          <a:prstGeom prst="rightBrace">
            <a:avLst>
              <a:gd name="adj1" fmla="val 61979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7618412" y="4893855"/>
            <a:ext cx="152400" cy="1133475"/>
          </a:xfrm>
          <a:prstGeom prst="rightBrace">
            <a:avLst>
              <a:gd name="adj1" fmla="val 61979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871809" y="3674655"/>
            <a:ext cx="1241045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33CC"/>
                </a:solidFill>
              </a:rPr>
              <a:t>Achieved</a:t>
            </a:r>
          </a:p>
          <a:p>
            <a:pPr algn="ctr"/>
            <a:r>
              <a:rPr lang="en-US" sz="2000" dirty="0" smtClean="0">
                <a:solidFill>
                  <a:srgbClr val="0033CC"/>
                </a:solidFill>
              </a:rPr>
              <a:t>220 </a:t>
            </a:r>
            <a:r>
              <a:rPr lang="en-US" sz="2000" dirty="0">
                <a:solidFill>
                  <a:srgbClr val="0033CC"/>
                </a:solidFill>
              </a:rPr>
              <a:t>T/m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529185" y="5042010"/>
            <a:ext cx="172602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</a:rPr>
              <a:t>Being</a:t>
            </a:r>
            <a:br>
              <a:rPr lang="en-US" sz="2000" dirty="0" smtClean="0">
                <a:solidFill>
                  <a:srgbClr val="0033CC"/>
                </a:solidFill>
              </a:rPr>
            </a:br>
            <a:r>
              <a:rPr lang="en-US" sz="2000" dirty="0" smtClean="0">
                <a:solidFill>
                  <a:srgbClr val="0033CC"/>
                </a:solidFill>
              </a:rPr>
              <a:t>tested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056187" y="3865155"/>
            <a:ext cx="19637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/>
              <a:t> Length scale-up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018087" y="5122455"/>
            <a:ext cx="262309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000" dirty="0"/>
              <a:t> High field</a:t>
            </a:r>
          </a:p>
          <a:p>
            <a:pPr>
              <a:buFontTx/>
              <a:buChar char="•"/>
            </a:pPr>
            <a:r>
              <a:rPr lang="en-US" sz="2000" dirty="0"/>
              <a:t> Accelerator features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490857" cy="463731"/>
          </a:xfrm>
        </p:spPr>
        <p:txBody>
          <a:bodyPr/>
          <a:lstStyle/>
          <a:p>
            <a:r>
              <a:rPr lang="en-US" dirty="0" smtClean="0"/>
              <a:t>LQ (4m x 90mm) Assembly and Test</a:t>
            </a:r>
            <a:endParaRPr lang="en-US" dirty="0"/>
          </a:p>
        </p:txBody>
      </p:sp>
      <p:pic>
        <p:nvPicPr>
          <p:cNvPr id="8" name="Picture 7" descr="lqs01_assembl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3390900"/>
            <a:ext cx="6656510" cy="3009900"/>
          </a:xfrm>
          <a:prstGeom prst="rect">
            <a:avLst/>
          </a:prstGeom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57200" y="1257300"/>
            <a:ext cx="1665287" cy="4560888"/>
            <a:chOff x="247" y="761"/>
            <a:chExt cx="1289" cy="3168"/>
          </a:xfrm>
        </p:grpSpPr>
        <p:pic>
          <p:nvPicPr>
            <p:cNvPr id="11" name="Picture 19" descr="Picture 048crop"/>
            <p:cNvPicPr>
              <a:picLocks noChangeAspect="1" noChangeArrowheads="1"/>
            </p:cNvPicPr>
            <p:nvPr/>
          </p:nvPicPr>
          <p:blipFill>
            <a:blip r:embed="rId3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252" y="761"/>
              <a:ext cx="1284" cy="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247" y="3751"/>
              <a:ext cx="1289" cy="178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lang="en-US" sz="1400" dirty="0">
                  <a:cs typeface="Arial" charset="0"/>
                </a:rPr>
                <a:t>Winding/curing (FNAL)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476500" y="1104900"/>
            <a:ext cx="6078537" cy="1922462"/>
            <a:chOff x="1663" y="2711"/>
            <a:chExt cx="3829" cy="1211"/>
          </a:xfrm>
        </p:grpSpPr>
        <p:pic>
          <p:nvPicPr>
            <p:cNvPr id="14" name="Picture 4" descr="100_168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8" y="2711"/>
              <a:ext cx="160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 descr="100_1240"/>
            <p:cNvPicPr>
              <a:picLocks noChangeAspect="1" noChangeArrowheads="1"/>
            </p:cNvPicPr>
            <p:nvPr/>
          </p:nvPicPr>
          <p:blipFill>
            <a:blip r:embed="rId5" cstate="print">
              <a:lum bright="-4000"/>
            </a:blip>
            <a:srcRect/>
            <a:stretch>
              <a:fillRect/>
            </a:stretch>
          </p:blipFill>
          <p:spPr bwMode="auto">
            <a:xfrm>
              <a:off x="1664" y="2722"/>
              <a:ext cx="2114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63" y="3586"/>
              <a:ext cx="960" cy="336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lang="en-US" sz="1600">
                  <a:cs typeface="Arial" charset="0"/>
                </a:rPr>
                <a:t>Reaction/Potting </a:t>
              </a:r>
            </a:p>
            <a:p>
              <a:pPr algn="ctr" eaLnBrk="1" hangingPunct="1"/>
              <a:r>
                <a:rPr lang="en-US" sz="1600">
                  <a:cs typeface="Arial" charset="0"/>
                </a:rPr>
                <a:t>(BNL and FNAL)</a:t>
              </a:r>
            </a:p>
          </p:txBody>
        </p:sp>
        <p:sp>
          <p:nvSpPr>
            <p:cNvPr id="17" name="TextBox 7"/>
            <p:cNvSpPr txBox="1">
              <a:spLocks noChangeArrowheads="1"/>
            </p:cNvSpPr>
            <p:nvPr/>
          </p:nvSpPr>
          <p:spPr bwMode="auto">
            <a:xfrm>
              <a:off x="4244" y="3579"/>
              <a:ext cx="1248" cy="336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lang="en-US" sz="1600">
                  <a:cs typeface="Arial" charset="0"/>
                </a:rPr>
                <a:t>Instrumentation  and</a:t>
              </a:r>
            </a:p>
            <a:p>
              <a:pPr algn="ctr" eaLnBrk="1" hangingPunct="1"/>
              <a:r>
                <a:rPr lang="en-US" sz="1600">
                  <a:cs typeface="Arial" charset="0"/>
                </a:rPr>
                <a:t>heater traces (LBNL)</a:t>
              </a:r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ADD28-9D75-49EE-9954-E6EE37419D8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CERN Experiments</a:t>
            </a:r>
            <a:endParaRPr 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46088" y="495300"/>
            <a:ext cx="8251825" cy="544513"/>
          </a:xfrm>
        </p:spPr>
        <p:txBody>
          <a:bodyPr/>
          <a:lstStyle/>
          <a:p>
            <a:r>
              <a:rPr lang="en-US" smtClean="0"/>
              <a:t>Huge, general purpose experiments: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Wingdings 2" pitchFamily="18" charset="2"/>
              <a:buNone/>
            </a:pPr>
            <a:endParaRPr lang="en-US" smtClean="0"/>
          </a:p>
          <a:p>
            <a:r>
              <a:rPr lang="en-US" smtClean="0"/>
              <a:t>“Medium” special purpose experiments: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90600"/>
            <a:ext cx="3124200" cy="176371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990600"/>
            <a:ext cx="2833688" cy="18827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685800" y="27813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Compact Muon Solenoid (CMS)</a:t>
            </a: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4572000" y="2819400"/>
            <a:ext cx="4152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A Toroidal LHC ApparatuS (ATLAS)</a:t>
            </a:r>
          </a:p>
        </p:txBody>
      </p:sp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581400"/>
            <a:ext cx="3314700" cy="202406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647700" y="5562600"/>
            <a:ext cx="365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 Large Ion Collider Experiment (ALICE)</a:t>
            </a:r>
          </a:p>
        </p:txBody>
      </p:sp>
      <p:pic>
        <p:nvPicPr>
          <p:cNvPr id="153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657600"/>
            <a:ext cx="2352675" cy="1849438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5371" name="TextBox 11"/>
          <p:cNvSpPr txBox="1">
            <a:spLocks noChangeArrowheads="1"/>
          </p:cNvSpPr>
          <p:nvPr/>
        </p:nvSpPr>
        <p:spPr bwMode="auto">
          <a:xfrm>
            <a:off x="5029200" y="57150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 physics at the LHC (LHCb)</a:t>
            </a:r>
          </a:p>
        </p:txBody>
      </p:sp>
      <p:sp>
        <p:nvSpPr>
          <p:cNvPr id="15372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15373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AEE0D7-C429-46E7-97AB-538D6E19A06A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74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70" y="1547155"/>
            <a:ext cx="6250745" cy="453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LQ Test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631840"/>
          </a:xfrm>
        </p:spPr>
        <p:txBody>
          <a:bodyPr/>
          <a:lstStyle/>
          <a:p>
            <a:r>
              <a:rPr lang="en-US" dirty="0" smtClean="0"/>
              <a:t>Tested in vertical test facility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Eric Prebys - MIT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4B0C-6B71-4AA5-8BBD-5E0A720ECEAC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 l="23511" r="21873"/>
          <a:stretch>
            <a:fillRect/>
          </a:stretch>
        </p:blipFill>
        <p:spPr bwMode="auto">
          <a:xfrm>
            <a:off x="6837895" y="855864"/>
            <a:ext cx="2306105" cy="562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124200"/>
            <a:ext cx="5067300" cy="323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HQ (1m x 120 mm) design</a:t>
            </a:r>
            <a:endParaRPr lang="en-US" dirty="0"/>
          </a:p>
        </p:txBody>
      </p:sp>
      <p:sp>
        <p:nvSpPr>
          <p:cNvPr id="34820" name="Content Placeholder 6"/>
          <p:cNvSpPr>
            <a:spLocks noGrp="1"/>
          </p:cNvSpPr>
          <p:nvPr>
            <p:ph sz="half" idx="1"/>
          </p:nvPr>
        </p:nvSpPr>
        <p:spPr>
          <a:xfrm>
            <a:off x="539475" y="779055"/>
            <a:ext cx="5159375" cy="1546225"/>
          </a:xfrm>
        </p:spPr>
        <p:txBody>
          <a:bodyPr/>
          <a:lstStyle/>
          <a:p>
            <a:r>
              <a:rPr lang="en-US" sz="2400" dirty="0" smtClean="0"/>
              <a:t>Goal: 200 T/m gradient</a:t>
            </a:r>
          </a:p>
          <a:p>
            <a:r>
              <a:rPr lang="en-US" sz="2400" dirty="0" smtClean="0"/>
              <a:t>Unique “shell” preloading structure</a:t>
            </a:r>
          </a:p>
        </p:txBody>
      </p:sp>
      <p:pic>
        <p:nvPicPr>
          <p:cNvPr id="34821" name="Picture 2" descr="C:\Documents and Settings\caspi\Desktop\Reviews-Talks-conference\LARP-meetings\CM-12-April-NAPA_2009\hq_struct_assy_xsect-end-w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00" y="0"/>
            <a:ext cx="259238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 descr="coil-react-prep-smal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6900" y="2628900"/>
            <a:ext cx="32385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34824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3E6872-6045-4AE5-80AF-CADB5B4D7369}" type="slidenum">
              <a:rPr lang="en-US" smtClean="0">
                <a:latin typeface="Arial" pitchFamily="34" charset="0"/>
              </a:rPr>
              <a:pPr/>
              <a:t>61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4825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HQ Test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39474" y="3813050"/>
            <a:ext cx="5799156" cy="1958655"/>
          </a:xfrm>
        </p:spPr>
        <p:txBody>
          <a:bodyPr/>
          <a:lstStyle/>
          <a:p>
            <a:r>
              <a:rPr lang="en-US" sz="2000" dirty="0" smtClean="0"/>
              <a:t>Prototype tested at LBNL</a:t>
            </a:r>
          </a:p>
          <a:p>
            <a:r>
              <a:rPr lang="en-US" sz="2000" dirty="0" smtClean="0"/>
              <a:t>Achieved 157 T/m</a:t>
            </a:r>
          </a:p>
          <a:p>
            <a:pPr lvl="1"/>
            <a:r>
              <a:rPr lang="en-US" sz="1800" dirty="0" smtClean="0"/>
              <a:t>Less than goal, but more than </a:t>
            </a:r>
            <a:r>
              <a:rPr lang="en-US" sz="1800" dirty="0" err="1" smtClean="0"/>
              <a:t>NbTi</a:t>
            </a:r>
            <a:endParaRPr lang="en-US" sz="1800" dirty="0" smtClean="0"/>
          </a:p>
          <a:p>
            <a:r>
              <a:rPr lang="en-US" sz="2000" dirty="0" smtClean="0"/>
              <a:t>Electrical fault in voltage tap</a:t>
            </a:r>
          </a:p>
          <a:p>
            <a:pPr lvl="1"/>
            <a:r>
              <a:rPr lang="en-US" sz="1800" dirty="0" smtClean="0"/>
              <a:t>Investigating</a:t>
            </a:r>
          </a:p>
          <a:p>
            <a:pPr lvl="1"/>
            <a:r>
              <a:rPr lang="en-US" sz="1800" dirty="0" smtClean="0"/>
              <a:t>Will repair and test at CERN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C2954-43C4-419B-ACBB-140890A7AE0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11" name="Picture 6" descr="D:\Reviews-Talks-conference\LARP-meetings\CM-14-April-FNAL_2010\DSC07489.JPG"/>
          <p:cNvPicPr>
            <a:picLocks noChangeAspect="1" noChangeArrowheads="1"/>
          </p:cNvPicPr>
          <p:nvPr/>
        </p:nvPicPr>
        <p:blipFill>
          <a:blip r:embed="rId2" cstate="print"/>
          <a:srcRect l="3613" t="8434" b="33736"/>
          <a:stretch>
            <a:fillRect/>
          </a:stretch>
        </p:blipFill>
        <p:spPr bwMode="auto">
          <a:xfrm>
            <a:off x="501070" y="1239915"/>
            <a:ext cx="4570195" cy="205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Reviews-Talks-conference\LARP-meetings\DOE-Review-July-FNAL_2010\HQ\HQ01a-b-Training-4.4K20Ap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3606" r="8457"/>
          <a:stretch>
            <a:fillRect/>
          </a:stretch>
        </p:blipFill>
        <p:spPr>
          <a:xfrm>
            <a:off x="5200028" y="971079"/>
            <a:ext cx="3951008" cy="2880375"/>
          </a:xfrm>
        </p:spPr>
      </p:pic>
      <p:pic>
        <p:nvPicPr>
          <p:cNvPr id="13" name="Picture 2" descr="\\thunder\Supercon\Collaborations\LARP_HQ\HQ01B-Post Test Pix\HQ01B_unload-disassembly\DSC078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5013"/>
          <a:stretch>
            <a:fillRect/>
          </a:stretch>
        </p:blipFill>
        <p:spPr>
          <a:xfrm>
            <a:off x="5071265" y="3928265"/>
            <a:ext cx="3922470" cy="2500195"/>
          </a:xfrm>
        </p:spPr>
      </p:pic>
      <p:sp>
        <p:nvSpPr>
          <p:cNvPr id="14" name="Oval 13"/>
          <p:cNvSpPr/>
          <p:nvPr/>
        </p:nvSpPr>
        <p:spPr>
          <a:xfrm>
            <a:off x="6530655" y="5502870"/>
            <a:ext cx="768100" cy="65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HQ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aperture for the focus quadrupoles in the HL-LHC has not yet been determined</a:t>
            </a:r>
          </a:p>
          <a:p>
            <a:pPr lvl="1"/>
            <a:r>
              <a:rPr lang="en-US" dirty="0" smtClean="0"/>
              <a:t>Could be as high as 150 mm</a:t>
            </a:r>
          </a:p>
          <a:p>
            <a:r>
              <a:rPr lang="en-US" dirty="0" smtClean="0"/>
              <a:t>In the mean time, LARP will build several “longer” (~2m) 120 mm magnets to investigate</a:t>
            </a:r>
          </a:p>
          <a:p>
            <a:pPr lvl="1"/>
            <a:r>
              <a:rPr lang="en-US" dirty="0" smtClean="0"/>
              <a:t>Field quality</a:t>
            </a:r>
          </a:p>
          <a:p>
            <a:pPr lvl="1"/>
            <a:r>
              <a:rPr lang="en-US" dirty="0" smtClean="0"/>
              <a:t>Alignment</a:t>
            </a:r>
          </a:p>
          <a:p>
            <a:pPr lvl="1"/>
            <a:r>
              <a:rPr lang="en-US" dirty="0" smtClean="0"/>
              <a:t>Thermal behavior</a:t>
            </a:r>
          </a:p>
          <a:p>
            <a:r>
              <a:rPr lang="en-US" dirty="0" smtClean="0"/>
              <a:t>Full length prototype, at final aperture will be part of construction project R&amp;D (~2015).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C2954-43C4-419B-ACBB-140890A7AE0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Marching Toward 2020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EuCARD</a:t>
            </a:r>
            <a:r>
              <a:rPr lang="en-US" dirty="0" smtClean="0"/>
              <a:t> HL-LHC collaboration will submit a study proposal in November of this year</a:t>
            </a:r>
          </a:p>
          <a:p>
            <a:pPr lvl="1"/>
            <a:r>
              <a:rPr lang="en-US" dirty="0" smtClean="0"/>
              <a:t>Conceptual Design Report: ~2013</a:t>
            </a:r>
          </a:p>
          <a:p>
            <a:pPr lvl="1"/>
            <a:r>
              <a:rPr lang="en-US" dirty="0" smtClean="0"/>
              <a:t>Technical Design Report: ~2015</a:t>
            </a:r>
          </a:p>
          <a:p>
            <a:r>
              <a:rPr lang="en-US" dirty="0" smtClean="0"/>
              <a:t>LARP is a ~$12M/year R&amp;D organization</a:t>
            </a:r>
          </a:p>
          <a:p>
            <a:pPr lvl="1"/>
            <a:r>
              <a:rPr lang="en-US" dirty="0" smtClean="0"/>
              <a:t>Major activities will need to “spin off” as independent projects</a:t>
            </a:r>
          </a:p>
          <a:p>
            <a:pPr lvl="2"/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</a:t>
            </a:r>
            <a:r>
              <a:rPr lang="en-US" dirty="0" err="1" smtClean="0"/>
              <a:t>quardupole</a:t>
            </a:r>
            <a:r>
              <a:rPr lang="en-US" dirty="0" smtClean="0"/>
              <a:t> project should be in place by 2014-2015 to be ready for 2020</a:t>
            </a:r>
          </a:p>
          <a:p>
            <a:pPr lvl="2"/>
            <a:r>
              <a:rPr lang="en-US" dirty="0" smtClean="0"/>
              <a:t>Crab cavities are a ~$50M international effort that will need to be centrally coordinated from CERN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FE6BC-2217-483D-BF38-6584628A4C32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Long Road to Discovery</a:t>
            </a:r>
            <a:endParaRPr lang="en-US" dirty="0"/>
          </a:p>
        </p:txBody>
      </p:sp>
      <p:sp>
        <p:nvSpPr>
          <p:cNvPr id="47107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Even with the higher luminosity, still need a lot of time to reach the discovery potential of the LHC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Lots of new challenges between now and then!</a:t>
            </a:r>
          </a:p>
          <a:p>
            <a:pPr lvl="1"/>
            <a:endParaRPr lang="en-US" sz="1600" dirty="0" smtClean="0"/>
          </a:p>
        </p:txBody>
      </p:sp>
      <p:pic>
        <p:nvPicPr>
          <p:cNvPr id="47111" name="Picture 3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70" y="1547155"/>
            <a:ext cx="65151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342"/>
          <p:cNvSpPr>
            <a:spLocks noChangeShapeType="1"/>
          </p:cNvSpPr>
          <p:nvPr/>
        </p:nvSpPr>
        <p:spPr bwMode="auto">
          <a:xfrm flipV="1">
            <a:off x="2783895" y="3679168"/>
            <a:ext cx="0" cy="159861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3" name="Line 343"/>
          <p:cNvSpPr>
            <a:spLocks noChangeShapeType="1"/>
          </p:cNvSpPr>
          <p:nvPr/>
        </p:nvSpPr>
        <p:spPr bwMode="auto">
          <a:xfrm flipV="1">
            <a:off x="4193595" y="2975905"/>
            <a:ext cx="0" cy="23018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4" name="Line 344"/>
          <p:cNvSpPr>
            <a:spLocks noChangeShapeType="1"/>
          </p:cNvSpPr>
          <p:nvPr/>
        </p:nvSpPr>
        <p:spPr bwMode="auto">
          <a:xfrm>
            <a:off x="2850570" y="4958693"/>
            <a:ext cx="1343025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5" name="Line 345"/>
          <p:cNvSpPr>
            <a:spLocks noChangeShapeType="1"/>
          </p:cNvSpPr>
          <p:nvPr/>
        </p:nvSpPr>
        <p:spPr bwMode="auto">
          <a:xfrm>
            <a:off x="1239258" y="3615668"/>
            <a:ext cx="1611312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7116" name="Text Box 346"/>
          <p:cNvSpPr txBox="1">
            <a:spLocks noChangeArrowheads="1"/>
          </p:cNvSpPr>
          <p:nvPr/>
        </p:nvSpPr>
        <p:spPr bwMode="auto">
          <a:xfrm>
            <a:off x="2811140" y="4527800"/>
            <a:ext cx="1401345" cy="338554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latin typeface="Arial Unicode MS" pitchFamily="34" charset="-128"/>
              </a:rPr>
              <a:t>50-100 </a:t>
            </a:r>
            <a:r>
              <a:rPr lang="en-US" sz="1600" dirty="0">
                <a:latin typeface="Arial Unicode MS" pitchFamily="34" charset="-128"/>
              </a:rPr>
              <a:t>fb</a:t>
            </a:r>
            <a:r>
              <a:rPr lang="en-US" sz="1600" baseline="30000" dirty="0">
                <a:latin typeface="Arial Unicode MS" pitchFamily="34" charset="-128"/>
              </a:rPr>
              <a:t>-1</a:t>
            </a:r>
            <a:r>
              <a:rPr lang="en-US" sz="1600" dirty="0">
                <a:latin typeface="Arial Unicode MS" pitchFamily="34" charset="-128"/>
              </a:rPr>
              <a:t>/yr</a:t>
            </a:r>
          </a:p>
        </p:txBody>
      </p:sp>
      <p:sp>
        <p:nvSpPr>
          <p:cNvPr id="47117" name="Line 347"/>
          <p:cNvSpPr>
            <a:spLocks noChangeShapeType="1"/>
          </p:cNvSpPr>
          <p:nvPr/>
        </p:nvSpPr>
        <p:spPr bwMode="auto">
          <a:xfrm flipV="1">
            <a:off x="4596820" y="2975905"/>
            <a:ext cx="0" cy="23653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8" name="Line 348"/>
          <p:cNvSpPr>
            <a:spLocks noChangeShapeType="1"/>
          </p:cNvSpPr>
          <p:nvPr/>
        </p:nvSpPr>
        <p:spPr bwMode="auto">
          <a:xfrm flipV="1">
            <a:off x="5066720" y="2847318"/>
            <a:ext cx="0" cy="24304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9" name="Text Box 349"/>
          <p:cNvSpPr txBox="1">
            <a:spLocks noChangeArrowheads="1"/>
          </p:cNvSpPr>
          <p:nvPr/>
        </p:nvSpPr>
        <p:spPr bwMode="auto">
          <a:xfrm rot="-5400000">
            <a:off x="3356472" y="3867253"/>
            <a:ext cx="2074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 smtClean="0">
                <a:solidFill>
                  <a:srgbClr val="006600"/>
                </a:solidFill>
                <a:latin typeface="Times New Roman" pitchFamily="18" charset="0"/>
              </a:rPr>
              <a:t>HL-LHC Upgrade</a:t>
            </a:r>
            <a:endParaRPr lang="en-US" sz="2000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47120" name="Text Box 350"/>
          <p:cNvSpPr txBox="1">
            <a:spLocks noChangeArrowheads="1"/>
          </p:cNvSpPr>
          <p:nvPr/>
        </p:nvSpPr>
        <p:spPr bwMode="auto">
          <a:xfrm>
            <a:off x="5191637" y="4511018"/>
            <a:ext cx="1218603" cy="369332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smtClean="0">
                <a:latin typeface="Arial Unicode MS" pitchFamily="34" charset="-128"/>
              </a:rPr>
              <a:t>500 </a:t>
            </a:r>
            <a:r>
              <a:rPr lang="en-US" dirty="0">
                <a:latin typeface="Arial Unicode MS" pitchFamily="34" charset="-128"/>
              </a:rPr>
              <a:t>fb</a:t>
            </a:r>
            <a:r>
              <a:rPr lang="en-US" baseline="30000" dirty="0">
                <a:latin typeface="Arial Unicode MS" pitchFamily="34" charset="-128"/>
              </a:rPr>
              <a:t>-1</a:t>
            </a:r>
            <a:r>
              <a:rPr lang="en-US" dirty="0">
                <a:latin typeface="Arial Unicode MS" pitchFamily="34" charset="-128"/>
              </a:rPr>
              <a:t>/yr</a:t>
            </a:r>
          </a:p>
        </p:txBody>
      </p:sp>
      <p:sp>
        <p:nvSpPr>
          <p:cNvPr id="47121" name="Text Box 351"/>
          <p:cNvSpPr txBox="1">
            <a:spLocks noChangeArrowheads="1"/>
          </p:cNvSpPr>
          <p:nvPr/>
        </p:nvSpPr>
        <p:spPr bwMode="auto">
          <a:xfrm rot="-5400000">
            <a:off x="4311070" y="3782355"/>
            <a:ext cx="1014413" cy="3032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Arial Unicode MS" pitchFamily="34" charset="-128"/>
              </a:rPr>
              <a:t>200 fb</a:t>
            </a:r>
            <a:r>
              <a:rPr lang="en-US" baseline="30000" dirty="0">
                <a:latin typeface="Arial Unicode MS" pitchFamily="34" charset="-128"/>
              </a:rPr>
              <a:t>-1</a:t>
            </a:r>
            <a:r>
              <a:rPr lang="en-US" dirty="0">
                <a:latin typeface="Arial Unicode MS" pitchFamily="34" charset="-128"/>
              </a:rPr>
              <a:t>/yr</a:t>
            </a:r>
          </a:p>
        </p:txBody>
      </p:sp>
      <p:sp>
        <p:nvSpPr>
          <p:cNvPr id="47122" name="Line 352"/>
          <p:cNvSpPr>
            <a:spLocks noChangeShapeType="1"/>
          </p:cNvSpPr>
          <p:nvPr/>
        </p:nvSpPr>
        <p:spPr bwMode="auto">
          <a:xfrm>
            <a:off x="1239258" y="2975905"/>
            <a:ext cx="2954337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23" name="Line 353"/>
          <p:cNvSpPr>
            <a:spLocks noChangeShapeType="1"/>
          </p:cNvSpPr>
          <p:nvPr/>
        </p:nvSpPr>
        <p:spPr bwMode="auto">
          <a:xfrm>
            <a:off x="1239258" y="2272643"/>
            <a:ext cx="5170487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24" name="Text Box 354"/>
          <p:cNvSpPr txBox="1">
            <a:spLocks noChangeArrowheads="1"/>
          </p:cNvSpPr>
          <p:nvPr/>
        </p:nvSpPr>
        <p:spPr bwMode="auto">
          <a:xfrm>
            <a:off x="702683" y="2101193"/>
            <a:ext cx="4746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3000</a:t>
            </a:r>
          </a:p>
        </p:txBody>
      </p:sp>
      <p:sp>
        <p:nvSpPr>
          <p:cNvPr id="47125" name="Text Box 355"/>
          <p:cNvSpPr txBox="1">
            <a:spLocks noChangeArrowheads="1"/>
          </p:cNvSpPr>
          <p:nvPr/>
        </p:nvSpPr>
        <p:spPr bwMode="auto">
          <a:xfrm>
            <a:off x="769358" y="2847318"/>
            <a:ext cx="395287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300</a:t>
            </a:r>
          </a:p>
        </p:txBody>
      </p:sp>
      <p:sp>
        <p:nvSpPr>
          <p:cNvPr id="47126" name="Text Box 356"/>
          <p:cNvSpPr txBox="1">
            <a:spLocks noChangeArrowheads="1"/>
          </p:cNvSpPr>
          <p:nvPr/>
        </p:nvSpPr>
        <p:spPr bwMode="auto">
          <a:xfrm>
            <a:off x="836033" y="3487080"/>
            <a:ext cx="31591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30</a:t>
            </a:r>
          </a:p>
        </p:txBody>
      </p:sp>
      <p:sp>
        <p:nvSpPr>
          <p:cNvPr id="47127" name="Text Box 357"/>
          <p:cNvSpPr txBox="1">
            <a:spLocks noChangeArrowheads="1"/>
          </p:cNvSpPr>
          <p:nvPr/>
        </p:nvSpPr>
        <p:spPr bwMode="auto">
          <a:xfrm>
            <a:off x="2045708" y="4445930"/>
            <a:ext cx="628650" cy="458788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10-20 </a:t>
            </a:r>
          </a:p>
          <a:p>
            <a:pPr algn="ctr" eaLnBrk="0" hangingPunct="0"/>
            <a:r>
              <a:rPr lang="en-US" sz="1400" b="1">
                <a:latin typeface="Arial Unicode MS" pitchFamily="34" charset="-128"/>
              </a:rPr>
              <a:t>fb</a:t>
            </a:r>
            <a:r>
              <a:rPr lang="en-US" sz="1400" b="1" baseline="30000">
                <a:latin typeface="Arial Unicode MS" pitchFamily="34" charset="-128"/>
              </a:rPr>
              <a:t>-1</a:t>
            </a:r>
            <a:r>
              <a:rPr lang="en-US" sz="1400" b="1">
                <a:latin typeface="Arial Unicode MS" pitchFamily="34" charset="-128"/>
              </a:rPr>
              <a:t>/yr</a:t>
            </a:r>
          </a:p>
        </p:txBody>
      </p:sp>
      <p:sp>
        <p:nvSpPr>
          <p:cNvPr id="47128" name="Rectangle 358"/>
          <p:cNvSpPr>
            <a:spLocks noChangeArrowheads="1"/>
          </p:cNvSpPr>
          <p:nvPr/>
        </p:nvSpPr>
        <p:spPr bwMode="auto">
          <a:xfrm>
            <a:off x="4193595" y="2975905"/>
            <a:ext cx="403225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7129" name="Line 360"/>
          <p:cNvSpPr>
            <a:spLocks noChangeShapeType="1"/>
          </p:cNvSpPr>
          <p:nvPr/>
        </p:nvSpPr>
        <p:spPr bwMode="auto">
          <a:xfrm>
            <a:off x="5066720" y="4958693"/>
            <a:ext cx="1343025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0" name="Line 361"/>
          <p:cNvSpPr>
            <a:spLocks noChangeShapeType="1"/>
          </p:cNvSpPr>
          <p:nvPr/>
        </p:nvSpPr>
        <p:spPr bwMode="auto">
          <a:xfrm flipH="1">
            <a:off x="6409745" y="4958693"/>
            <a:ext cx="334963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1" name="Text Box 362"/>
          <p:cNvSpPr txBox="1">
            <a:spLocks noChangeArrowheads="1"/>
          </p:cNvSpPr>
          <p:nvPr/>
        </p:nvSpPr>
        <p:spPr bwMode="auto">
          <a:xfrm>
            <a:off x="4528558" y="1974193"/>
            <a:ext cx="1123950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SUSY@3TeV</a:t>
            </a:r>
          </a:p>
        </p:txBody>
      </p:sp>
      <p:sp>
        <p:nvSpPr>
          <p:cNvPr id="47132" name="Line 363"/>
          <p:cNvSpPr>
            <a:spLocks noChangeShapeType="1"/>
          </p:cNvSpPr>
          <p:nvPr/>
        </p:nvSpPr>
        <p:spPr bwMode="auto">
          <a:xfrm>
            <a:off x="5536620" y="2207555"/>
            <a:ext cx="0" cy="32067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3" name="Text Box 364"/>
          <p:cNvSpPr txBox="1">
            <a:spLocks noChangeArrowheads="1"/>
          </p:cNvSpPr>
          <p:nvPr/>
        </p:nvSpPr>
        <p:spPr bwMode="auto">
          <a:xfrm>
            <a:off x="5804908" y="1717018"/>
            <a:ext cx="825500" cy="2571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Z’@6TeV</a:t>
            </a:r>
          </a:p>
        </p:txBody>
      </p:sp>
      <p:sp>
        <p:nvSpPr>
          <p:cNvPr id="47134" name="Line 365"/>
          <p:cNvSpPr>
            <a:spLocks noChangeShapeType="1"/>
          </p:cNvSpPr>
          <p:nvPr/>
        </p:nvSpPr>
        <p:spPr bwMode="auto">
          <a:xfrm>
            <a:off x="6409745" y="1951968"/>
            <a:ext cx="0" cy="255587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5" name="Line 366"/>
          <p:cNvSpPr>
            <a:spLocks noChangeShapeType="1"/>
          </p:cNvSpPr>
          <p:nvPr/>
        </p:nvSpPr>
        <p:spPr bwMode="auto">
          <a:xfrm>
            <a:off x="1909183" y="3679168"/>
            <a:ext cx="0" cy="8318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7136" name="Line 367"/>
          <p:cNvSpPr>
            <a:spLocks noChangeShapeType="1"/>
          </p:cNvSpPr>
          <p:nvPr/>
        </p:nvSpPr>
        <p:spPr bwMode="auto">
          <a:xfrm>
            <a:off x="2179058" y="3167993"/>
            <a:ext cx="0" cy="10223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7" name="Text Box 368"/>
          <p:cNvSpPr txBox="1">
            <a:spLocks noChangeArrowheads="1"/>
          </p:cNvSpPr>
          <p:nvPr/>
        </p:nvSpPr>
        <p:spPr bwMode="auto">
          <a:xfrm>
            <a:off x="1374195" y="3317218"/>
            <a:ext cx="1122363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SUSY@1TeV</a:t>
            </a:r>
          </a:p>
        </p:txBody>
      </p:sp>
      <p:sp>
        <p:nvSpPr>
          <p:cNvPr id="47138" name="Line 369"/>
          <p:cNvSpPr>
            <a:spLocks noChangeShapeType="1"/>
          </p:cNvSpPr>
          <p:nvPr/>
        </p:nvSpPr>
        <p:spPr bwMode="auto">
          <a:xfrm>
            <a:off x="4195183" y="2591730"/>
            <a:ext cx="0" cy="31908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9" name="Text Box 370"/>
          <p:cNvSpPr txBox="1">
            <a:spLocks noChangeArrowheads="1"/>
          </p:cNvSpPr>
          <p:nvPr/>
        </p:nvSpPr>
        <p:spPr bwMode="auto">
          <a:xfrm>
            <a:off x="2313995" y="1951968"/>
            <a:ext cx="1477963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ADD X-dim@9TeV</a:t>
            </a:r>
          </a:p>
        </p:txBody>
      </p:sp>
      <p:sp>
        <p:nvSpPr>
          <p:cNvPr id="47140" name="Line 371"/>
          <p:cNvSpPr>
            <a:spLocks noChangeShapeType="1"/>
          </p:cNvSpPr>
          <p:nvPr/>
        </p:nvSpPr>
        <p:spPr bwMode="auto">
          <a:xfrm>
            <a:off x="3253795" y="2207555"/>
            <a:ext cx="0" cy="102393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41" name="Line 372"/>
          <p:cNvSpPr>
            <a:spLocks noChangeShapeType="1"/>
          </p:cNvSpPr>
          <p:nvPr/>
        </p:nvSpPr>
        <p:spPr bwMode="auto">
          <a:xfrm>
            <a:off x="2582283" y="2847318"/>
            <a:ext cx="0" cy="8953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42" name="Text Box 373"/>
          <p:cNvSpPr txBox="1">
            <a:spLocks noChangeArrowheads="1"/>
          </p:cNvSpPr>
          <p:nvPr/>
        </p:nvSpPr>
        <p:spPr bwMode="auto">
          <a:xfrm>
            <a:off x="2850570" y="2293280"/>
            <a:ext cx="1858963" cy="255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Compositeness@40TeV</a:t>
            </a:r>
          </a:p>
        </p:txBody>
      </p:sp>
      <p:sp>
        <p:nvSpPr>
          <p:cNvPr id="47143" name="Text Box 374"/>
          <p:cNvSpPr txBox="1">
            <a:spLocks noChangeArrowheads="1"/>
          </p:cNvSpPr>
          <p:nvPr/>
        </p:nvSpPr>
        <p:spPr bwMode="auto">
          <a:xfrm>
            <a:off x="1977445" y="2591730"/>
            <a:ext cx="1235075" cy="255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H(120GeV)</a:t>
            </a:r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  <a:sym typeface="Wingdings" pitchFamily="2" charset="2"/>
              </a:rPr>
              <a:t></a:t>
            </a:r>
            <a:r>
              <a:rPr lang="en-US" sz="1400" b="1">
                <a:solidFill>
                  <a:schemeClr val="accent2"/>
                </a:solidFill>
                <a:latin typeface="Symbol" pitchFamily="18" charset="2"/>
                <a:sym typeface="Wingdings" pitchFamily="2" charset="2"/>
              </a:rPr>
              <a:t>gg</a:t>
            </a:r>
            <a:endParaRPr lang="en-US" sz="1400" b="1">
              <a:solidFill>
                <a:schemeClr val="accent2"/>
              </a:solidFill>
              <a:latin typeface="Symbol" pitchFamily="18" charset="2"/>
            </a:endParaRPr>
          </a:p>
        </p:txBody>
      </p:sp>
      <p:sp>
        <p:nvSpPr>
          <p:cNvPr id="47144" name="Text Box 375"/>
          <p:cNvSpPr txBox="1">
            <a:spLocks noChangeArrowheads="1"/>
          </p:cNvSpPr>
          <p:nvPr/>
        </p:nvSpPr>
        <p:spPr bwMode="auto">
          <a:xfrm>
            <a:off x="1642483" y="2933043"/>
            <a:ext cx="1295400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Higgs@200GeV</a:t>
            </a:r>
          </a:p>
        </p:txBody>
      </p:sp>
      <p:sp>
        <p:nvSpPr>
          <p:cNvPr id="47145" name="TextBox 47"/>
          <p:cNvSpPr txBox="1">
            <a:spLocks noChangeArrowheads="1"/>
          </p:cNvSpPr>
          <p:nvPr/>
        </p:nvSpPr>
        <p:spPr bwMode="auto">
          <a:xfrm>
            <a:off x="1186869" y="5509555"/>
            <a:ext cx="28090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50 x </a:t>
            </a:r>
            <a:r>
              <a:rPr lang="en-US" dirty="0" err="1">
                <a:solidFill>
                  <a:srgbClr val="FF0000"/>
                </a:solidFill>
              </a:rPr>
              <a:t>Tevatron</a:t>
            </a:r>
            <a:r>
              <a:rPr lang="en-US" dirty="0">
                <a:solidFill>
                  <a:srgbClr val="FF0000"/>
                </a:solidFill>
              </a:rPr>
              <a:t> luminosity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5400000" flipH="1" flipV="1">
            <a:off x="2939470" y="5052355"/>
            <a:ext cx="6858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7" name="TextBox 50"/>
          <p:cNvSpPr txBox="1">
            <a:spLocks noChangeArrowheads="1"/>
          </p:cNvSpPr>
          <p:nvPr/>
        </p:nvSpPr>
        <p:spPr bwMode="auto">
          <a:xfrm>
            <a:off x="5492170" y="5433355"/>
            <a:ext cx="3162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250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 err="1">
                <a:solidFill>
                  <a:srgbClr val="FF0000"/>
                </a:solidFill>
              </a:rPr>
              <a:t>Tevatron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luminosity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16200000" flipV="1">
            <a:off x="5674906" y="5158890"/>
            <a:ext cx="367885" cy="181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9" name="TextBox 53"/>
          <p:cNvSpPr txBox="1">
            <a:spLocks noChangeArrowheads="1"/>
          </p:cNvSpPr>
          <p:nvPr/>
        </p:nvSpPr>
        <p:spPr bwMode="auto">
          <a:xfrm>
            <a:off x="7054270" y="1966255"/>
            <a:ext cx="18669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Note: VERY outdated plot. Ignore horizontal scale.</a:t>
            </a:r>
          </a:p>
          <a:p>
            <a:pPr algn="l"/>
            <a:endParaRPr lang="en-US" sz="1600" dirty="0">
              <a:solidFill>
                <a:srgbClr val="FF0000"/>
              </a:solidFill>
            </a:endParaRPr>
          </a:p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Could </a:t>
            </a:r>
            <a:r>
              <a:rPr lang="en-US" sz="1600" i="1" dirty="0" smtClean="0">
                <a:solidFill>
                  <a:srgbClr val="FF0000"/>
                </a:solidFill>
              </a:rPr>
              <a:t>conceivably</a:t>
            </a:r>
            <a:r>
              <a:rPr lang="en-US" sz="1600" dirty="0" smtClean="0">
                <a:solidFill>
                  <a:srgbClr val="FF0000"/>
                </a:solidFill>
              </a:rPr>
              <a:t> get to 3000 fb</a:t>
            </a:r>
            <a:r>
              <a:rPr lang="en-US" sz="1600" baseline="30000" dirty="0" smtClean="0">
                <a:solidFill>
                  <a:srgbClr val="FF0000"/>
                </a:solidFill>
              </a:rPr>
              <a:t>-1  </a:t>
            </a:r>
            <a:r>
              <a:rPr lang="en-US" sz="1600" dirty="0" smtClean="0">
                <a:solidFill>
                  <a:srgbClr val="FF0000"/>
                </a:solidFill>
              </a:rPr>
              <a:t>by 2030.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9/20/2010</a:t>
            </a:r>
            <a:endParaRPr lang="en-US" dirty="0"/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Colloquium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LHC is the most complex scientific apparatus ever built – by a good margin.</a:t>
            </a:r>
          </a:p>
          <a:p>
            <a:r>
              <a:rPr lang="en-US" dirty="0" smtClean="0"/>
              <a:t>The start up has been remarkably smooth.</a:t>
            </a:r>
          </a:p>
          <a:p>
            <a:r>
              <a:rPr lang="en-US" dirty="0" smtClean="0"/>
              <a:t>Things look very good, but there’s still a long road ahead.</a:t>
            </a:r>
          </a:p>
          <a:p>
            <a:r>
              <a:rPr lang="en-US" dirty="0" smtClean="0"/>
              <a:t>Even thought the machine is just starting up, we’re already late for the future.</a:t>
            </a:r>
          </a:p>
        </p:txBody>
      </p:sp>
      <p:sp>
        <p:nvSpPr>
          <p:cNvPr id="81924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81925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DE2D2E-2ED8-4776-AC3C-571E18D8A5EA}" type="slidenum">
              <a:rPr lang="en-US" smtClean="0">
                <a:latin typeface="Arial" pitchFamily="34" charset="0"/>
              </a:rPr>
              <a:pPr/>
              <a:t>66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1926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Acknowledgements and Further Reading</a:t>
            </a:r>
            <a:endParaRPr lang="en-US" dirty="0"/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16912" cy="5676900"/>
          </a:xfrm>
        </p:spPr>
        <p:txBody>
          <a:bodyPr/>
          <a:lstStyle/>
          <a:p>
            <a:r>
              <a:rPr lang="en-US" sz="2000" dirty="0" smtClean="0"/>
              <a:t>This talk represents the work of an almost countless number of people.  </a:t>
            </a:r>
            <a:endParaRPr lang="en-US" sz="1600" dirty="0" smtClean="0"/>
          </a:p>
          <a:p>
            <a:r>
              <a:rPr lang="en-US" sz="2000" dirty="0" smtClean="0"/>
              <a:t>I have incorporated significant material from:</a:t>
            </a:r>
          </a:p>
          <a:p>
            <a:pPr lvl="1"/>
            <a:r>
              <a:rPr lang="en-US" sz="1800" dirty="0" smtClean="0"/>
              <a:t>The annual Chamonix meetings</a:t>
            </a:r>
          </a:p>
          <a:p>
            <a:pPr lvl="2"/>
            <a:r>
              <a:rPr lang="en-US" sz="1800" dirty="0" smtClean="0"/>
              <a:t>http://tinyurl.com/Chamonix2009 (“the incident”)</a:t>
            </a:r>
          </a:p>
          <a:p>
            <a:pPr lvl="2"/>
            <a:r>
              <a:rPr lang="en-US" sz="1800" dirty="0" smtClean="0"/>
              <a:t>http://tinyurl.com/Chamonix2010 (upgrade plans)</a:t>
            </a:r>
          </a:p>
          <a:p>
            <a:pPr lvl="1"/>
            <a:r>
              <a:rPr lang="en-US" sz="1800" dirty="0" smtClean="0"/>
              <a:t>Frank Zimmermann’s many luminosity talks, </a:t>
            </a:r>
            <a:r>
              <a:rPr lang="en-US" sz="1800" dirty="0" err="1" smtClean="0"/>
              <a:t>eg</a:t>
            </a:r>
            <a:r>
              <a:rPr lang="en-US" sz="1800" dirty="0" smtClean="0"/>
              <a:t>. EPS-HEP, Krakow 2009</a:t>
            </a:r>
          </a:p>
          <a:p>
            <a:pPr lvl="2"/>
            <a:r>
              <a:rPr lang="en-US" sz="1800" dirty="0" smtClean="0"/>
              <a:t>http://tinyurl.com/Zimmermann-Krakow</a:t>
            </a:r>
          </a:p>
          <a:p>
            <a:pPr lvl="1"/>
            <a:r>
              <a:rPr lang="en-US" dirty="0" smtClean="0"/>
              <a:t>Talks presented at LARP collaborations and DOE reviews</a:t>
            </a:r>
          </a:p>
          <a:p>
            <a:pPr lvl="2"/>
            <a:r>
              <a:rPr lang="en-US" dirty="0" smtClean="0"/>
              <a:t>See http://www.uslarp.org/</a:t>
            </a:r>
          </a:p>
          <a:p>
            <a:r>
              <a:rPr lang="en-US" dirty="0" smtClean="0"/>
              <a:t>Apologies for the many interesting topics I didn’t cover!</a:t>
            </a:r>
          </a:p>
        </p:txBody>
      </p:sp>
      <p:sp>
        <p:nvSpPr>
          <p:cNvPr id="82948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82949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375078-F9EC-4D9B-86AE-FB971C01E0C1}" type="slidenum">
              <a:rPr lang="en-US" smtClean="0">
                <a:latin typeface="Arial" pitchFamily="34" charset="0"/>
              </a:rPr>
              <a:pPr/>
              <a:t>67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2950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Staying Informed</a:t>
            </a:r>
            <a:endParaRPr lang="en-US" dirty="0"/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Twitter feed (big news):</a:t>
            </a:r>
          </a:p>
          <a:p>
            <a:pPr lvl="1"/>
            <a:r>
              <a:rPr lang="en-US" dirty="0" smtClean="0"/>
              <a:t>http://twitter.com/cern</a:t>
            </a:r>
          </a:p>
          <a:p>
            <a:r>
              <a:rPr lang="en-US" dirty="0" smtClean="0"/>
              <a:t>LHC Coordination Page:</a:t>
            </a:r>
          </a:p>
          <a:p>
            <a:pPr lvl="1"/>
            <a:r>
              <a:rPr lang="en-US" dirty="0" smtClean="0"/>
              <a:t>http://lpc.web.cern.ch/lpc/</a:t>
            </a:r>
          </a:p>
          <a:p>
            <a:r>
              <a:rPr lang="en-US" dirty="0" smtClean="0"/>
              <a:t>LARP Activities:</a:t>
            </a:r>
          </a:p>
          <a:p>
            <a:pPr lvl="1"/>
            <a:r>
              <a:rPr lang="en-US" dirty="0" smtClean="0"/>
              <a:t>http://www.uslarp.org/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83972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8397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CD2843-65DE-4E26-97FD-9FA2D70BACD9}" type="slidenum">
              <a:rPr lang="en-US" smtClean="0">
                <a:latin typeface="Arial" pitchFamily="34" charset="0"/>
              </a:rPr>
              <a:pPr/>
              <a:t>68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3974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Nominal LHC Parameters Compared to </a:t>
            </a:r>
            <a:r>
              <a:rPr lang="en-US" dirty="0" err="1" smtClean="0"/>
              <a:t>Tevatron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3900" y="1163638"/>
          <a:ext cx="8229600" cy="448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49015"/>
                <a:gridCol w="2366010"/>
                <a:gridCol w="23145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Parameter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Tevatron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“nominal” LHC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Circumference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6.28 km (2*PI)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 km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Energy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980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7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bunches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Protons/bunch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275x10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115x10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pBar</a:t>
                      </a:r>
                      <a:r>
                        <a:rPr lang="en-US" dirty="0" smtClean="0"/>
                        <a:t>/bunch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Stored</a:t>
                      </a:r>
                      <a:r>
                        <a:rPr lang="en-US" baseline="0" dirty="0" smtClean="0"/>
                        <a:t> beam energy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 + .5 MJ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366+366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MJ*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3.3x10</a:t>
                      </a:r>
                      <a:r>
                        <a:rPr lang="en-US" baseline="30000" dirty="0" smtClean="0"/>
                        <a:t>32</a:t>
                      </a:r>
                      <a:r>
                        <a:rPr lang="en-US" baseline="0" dirty="0" smtClean="0"/>
                        <a:t> 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1.0x10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baseline="0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Dipoles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780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1232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Bend Field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4.2 T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8.3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</a:t>
                      </a:r>
                      <a:r>
                        <a:rPr lang="en-US" dirty="0" err="1" smtClean="0"/>
                        <a:t>Quadrupoles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~200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~600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 temperature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4.2 K (liquid He)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1.9K (</a:t>
                      </a:r>
                      <a:r>
                        <a:rPr lang="en-US" baseline="0" dirty="0" err="1" smtClean="0"/>
                        <a:t>superfluid</a:t>
                      </a:r>
                      <a:r>
                        <a:rPr lang="en-US" baseline="0" dirty="0" smtClean="0"/>
                        <a:t> He)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441" name="TextBox 4"/>
          <p:cNvSpPr txBox="1">
            <a:spLocks noChangeArrowheads="1"/>
          </p:cNvSpPr>
          <p:nvPr/>
        </p:nvSpPr>
        <p:spPr bwMode="auto">
          <a:xfrm>
            <a:off x="571500" y="6210300"/>
            <a:ext cx="617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*2.1 MJ ≡ “stick of dynamite” 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 very scary numbers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442" name="TextBox 7"/>
          <p:cNvSpPr txBox="1">
            <a:spLocks noChangeArrowheads="1"/>
          </p:cNvSpPr>
          <p:nvPr/>
        </p:nvSpPr>
        <p:spPr bwMode="auto">
          <a:xfrm>
            <a:off x="1790700" y="575310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1.0x10</a:t>
            </a:r>
            <a:r>
              <a:rPr lang="en-US" sz="2400" baseline="30000" dirty="0"/>
              <a:t>34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/>
              <a:t> ~ </a:t>
            </a:r>
            <a:r>
              <a:rPr lang="en-US" sz="2400" dirty="0" smtClean="0"/>
              <a:t>50 </a:t>
            </a:r>
            <a:r>
              <a:rPr lang="en-US" sz="2400" dirty="0"/>
              <a:t>fb</a:t>
            </a:r>
            <a:r>
              <a:rPr lang="en-US" sz="2400" baseline="30000" dirty="0"/>
              <a:t>-1</a:t>
            </a:r>
            <a:r>
              <a:rPr lang="en-US" sz="2400" dirty="0"/>
              <a:t>/yr</a:t>
            </a:r>
            <a:endParaRPr lang="en-US" sz="2400" baseline="30000" dirty="0"/>
          </a:p>
        </p:txBody>
      </p:sp>
      <p:sp>
        <p:nvSpPr>
          <p:cNvPr id="16443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1644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85332D-EAA4-4BAB-B320-31ABA22A9247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6445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Partial LHC Timeline 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5676900"/>
          </a:xfrm>
        </p:spPr>
        <p:txBody>
          <a:bodyPr/>
          <a:lstStyle/>
          <a:p>
            <a:r>
              <a:rPr lang="en-US" sz="1800" dirty="0" smtClean="0"/>
              <a:t>1994: </a:t>
            </a:r>
          </a:p>
          <a:p>
            <a:pPr lvl="1"/>
            <a:r>
              <a:rPr lang="en-US" sz="1600" dirty="0" smtClean="0"/>
              <a:t>The CERN Council formally approves the LHC</a:t>
            </a:r>
          </a:p>
          <a:p>
            <a:r>
              <a:rPr lang="en-US" sz="1800" dirty="0" smtClean="0"/>
              <a:t>1995: </a:t>
            </a:r>
          </a:p>
          <a:p>
            <a:pPr lvl="1"/>
            <a:r>
              <a:rPr lang="en-US" sz="1600" dirty="0" smtClean="0"/>
              <a:t>LHC Technical Design Report</a:t>
            </a:r>
          </a:p>
          <a:p>
            <a:r>
              <a:rPr lang="en-US" sz="1800" dirty="0" smtClean="0"/>
              <a:t>2000: </a:t>
            </a:r>
          </a:p>
          <a:p>
            <a:pPr lvl="1"/>
            <a:r>
              <a:rPr lang="en-US" sz="1600" dirty="0" smtClean="0"/>
              <a:t>LEP completes its final run</a:t>
            </a:r>
          </a:p>
          <a:p>
            <a:pPr lvl="1"/>
            <a:r>
              <a:rPr lang="en-US" sz="1600" dirty="0" smtClean="0"/>
              <a:t>First dipole delivered</a:t>
            </a:r>
          </a:p>
          <a:p>
            <a:r>
              <a:rPr lang="en-US" sz="1800" dirty="0" smtClean="0"/>
              <a:t>2005</a:t>
            </a:r>
          </a:p>
          <a:p>
            <a:pPr lvl="1"/>
            <a:r>
              <a:rPr lang="en-US" sz="1600" dirty="0" smtClean="0"/>
              <a:t>Civil engineering complete (CMS cavern)</a:t>
            </a:r>
          </a:p>
          <a:p>
            <a:pPr lvl="1"/>
            <a:r>
              <a:rPr lang="en-US" sz="1600" dirty="0" smtClean="0"/>
              <a:t>First dipole lowered into tunnel</a:t>
            </a:r>
          </a:p>
          <a:p>
            <a:r>
              <a:rPr lang="en-US" sz="1800" dirty="0" smtClean="0"/>
              <a:t>2007</a:t>
            </a:r>
          </a:p>
          <a:p>
            <a:pPr lvl="1"/>
            <a:r>
              <a:rPr lang="en-US" sz="1600" dirty="0" smtClean="0"/>
              <a:t>Last magnet delivered</a:t>
            </a:r>
          </a:p>
          <a:p>
            <a:pPr lvl="1"/>
            <a:r>
              <a:rPr lang="en-US" sz="1600" dirty="0" smtClean="0"/>
              <a:t>First sector cold</a:t>
            </a:r>
          </a:p>
          <a:p>
            <a:pPr lvl="1"/>
            <a:r>
              <a:rPr lang="en-US" sz="1600" dirty="0" smtClean="0"/>
              <a:t>All interconnections completed</a:t>
            </a:r>
          </a:p>
          <a:p>
            <a:r>
              <a:rPr lang="en-US" sz="1800" dirty="0" smtClean="0"/>
              <a:t>2008</a:t>
            </a:r>
          </a:p>
          <a:p>
            <a:pPr lvl="1"/>
            <a:r>
              <a:rPr lang="en-US" sz="1600" dirty="0" smtClean="0"/>
              <a:t>Accelerator complete</a:t>
            </a:r>
          </a:p>
          <a:p>
            <a:pPr lvl="1"/>
            <a:r>
              <a:rPr lang="en-US" sz="1600" dirty="0" smtClean="0"/>
              <a:t>Last public access</a:t>
            </a:r>
          </a:p>
          <a:p>
            <a:pPr lvl="1"/>
            <a:r>
              <a:rPr lang="en-US" sz="1600" dirty="0" smtClean="0"/>
              <a:t>Ring cold and under vacuum</a:t>
            </a:r>
          </a:p>
        </p:txBody>
      </p:sp>
      <p:sp>
        <p:nvSpPr>
          <p:cNvPr id="17412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1741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CC1AFD-E21C-41AB-880A-14CEEFAF2212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7414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Problems out of the Gate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45980" y="5426060"/>
            <a:ext cx="6515100" cy="7080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For these reasons, the initial energy target was reduced to 5+5 </a:t>
            </a: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</a:rPr>
              <a:t>TeV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well before the start of the 2008 run.</a:t>
            </a:r>
          </a:p>
        </p:txBody>
      </p:sp>
      <p:pic>
        <p:nvPicPr>
          <p:cNvPr id="1946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190" y="800100"/>
            <a:ext cx="4648810" cy="286069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9461" name="Content Placeholder 2"/>
          <p:cNvSpPr>
            <a:spLocks noGrp="1"/>
          </p:cNvSpPr>
          <p:nvPr>
            <p:ph idx="1"/>
          </p:nvPr>
        </p:nvSpPr>
        <p:spPr>
          <a:xfrm>
            <a:off x="385855" y="855865"/>
            <a:ext cx="8353425" cy="4229100"/>
          </a:xfrm>
        </p:spPr>
        <p:txBody>
          <a:bodyPr/>
          <a:lstStyle/>
          <a:p>
            <a:r>
              <a:rPr lang="en-US" sz="2000" dirty="0" smtClean="0"/>
              <a:t>Magnet de-training</a:t>
            </a:r>
          </a:p>
          <a:p>
            <a:pPr lvl="1"/>
            <a:r>
              <a:rPr lang="en-US" sz="1800" dirty="0" smtClean="0"/>
              <a:t>ALL magnets were “trained” to </a:t>
            </a:r>
            <a:br>
              <a:rPr lang="en-US" sz="1800" dirty="0" smtClean="0"/>
            </a:br>
            <a:r>
              <a:rPr lang="en-US" sz="1800" dirty="0" smtClean="0"/>
              <a:t>achieve 7+ </a:t>
            </a:r>
            <a:r>
              <a:rPr lang="en-US" sz="1800" dirty="0" err="1" smtClean="0"/>
              <a:t>TeV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After being installed in the </a:t>
            </a:r>
            <a:br>
              <a:rPr lang="en-US" sz="1800" dirty="0" smtClean="0"/>
            </a:br>
            <a:r>
              <a:rPr lang="en-US" sz="1800" dirty="0" smtClean="0"/>
              <a:t>tunnel, it was discovered that </a:t>
            </a:r>
            <a:br>
              <a:rPr lang="en-US" sz="1800" dirty="0" smtClean="0"/>
            </a:br>
            <a:r>
              <a:rPr lang="en-US" sz="1800" dirty="0" smtClean="0"/>
              <a:t>the magnets supplied by one of </a:t>
            </a:r>
            <a:br>
              <a:rPr lang="en-US" sz="1800" dirty="0" smtClean="0"/>
            </a:br>
            <a:r>
              <a:rPr lang="en-US" sz="1800" dirty="0" smtClean="0"/>
              <a:t>the three vendors  “forgot” their </a:t>
            </a:r>
            <a:br>
              <a:rPr lang="en-US" sz="1800" dirty="0" smtClean="0"/>
            </a:br>
            <a:r>
              <a:rPr lang="en-US" sz="1800" dirty="0" smtClean="0"/>
              <a:t>training.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000" dirty="0" smtClean="0"/>
              <a:t>Symmetric Quenches</a:t>
            </a:r>
          </a:p>
          <a:p>
            <a:pPr lvl="1"/>
            <a:r>
              <a:rPr lang="en-US" sz="1800" dirty="0" smtClean="0"/>
              <a:t>The original LHC quench protection system was insensitive to quenches</a:t>
            </a:r>
            <a:br>
              <a:rPr lang="en-US" sz="1800" dirty="0" smtClean="0"/>
            </a:br>
            <a:r>
              <a:rPr lang="en-US" sz="1800" dirty="0" smtClean="0"/>
              <a:t>that affected both apertures simultaneously.</a:t>
            </a:r>
          </a:p>
          <a:p>
            <a:pPr lvl="1"/>
            <a:r>
              <a:rPr lang="en-US" sz="1800" dirty="0" smtClean="0"/>
              <a:t>While this seldom happens in a primary quench, it turns out to be common when a quench propagates from one magnet to the next.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5486400" y="2362200"/>
            <a:ext cx="1562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rgbClr val="FF0000"/>
                </a:solidFill>
              </a:rPr>
              <a:t>1</a:t>
            </a:r>
            <a:r>
              <a:rPr lang="en-US" sz="1600" baseline="30000">
                <a:solidFill>
                  <a:srgbClr val="FF0000"/>
                </a:solidFill>
              </a:rPr>
              <a:t>st</a:t>
            </a:r>
            <a:r>
              <a:rPr lang="en-US" sz="1600">
                <a:solidFill>
                  <a:srgbClr val="FF0000"/>
                </a:solidFill>
              </a:rPr>
              <a:t> quench </a:t>
            </a:r>
            <a:br>
              <a:rPr lang="en-US" sz="1600">
                <a:solidFill>
                  <a:srgbClr val="FF0000"/>
                </a:solidFill>
              </a:rPr>
            </a:br>
            <a:r>
              <a:rPr lang="en-US" sz="1600">
                <a:solidFill>
                  <a:srgbClr val="FF0000"/>
                </a:solidFill>
              </a:rPr>
              <a:t>in tunnel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4724400" y="9144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rgbClr val="00863D"/>
                </a:solidFill>
              </a:rPr>
              <a:t>1</a:t>
            </a:r>
            <a:r>
              <a:rPr lang="en-US" sz="1600" baseline="30000">
                <a:solidFill>
                  <a:srgbClr val="00863D"/>
                </a:solidFill>
              </a:rPr>
              <a:t>st</a:t>
            </a:r>
            <a:r>
              <a:rPr lang="en-US" sz="1600">
                <a:solidFill>
                  <a:srgbClr val="00863D"/>
                </a:solidFill>
              </a:rPr>
              <a:t> Training quench above ground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972300" y="1866900"/>
            <a:ext cx="762000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6191250" y="1276350"/>
            <a:ext cx="304800" cy="190500"/>
          </a:xfrm>
          <a:prstGeom prst="straightConnector1">
            <a:avLst/>
          </a:prstGeom>
          <a:ln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9/20/2010</a:t>
            </a:r>
          </a:p>
        </p:txBody>
      </p:sp>
      <p:sp>
        <p:nvSpPr>
          <p:cNvPr id="19467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150EEB-70B3-4D28-9571-510B977B8561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468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Colloquium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24847</TotalTime>
  <Words>4165</Words>
  <Application>Microsoft Office PowerPoint</Application>
  <PresentationFormat>On-screen Show (4:3)</PresentationFormat>
  <Paragraphs>988</Paragraphs>
  <Slides>68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Arial</vt:lpstr>
      <vt:lpstr>Trebuchet MS</vt:lpstr>
      <vt:lpstr>Wingdings 2</vt:lpstr>
      <vt:lpstr>Arial Unicode MS</vt:lpstr>
      <vt:lpstr>Symbol</vt:lpstr>
      <vt:lpstr>Comic Sans MS</vt:lpstr>
      <vt:lpstr>Tahoma</vt:lpstr>
      <vt:lpstr>Wingdings</vt:lpstr>
      <vt:lpstr>Times New Roman</vt:lpstr>
      <vt:lpstr>Courier New</vt:lpstr>
      <vt:lpstr>Opulent</vt:lpstr>
      <vt:lpstr>Equation</vt:lpstr>
      <vt:lpstr>Upgrade Path for the LHC and the Role of US Collaboration</vt:lpstr>
      <vt:lpstr>A Word about LARP</vt:lpstr>
      <vt:lpstr>Outline</vt:lpstr>
      <vt:lpstr>LHC: Location, Location, Location…</vt:lpstr>
      <vt:lpstr>LHC Layout</vt:lpstr>
      <vt:lpstr>CERN Experiments</vt:lpstr>
      <vt:lpstr>Nominal LHC Parameters Compared to Tevatron</vt:lpstr>
      <vt:lpstr>Partial LHC Timeline </vt:lpstr>
      <vt:lpstr>Problems out of the Gate</vt:lpstr>
      <vt:lpstr>Experimental reach of LHC vs. Tevatron</vt:lpstr>
      <vt:lpstr>September 10, 2008: The Big Day</vt:lpstr>
      <vt:lpstr>It begins…</vt:lpstr>
      <vt:lpstr>Nature abhors a (news) vacuum…</vt:lpstr>
      <vt:lpstr>What (really) really happened on September 19th* </vt:lpstr>
      <vt:lpstr>Pressure forces on SSS vacuum barrier</vt:lpstr>
      <vt:lpstr>Collateral Damage: Magnet Displacements</vt:lpstr>
      <vt:lpstr>Collateral Damage: Secondary Arcs</vt:lpstr>
      <vt:lpstr>Collateral Damage: Ground Supports</vt:lpstr>
      <vt:lpstr>Collateral Damage: Beam Vacuum</vt:lpstr>
      <vt:lpstr>Important Questions About “The Incident”</vt:lpstr>
      <vt:lpstr>What happened?</vt:lpstr>
      <vt:lpstr>Improvements</vt:lpstr>
      <vt:lpstr>Bad surprise</vt:lpstr>
      <vt:lpstr>Impact of Joint Problem</vt:lpstr>
      <vt:lpstr>November 20, 2009: Going Around…Again</vt:lpstr>
      <vt:lpstr>Progress Since Start-up</vt:lpstr>
      <vt:lpstr>General Plan</vt:lpstr>
      <vt:lpstr>Current Status</vt:lpstr>
      <vt:lpstr>Limits of Present Collimation System*</vt:lpstr>
      <vt:lpstr>Nominal plan for 2010/2011</vt:lpstr>
      <vt:lpstr>Nice work, but…</vt:lpstr>
      <vt:lpstr>Original 2 Phase LHC Upgrade Path</vt:lpstr>
      <vt:lpstr>Problems with the Original Plan</vt:lpstr>
      <vt:lpstr>Digression: All the Beam Physics U Need 2 Know</vt:lpstr>
      <vt:lpstr>Collider Luminosity</vt:lpstr>
      <vt:lpstr>Limits to LHC Luminosity*</vt:lpstr>
      <vt:lpstr>Current LHC Injector Chain</vt:lpstr>
      <vt:lpstr>Attacking Luminosity on Many Fronts</vt:lpstr>
      <vt:lpstr>IR Layout and Crossing Angle</vt:lpstr>
      <vt:lpstr>Effect of Crossing Angle</vt:lpstr>
      <vt:lpstr>Crossing Angle: Not All Bad</vt:lpstr>
      <vt:lpstr>Other Option: Crab Cavities</vt:lpstr>
      <vt:lpstr>Summary of Options (Not Quite Up to date)</vt:lpstr>
      <vt:lpstr>The Case for New Quadupoles</vt:lpstr>
      <vt:lpstr>Motivation for Nb3Sn</vt:lpstr>
      <vt:lpstr>Plan for Next Decade</vt:lpstr>
      <vt:lpstr>Tentative LHC Timeline</vt:lpstr>
      <vt:lpstr>Getting to 7 TeV*</vt:lpstr>
      <vt:lpstr>Comparison: Tevatron Run II</vt:lpstr>
      <vt:lpstr>Enough about science…Let’s talk management!</vt:lpstr>
      <vt:lpstr>Relevance of LARP to CERN Upgrade</vt:lpstr>
      <vt:lpstr>LHC Accelerator Research Program (LARP)</vt:lpstr>
      <vt:lpstr>LARP Contributions to Initial LHC Operation</vt:lpstr>
      <vt:lpstr>LARP Personnel Programs</vt:lpstr>
      <vt:lpstr>LARP Accelerator R&amp;D for Future LHC</vt:lpstr>
      <vt:lpstr>Collimator Status</vt:lpstr>
      <vt:lpstr>LARP Crab Cavity Work</vt:lpstr>
      <vt:lpstr>LARP Magnet Development Tree</vt:lpstr>
      <vt:lpstr>LQ (4m x 90mm) Assembly and Test</vt:lpstr>
      <vt:lpstr>LQ Test</vt:lpstr>
      <vt:lpstr>HQ (1m x 120 mm) design</vt:lpstr>
      <vt:lpstr>HQ Test</vt:lpstr>
      <vt:lpstr>Beyond HQ</vt:lpstr>
      <vt:lpstr>Marching Toward 2020</vt:lpstr>
      <vt:lpstr>The Long Road to Discovery</vt:lpstr>
      <vt:lpstr>Summary</vt:lpstr>
      <vt:lpstr>Acknowledgements and Further Reading</vt:lpstr>
      <vt:lpstr>Staying Informed</vt:lpstr>
    </vt:vector>
  </TitlesOfParts>
  <Company>Fermilab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PMG Slides</dc:title>
  <dc:creator>Pushpa Bhat</dc:creator>
  <cp:lastModifiedBy>Eric Prebys</cp:lastModifiedBy>
  <cp:revision>1111</cp:revision>
  <dcterms:created xsi:type="dcterms:W3CDTF">2003-09-15T21:58:19Z</dcterms:created>
  <dcterms:modified xsi:type="dcterms:W3CDTF">2010-09-23T14:09:40Z</dcterms:modified>
</cp:coreProperties>
</file>