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4624" r:id="rId1"/>
  </p:sldMasterIdLst>
  <p:notesMasterIdLst>
    <p:notesMasterId r:id="rId36"/>
  </p:notesMasterIdLst>
  <p:handoutMasterIdLst>
    <p:handoutMasterId r:id="rId37"/>
  </p:handoutMasterIdLst>
  <p:sldIdLst>
    <p:sldId id="271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311" r:id="rId17"/>
    <p:sldId id="312" r:id="rId18"/>
    <p:sldId id="310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38"/>
    </p:embeddedFont>
    <p:embeddedFont>
      <p:font typeface="Trebuchet MS" panose="020B0603020202020204" pitchFamily="34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38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99"/>
    <a:srgbClr val="FF9933"/>
    <a:srgbClr val="FF9966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206" y="36"/>
      </p:cViewPr>
      <p:guideLst>
        <p:guide orient="horz" pos="4238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wmf"/><Relationship Id="rId1" Type="http://schemas.openxmlformats.org/officeDocument/2006/relationships/image" Target="../media/image42.emf"/><Relationship Id="rId4" Type="http://schemas.openxmlformats.org/officeDocument/2006/relationships/image" Target="../media/image4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641E0-C0FB-FB45-BE20-B5E285E46BDA}" type="datetimeFigureOut">
              <a:rPr lang="en-US" smtClean="0"/>
              <a:t>6/11/18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D667F-4C0A-F045-9861-4468224AED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965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0E8FAF-0EB9-4F3C-9D18-30F5214B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87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USPAS Fundamentals, June 4-15,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Prebys, Accelerator Fundamentals: Tricks of the Trade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09CFA1-B09C-442F-85C3-919131D33D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137E2-35D0-4667-9362-8260FF57AB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0767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219200"/>
            <a:ext cx="40767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40767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USPAS Fundamentals, June 4-15, 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3168C-16D6-42A2-AF6D-3D5C06C9F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1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USPAS Fundamentals, June 4-15,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E. Prebys, Accelerator Fundamentals: Tricks of the Trade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2486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2486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14655-DFE5-45AD-AEB7-B6324F535D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013A5A-BD10-4E42-8EDD-42C4A14A64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871096-0617-41A5-9758-D801656409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A0D8F-9A19-4D03-8318-653C6FCD8B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1713" y="471448"/>
            <a:ext cx="8229600" cy="628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713" y="1182021"/>
            <a:ext cx="8229600" cy="5441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4094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E. Prebys, Accelerator Fundamentals: Tricks of the Trade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9560" y="18288"/>
            <a:ext cx="77724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1210FB4-E372-466D-A3EB-21FD966A10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381000" y="65532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8" name="Picture 7" descr="USPAS-logo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2347" cy="3605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781336" y="1"/>
            <a:ext cx="362663" cy="3708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  <p:sldLayoutId id="2147484636" r:id="rId12"/>
  </p:sldLayoutIdLst>
  <p:transition>
    <p:fade thruBlk="1"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32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1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4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3.bin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42.emf"/><Relationship Id="rId9" Type="http://schemas.openxmlformats.org/officeDocument/2006/relationships/oleObject" Target="../embeddings/oleObject1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0.png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1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4.jpe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04840" y="533400"/>
            <a:ext cx="7280777" cy="286816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Tricks of the trade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Eric Prebys, UC Davis</a:t>
            </a:r>
          </a:p>
        </p:txBody>
      </p:sp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6146605" y="5209015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7145135" y="528582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454180" y="23670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882" y="375954"/>
            <a:ext cx="7886700" cy="600164"/>
          </a:xfrm>
        </p:spPr>
        <p:txBody>
          <a:bodyPr/>
          <a:lstStyle/>
          <a:p>
            <a:r>
              <a:rPr lang="en-US" dirty="0"/>
              <a:t>Injection and Extraction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928700"/>
            <a:ext cx="8355012" cy="5549528"/>
          </a:xfrm>
        </p:spPr>
        <p:txBody>
          <a:bodyPr>
            <a:normAutofit/>
          </a:bodyPr>
          <a:lstStyle/>
          <a:p>
            <a:r>
              <a:rPr lang="en-US" sz="2000" dirty="0"/>
              <a:t>We typically would like to extract (or inject) beam by switching a magnetic field on between two bunches (order ~10-100 ns)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Unfortunately, getting the required field in such a short time would result in prohibitively high inductive voltages, so we usually do it in two steps: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8950" y="23670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96995" y="236704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14415" y="2482260"/>
            <a:ext cx="384050" cy="1920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848520" y="2597475"/>
            <a:ext cx="829548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2999200" y="2866310"/>
            <a:ext cx="691290" cy="230430"/>
            <a:chOff x="2766965" y="3044950"/>
            <a:chExt cx="691290" cy="23043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2766965" y="3275380"/>
              <a:ext cx="3072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2958990" y="3160165"/>
              <a:ext cx="23043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3074205" y="3044950"/>
              <a:ext cx="3840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/>
          <p:cNvSpPr/>
          <p:nvPr/>
        </p:nvSpPr>
        <p:spPr>
          <a:xfrm>
            <a:off x="769905" y="528582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187950" y="5285825"/>
            <a:ext cx="1190555" cy="422455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805370" y="5401040"/>
            <a:ext cx="384050" cy="19202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539475" y="5516255"/>
            <a:ext cx="8295480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2690155" y="5785090"/>
            <a:ext cx="691290" cy="230430"/>
            <a:chOff x="2766965" y="3044950"/>
            <a:chExt cx="691290" cy="230430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2766965" y="3275380"/>
              <a:ext cx="30724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2958990" y="3160165"/>
              <a:ext cx="23043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074205" y="3044950"/>
              <a:ext cx="3840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/>
          <p:cNvSpPr/>
          <p:nvPr/>
        </p:nvSpPr>
        <p:spPr>
          <a:xfrm>
            <a:off x="6146605" y="5209016"/>
            <a:ext cx="384050" cy="46086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3189421" y="4709750"/>
            <a:ext cx="2419514" cy="576075"/>
            <a:chOff x="3189421" y="4581150"/>
            <a:chExt cx="2419514" cy="576075"/>
          </a:xfrm>
        </p:grpSpPr>
        <p:sp>
          <p:nvSpPr>
            <p:cNvPr id="62" name="TextBox 61"/>
            <p:cNvSpPr txBox="1"/>
            <p:nvPr/>
          </p:nvSpPr>
          <p:spPr>
            <a:xfrm>
              <a:off x="3381445" y="4581150"/>
              <a:ext cx="22274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fast, weak “kicker”</a:t>
              </a:r>
            </a:p>
          </p:txBody>
        </p:sp>
        <p:cxnSp>
          <p:nvCxnSpPr>
            <p:cNvPr id="64" name="Straight Arrow Connector 63"/>
            <p:cNvCxnSpPr/>
            <p:nvPr/>
          </p:nvCxnSpPr>
          <p:spPr>
            <a:xfrm rot="5400000">
              <a:off x="3189421" y="4965200"/>
              <a:ext cx="192025" cy="1920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5301695" y="5746685"/>
            <a:ext cx="3610070" cy="938316"/>
            <a:chOff x="5301695" y="5618085"/>
            <a:chExt cx="3610070" cy="938316"/>
          </a:xfrm>
        </p:grpSpPr>
        <p:sp>
          <p:nvSpPr>
            <p:cNvPr id="65" name="TextBox 64"/>
            <p:cNvSpPr txBox="1"/>
            <p:nvPr/>
          </p:nvSpPr>
          <p:spPr>
            <a:xfrm>
              <a:off x="5301695" y="5848515"/>
              <a:ext cx="36100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slower (or DC) extraction magnet with zero field on beam path.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 rot="16200000" flipV="1">
              <a:off x="6607466" y="5618085"/>
              <a:ext cx="268835" cy="2688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/>
          <p:nvPr/>
        </p:nvCxnSpPr>
        <p:spPr>
          <a:xfrm rot="10800000">
            <a:off x="6146605" y="5401040"/>
            <a:ext cx="38405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3112610" y="2482260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-457250" y="252066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-457250" y="252066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-457250" y="252066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-457250" y="252066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805370" y="5401040"/>
            <a:ext cx="384050" cy="1920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-766295" y="543944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-766295" y="5439445"/>
            <a:ext cx="192025" cy="1536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-766295" y="543944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-766295" y="5439445"/>
            <a:ext cx="192025" cy="192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ate Placeholder 6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70" name="Slide Number Placeholder 6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72" name="Footer Placeholder 7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</a:p>
        </p:txBody>
      </p:sp>
    </p:spTree>
    <p:extLst>
      <p:ext uri="{BB962C8B-B14F-4D97-AF65-F5344CB8AC3E}">
        <p14:creationId xmlns:p14="http://schemas.microsoft.com/office/powerpoint/2010/main" val="189577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023 L 1.11268 0.0004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4.68085E-6 L 1.11077 0.00023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3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2.77778E-6 -4.07407E-6 L 0.3816 -0.00625 C 0.39497 -0.00625 0.40868 -0.01319 0.42223 -0.01458 L 1.10348 -0.20763 " pathEditMode="relative" rAng="0" ptsTypes="FfFF">
                                      <p:cBhvr>
                                        <p:cTn id="1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3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77778E-6 -4.07407E-6 L 0.3816 -0.00625 C 0.39497 -0.00625 0.40868 -0.01319 0.42223 -0.01458 L 1.10348 -0.20763 " pathEditMode="relative" rAng="0" ptsTypes="FfFF">
                                      <p:cBhvr>
                                        <p:cTn id="18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023 L 1.11268 0.00046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63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4.68085E-6 L 1.11077 0.00023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3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-4.93987E-6 L 0.38159 -0.00624 C 0.39496 -0.00624 0.75833 -0.02474 0.77187 -0.02613 L 1.10347 -0.20767 " pathEditMode="relative" rAng="0" ptsTypes="FfFF">
                                      <p:cBhvr>
                                        <p:cTn id="4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3" presetClass="pat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3.88889E-6 -4.93987E-6 L 0.38159 -0.00624 C 0.39496 -0.00624 0.75833 -0.02474 0.77187 -0.02613 L 1.10347 -0.20767 " pathEditMode="relative" rAng="0" ptsTypes="FfFF">
                                      <p:cBhvr>
                                        <p:cTn id="4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" y="-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197820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0460" y="3544215"/>
            <a:ext cx="2684026" cy="3044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69" y="455427"/>
            <a:ext cx="8262937" cy="441325"/>
          </a:xfrm>
        </p:spPr>
        <p:txBody>
          <a:bodyPr>
            <a:normAutofit fontScale="90000"/>
          </a:bodyPr>
          <a:lstStyle/>
          <a:p>
            <a:r>
              <a:rPr lang="en-US" dirty="0"/>
              <a:t>Extraction Hardware</a:t>
            </a:r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4841" y="484138"/>
            <a:ext cx="2733963" cy="264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 descr="http://tdserver1/proeng/MagnetPhotos/BSE/BSE001/P00048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554" y="3551992"/>
            <a:ext cx="2112275" cy="256786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615272" y="3223360"/>
            <a:ext cx="3302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Lambertson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”: usually DC</a:t>
            </a:r>
          </a:p>
        </p:txBody>
      </p:sp>
      <p:sp>
        <p:nvSpPr>
          <p:cNvPr id="13" name="Oval 12"/>
          <p:cNvSpPr/>
          <p:nvPr/>
        </p:nvSpPr>
        <p:spPr>
          <a:xfrm>
            <a:off x="3204951" y="5080415"/>
            <a:ext cx="115215" cy="115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433061" y="4475433"/>
            <a:ext cx="115215" cy="11521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417454" y="4849091"/>
            <a:ext cx="157018" cy="1588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43563" y="4599709"/>
            <a:ext cx="277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56037" y="4853709"/>
            <a:ext cx="277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433128" y="4973783"/>
            <a:ext cx="157018" cy="1588"/>
          </a:xfrm>
          <a:prstGeom prst="straightConnector1">
            <a:avLst/>
          </a:prstGeom>
          <a:ln>
            <a:solidFill>
              <a:srgbClr val="FF000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1054" y="4387273"/>
            <a:ext cx="142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circulating beam (B=0)</a:t>
            </a:r>
          </a:p>
        </p:txBody>
      </p:sp>
      <p:cxnSp>
        <p:nvCxnSpPr>
          <p:cNvPr id="23" name="Straight Arrow Connector 22"/>
          <p:cNvCxnSpPr>
            <a:stCxn id="21" idx="3"/>
          </p:cNvCxnSpPr>
          <p:nvPr/>
        </p:nvCxnSpPr>
        <p:spPr>
          <a:xfrm>
            <a:off x="1893454" y="4741216"/>
            <a:ext cx="1191491" cy="3572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21600" y="3791528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circulating beam (B=0)</a:t>
            </a:r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>
            <a:off x="6622476" y="4114694"/>
            <a:ext cx="1099124" cy="3557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721600" y="4608946"/>
            <a:ext cx="142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current “blade”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10800000">
            <a:off x="6599386" y="4715165"/>
            <a:ext cx="1131451" cy="785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721600" y="5426365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return path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0800000">
            <a:off x="6530115" y="5116948"/>
            <a:ext cx="1154541" cy="4156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898797" y="3218743"/>
            <a:ext cx="4023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Septum: pulsed, but slower than the kicker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0364" y="2881745"/>
            <a:ext cx="295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“Slow” extraction elements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10145" y="1131454"/>
            <a:ext cx="2955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“Fast” kicker</a:t>
            </a:r>
          </a:p>
          <a:p>
            <a:pPr marL="285750" indent="-171450">
              <a:buFont typeface="Arial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usually an impedance matched strip line, with or without ferrites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3029527" y="1256145"/>
            <a:ext cx="3232728" cy="554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Date Placeholder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3" name="Footer Placeholder 4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</a:p>
        </p:txBody>
      </p:sp>
    </p:spTree>
    <p:extLst>
      <p:ext uri="{BB962C8B-B14F-4D97-AF65-F5344CB8AC3E}">
        <p14:creationId xmlns:p14="http://schemas.microsoft.com/office/powerpoint/2010/main" val="358020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07407E-6 L 0.02743 0.0009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00087 0.0405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E6FA284-7DAB-4F8B-8904-7E5B6341EDC2}" type="slidenum">
              <a:rPr lang="en-US"/>
              <a:pPr/>
              <a:t>12</a:t>
            </a:fld>
            <a:endParaRPr lang="en-US"/>
          </a:p>
        </p:txBody>
      </p:sp>
      <p:sp>
        <p:nvSpPr>
          <p:cNvPr id="587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5670" y="302995"/>
            <a:ext cx="8928330" cy="507274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Slow Extraction (not important for colliders)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3570" y="792440"/>
            <a:ext cx="8227453" cy="619416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Sometimes fixed target experiments want beam delivered </a:t>
            </a:r>
            <a:r>
              <a:rPr lang="en-US" sz="2000" i="1" dirty="0"/>
              <a:t>slowly</a:t>
            </a:r>
            <a:r>
              <a:rPr lang="en-US" sz="2000" dirty="0"/>
              <a:t> (difficult)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To do this, we generate a harmonic resonance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/>
              <a:t>Usually </a:t>
            </a:r>
            <a:r>
              <a:rPr lang="en-US" sz="1600" dirty="0" err="1"/>
              <a:t>sextupoles</a:t>
            </a:r>
            <a:r>
              <a:rPr lang="en-US" sz="1600" dirty="0"/>
              <a:t> are used to create a 3</a:t>
            </a:r>
            <a:r>
              <a:rPr lang="en-US" sz="1600" baseline="30000" dirty="0"/>
              <a:t>rd</a:t>
            </a:r>
            <a:r>
              <a:rPr lang="en-US" sz="1600" dirty="0"/>
              <a:t> order resonant instability</a:t>
            </a:r>
          </a:p>
          <a:p>
            <a:pPr lvl="1" eaLnBrk="1" hangingPunct="1">
              <a:lnSpc>
                <a:spcPct val="90000"/>
              </a:lnSpc>
            </a:pPr>
            <a:endParaRPr lang="en-US" sz="1600" dirty="0"/>
          </a:p>
          <a:p>
            <a:pPr lvl="1" eaLnBrk="1" hangingPunct="1">
              <a:lnSpc>
                <a:spcPct val="90000"/>
              </a:lnSpc>
            </a:pPr>
            <a:endParaRPr lang="en-US" sz="1600" dirty="0"/>
          </a:p>
          <a:p>
            <a:pPr lvl="1" eaLnBrk="1" hangingPunct="1">
              <a:lnSpc>
                <a:spcPct val="90000"/>
              </a:lnSpc>
            </a:pPr>
            <a:endParaRPr lang="en-US" sz="1600" dirty="0"/>
          </a:p>
          <a:p>
            <a:pPr lvl="1" eaLnBrk="1" hangingPunct="1">
              <a:lnSpc>
                <a:spcPct val="90000"/>
              </a:lnSpc>
            </a:pPr>
            <a:endParaRPr lang="en-US" sz="1600" dirty="0"/>
          </a:p>
          <a:p>
            <a:pPr lvl="1" eaLnBrk="1" hangingPunct="1">
              <a:lnSpc>
                <a:spcPct val="90000"/>
              </a:lnSpc>
            </a:pPr>
            <a:endParaRPr lang="en-US" sz="1600" dirty="0"/>
          </a:p>
          <a:p>
            <a:pPr lvl="1" eaLnBrk="1" hangingPunct="1">
              <a:lnSpc>
                <a:spcPct val="90000"/>
              </a:lnSpc>
            </a:pPr>
            <a:endParaRPr lang="en-US" sz="1600" dirty="0"/>
          </a:p>
          <a:p>
            <a:pPr lvl="1" eaLnBrk="1" hangingPunct="1">
              <a:lnSpc>
                <a:spcPct val="90000"/>
              </a:lnSpc>
            </a:pPr>
            <a:endParaRPr lang="en-US" sz="1000" dirty="0"/>
          </a:p>
          <a:p>
            <a:pPr lvl="1" eaLnBrk="1" hangingPunct="1">
              <a:lnSpc>
                <a:spcPct val="90000"/>
              </a:lnSpc>
            </a:pPr>
            <a:endParaRPr lang="en-US" sz="1600" dirty="0"/>
          </a:p>
          <a:p>
            <a:pPr lvl="1" eaLnBrk="1" hangingPunct="1">
              <a:lnSpc>
                <a:spcPct val="90000"/>
              </a:lnSpc>
            </a:pPr>
            <a:endParaRPr lang="en-US" sz="3200" dirty="0"/>
          </a:p>
          <a:p>
            <a:pPr lvl="1" eaLnBrk="1" hangingPunct="1">
              <a:lnSpc>
                <a:spcPct val="90000"/>
              </a:lnSpc>
            </a:pPr>
            <a:endParaRPr lang="en-US" sz="200" dirty="0"/>
          </a:p>
          <a:p>
            <a:pPr marL="292100" lvl="1" indent="0" eaLnBrk="1" hangingPunct="1">
              <a:lnSpc>
                <a:spcPct val="90000"/>
              </a:lnSpc>
              <a:buNone/>
            </a:pPr>
            <a:endParaRPr lang="en-US" sz="1000" dirty="0"/>
          </a:p>
          <a:p>
            <a:pPr lvl="1" eaLnBrk="1" hangingPunct="1">
              <a:lnSpc>
                <a:spcPct val="90000"/>
              </a:lnSpc>
              <a:buNone/>
            </a:pPr>
            <a:endParaRPr lang="en-US" sz="200" dirty="0"/>
          </a:p>
          <a:p>
            <a:pPr eaLnBrk="1" hangingPunct="1">
              <a:lnSpc>
                <a:spcPct val="90000"/>
              </a:lnSpc>
            </a:pPr>
            <a:r>
              <a:rPr lang="en-US" sz="1800" dirty="0"/>
              <a:t>Tune the instability so the escaping beam exactly fills the extraction gap between interceptions (3 times around for 3</a:t>
            </a:r>
            <a:r>
              <a:rPr lang="en-US" sz="1800" baseline="30000" dirty="0"/>
              <a:t>rd</a:t>
            </a:r>
            <a:r>
              <a:rPr lang="en-US" sz="1800" dirty="0"/>
              <a:t> order)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/>
              <a:t>Minimum inefficiency ~(septum thickness)/(gap size)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dirty="0"/>
              <a:t>Use electrostatic septum made of a plane of wires. Typical parameters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Septum thickness: .1 mm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Gap: 10 mm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Field: 80 kV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1800" dirty="0"/>
          </a:p>
        </p:txBody>
      </p:sp>
      <p:pic>
        <p:nvPicPr>
          <p:cNvPr id="8197" name="Picture 4" descr="img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85" b="24202"/>
          <a:stretch>
            <a:fillRect/>
          </a:stretch>
        </p:blipFill>
        <p:spPr bwMode="auto">
          <a:xfrm>
            <a:off x="4341234" y="2248875"/>
            <a:ext cx="4416575" cy="192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083" y="2251201"/>
            <a:ext cx="2195513" cy="192722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8199" name="AutoShape 6"/>
          <p:cNvSpPr>
            <a:spLocks noChangeArrowheads="1"/>
          </p:cNvSpPr>
          <p:nvPr/>
        </p:nvSpPr>
        <p:spPr bwMode="auto">
          <a:xfrm>
            <a:off x="2755573" y="2827276"/>
            <a:ext cx="1036935" cy="558800"/>
          </a:xfrm>
          <a:prstGeom prst="rightArrow">
            <a:avLst>
              <a:gd name="adj1" fmla="val 45454"/>
              <a:gd name="adj2" fmla="val 39771"/>
            </a:avLst>
          </a:prstGeom>
          <a:solidFill>
            <a:schemeClr val="accent1"/>
          </a:solidFill>
          <a:ln w="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1872258" y="2212797"/>
            <a:ext cx="576075" cy="422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56308" y="2212796"/>
            <a:ext cx="1728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particle flow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0800000" flipV="1">
            <a:off x="451273" y="3288137"/>
            <a:ext cx="537670" cy="3456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25878" y="3710592"/>
            <a:ext cx="499265" cy="3840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984533" y="4078685"/>
            <a:ext cx="45701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Particles will flow out of the stable region along lines in phase space into an electrostatic extraction field, which will deflect them into an extraction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Lambertson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363709" y="3633781"/>
            <a:ext cx="535177" cy="4608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247488" y="2788871"/>
            <a:ext cx="61448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247488" y="2942491"/>
            <a:ext cx="61448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247488" y="3096111"/>
            <a:ext cx="61448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401108" y="2404821"/>
            <a:ext cx="268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</a:p>
        </p:txBody>
      </p:sp>
    </p:spTree>
    <p:extLst>
      <p:ext uri="{BB962C8B-B14F-4D97-AF65-F5344CB8AC3E}">
        <p14:creationId xmlns:p14="http://schemas.microsoft.com/office/powerpoint/2010/main" val="828719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172" y="384244"/>
            <a:ext cx="7886700" cy="600164"/>
          </a:xfrm>
        </p:spPr>
        <p:txBody>
          <a:bodyPr/>
          <a:lstStyle/>
          <a:p>
            <a:r>
              <a:rPr lang="en-US" dirty="0"/>
              <a:t>Standard Beam Instrumentation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679" y="1251481"/>
            <a:ext cx="6007758" cy="4335662"/>
          </a:xfrm>
        </p:spPr>
        <p:txBody>
          <a:bodyPr/>
          <a:lstStyle/>
          <a:p>
            <a:r>
              <a:rPr lang="en-US" sz="2000" dirty="0"/>
              <a:t>Bunch/beam intensity are measured using inductive </a:t>
            </a:r>
            <a:r>
              <a:rPr lang="en-US" sz="2000" dirty="0" err="1"/>
              <a:t>toriods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Beam position is typically measured with beam position monitors (BPM’s), which measure the induced signal on a opposing pickups</a:t>
            </a:r>
          </a:p>
          <a:p>
            <a:endParaRPr lang="en-US" sz="2000" dirty="0"/>
          </a:p>
          <a:p>
            <a:r>
              <a:rPr lang="en-US" sz="2000" dirty="0"/>
              <a:t>Longitudinal profiles can be measured by introducing a resistor to measure the induced image current on the beam pipe -&gt; Resistive Wall Monitor (RWM)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</a:p>
        </p:txBody>
      </p:sp>
      <p:pic>
        <p:nvPicPr>
          <p:cNvPr id="2017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07" y="2610971"/>
            <a:ext cx="1536200" cy="188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2" name="Picture 4" descr="http://www.hep.net/ssc/new/gifarchive/toroiddw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437" y="1096934"/>
            <a:ext cx="2078890" cy="1574605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9362" y="4742281"/>
            <a:ext cx="1805035" cy="1353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3046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874" y="391432"/>
            <a:ext cx="7886700" cy="600164"/>
          </a:xfrm>
        </p:spPr>
        <p:txBody>
          <a:bodyPr/>
          <a:lstStyle/>
          <a:p>
            <a:r>
              <a:rPr lang="en-US" dirty="0"/>
              <a:t>Beam Instrumentation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392" y="1041226"/>
            <a:ext cx="4817202" cy="5676900"/>
          </a:xfrm>
        </p:spPr>
        <p:txBody>
          <a:bodyPr/>
          <a:lstStyle/>
          <a:p>
            <a:r>
              <a:rPr lang="en-US" sz="1800" dirty="0"/>
              <a:t>Beam profiles in beam lines can be measured using secondary emission </a:t>
            </a:r>
            <a:r>
              <a:rPr lang="en-US" sz="1800" dirty="0" err="1"/>
              <a:t>multiwires</a:t>
            </a:r>
            <a:r>
              <a:rPr lang="en-US" sz="1800" dirty="0"/>
              <a:t> (MW’s)</a:t>
            </a:r>
          </a:p>
          <a:p>
            <a:pPr>
              <a:buNone/>
            </a:pP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Can measure beam profiles in a circulating beam with a “flying wire scanner”, which quickly passes a wire through and measures signal </a:t>
            </a:r>
            <a:r>
              <a:rPr lang="en-US" sz="1800" dirty="0" err="1"/>
              <a:t>vs</a:t>
            </a:r>
            <a:r>
              <a:rPr lang="en-US" sz="1800" dirty="0"/>
              <a:t> time to get profile</a:t>
            </a:r>
          </a:p>
          <a:p>
            <a:endParaRPr lang="en-US" sz="1800" dirty="0"/>
          </a:p>
          <a:p>
            <a:r>
              <a:rPr lang="en-US" sz="1800" dirty="0"/>
              <a:t>Non-destructive measurements include</a:t>
            </a:r>
          </a:p>
          <a:p>
            <a:pPr lvl="1"/>
            <a:r>
              <a:rPr lang="en-US" sz="1400" dirty="0"/>
              <a:t>Ionization profile monitor (IPM): drift electrons or ions generated by beam passing through residual gas</a:t>
            </a:r>
          </a:p>
          <a:p>
            <a:pPr lvl="1"/>
            <a:r>
              <a:rPr lang="en-US" sz="1400" dirty="0"/>
              <a:t>Synchrotron light</a:t>
            </a:r>
          </a:p>
          <a:p>
            <a:pPr lvl="2"/>
            <a:r>
              <a:rPr lang="en-US" sz="1400" dirty="0"/>
              <a:t>Standard in electron machines</a:t>
            </a:r>
          </a:p>
          <a:p>
            <a:pPr lvl="2"/>
            <a:r>
              <a:rPr lang="en-US" sz="1400" dirty="0"/>
              <a:t>Also works in LHC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07202" name="AutoShape 2" descr="Click to toggle background on ACNET graph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8289" y="943372"/>
            <a:ext cx="2189085" cy="181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42519" y="2786811"/>
            <a:ext cx="4303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Beam profiles in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MiniBooNE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beam line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4974" y="3649329"/>
            <a:ext cx="3462830" cy="255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580924" y="5897616"/>
            <a:ext cx="4303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Flying wire signal in LHC</a:t>
            </a:r>
          </a:p>
        </p:txBody>
      </p:sp>
    </p:spTree>
    <p:extLst>
      <p:ext uri="{BB962C8B-B14F-4D97-AF65-F5344CB8AC3E}">
        <p14:creationId xmlns:p14="http://schemas.microsoft.com/office/powerpoint/2010/main" val="1018031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52" y="408105"/>
            <a:ext cx="7886700" cy="600164"/>
          </a:xfrm>
        </p:spPr>
        <p:txBody>
          <a:bodyPr/>
          <a:lstStyle/>
          <a:p>
            <a:r>
              <a:rPr lang="en-US" dirty="0"/>
              <a:t>Measuring Lattice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073375"/>
            <a:ext cx="5239657" cy="5292328"/>
          </a:xfrm>
        </p:spPr>
        <p:txBody>
          <a:bodyPr>
            <a:normAutofit/>
          </a:bodyPr>
          <a:lstStyle/>
          <a:p>
            <a:r>
              <a:rPr lang="en-US" sz="1800" dirty="0"/>
              <a:t>The fractional tune is measured by Fourier Transforming signals from the BPM’s</a:t>
            </a:r>
          </a:p>
          <a:p>
            <a:pPr lvl="1"/>
            <a:r>
              <a:rPr lang="en-US" sz="1600" dirty="0"/>
              <a:t>Sometimes need to excite beam with a kicker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r>
              <a:rPr lang="en-US" sz="1800" dirty="0"/>
              <a:t>Beta functions can be measured by exciting the beam and looking at distortions</a:t>
            </a:r>
          </a:p>
          <a:p>
            <a:pPr lvl="1"/>
            <a:r>
              <a:rPr lang="en-US" sz="1400" dirty="0"/>
              <a:t>Can use kicker or resonant (“AC”) dipole</a:t>
            </a:r>
          </a:p>
          <a:p>
            <a:pPr>
              <a:buNone/>
            </a:pP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Can also measure the by</a:t>
            </a:r>
            <a:br>
              <a:rPr lang="en-US" sz="1800" dirty="0"/>
            </a:br>
            <a:r>
              <a:rPr lang="en-US" sz="1800" dirty="0"/>
              <a:t>functions indirectly by </a:t>
            </a:r>
            <a:br>
              <a:rPr lang="en-US" sz="1800" dirty="0"/>
            </a:br>
            <a:r>
              <a:rPr lang="en-US" sz="1800" dirty="0"/>
              <a:t>varying a quad and measuring </a:t>
            </a:r>
            <a:br>
              <a:rPr lang="en-US" sz="1800" dirty="0"/>
            </a:br>
            <a:r>
              <a:rPr lang="en-US" sz="1800" dirty="0"/>
              <a:t>the tune shift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291" y="2844452"/>
            <a:ext cx="2617776" cy="189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409210"/>
              </p:ext>
            </p:extLst>
          </p:nvPr>
        </p:nvGraphicFramePr>
        <p:xfrm>
          <a:off x="4034330" y="5353690"/>
          <a:ext cx="1510597" cy="844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82" name="Equation" r:id="rId4" imgW="749160" imgH="419040" progId="Equation.DSMT4">
                  <p:embed/>
                </p:oleObj>
              </mc:Choice>
              <mc:Fallback>
                <p:oleObj name="Equation" r:id="rId4" imgW="7491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4330" y="5353690"/>
                        <a:ext cx="1510597" cy="8449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10"/>
          <p:cNvSpPr/>
          <p:nvPr/>
        </p:nvSpPr>
        <p:spPr>
          <a:xfrm>
            <a:off x="5186480" y="5353690"/>
            <a:ext cx="345645" cy="46086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2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2985" y="4742406"/>
            <a:ext cx="2545763" cy="1665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https://ab-dep-op-elogbook.web.cern.ch/ab-dep-op-elogbook/elogbook/attach.php?attachId=1056849&amp;type=png&amp;fname=200912051049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050" y="904483"/>
            <a:ext cx="2581017" cy="1862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1217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Cross Sections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formalism of cross </a:t>
            </a:r>
            <a:br>
              <a:rPr lang="en-US" dirty="0"/>
            </a:br>
            <a:r>
              <a:rPr lang="en-US" dirty="0"/>
              <a:t>sections was derived for </a:t>
            </a:r>
            <a:br>
              <a:rPr lang="en-US" dirty="0"/>
            </a:br>
            <a:r>
              <a:rPr lang="en-US" dirty="0"/>
              <a:t>Rutherford scattering, in </a:t>
            </a:r>
            <a:br>
              <a:rPr lang="en-US" dirty="0"/>
            </a:br>
            <a:r>
              <a:rPr lang="en-US" dirty="0"/>
              <a:t>which a scattered solid </a:t>
            </a:r>
            <a:br>
              <a:rPr lang="en-US" dirty="0"/>
            </a:br>
            <a:r>
              <a:rPr lang="en-US" dirty="0"/>
              <a:t>angle was mapped to an </a:t>
            </a:r>
            <a:br>
              <a:rPr lang="en-US" dirty="0"/>
            </a:br>
            <a:r>
              <a:rPr lang="en-US" dirty="0"/>
              <a:t>incident cross sectional area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can be generalized to represent the probability of any sort of particle interaction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384" y="975340"/>
            <a:ext cx="36576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1169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target approximation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13" y="1182022"/>
            <a:ext cx="8229600" cy="1393922"/>
          </a:xfrm>
        </p:spPr>
        <p:txBody>
          <a:bodyPr/>
          <a:lstStyle/>
          <a:p>
            <a:r>
              <a:rPr lang="en-US" dirty="0"/>
              <a:t>If the total probability that a particle will interact is small, then the probability of a particular interaction for one incident particle, will be given by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877986" y="2665386"/>
            <a:ext cx="840622" cy="2647496"/>
          </a:xfrm>
          <a:prstGeom prst="rect">
            <a:avLst/>
          </a:prstGeom>
          <a:pattFill prst="pct10">
            <a:fgClr>
              <a:prstClr val="black"/>
            </a:fgClr>
            <a:bgClr>
              <a:prstClr val="white"/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21940" y="3846026"/>
            <a:ext cx="130564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869415" y="5393728"/>
            <a:ext cx="0" cy="56314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701467" y="5403020"/>
            <a:ext cx="0" cy="56314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877985" y="5679944"/>
            <a:ext cx="79628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262426"/>
              </p:ext>
            </p:extLst>
          </p:nvPr>
        </p:nvGraphicFramePr>
        <p:xfrm>
          <a:off x="3027573" y="3311839"/>
          <a:ext cx="5818771" cy="1088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5" name="Equation" r:id="rId3" imgW="3390900" imgH="546100" progId="Equation.DSMT4">
                  <p:embed/>
                </p:oleObj>
              </mc:Choice>
              <mc:Fallback>
                <p:oleObj name="Equation" r:id="rId3" imgW="3390900" imgH="546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7573" y="3311839"/>
                        <a:ext cx="5818771" cy="108873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924543"/>
              </p:ext>
            </p:extLst>
          </p:nvPr>
        </p:nvGraphicFramePr>
        <p:xfrm>
          <a:off x="2183771" y="5777728"/>
          <a:ext cx="188913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6" name="Equation" r:id="rId5" imgW="101600" imgH="152400" progId="Equation.DSMT4">
                  <p:embed/>
                </p:oleObj>
              </mc:Choice>
              <mc:Fallback>
                <p:oleObj name="Equation" r:id="rId5" imgW="1016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3771" y="5777728"/>
                        <a:ext cx="188913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904243"/>
              </p:ext>
            </p:extLst>
          </p:nvPr>
        </p:nvGraphicFramePr>
        <p:xfrm>
          <a:off x="2103550" y="3873927"/>
          <a:ext cx="33178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7" name="Equation" r:id="rId7" imgW="177800" imgH="266700" progId="Equation.DSMT4">
                  <p:embed/>
                </p:oleObj>
              </mc:Choice>
              <mc:Fallback>
                <p:oleObj name="Equation" r:id="rId7" imgW="1778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3550" y="3873927"/>
                        <a:ext cx="331788" cy="5762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4080636" y="4320707"/>
            <a:ext cx="24655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latin typeface="+mn-lt"/>
              </a:rPr>
              <a:t>Target  thickness [L]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H="1" flipV="1">
            <a:off x="3881170" y="4275350"/>
            <a:ext cx="216929" cy="1693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3655376" y="5008623"/>
            <a:ext cx="34630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>
                <a:latin typeface="+mn-lt"/>
              </a:rPr>
              <a:t>Target number density [L</a:t>
            </a:r>
            <a:r>
              <a:rPr lang="en-US" sz="2000" baseline="30000" dirty="0">
                <a:latin typeface="+mn-lt"/>
              </a:rPr>
              <a:t>-3</a:t>
            </a:r>
            <a:r>
              <a:rPr lang="en-US" sz="2000" dirty="0">
                <a:latin typeface="+mn-lt"/>
              </a:rPr>
              <a:t>]</a:t>
            </a:r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 flipH="1" flipV="1">
            <a:off x="3658181" y="4385897"/>
            <a:ext cx="348188" cy="6228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492243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4400" y="328340"/>
            <a:ext cx="8229600" cy="628207"/>
          </a:xfrm>
        </p:spPr>
        <p:txBody>
          <a:bodyPr/>
          <a:lstStyle/>
          <a:p>
            <a:r>
              <a:rPr lang="en-US" dirty="0"/>
              <a:t>Luminosity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aphicFrame>
        <p:nvGraphicFramePr>
          <p:cNvPr id="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005824"/>
              </p:ext>
            </p:extLst>
          </p:nvPr>
        </p:nvGraphicFramePr>
        <p:xfrm>
          <a:off x="1339975" y="5193602"/>
          <a:ext cx="2738438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5" name="Equation" r:id="rId3" imgW="1473120" imgH="228600" progId="Equation.3">
                  <p:embed/>
                </p:oleObj>
              </mc:Choice>
              <mc:Fallback>
                <p:oleObj name="Equation" r:id="rId3" imgW="1473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975" y="5193602"/>
                        <a:ext cx="2738438" cy="493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462665" y="840097"/>
            <a:ext cx="40767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latin typeface="+mn-lt"/>
              </a:rPr>
              <a:t>The relationship of the beam to the rate of observed physics processes is given by the “Luminosity”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4362810" y="590007"/>
            <a:ext cx="808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Rate</a:t>
            </a: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7071085" y="1342482"/>
            <a:ext cx="18049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Cross-section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(“physics”)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777146" y="1696494"/>
            <a:ext cx="17970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“Luminosity”</a:t>
            </a:r>
            <a:endParaRPr lang="en-US" sz="2000" dirty="0">
              <a:latin typeface="+mn-lt"/>
            </a:endParaRPr>
          </a:p>
        </p:txBody>
      </p:sp>
      <p:sp>
        <p:nvSpPr>
          <p:cNvPr id="32" name="Line 8"/>
          <p:cNvSpPr>
            <a:spLocks noChangeShapeType="1"/>
          </p:cNvSpPr>
          <p:nvPr/>
        </p:nvSpPr>
        <p:spPr bwMode="auto">
          <a:xfrm flipV="1">
            <a:off x="6013810" y="1109119"/>
            <a:ext cx="366712" cy="625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9"/>
          <p:cNvSpPr>
            <a:spLocks noChangeShapeType="1"/>
          </p:cNvSpPr>
          <p:nvPr/>
        </p:nvSpPr>
        <p:spPr bwMode="auto">
          <a:xfrm>
            <a:off x="5196247" y="851944"/>
            <a:ext cx="266700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 flipH="1" flipV="1">
            <a:off x="6886935" y="1193257"/>
            <a:ext cx="242887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2958990" y="2491512"/>
            <a:ext cx="597729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Standard unit for Luminosity is cm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</a:rPr>
              <a:t>-2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</a:rPr>
              <a:t>-1</a:t>
            </a:r>
            <a:br>
              <a:rPr lang="en-US" sz="2000" baseline="30000" dirty="0">
                <a:solidFill>
                  <a:schemeClr val="accent2"/>
                </a:solidFill>
                <a:latin typeface="+mn-lt"/>
              </a:rPr>
            </a:br>
            <a:r>
              <a:rPr lang="en-US" sz="2000" dirty="0">
                <a:solidFill>
                  <a:schemeClr val="accent2"/>
                </a:solidFill>
                <a:latin typeface="+mn-lt"/>
              </a:rPr>
              <a:t>Standard unit of cross section is “barn”=10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</a:rPr>
              <a:t>-24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cm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</a:rPr>
              <a:t>2</a:t>
            </a:r>
            <a:br>
              <a:rPr lang="en-US" sz="2000" baseline="30000" dirty="0">
                <a:solidFill>
                  <a:schemeClr val="accent2"/>
                </a:solidFill>
                <a:latin typeface="+mn-lt"/>
              </a:rPr>
            </a:br>
            <a:r>
              <a:rPr lang="en-US" sz="2000" dirty="0">
                <a:solidFill>
                  <a:schemeClr val="accent2"/>
                </a:solidFill>
                <a:latin typeface="+mn-lt"/>
              </a:rPr>
              <a:t>Integrated luminosity is usually in barn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,where</a:t>
            </a:r>
          </a:p>
          <a:p>
            <a:pPr algn="l">
              <a:spcBef>
                <a:spcPct val="50000"/>
              </a:spcBef>
              <a:defRPr/>
            </a:pPr>
            <a:endParaRPr lang="en-US" sz="2000" dirty="0">
              <a:solidFill>
                <a:schemeClr val="accent2"/>
              </a:solidFill>
              <a:latin typeface="+mn-lt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nb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= 10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</a:rPr>
              <a:t>9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b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, fb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=10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</a:rPr>
              <a:t>15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b</a:t>
            </a:r>
            <a:r>
              <a:rPr lang="en-US" sz="2000" baseline="30000" dirty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, etc</a:t>
            </a:r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1524000" y="5747640"/>
            <a:ext cx="18559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  <a:latin typeface="+mn-lt"/>
              </a:rPr>
              <a:t>Incident rate</a:t>
            </a: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1026198" y="6260817"/>
            <a:ext cx="285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  <a:latin typeface="+mn-lt"/>
              </a:rPr>
              <a:t>Target number density</a:t>
            </a: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4187950" y="4911027"/>
            <a:ext cx="21071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  <a:latin typeface="+mn-lt"/>
              </a:rPr>
              <a:t>Target  thickness</a:t>
            </a:r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 flipV="1">
            <a:off x="3365625" y="5606352"/>
            <a:ext cx="155575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40" name="Line 17"/>
          <p:cNvSpPr>
            <a:spLocks noChangeShapeType="1"/>
          </p:cNvSpPr>
          <p:nvPr/>
        </p:nvSpPr>
        <p:spPr bwMode="auto">
          <a:xfrm flipV="1">
            <a:off x="3637738" y="5602316"/>
            <a:ext cx="127757" cy="5432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 flipH="1">
            <a:off x="4072063" y="5160265"/>
            <a:ext cx="13335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736692" y="5443082"/>
            <a:ext cx="2916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Example: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MiniBooNe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primary target:</a:t>
            </a:r>
          </a:p>
        </p:txBody>
      </p:sp>
      <p:graphicFrame>
        <p:nvGraphicFramePr>
          <p:cNvPr id="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226574"/>
              </p:ext>
            </p:extLst>
          </p:nvPr>
        </p:nvGraphicFramePr>
        <p:xfrm>
          <a:off x="6159147" y="6134372"/>
          <a:ext cx="2253287" cy="537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6" name="Equation" r:id="rId5" imgW="990360" imgH="203040" progId="Equation.3">
                  <p:embed/>
                </p:oleObj>
              </mc:Choice>
              <mc:Fallback>
                <p:oleObj name="Equation" r:id="rId5" imgW="990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147" y="6134372"/>
                        <a:ext cx="2253287" cy="5374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523036"/>
              </p:ext>
            </p:extLst>
          </p:nvPr>
        </p:nvGraphicFramePr>
        <p:xfrm>
          <a:off x="3688685" y="3490042"/>
          <a:ext cx="3379640" cy="460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7" name="Equation" r:id="rId7" imgW="1676160" imgH="228600" progId="Equation.3">
                  <p:embed/>
                </p:oleObj>
              </mc:Choice>
              <mc:Fallback>
                <p:oleObj name="Equation" r:id="rId7" imgW="1676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8685" y="3490042"/>
                        <a:ext cx="3379640" cy="4608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680553" y="4609402"/>
            <a:ext cx="31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For (thin) fixed target:</a:t>
            </a:r>
          </a:p>
        </p:txBody>
      </p:sp>
      <p:graphicFrame>
        <p:nvGraphicFramePr>
          <p:cNvPr id="4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670261"/>
              </p:ext>
            </p:extLst>
          </p:nvPr>
        </p:nvGraphicFramePr>
        <p:xfrm>
          <a:off x="5559995" y="479192"/>
          <a:ext cx="159067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8" name="Equation" r:id="rId9" imgW="507960" imgH="177480" progId="Equation.3">
                  <p:embed/>
                </p:oleObj>
              </mc:Choice>
              <mc:Fallback>
                <p:oleObj name="Equation" r:id="rId9" imgW="5079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9995" y="479192"/>
                        <a:ext cx="1590675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9694861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37623" y="495895"/>
            <a:ext cx="8371114" cy="50727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Colliding Beam Luminosity</a:t>
            </a:r>
          </a:p>
        </p:txBody>
      </p:sp>
      <p:pic>
        <p:nvPicPr>
          <p:cNvPr id="38915" name="Object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063" y="1995551"/>
            <a:ext cx="1497012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42963" y="2076513"/>
            <a:ext cx="1195387" cy="1190625"/>
            <a:chOff x="776" y="966"/>
            <a:chExt cx="753" cy="750"/>
          </a:xfrm>
        </p:grpSpPr>
        <p:sp>
          <p:nvSpPr>
            <p:cNvPr id="38940" name="Oval 5"/>
            <p:cNvSpPr>
              <a:spLocks noChangeArrowheads="1"/>
            </p:cNvSpPr>
            <p:nvPr/>
          </p:nvSpPr>
          <p:spPr bwMode="auto">
            <a:xfrm>
              <a:off x="815" y="1002"/>
              <a:ext cx="696" cy="68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1" name="Oval 6"/>
            <p:cNvSpPr>
              <a:spLocks noChangeArrowheads="1"/>
            </p:cNvSpPr>
            <p:nvPr/>
          </p:nvSpPr>
          <p:spPr bwMode="auto">
            <a:xfrm>
              <a:off x="1143" y="966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2" name="Oval 7"/>
            <p:cNvSpPr>
              <a:spLocks noChangeArrowheads="1"/>
            </p:cNvSpPr>
            <p:nvPr/>
          </p:nvSpPr>
          <p:spPr bwMode="auto">
            <a:xfrm>
              <a:off x="1473" y="1308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3" name="Oval 8"/>
            <p:cNvSpPr>
              <a:spLocks noChangeArrowheads="1"/>
            </p:cNvSpPr>
            <p:nvPr/>
          </p:nvSpPr>
          <p:spPr bwMode="auto">
            <a:xfrm>
              <a:off x="776" y="1292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4" name="Oval 9"/>
            <p:cNvSpPr>
              <a:spLocks noChangeArrowheads="1"/>
            </p:cNvSpPr>
            <p:nvPr/>
          </p:nvSpPr>
          <p:spPr bwMode="auto">
            <a:xfrm>
              <a:off x="1134" y="1657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5" name="Oval 10"/>
            <p:cNvSpPr>
              <a:spLocks noChangeArrowheads="1"/>
            </p:cNvSpPr>
            <p:nvPr/>
          </p:nvSpPr>
          <p:spPr bwMode="auto">
            <a:xfrm>
              <a:off x="1387" y="1087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6" name="Oval 11"/>
            <p:cNvSpPr>
              <a:spLocks noChangeArrowheads="1"/>
            </p:cNvSpPr>
            <p:nvPr/>
          </p:nvSpPr>
          <p:spPr bwMode="auto">
            <a:xfrm>
              <a:off x="885" y="1080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7" name="Oval 12"/>
            <p:cNvSpPr>
              <a:spLocks noChangeArrowheads="1"/>
            </p:cNvSpPr>
            <p:nvPr/>
          </p:nvSpPr>
          <p:spPr bwMode="auto">
            <a:xfrm>
              <a:off x="891" y="1549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8" name="Oval 13"/>
            <p:cNvSpPr>
              <a:spLocks noChangeArrowheads="1"/>
            </p:cNvSpPr>
            <p:nvPr/>
          </p:nvSpPr>
          <p:spPr bwMode="auto">
            <a:xfrm>
              <a:off x="1390" y="1555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38917" name="Oval 14"/>
          <p:cNvSpPr>
            <a:spLocks noChangeArrowheads="1"/>
          </p:cNvSpPr>
          <p:nvPr/>
        </p:nvSpPr>
        <p:spPr bwMode="auto">
          <a:xfrm>
            <a:off x="3143250" y="2122551"/>
            <a:ext cx="665163" cy="296862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18" name="Oval 15"/>
          <p:cNvSpPr>
            <a:spLocks noChangeArrowheads="1"/>
          </p:cNvSpPr>
          <p:nvPr/>
        </p:nvSpPr>
        <p:spPr bwMode="auto">
          <a:xfrm>
            <a:off x="3178175" y="2857563"/>
            <a:ext cx="665163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19" name="Oval 16"/>
          <p:cNvSpPr>
            <a:spLocks noChangeArrowheads="1"/>
          </p:cNvSpPr>
          <p:nvPr/>
        </p:nvSpPr>
        <p:spPr bwMode="auto">
          <a:xfrm>
            <a:off x="4325938" y="2819463"/>
            <a:ext cx="665162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0" name="Oval 17"/>
          <p:cNvSpPr>
            <a:spLocks noChangeArrowheads="1"/>
          </p:cNvSpPr>
          <p:nvPr/>
        </p:nvSpPr>
        <p:spPr bwMode="auto">
          <a:xfrm>
            <a:off x="4337050" y="2127313"/>
            <a:ext cx="665163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1" name="Oval 18"/>
          <p:cNvSpPr>
            <a:spLocks noChangeArrowheads="1"/>
          </p:cNvSpPr>
          <p:nvPr/>
        </p:nvSpPr>
        <p:spPr bwMode="auto">
          <a:xfrm>
            <a:off x="3724275" y="2487676"/>
            <a:ext cx="665163" cy="296862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2" name="Line 19"/>
          <p:cNvSpPr>
            <a:spLocks noChangeShapeType="1"/>
          </p:cNvSpPr>
          <p:nvPr/>
        </p:nvSpPr>
        <p:spPr bwMode="auto">
          <a:xfrm>
            <a:off x="3856038" y="2265426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Line 20"/>
          <p:cNvSpPr>
            <a:spLocks noChangeShapeType="1"/>
          </p:cNvSpPr>
          <p:nvPr/>
        </p:nvSpPr>
        <p:spPr bwMode="auto">
          <a:xfrm flipH="1" flipV="1">
            <a:off x="4152900" y="2265426"/>
            <a:ext cx="13176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4" name="Line 21"/>
          <p:cNvSpPr>
            <a:spLocks noChangeShapeType="1"/>
          </p:cNvSpPr>
          <p:nvPr/>
        </p:nvSpPr>
        <p:spPr bwMode="auto">
          <a:xfrm>
            <a:off x="5021263" y="298138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5" name="Line 22"/>
          <p:cNvSpPr>
            <a:spLocks noChangeShapeType="1"/>
          </p:cNvSpPr>
          <p:nvPr/>
        </p:nvSpPr>
        <p:spPr bwMode="auto">
          <a:xfrm flipH="1">
            <a:off x="2887663" y="298138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2" name="Text Box 23"/>
          <p:cNvSpPr txBox="1">
            <a:spLocks noChangeArrowheads="1"/>
          </p:cNvSpPr>
          <p:nvPr/>
        </p:nvSpPr>
        <p:spPr bwMode="auto">
          <a:xfrm>
            <a:off x="439260" y="1294346"/>
            <a:ext cx="573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Circulating beams typically “bunched”</a:t>
            </a:r>
          </a:p>
        </p:txBody>
      </p:sp>
      <p:sp>
        <p:nvSpPr>
          <p:cNvPr id="14353" name="Text Box 24"/>
          <p:cNvSpPr txBox="1">
            <a:spLocks noChangeArrowheads="1"/>
          </p:cNvSpPr>
          <p:nvPr/>
        </p:nvSpPr>
        <p:spPr bwMode="auto">
          <a:xfrm>
            <a:off x="5964238" y="1414968"/>
            <a:ext cx="3179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latin typeface="+mn-lt"/>
              </a:rPr>
              <a:t>(number of interactions)</a:t>
            </a:r>
          </a:p>
        </p:txBody>
      </p:sp>
      <p:sp>
        <p:nvSpPr>
          <p:cNvPr id="14354" name="Text Box 25"/>
          <p:cNvSpPr txBox="1">
            <a:spLocks noChangeArrowheads="1"/>
          </p:cNvSpPr>
          <p:nvPr/>
        </p:nvSpPr>
        <p:spPr bwMode="auto">
          <a:xfrm>
            <a:off x="6519863" y="3238563"/>
            <a:ext cx="2378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Cross-sectional area of beam</a:t>
            </a:r>
          </a:p>
        </p:txBody>
      </p:sp>
      <p:sp>
        <p:nvSpPr>
          <p:cNvPr id="14356" name="Text Box 27"/>
          <p:cNvSpPr txBox="1">
            <a:spLocks noChangeArrowheads="1"/>
          </p:cNvSpPr>
          <p:nvPr/>
        </p:nvSpPr>
        <p:spPr bwMode="auto">
          <a:xfrm>
            <a:off x="426358" y="3749309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</a:rPr>
              <a:t>Total Luminosity:</a:t>
            </a:r>
          </a:p>
        </p:txBody>
      </p:sp>
      <p:pic>
        <p:nvPicPr>
          <p:cNvPr id="38931" name="Object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7283" y="4020772"/>
            <a:ext cx="38147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7" name="Text Box 29"/>
          <p:cNvSpPr txBox="1">
            <a:spLocks noChangeArrowheads="1"/>
          </p:cNvSpPr>
          <p:nvPr/>
        </p:nvSpPr>
        <p:spPr bwMode="auto">
          <a:xfrm>
            <a:off x="6908309" y="4406091"/>
            <a:ext cx="2109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Circumference of machine</a:t>
            </a:r>
          </a:p>
        </p:txBody>
      </p:sp>
      <p:sp>
        <p:nvSpPr>
          <p:cNvPr id="14358" name="Text Box 30"/>
          <p:cNvSpPr txBox="1">
            <a:spLocks noChangeArrowheads="1"/>
          </p:cNvSpPr>
          <p:nvPr/>
        </p:nvSpPr>
        <p:spPr bwMode="auto">
          <a:xfrm>
            <a:off x="6566345" y="5150675"/>
            <a:ext cx="198506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Number of bunches</a:t>
            </a:r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688316" y="2968387"/>
            <a:ext cx="151478" cy="27962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547240" y="4859403"/>
            <a:ext cx="373791" cy="9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6127764" y="4742895"/>
            <a:ext cx="477738" cy="73400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 Box 30"/>
          <p:cNvSpPr txBox="1">
            <a:spLocks noChangeArrowheads="1"/>
          </p:cNvSpPr>
          <p:nvPr/>
        </p:nvSpPr>
        <p:spPr bwMode="auto">
          <a:xfrm>
            <a:off x="4341711" y="5349679"/>
            <a:ext cx="19850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crossing rate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4485737" y="4837042"/>
            <a:ext cx="371946" cy="44179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439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Multi-stage Acceleration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71022"/>
            <a:ext cx="7886700" cy="5241435"/>
          </a:xfrm>
        </p:spPr>
        <p:txBody>
          <a:bodyPr/>
          <a:lstStyle/>
          <a:p>
            <a:r>
              <a:rPr lang="en-US" sz="2000" dirty="0"/>
              <a:t>Early synchrotrons had low energy injection and provided all the acceleration in a single stage.</a:t>
            </a:r>
          </a:p>
          <a:p>
            <a:r>
              <a:rPr lang="en-US" sz="2000" dirty="0"/>
              <a:t>The energy range of a single synchrotron is limited by</a:t>
            </a:r>
          </a:p>
          <a:p>
            <a:pPr lvl="1"/>
            <a:r>
              <a:rPr lang="en-US" sz="1800" dirty="0"/>
              <a:t>An aperture large enough for the injected beam is unreasonably large at high field.</a:t>
            </a:r>
          </a:p>
          <a:p>
            <a:pPr lvl="1"/>
            <a:r>
              <a:rPr lang="en-US" sz="1800" dirty="0"/>
              <a:t>Hysteresis effects result in excessive nonlinear terms at low energy (very important for colliders)</a:t>
            </a:r>
          </a:p>
          <a:p>
            <a:r>
              <a:rPr lang="en-US" sz="2000" dirty="0"/>
              <a:t>Typical range 10-20 for colliders, larger for fixed target</a:t>
            </a:r>
          </a:p>
          <a:p>
            <a:pPr lvl="1"/>
            <a:r>
              <a:rPr lang="en-US" sz="1800" dirty="0"/>
              <a:t>Fermilab Main Ring: 8-400 </a:t>
            </a:r>
            <a:r>
              <a:rPr lang="en-US" sz="1800" dirty="0" err="1"/>
              <a:t>GeV</a:t>
            </a:r>
            <a:r>
              <a:rPr lang="en-US" sz="1800" dirty="0"/>
              <a:t> (50x)</a:t>
            </a:r>
          </a:p>
          <a:p>
            <a:pPr lvl="1"/>
            <a:r>
              <a:rPr lang="en-US" sz="1800" dirty="0"/>
              <a:t>Fermilab </a:t>
            </a:r>
            <a:r>
              <a:rPr lang="en-US" sz="1800" dirty="0" err="1"/>
              <a:t>Tevatron</a:t>
            </a:r>
            <a:r>
              <a:rPr lang="en-US" sz="1800" dirty="0"/>
              <a:t>: 150-980 </a:t>
            </a:r>
            <a:r>
              <a:rPr lang="en-US" sz="1800" dirty="0" err="1"/>
              <a:t>GeV</a:t>
            </a:r>
            <a:r>
              <a:rPr lang="en-US" sz="1800" dirty="0"/>
              <a:t> (6.5x)</a:t>
            </a:r>
          </a:p>
          <a:p>
            <a:pPr lvl="1"/>
            <a:r>
              <a:rPr lang="en-US" sz="1800" dirty="0"/>
              <a:t>LHC: 400-7000 </a:t>
            </a:r>
            <a:r>
              <a:rPr lang="en-US" sz="1800" dirty="0" err="1"/>
              <a:t>GeV</a:t>
            </a:r>
            <a:r>
              <a:rPr lang="en-US" sz="1800" dirty="0"/>
              <a:t> (17x)</a:t>
            </a:r>
          </a:p>
          <a:p>
            <a:r>
              <a:rPr lang="en-US" sz="2000" dirty="0"/>
              <a:t>The highest energy beams require multiple stages of acceleration, with high reliability at each stage</a:t>
            </a:r>
          </a:p>
          <a:p>
            <a:r>
              <a:rPr lang="en-US" sz="2000" dirty="0"/>
              <a:t>How is this done?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09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143" y="401875"/>
            <a:ext cx="8262937" cy="4413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Luminosity of Colliding Beams</a:t>
            </a:r>
          </a:p>
        </p:txBody>
      </p:sp>
      <p:sp>
        <p:nvSpPr>
          <p:cNvPr id="31" name="Content Placeholder 30"/>
          <p:cNvSpPr>
            <a:spLocks noGrp="1"/>
          </p:cNvSpPr>
          <p:nvPr>
            <p:ph idx="1"/>
          </p:nvPr>
        </p:nvSpPr>
        <p:spPr>
          <a:xfrm>
            <a:off x="454891" y="875150"/>
            <a:ext cx="8355012" cy="6197853"/>
          </a:xfrm>
        </p:spPr>
        <p:txBody>
          <a:bodyPr>
            <a:normAutofit/>
          </a:bodyPr>
          <a:lstStyle/>
          <a:p>
            <a:r>
              <a:rPr lang="en-US" sz="2000" dirty="0"/>
              <a:t>For equally intense Gaussian beams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endParaRPr lang="en-US" sz="2000" dirty="0"/>
          </a:p>
          <a:p>
            <a:r>
              <a:rPr lang="en-US" sz="2000" dirty="0"/>
              <a:t>Using                                we have</a:t>
            </a:r>
          </a:p>
          <a:p>
            <a:endParaRPr lang="en-US" sz="2000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432843"/>
              </p:ext>
            </p:extLst>
          </p:nvPr>
        </p:nvGraphicFramePr>
        <p:xfrm>
          <a:off x="2629766" y="3237350"/>
          <a:ext cx="3954463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06" name="Equation" r:id="rId3" imgW="1473200" imgH="431800" progId="Equation.DSMT4">
                  <p:embed/>
                </p:oleObj>
              </mc:Choice>
              <mc:Fallback>
                <p:oleObj name="Equation" r:id="rId3" imgW="14732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9766" y="3237350"/>
                        <a:ext cx="3954463" cy="11588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31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409421"/>
              </p:ext>
            </p:extLst>
          </p:nvPr>
        </p:nvGraphicFramePr>
        <p:xfrm>
          <a:off x="3198091" y="1332350"/>
          <a:ext cx="2644775" cy="126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07" name="Equation" r:id="rId5" imgW="901440" imgH="431640" progId="Equation.3">
                  <p:embed/>
                </p:oleObj>
              </mc:Choice>
              <mc:Fallback>
                <p:oleObj name="Equation" r:id="rId5" imgW="901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8091" y="1332350"/>
                        <a:ext cx="2644775" cy="1265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6322291" y="1179950"/>
            <a:ext cx="2496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Geometrical factor: </a:t>
            </a:r>
            <a:br>
              <a:rPr lang="en-US" sz="2000" dirty="0">
                <a:solidFill>
                  <a:srgbClr val="FF0000"/>
                </a:solidFill>
                <a:latin typeface="+mn-lt"/>
              </a:rPr>
            </a:br>
            <a:r>
              <a:rPr lang="en-US" sz="2000" dirty="0">
                <a:solidFill>
                  <a:srgbClr val="FF0000"/>
                </a:solidFill>
                <a:latin typeface="+mn-lt"/>
              </a:rPr>
              <a:t>    - crossing angle</a:t>
            </a:r>
            <a:br>
              <a:rPr lang="en-US" sz="2000" dirty="0">
                <a:solidFill>
                  <a:srgbClr val="FF0000"/>
                </a:solidFill>
                <a:latin typeface="+mn-lt"/>
              </a:rPr>
            </a:br>
            <a:r>
              <a:rPr lang="en-US" sz="2000" dirty="0">
                <a:solidFill>
                  <a:srgbClr val="FF0000"/>
                </a:solidFill>
                <a:latin typeface="+mn-lt"/>
              </a:rPr>
              <a:t>    - hourglass effect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10800000" flipV="1">
            <a:off x="5788891" y="1560950"/>
            <a:ext cx="460862" cy="2688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88010" y="774426"/>
            <a:ext cx="249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Particles in a bunch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rot="10800000" flipV="1">
            <a:off x="4874491" y="1027550"/>
            <a:ext cx="960125" cy="4608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322291" y="2322950"/>
            <a:ext cx="2649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Transverse size (RMS)</a:t>
            </a:r>
          </a:p>
        </p:txBody>
      </p:sp>
      <p:cxnSp>
        <p:nvCxnSpPr>
          <p:cNvPr id="40" name="Straight Arrow Connector 39"/>
          <p:cNvCxnSpPr>
            <a:stCxn id="39" idx="1"/>
          </p:cNvCxnSpPr>
          <p:nvPr/>
        </p:nvCxnSpPr>
        <p:spPr>
          <a:xfrm flipH="1" flipV="1">
            <a:off x="5179291" y="2475351"/>
            <a:ext cx="1143000" cy="2015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835891" y="1256150"/>
            <a:ext cx="2496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+mn-lt"/>
              </a:rPr>
              <a:t>Collision frequency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3274291" y="1484750"/>
            <a:ext cx="7620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78691" y="4075550"/>
            <a:ext cx="2621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+mn-lt"/>
              </a:rPr>
              <a:t>Revolution frequency</a:t>
            </a:r>
          </a:p>
        </p:txBody>
      </p:sp>
      <p:cxnSp>
        <p:nvCxnSpPr>
          <p:cNvPr id="49" name="Straight Arrow Connector 48"/>
          <p:cNvCxnSpPr>
            <a:stCxn id="48" idx="3"/>
          </p:cNvCxnSpPr>
          <p:nvPr/>
        </p:nvCxnSpPr>
        <p:spPr>
          <a:xfrm flipV="1">
            <a:off x="3000231" y="3999350"/>
            <a:ext cx="314905" cy="2762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902691" y="4456550"/>
            <a:ext cx="26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+mn-lt"/>
              </a:rPr>
              <a:t>Number of bunches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4417291" y="3999350"/>
            <a:ext cx="234701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398491" y="4304150"/>
            <a:ext cx="2649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Betatron function at collision point </a:t>
            </a:r>
            <a:r>
              <a:rPr lang="en-US" sz="20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FF0000"/>
                </a:solidFill>
                <a:latin typeface="+mn-lt"/>
                <a:sym typeface="Wingdings"/>
              </a:rPr>
              <a:t> want a small </a:t>
            </a:r>
            <a:r>
              <a:rPr lang="el-GR" sz="2000" dirty="0">
                <a:solidFill>
                  <a:srgbClr val="FF0000"/>
                </a:solidFill>
                <a:latin typeface="+mn-lt"/>
                <a:sym typeface="Wingdings"/>
              </a:rPr>
              <a:t>β</a:t>
            </a:r>
            <a:r>
              <a:rPr lang="en-US" sz="2000" dirty="0">
                <a:solidFill>
                  <a:srgbClr val="FF0000"/>
                </a:solidFill>
                <a:latin typeface="+mn-lt"/>
                <a:sym typeface="Wingdings"/>
              </a:rPr>
              <a:t>*!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5560291" y="4304150"/>
            <a:ext cx="7620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375891" y="3846950"/>
            <a:ext cx="2768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Normalized emittance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 flipH="1">
            <a:off x="6017492" y="4075550"/>
            <a:ext cx="380999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Date Placeholder 6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6" name="Footer Placeholder 6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988010" y="3301870"/>
            <a:ext cx="531627" cy="1419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550891" y="3008750"/>
            <a:ext cx="247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n-lt"/>
              </a:rPr>
              <a:t>prop. to energy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071404"/>
              </p:ext>
            </p:extLst>
          </p:nvPr>
        </p:nvGraphicFramePr>
        <p:xfrm>
          <a:off x="3399703" y="3021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08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99703" y="3021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193208"/>
              </p:ext>
            </p:extLst>
          </p:nvPr>
        </p:nvGraphicFramePr>
        <p:xfrm>
          <a:off x="3399703" y="3021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09" name="Equation" r:id="rId9" imgW="114300" imgH="165100" progId="Equation.DSMT4">
                  <p:embed/>
                </p:oleObj>
              </mc:Choice>
              <mc:Fallback>
                <p:oleObj name="Equation" r:id="rId9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99703" y="3021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283263"/>
              </p:ext>
            </p:extLst>
          </p:nvPr>
        </p:nvGraphicFramePr>
        <p:xfrm>
          <a:off x="3399703" y="30087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10" name="Equation" r:id="rId10" imgW="114300" imgH="165100" progId="Equation.DSMT4">
                  <p:embed/>
                </p:oleObj>
              </mc:Choice>
              <mc:Fallback>
                <p:oleObj name="Equation" r:id="rId10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99703" y="30087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259903"/>
              </p:ext>
            </p:extLst>
          </p:nvPr>
        </p:nvGraphicFramePr>
        <p:xfrm>
          <a:off x="1437118" y="2567625"/>
          <a:ext cx="2156084" cy="857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11" name="Equation" r:id="rId11" imgW="1117600" imgH="444500" progId="Equation.DSMT4">
                  <p:embed/>
                </p:oleObj>
              </mc:Choice>
              <mc:Fallback>
                <p:oleObj name="Equation" r:id="rId11" imgW="11176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7118" y="2567625"/>
                        <a:ext cx="2156084" cy="85762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Straight Arrow Connector 33"/>
          <p:cNvCxnSpPr/>
          <p:nvPr/>
        </p:nvCxnSpPr>
        <p:spPr>
          <a:xfrm flipV="1">
            <a:off x="4645891" y="3999350"/>
            <a:ext cx="280739" cy="914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055091" y="4913750"/>
            <a:ext cx="264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  <a:latin typeface="+mn-lt"/>
              </a:rPr>
              <a:t>Particles in bunch</a:t>
            </a:r>
          </a:p>
        </p:txBody>
      </p:sp>
      <p:sp>
        <p:nvSpPr>
          <p:cNvPr id="8" name="Rectangle 7"/>
          <p:cNvSpPr/>
          <p:nvPr/>
        </p:nvSpPr>
        <p:spPr>
          <a:xfrm>
            <a:off x="6398491" y="4989950"/>
            <a:ext cx="21336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683491" y="5383252"/>
            <a:ext cx="7696200" cy="122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latin typeface="+mn-lt"/>
              </a:rPr>
              <a:t>Record </a:t>
            </a:r>
            <a:r>
              <a:rPr lang="en-US" sz="2000" dirty="0" err="1">
                <a:latin typeface="+mn-lt"/>
              </a:rPr>
              <a:t>e+e</a:t>
            </a:r>
            <a:r>
              <a:rPr lang="en-US" sz="2000" dirty="0">
                <a:latin typeface="+mn-lt"/>
              </a:rPr>
              <a:t>- Luminosity (KEK-B): 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	      	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2.11x10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-1 </a:t>
            </a:r>
            <a:br>
              <a:rPr lang="en-US" sz="2000" baseline="30000" dirty="0">
                <a:solidFill>
                  <a:srgbClr val="CC0000"/>
                </a:solidFill>
                <a:latin typeface="+mn-lt"/>
              </a:rPr>
            </a:br>
            <a:r>
              <a:rPr lang="en-US" sz="2000" dirty="0">
                <a:solidFill>
                  <a:srgbClr val="292934"/>
                </a:solidFill>
                <a:latin typeface="+mn-lt"/>
              </a:rPr>
              <a:t>Record p-</a:t>
            </a:r>
            <a:r>
              <a:rPr lang="en-US" sz="2000" dirty="0" err="1">
                <a:solidFill>
                  <a:srgbClr val="292934"/>
                </a:solidFill>
                <a:latin typeface="+mn-lt"/>
              </a:rPr>
              <a:t>pBar</a:t>
            </a:r>
            <a:r>
              <a:rPr lang="en-US" sz="2000" dirty="0">
                <a:solidFill>
                  <a:srgbClr val="292934"/>
                </a:solidFill>
                <a:latin typeface="+mn-lt"/>
              </a:rPr>
              <a:t> Luminosity (Tevatron):         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	4.06x10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32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-1 </a:t>
            </a:r>
            <a:br>
              <a:rPr lang="en-US" sz="2000" baseline="30000" dirty="0">
                <a:solidFill>
                  <a:srgbClr val="CC0000"/>
                </a:solidFill>
                <a:latin typeface="+mn-lt"/>
              </a:rPr>
            </a:br>
            <a:r>
              <a:rPr lang="en-US" sz="2000" dirty="0">
                <a:solidFill>
                  <a:srgbClr val="292934"/>
                </a:solidFill>
                <a:latin typeface="+mn-lt"/>
              </a:rPr>
              <a:t>Record Hadronic Luminosity (LHC):             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	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2.06x10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000" baseline="30000" dirty="0">
                <a:solidFill>
                  <a:srgbClr val="CC0000"/>
                </a:solidFill>
                <a:latin typeface="+mn-lt"/>
              </a:rPr>
              <a:t>-1</a:t>
            </a:r>
            <a:br>
              <a:rPr lang="en-US" sz="2000" baseline="30000" dirty="0">
                <a:solidFill>
                  <a:srgbClr val="CC0000"/>
                </a:solidFill>
                <a:latin typeface="+mn-lt"/>
              </a:rPr>
            </a:br>
            <a:endParaRPr lang="en-US" sz="2000" baseline="30000" dirty="0">
              <a:solidFill>
                <a:srgbClr val="CC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41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32" grpId="0"/>
      <p:bldP spid="36" grpId="0"/>
      <p:bldP spid="39" grpId="0"/>
      <p:bldP spid="42" grpId="0"/>
      <p:bldP spid="48" grpId="0"/>
      <p:bldP spid="51" grpId="0"/>
      <p:bldP spid="57" grpId="0"/>
      <p:bldP spid="61" grpId="0"/>
      <p:bldP spid="28" grpId="0"/>
      <p:bldP spid="35" grpId="0"/>
      <p:bldP spid="8" grpId="0" animBg="1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596" y="431625"/>
            <a:ext cx="6837637" cy="463731"/>
          </a:xfrm>
        </p:spPr>
        <p:txBody>
          <a:bodyPr>
            <a:normAutofit fontScale="90000"/>
          </a:bodyPr>
          <a:lstStyle/>
          <a:p>
            <a:r>
              <a:rPr lang="en-US" dirty="0"/>
              <a:t>Limits to </a:t>
            </a:r>
            <a:r>
              <a:rPr lang="el-GR" dirty="0">
                <a:latin typeface="Symbol" pitchFamily="18" charset="2"/>
              </a:rPr>
              <a:t>β</a:t>
            </a:r>
            <a:r>
              <a:rPr lang="en-US" dirty="0"/>
              <a:t>*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9C9FA3-8426-4C5C-8E62-0AF2AB6B414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pSp>
        <p:nvGrpSpPr>
          <p:cNvPr id="3" name="Group 34"/>
          <p:cNvGrpSpPr/>
          <p:nvPr/>
        </p:nvGrpSpPr>
        <p:grpSpPr>
          <a:xfrm>
            <a:off x="584131" y="1171111"/>
            <a:ext cx="2688349" cy="4262955"/>
            <a:chOff x="1153956" y="894271"/>
            <a:chExt cx="2688349" cy="4262955"/>
          </a:xfrm>
        </p:grpSpPr>
        <p:cxnSp>
          <p:nvCxnSpPr>
            <p:cNvPr id="8" name="Straight Connector 7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5"/>
          <p:cNvGrpSpPr/>
          <p:nvPr/>
        </p:nvGrpSpPr>
        <p:grpSpPr>
          <a:xfrm flipH="1">
            <a:off x="3272480" y="1171110"/>
            <a:ext cx="2688336" cy="4262955"/>
            <a:chOff x="1153956" y="894271"/>
            <a:chExt cx="2688349" cy="4262955"/>
          </a:xfrm>
        </p:grpSpPr>
        <p:cxnSp>
          <p:nvCxnSpPr>
            <p:cNvPr id="37" name="Straight Connector 36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153026"/>
              </p:ext>
            </p:extLst>
          </p:nvPr>
        </p:nvGraphicFramePr>
        <p:xfrm>
          <a:off x="573072" y="5619300"/>
          <a:ext cx="3454400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30" name="Equation" r:id="rId3" imgW="1905000" imgH="444500" progId="Equation.DSMT4">
                  <p:embed/>
                </p:oleObj>
              </mc:Choice>
              <mc:Fallback>
                <p:oleObj name="Equation" r:id="rId3" imgW="19050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72" y="5619300"/>
                        <a:ext cx="3454400" cy="806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6" name="Straight Arrow Connector 65"/>
          <p:cNvCxnSpPr/>
          <p:nvPr/>
        </p:nvCxnSpPr>
        <p:spPr>
          <a:xfrm flipV="1">
            <a:off x="2553282" y="5456751"/>
            <a:ext cx="680379" cy="3877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4232599" y="5839191"/>
            <a:ext cx="33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sym typeface="Symbol"/>
              </a:rPr>
              <a:t> small </a:t>
            </a:r>
            <a:r>
              <a:rPr lang="en-US" sz="1600" dirty="0">
                <a:latin typeface="Symbol" pitchFamily="18" charset="2"/>
                <a:sym typeface="Symbol"/>
              </a:rPr>
              <a:t>β</a:t>
            </a:r>
            <a:r>
              <a:rPr lang="en-US" sz="1600" dirty="0">
                <a:sym typeface="Symbol"/>
              </a:rPr>
              <a:t>* means large β</a:t>
            </a:r>
            <a:br>
              <a:rPr lang="en-US" sz="1600" dirty="0">
                <a:sym typeface="Symbol"/>
              </a:rPr>
            </a:br>
            <a:r>
              <a:rPr lang="en-US" sz="1600" dirty="0">
                <a:sym typeface="Symbol"/>
              </a:rPr>
              <a:t>    (aperture) at focusing triplet</a:t>
            </a:r>
            <a:endParaRPr lang="en-US" sz="1600" dirty="0"/>
          </a:p>
        </p:txBody>
      </p:sp>
      <p:cxnSp>
        <p:nvCxnSpPr>
          <p:cNvPr id="73" name="Straight Arrow Connector 72"/>
          <p:cNvCxnSpPr/>
          <p:nvPr/>
        </p:nvCxnSpPr>
        <p:spPr>
          <a:xfrm flipV="1">
            <a:off x="392105" y="5459050"/>
            <a:ext cx="5900340" cy="134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 flipH="1" flipV="1">
            <a:off x="-1758575" y="3398600"/>
            <a:ext cx="44549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606645" y="5382850"/>
            <a:ext cx="64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n-lt"/>
              </a:rPr>
              <a:t>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45725" y="1171110"/>
            <a:ext cx="2688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Symbol" pitchFamily="18" charset="2"/>
              </a:rPr>
              <a:t>β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71" name="Freeform 70"/>
          <p:cNvSpPr/>
          <p:nvPr/>
        </p:nvSpPr>
        <p:spPr>
          <a:xfrm>
            <a:off x="3680863" y="1247921"/>
            <a:ext cx="3966169" cy="4760659"/>
          </a:xfrm>
          <a:custGeom>
            <a:avLst/>
            <a:gdLst>
              <a:gd name="connsiteX0" fmla="*/ 4590473 w 5138498"/>
              <a:gd name="connsiteY0" fmla="*/ 4405746 h 4405746"/>
              <a:gd name="connsiteX1" fmla="*/ 4867564 w 5138498"/>
              <a:gd name="connsiteY1" fmla="*/ 3722255 h 4405746"/>
              <a:gd name="connsiteX2" fmla="*/ 4738255 w 5138498"/>
              <a:gd name="connsiteY2" fmla="*/ 1958109 h 4405746"/>
              <a:gd name="connsiteX3" fmla="*/ 2466109 w 5138498"/>
              <a:gd name="connsiteY3" fmla="*/ 637309 h 4405746"/>
              <a:gd name="connsiteX4" fmla="*/ 0 w 5138498"/>
              <a:gd name="connsiteY4" fmla="*/ 0 h 4405746"/>
              <a:gd name="connsiteX0" fmla="*/ 4590473 w 5092316"/>
              <a:gd name="connsiteY0" fmla="*/ 4405746 h 4405746"/>
              <a:gd name="connsiteX1" fmla="*/ 4738255 w 5092316"/>
              <a:gd name="connsiteY1" fmla="*/ 1958109 h 4405746"/>
              <a:gd name="connsiteX2" fmla="*/ 2466109 w 5092316"/>
              <a:gd name="connsiteY2" fmla="*/ 637309 h 4405746"/>
              <a:gd name="connsiteX3" fmla="*/ 0 w 5092316"/>
              <a:gd name="connsiteY3" fmla="*/ 0 h 4405746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5027528"/>
              <a:gd name="connsiteY0" fmla="*/ 4819961 h 4819961"/>
              <a:gd name="connsiteX1" fmla="*/ 5012975 w 5027528"/>
              <a:gd name="connsiteY1" fmla="*/ 2598259 h 4819961"/>
              <a:gd name="connsiteX2" fmla="*/ 2466109 w 5027528"/>
              <a:gd name="connsiteY2" fmla="*/ 637309 h 4819961"/>
              <a:gd name="connsiteX3" fmla="*/ 0 w 5027528"/>
              <a:gd name="connsiteY3" fmla="*/ 0 h 4819961"/>
              <a:gd name="connsiteX0" fmla="*/ 2553426 w 5072480"/>
              <a:gd name="connsiteY0" fmla="*/ 4819961 h 4819961"/>
              <a:gd name="connsiteX1" fmla="*/ 5012975 w 5072480"/>
              <a:gd name="connsiteY1" fmla="*/ 2598259 h 4819961"/>
              <a:gd name="connsiteX2" fmla="*/ 2910457 w 5072480"/>
              <a:gd name="connsiteY2" fmla="*/ 753118 h 4819961"/>
              <a:gd name="connsiteX3" fmla="*/ 0 w 5072480"/>
              <a:gd name="connsiteY3" fmla="*/ 0 h 4819961"/>
              <a:gd name="connsiteX0" fmla="*/ 2553426 w 5151821"/>
              <a:gd name="connsiteY0" fmla="*/ 4819961 h 4819961"/>
              <a:gd name="connsiteX1" fmla="*/ 5092316 w 5151821"/>
              <a:gd name="connsiteY1" fmla="*/ 2861851 h 4819961"/>
              <a:gd name="connsiteX2" fmla="*/ 2910457 w 5151821"/>
              <a:gd name="connsiteY2" fmla="*/ 753118 h 4819961"/>
              <a:gd name="connsiteX3" fmla="*/ 0 w 5151821"/>
              <a:gd name="connsiteY3" fmla="*/ 0 h 4819961"/>
              <a:gd name="connsiteX0" fmla="*/ 3071096 w 5092758"/>
              <a:gd name="connsiteY0" fmla="*/ 4865242 h 4865242"/>
              <a:gd name="connsiteX1" fmla="*/ 5092316 w 5092758"/>
              <a:gd name="connsiteY1" fmla="*/ 2861851 h 4865242"/>
              <a:gd name="connsiteX2" fmla="*/ 2910457 w 5092758"/>
              <a:gd name="connsiteY2" fmla="*/ 753118 h 4865242"/>
              <a:gd name="connsiteX3" fmla="*/ 0 w 5092758"/>
              <a:gd name="connsiteY3" fmla="*/ 0 h 4865242"/>
              <a:gd name="connsiteX0" fmla="*/ 3071096 w 4834042"/>
              <a:gd name="connsiteY0" fmla="*/ 4865242 h 4865242"/>
              <a:gd name="connsiteX1" fmla="*/ 4833480 w 4834042"/>
              <a:gd name="connsiteY1" fmla="*/ 2869398 h 4865242"/>
              <a:gd name="connsiteX2" fmla="*/ 2910457 w 4834042"/>
              <a:gd name="connsiteY2" fmla="*/ 753118 h 4865242"/>
              <a:gd name="connsiteX3" fmla="*/ 0 w 4834042"/>
              <a:gd name="connsiteY3" fmla="*/ 0 h 4865242"/>
              <a:gd name="connsiteX0" fmla="*/ 3071096 w 4836417"/>
              <a:gd name="connsiteY0" fmla="*/ 4865242 h 4865242"/>
              <a:gd name="connsiteX1" fmla="*/ 4833480 w 4836417"/>
              <a:gd name="connsiteY1" fmla="*/ 2869398 h 4865242"/>
              <a:gd name="connsiteX2" fmla="*/ 2691441 w 4836417"/>
              <a:gd name="connsiteY2" fmla="*/ 753118 h 4865242"/>
              <a:gd name="connsiteX3" fmla="*/ 0 w 4836417"/>
              <a:gd name="connsiteY3" fmla="*/ 0 h 4865242"/>
              <a:gd name="connsiteX0" fmla="*/ 4552424 w 5129818"/>
              <a:gd name="connsiteY0" fmla="*/ 4887481 h 4887481"/>
              <a:gd name="connsiteX1" fmla="*/ 4833480 w 5129818"/>
              <a:gd name="connsiteY1" fmla="*/ 2869398 h 4887481"/>
              <a:gd name="connsiteX2" fmla="*/ 2691441 w 5129818"/>
              <a:gd name="connsiteY2" fmla="*/ 753118 h 4887481"/>
              <a:gd name="connsiteX3" fmla="*/ 0 w 5129818"/>
              <a:gd name="connsiteY3" fmla="*/ 0 h 4887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9818" h="4887481">
                <a:moveTo>
                  <a:pt x="4552424" y="4887481"/>
                </a:moveTo>
                <a:cubicBezTo>
                  <a:pt x="5407171" y="4686963"/>
                  <a:pt x="5143644" y="3558459"/>
                  <a:pt x="4833480" y="2869398"/>
                </a:cubicBezTo>
                <a:cubicBezTo>
                  <a:pt x="4523316" y="2180338"/>
                  <a:pt x="3540160" y="1230093"/>
                  <a:pt x="2691441" y="753118"/>
                </a:cubicBezTo>
                <a:cubicBezTo>
                  <a:pt x="1842722" y="276143"/>
                  <a:pt x="838200" y="155479"/>
                  <a:pt x="0" y="0"/>
                </a:cubicBezTo>
              </a:path>
            </a:pathLst>
          </a:cu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4834" y="385800"/>
            <a:ext cx="2479166" cy="220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6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7" t="5292" r="19269" b="1597"/>
          <a:stretch/>
        </p:blipFill>
        <p:spPr>
          <a:xfrm>
            <a:off x="6529318" y="3278551"/>
            <a:ext cx="2502140" cy="2222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960" y="443711"/>
            <a:ext cx="7886700" cy="600164"/>
          </a:xfrm>
        </p:spPr>
        <p:txBody>
          <a:bodyPr/>
          <a:lstStyle/>
          <a:p>
            <a:r>
              <a:rPr lang="en-US" dirty="0"/>
              <a:t>The “Squeeze”?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1234" y="1156401"/>
            <a:ext cx="8251825" cy="4181658"/>
          </a:xfrm>
        </p:spPr>
        <p:txBody>
          <a:bodyPr/>
          <a:lstStyle/>
          <a:p>
            <a:r>
              <a:rPr lang="en-US" sz="1800" dirty="0"/>
              <a:t>In general, synchrotrons scale all magnetic fields with the momentum, so the optics remain constant – with one exception.</a:t>
            </a:r>
          </a:p>
          <a:p>
            <a:r>
              <a:rPr lang="en-US" sz="1800" dirty="0"/>
              <a:t>Recall that because of adiabatic damping, beam gets smaller as it accelerates.</a:t>
            </a:r>
          </a:p>
          <a:p>
            <a:endParaRPr lang="en-US" sz="1800" dirty="0"/>
          </a:p>
          <a:p>
            <a:r>
              <a:rPr lang="en-US" sz="1800" dirty="0"/>
              <a:t>This means all apertures must be large enough to accommodate the injected beam.</a:t>
            </a:r>
          </a:p>
          <a:p>
            <a:pPr lvl="1"/>
            <a:r>
              <a:rPr lang="en-US" sz="1400" dirty="0"/>
              <a:t>This a problem for the large </a:t>
            </a:r>
            <a:r>
              <a:rPr lang="el-GR" sz="1400" dirty="0"/>
              <a:t>β</a:t>
            </a:r>
            <a:r>
              <a:rPr lang="en-US" sz="1400" dirty="0"/>
              <a:t> values in the final focus</a:t>
            </a:r>
            <a:br>
              <a:rPr lang="en-US" sz="1400" dirty="0"/>
            </a:br>
            <a:r>
              <a:rPr lang="en-US" sz="1400" dirty="0"/>
              <a:t>triplets</a:t>
            </a:r>
          </a:p>
          <a:p>
            <a:r>
              <a:rPr lang="en-US" sz="1800" dirty="0"/>
              <a:t>For this reason, injection optics have a larger </a:t>
            </a:r>
            <a:br>
              <a:rPr lang="en-US" sz="1800" dirty="0"/>
            </a:br>
            <a:r>
              <a:rPr lang="en-US" sz="1800" dirty="0"/>
              <a:t>value of </a:t>
            </a:r>
            <a:r>
              <a:rPr lang="el-GR" sz="1800" dirty="0"/>
              <a:t>β*</a:t>
            </a:r>
            <a:r>
              <a:rPr lang="en-US" sz="1800" dirty="0"/>
              <a:t>, and therefor a smaller value of </a:t>
            </a:r>
            <a:r>
              <a:rPr lang="el-GR" sz="1800" dirty="0"/>
              <a:t>β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in the focusing triplets.</a:t>
            </a:r>
          </a:p>
          <a:p>
            <a:r>
              <a:rPr lang="en-US" sz="1800" dirty="0"/>
              <a:t>After acceleration, beam is “squeezed” to a </a:t>
            </a:r>
            <a:br>
              <a:rPr lang="en-US" sz="1800" dirty="0"/>
            </a:br>
            <a:r>
              <a:rPr lang="en-US" sz="1800" dirty="0"/>
              <a:t>smaller </a:t>
            </a:r>
            <a:r>
              <a:rPr lang="el-GR" sz="1800" dirty="0"/>
              <a:t>β*</a:t>
            </a:r>
            <a:r>
              <a:rPr lang="en-US" sz="1800" dirty="0"/>
              <a:t> for collision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9020477"/>
              </p:ext>
            </p:extLst>
          </p:nvPr>
        </p:nvGraphicFramePr>
        <p:xfrm>
          <a:off x="2983137" y="2056555"/>
          <a:ext cx="1793315" cy="792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4" name="Equation" r:id="rId4" imgW="1092200" imgH="482600" progId="Equation.DSMT4">
                  <p:embed/>
                </p:oleObj>
              </mc:Choice>
              <mc:Fallback>
                <p:oleObj name="Equation" r:id="rId4" imgW="1092200" imgH="4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83137" y="2056555"/>
                        <a:ext cx="1793315" cy="792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879995" y="2259315"/>
            <a:ext cx="224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factor of ~4 for LHC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518836" y="3581180"/>
            <a:ext cx="2136274" cy="11696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6" t="4299" r="19269" b="1598"/>
          <a:stretch/>
        </p:blipFill>
        <p:spPr>
          <a:xfrm>
            <a:off x="3801465" y="5003897"/>
            <a:ext cx="1793504" cy="1641028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9668516">
            <a:off x="5693351" y="4580251"/>
            <a:ext cx="725737" cy="396908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0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617" y="463775"/>
            <a:ext cx="8262937" cy="4413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ea typeface="+mj-ea"/>
              </a:rPr>
              <a:t>Orbit correction</a:t>
            </a:r>
          </a:p>
        </p:txBody>
      </p:sp>
      <p:sp>
        <p:nvSpPr>
          <p:cNvPr id="9221" name="Content Placeholder 4"/>
          <p:cNvSpPr>
            <a:spLocks noGrp="1"/>
          </p:cNvSpPr>
          <p:nvPr>
            <p:ph idx="1"/>
          </p:nvPr>
        </p:nvSpPr>
        <p:spPr>
          <a:xfrm>
            <a:off x="470647" y="948950"/>
            <a:ext cx="8251825" cy="573825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rebuchet MS" charset="0"/>
              </a:rPr>
              <a:t>Generally, beam lines or synchrotrons will have beam position monitors (BPM</a:t>
            </a:r>
            <a:r>
              <a:rPr lang="ja-JP" altLang="en-US" sz="2000" dirty="0">
                <a:latin typeface="Trebuchet MS" charset="0"/>
              </a:rPr>
              <a:t>’</a:t>
            </a:r>
            <a:r>
              <a:rPr lang="en-US" sz="2000" dirty="0">
                <a:latin typeface="Trebuchet MS" charset="0"/>
              </a:rPr>
              <a:t>s) and correction dipoles (trims)</a:t>
            </a:r>
          </a:p>
          <a:p>
            <a:endParaRPr lang="en-US" sz="2000" dirty="0">
              <a:latin typeface="Trebuchet MS" charset="0"/>
            </a:endParaRPr>
          </a:p>
          <a:p>
            <a:endParaRPr lang="en-US" sz="1600" dirty="0">
              <a:latin typeface="Trebuchet MS" charset="0"/>
            </a:endParaRPr>
          </a:p>
          <a:p>
            <a:endParaRPr lang="en-US" sz="1600" dirty="0">
              <a:latin typeface="Trebuchet MS" charset="0"/>
            </a:endParaRPr>
          </a:p>
          <a:p>
            <a:r>
              <a:rPr lang="en-US" sz="2000" dirty="0">
                <a:latin typeface="Trebuchet MS" charset="0"/>
              </a:rPr>
              <a:t>We would like to use the trims to cancel out the effect of </a:t>
            </a:r>
            <a:r>
              <a:rPr lang="en-US" sz="2000" dirty="0" err="1">
                <a:latin typeface="Trebuchet MS" charset="0"/>
              </a:rPr>
              <a:t>beamline</a:t>
            </a:r>
            <a:r>
              <a:rPr lang="en-US" sz="2000" dirty="0">
                <a:latin typeface="Trebuchet MS" charset="0"/>
              </a:rPr>
              <a:t> </a:t>
            </a:r>
            <a:r>
              <a:rPr lang="en-US" sz="2000" dirty="0" err="1">
                <a:latin typeface="Trebuchet MS" charset="0"/>
              </a:rPr>
              <a:t>imperfectins</a:t>
            </a:r>
            <a:r>
              <a:rPr lang="en-US" sz="2000" dirty="0">
                <a:latin typeface="Trebuchet MS" charset="0"/>
              </a:rPr>
              <a:t>, </a:t>
            </a:r>
            <a:r>
              <a:rPr lang="en-US" sz="2000" dirty="0" err="1">
                <a:latin typeface="Trebuchet MS" charset="0"/>
              </a:rPr>
              <a:t>ie</a:t>
            </a:r>
            <a:endParaRPr lang="en-US" sz="2000" dirty="0">
              <a:latin typeface="Trebuchet MS" charset="0"/>
            </a:endParaRPr>
          </a:p>
          <a:p>
            <a:endParaRPr lang="en-US" sz="2000" dirty="0">
              <a:latin typeface="Trebuchet MS" charset="0"/>
            </a:endParaRPr>
          </a:p>
          <a:p>
            <a:endParaRPr lang="en-US" sz="2000" dirty="0">
              <a:latin typeface="Trebuchet MS" charset="0"/>
            </a:endParaRPr>
          </a:p>
          <a:p>
            <a:endParaRPr lang="en-US" sz="2000" dirty="0">
              <a:latin typeface="Trebuchet MS" charset="0"/>
            </a:endParaRPr>
          </a:p>
          <a:p>
            <a:r>
              <a:rPr lang="en-US" sz="2000" dirty="0">
                <a:latin typeface="Trebuchet MS" charset="0"/>
              </a:rPr>
              <a:t>Can express this as a matrix and </a:t>
            </a:r>
            <a:br>
              <a:rPr lang="en-US" sz="2000" dirty="0">
                <a:latin typeface="Trebuchet MS" charset="0"/>
              </a:rPr>
            </a:br>
            <a:r>
              <a:rPr lang="en-US" sz="2000" dirty="0">
                <a:latin typeface="Trebuchet MS" charset="0"/>
              </a:rPr>
              <a:t>invert to solve with standard </a:t>
            </a:r>
            <a:br>
              <a:rPr lang="en-US" sz="2000" dirty="0">
                <a:latin typeface="Trebuchet MS" charset="0"/>
              </a:rPr>
            </a:br>
            <a:r>
              <a:rPr lang="en-US" sz="2000" dirty="0">
                <a:latin typeface="Trebuchet MS" charset="0"/>
              </a:rPr>
              <a:t>techniques</a:t>
            </a:r>
          </a:p>
          <a:p>
            <a:pPr lvl="1"/>
            <a:r>
              <a:rPr lang="en-US" sz="1800" dirty="0">
                <a:latin typeface="Trebuchet MS" charset="0"/>
              </a:rPr>
              <a:t>If n=m, can just invert</a:t>
            </a:r>
          </a:p>
          <a:p>
            <a:pPr lvl="1"/>
            <a:r>
              <a:rPr lang="en-US" sz="1800" dirty="0">
                <a:latin typeface="Trebuchet MS" charset="0"/>
              </a:rPr>
              <a:t>If n&gt;m, can minimize RMS</a:t>
            </a:r>
          </a:p>
          <a:p>
            <a:endParaRPr lang="en-US" sz="2000" dirty="0">
              <a:latin typeface="Trebuchet MS" charset="0"/>
            </a:endParaRPr>
          </a:p>
          <a:p>
            <a:endParaRPr lang="en-US" sz="2000" dirty="0">
              <a:latin typeface="Trebuchet MS" charset="0"/>
            </a:endParaRPr>
          </a:p>
          <a:p>
            <a:endParaRPr lang="en-US" sz="2000" dirty="0">
              <a:latin typeface="Trebuchet MS" charset="0"/>
            </a:endParaRPr>
          </a:p>
          <a:p>
            <a:endParaRPr lang="en-US" sz="2000" dirty="0">
              <a:latin typeface="Trebuchet MS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94497" y="1874463"/>
            <a:ext cx="7169150" cy="609600"/>
          </a:xfrm>
          <a:custGeom>
            <a:avLst/>
            <a:gdLst>
              <a:gd name="connsiteX0" fmla="*/ 0 w 7167716"/>
              <a:gd name="connsiteY0" fmla="*/ 580103 h 609600"/>
              <a:gd name="connsiteX1" fmla="*/ 3775587 w 7167716"/>
              <a:gd name="connsiteY1" fmla="*/ 4916 h 609600"/>
              <a:gd name="connsiteX2" fmla="*/ 7167716 w 7167716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67716" h="609600">
                <a:moveTo>
                  <a:pt x="0" y="580103"/>
                </a:moveTo>
                <a:cubicBezTo>
                  <a:pt x="1290484" y="290051"/>
                  <a:pt x="2580968" y="0"/>
                  <a:pt x="3775587" y="4916"/>
                </a:cubicBezTo>
                <a:cubicBezTo>
                  <a:pt x="4970206" y="9832"/>
                  <a:pt x="6068961" y="309716"/>
                  <a:pt x="7167716" y="6096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319960" y="221736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767760" y="191256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891960" y="195066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48910" y="179826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187360" y="221736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50172" y="210306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579472" y="233166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360272" y="202686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98172" y="183636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97972" y="187446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1559672" y="1607763"/>
            <a:ext cx="6477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2626472" y="1645863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 flipV="1">
            <a:off x="5217272" y="1607763"/>
            <a:ext cx="3429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5979272" y="1569663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670493"/>
              </p:ext>
            </p:extLst>
          </p:nvPr>
        </p:nvGraphicFramePr>
        <p:xfrm>
          <a:off x="3426572" y="3234950"/>
          <a:ext cx="2971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8" name="Equation" r:id="rId3" imgW="990360" imgH="253800" progId="Equation.3">
                  <p:embed/>
                </p:oleObj>
              </mc:Choice>
              <mc:Fallback>
                <p:oleObj name="Equation" r:id="rId3" imgW="9903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6572" y="3234950"/>
                        <a:ext cx="29718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78572" y="3768350"/>
            <a:ext cx="3048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18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Cancel displacement at BPM </a:t>
            </a:r>
            <a:r>
              <a:rPr lang="en-US" sz="1800" i="1" dirty="0" err="1">
                <a:solidFill>
                  <a:schemeClr val="accent3"/>
                </a:solidFill>
                <a:latin typeface="Arial" pitchFamily="34" charset="0"/>
                <a:ea typeface="+mn-ea"/>
              </a:rPr>
              <a:t>i</a:t>
            </a:r>
            <a:r>
              <a:rPr lang="en-US" sz="18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 due to imperfections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426572" y="3692150"/>
            <a:ext cx="2667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512672" y="3920750"/>
            <a:ext cx="24384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Setting of trim </a:t>
            </a:r>
            <a:r>
              <a:rPr lang="en-US" sz="2000" i="1" dirty="0">
                <a:solidFill>
                  <a:schemeClr val="accent3"/>
                </a:solidFill>
                <a:latin typeface="Arial" pitchFamily="34" charset="0"/>
                <a:ea typeface="+mn-ea"/>
              </a:rPr>
              <a:t>j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6322172" y="3768350"/>
            <a:ext cx="2286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237274"/>
              </p:ext>
            </p:extLst>
          </p:nvPr>
        </p:nvGraphicFramePr>
        <p:xfrm>
          <a:off x="4641010" y="4568450"/>
          <a:ext cx="4310062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9" name="Equation" r:id="rId5" imgW="2311200" imgH="939600" progId="Equation.DSMT4">
                  <p:embed/>
                </p:oleObj>
              </mc:Choice>
              <mc:Fallback>
                <p:oleObj name="Equation" r:id="rId5" imgW="2311200" imgH="93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1010" y="4568450"/>
                        <a:ext cx="4310062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41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USPAS Fundamentals, June 4-15, 2018</a:t>
            </a:r>
          </a:p>
        </p:txBody>
      </p:sp>
      <p:sp>
        <p:nvSpPr>
          <p:cNvPr id="9242" name="Slide Number Placeholder 2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20FA8AD-8938-C84F-9B63-11184C754E88}" type="slidenum">
              <a:rPr lang="en-US">
                <a:solidFill>
                  <a:schemeClr val="tx2"/>
                </a:solidFill>
              </a:rPr>
              <a:pPr eaLnBrk="1" hangingPunct="1"/>
              <a:t>23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9243" name="Footer Placeholder 2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E. Prebys, Accelerator Fundamentals: Tricks of the Trade</a:t>
            </a:r>
          </a:p>
        </p:txBody>
      </p:sp>
    </p:spTree>
    <p:extLst>
      <p:ext uri="{BB962C8B-B14F-4D97-AF65-F5344CB8AC3E}">
        <p14:creationId xmlns:p14="http://schemas.microsoft.com/office/powerpoint/2010/main" val="1154879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37"/>
          <a:stretch/>
        </p:blipFill>
        <p:spPr bwMode="auto">
          <a:xfrm>
            <a:off x="702186" y="4488360"/>
            <a:ext cx="7758113" cy="123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18"/>
          <a:stretch/>
        </p:blipFill>
        <p:spPr bwMode="auto">
          <a:xfrm>
            <a:off x="702186" y="2510028"/>
            <a:ext cx="7758113" cy="126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15" y="307853"/>
            <a:ext cx="8703469" cy="1098762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+mj-ea"/>
              </a:rPr>
              <a:t>Example: First Beam through LHC </a:t>
            </a:r>
            <a:br>
              <a:rPr lang="en-US" dirty="0">
                <a:ea typeface="+mj-ea"/>
              </a:rPr>
            </a:br>
            <a:r>
              <a:rPr lang="en-US" dirty="0">
                <a:ea typeface="+mj-ea"/>
              </a:rPr>
              <a:t>(Sept. 10, 2008)</a:t>
            </a:r>
          </a:p>
        </p:txBody>
      </p:sp>
      <p:sp>
        <p:nvSpPr>
          <p:cNvPr id="43012" name="Content Placeholder 2"/>
          <p:cNvSpPr>
            <a:spLocks noGrp="1"/>
          </p:cNvSpPr>
          <p:nvPr>
            <p:ph idx="1"/>
          </p:nvPr>
        </p:nvSpPr>
        <p:spPr>
          <a:xfrm>
            <a:off x="507191" y="1314499"/>
            <a:ext cx="8251825" cy="5340553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Trebuchet MS" charset="0"/>
              </a:rPr>
              <a:t>General procedure</a:t>
            </a:r>
          </a:p>
          <a:p>
            <a:pPr lvl="1"/>
            <a:r>
              <a:rPr lang="en-US" sz="2000" dirty="0">
                <a:latin typeface="Trebuchet MS" charset="0"/>
              </a:rPr>
              <a:t>Proceed one octant at a time, closing collimators at the next point.</a:t>
            </a:r>
          </a:p>
          <a:p>
            <a:pPr lvl="1"/>
            <a:endParaRPr lang="en-US" sz="2800" dirty="0">
              <a:latin typeface="Trebuchet MS" charset="0"/>
            </a:endParaRPr>
          </a:p>
          <a:p>
            <a:pPr lvl="1"/>
            <a:endParaRPr lang="en-US" sz="2000" dirty="0">
              <a:latin typeface="Trebuchet MS" charset="0"/>
            </a:endParaRPr>
          </a:p>
          <a:p>
            <a:pPr lvl="1"/>
            <a:endParaRPr lang="en-US" sz="2000" dirty="0">
              <a:latin typeface="Trebuchet MS" charset="0"/>
            </a:endParaRPr>
          </a:p>
          <a:p>
            <a:pPr lvl="1"/>
            <a:endParaRPr lang="en-US" sz="2000" dirty="0">
              <a:latin typeface="Trebuchet MS" charset="0"/>
            </a:endParaRPr>
          </a:p>
          <a:p>
            <a:pPr lvl="1"/>
            <a:r>
              <a:rPr lang="en-US" sz="2000" dirty="0">
                <a:latin typeface="Trebuchet MS" charset="0"/>
              </a:rPr>
              <a:t>Measure the deviations from an ideal orbit, and calculate corrections</a:t>
            </a:r>
          </a:p>
          <a:p>
            <a:pPr lvl="1"/>
            <a:endParaRPr lang="en-US" sz="5400" dirty="0">
              <a:latin typeface="Trebuchet MS" charset="0"/>
            </a:endParaRPr>
          </a:p>
          <a:p>
            <a:pPr lvl="1"/>
            <a:endParaRPr lang="en-US" sz="2000" dirty="0">
              <a:latin typeface="Trebuchet MS" charset="0"/>
            </a:endParaRPr>
          </a:p>
          <a:p>
            <a:pPr lvl="1"/>
            <a:endParaRPr lang="en-US" sz="2000" dirty="0">
              <a:latin typeface="Trebuchet MS" charset="0"/>
            </a:endParaRPr>
          </a:p>
          <a:p>
            <a:pPr lvl="1"/>
            <a:r>
              <a:rPr lang="en-US" sz="2000" dirty="0">
                <a:latin typeface="Trebuchet MS" charset="0"/>
              </a:rPr>
              <a:t>Might need to iterate a few times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03460" y="2395727"/>
            <a:ext cx="6515100" cy="1588"/>
          </a:xfrm>
          <a:prstGeom prst="straightConnector1">
            <a:avLst/>
          </a:prstGeom>
          <a:ln w="38100">
            <a:solidFill>
              <a:srgbClr val="FF1F1F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12860" y="2395727"/>
            <a:ext cx="914400" cy="1588"/>
          </a:xfrm>
          <a:prstGeom prst="straightConnector1">
            <a:avLst/>
          </a:prstGeom>
          <a:ln w="38100">
            <a:solidFill>
              <a:srgbClr val="FF1F1F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7" name="TextBox 23"/>
          <p:cNvSpPr txBox="1">
            <a:spLocks noChangeArrowheads="1"/>
          </p:cNvSpPr>
          <p:nvPr/>
        </p:nvSpPr>
        <p:spPr bwMode="auto">
          <a:xfrm>
            <a:off x="4418759" y="1957953"/>
            <a:ext cx="4201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800" dirty="0">
                <a:solidFill>
                  <a:srgbClr val="FF0000"/>
                </a:solidFill>
              </a:rPr>
              <a:t>Beam 1 direction</a:t>
            </a:r>
          </a:p>
        </p:txBody>
      </p:sp>
      <p:sp>
        <p:nvSpPr>
          <p:cNvPr id="43019" name="TextBox 25"/>
          <p:cNvSpPr txBox="1">
            <a:spLocks noChangeArrowheads="1"/>
          </p:cNvSpPr>
          <p:nvPr/>
        </p:nvSpPr>
        <p:spPr bwMode="auto">
          <a:xfrm>
            <a:off x="5743779" y="2586978"/>
            <a:ext cx="28386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 dirty="0">
                <a:solidFill>
                  <a:srgbClr val="0070C0"/>
                </a:solidFill>
              </a:rPr>
              <a:t>New sector before correction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6660" y="2586227"/>
            <a:ext cx="990600" cy="876300"/>
          </a:xfrm>
          <a:prstGeom prst="rect">
            <a:avLst/>
          </a:prstGeom>
          <a:noFill/>
          <a:ln w="254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3021" name="AutoShape 4" descr="http://elogbook.cern.ch/eLogbook/attach_reader?attach_id=1025486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AutoShape 6" descr="http://elogbook.cern.ch/eLogbook/attach_reader?attach_id=1025486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3" name="Date Placeholder 1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USPAS Fundamentals, June 4-15, 2018</a:t>
            </a:r>
          </a:p>
        </p:txBody>
      </p:sp>
      <p:sp>
        <p:nvSpPr>
          <p:cNvPr id="43024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99A204-8465-6449-AFD0-D01EC67026BE}" type="slidenum">
              <a:rPr lang="en-US">
                <a:solidFill>
                  <a:schemeClr val="tx2"/>
                </a:solidFill>
              </a:rPr>
              <a:pPr eaLnBrk="1" hangingPunct="1"/>
              <a:t>24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43025" name="Footer Placeholder 16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E. Prebys, Accelerator Fundamentals: Tricks of the Trade</a:t>
            </a:r>
          </a:p>
        </p:txBody>
      </p:sp>
      <p:sp>
        <p:nvSpPr>
          <p:cNvPr id="18" name="TextBox 25"/>
          <p:cNvSpPr txBox="1">
            <a:spLocks noChangeArrowheads="1"/>
          </p:cNvSpPr>
          <p:nvPr/>
        </p:nvSpPr>
        <p:spPr bwMode="auto">
          <a:xfrm>
            <a:off x="5818481" y="4833904"/>
            <a:ext cx="28386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 dirty="0">
                <a:solidFill>
                  <a:srgbClr val="0070C0"/>
                </a:solidFill>
              </a:rPr>
              <a:t>After correction</a:t>
            </a:r>
          </a:p>
        </p:txBody>
      </p:sp>
    </p:spTree>
    <p:extLst>
      <p:ext uri="{BB962C8B-B14F-4D97-AF65-F5344CB8AC3E}">
        <p14:creationId xmlns:p14="http://schemas.microsoft.com/office/powerpoint/2010/main" val="600249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21" y="311352"/>
            <a:ext cx="8896379" cy="600164"/>
          </a:xfrm>
        </p:spPr>
        <p:txBody>
          <a:bodyPr/>
          <a:lstStyle/>
          <a:p>
            <a:r>
              <a:rPr lang="en-US" dirty="0"/>
              <a:t>Beam Collimation and Machine Protection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73" y="1052403"/>
            <a:ext cx="7886700" cy="1849224"/>
          </a:xfrm>
        </p:spPr>
        <p:txBody>
          <a:bodyPr/>
          <a:lstStyle/>
          <a:p>
            <a:r>
              <a:rPr lang="en-US" sz="2000" dirty="0"/>
              <a:t>As beams get more intense, machine protection becomes very important</a:t>
            </a:r>
          </a:p>
          <a:p>
            <a:pPr lvl="1"/>
            <a:r>
              <a:rPr lang="en-US" sz="1800" dirty="0"/>
              <a:t>Full LHC energy ~ 150 sticks of dynamite!</a:t>
            </a:r>
          </a:p>
          <a:p>
            <a:r>
              <a:rPr lang="en-US" sz="2000" dirty="0"/>
              <a:t>Beam halo is generally cleaned up through multi-stage collimation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893" y="2551882"/>
            <a:ext cx="6113884" cy="380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4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618" y="367866"/>
            <a:ext cx="7886700" cy="600164"/>
          </a:xfrm>
        </p:spPr>
        <p:txBody>
          <a:bodyPr/>
          <a:lstStyle/>
          <a:p>
            <a:r>
              <a:rPr lang="en-US" dirty="0"/>
              <a:t>Secondary Beams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495" y="964514"/>
            <a:ext cx="7886700" cy="5272589"/>
          </a:xfrm>
        </p:spPr>
        <p:txBody>
          <a:bodyPr/>
          <a:lstStyle/>
          <a:p>
            <a:r>
              <a:rPr lang="en-US" sz="2000" dirty="0"/>
              <a:t>When a proton beam strikes a target, the energy of the beam goes into particle production. Charged particles include (in ~descending order of population)</a:t>
            </a:r>
          </a:p>
          <a:p>
            <a:pPr lvl="1"/>
            <a:r>
              <a:rPr lang="en-US" sz="1800" dirty="0">
                <a:latin typeface="Symbol" charset="2"/>
                <a:cs typeface="Symbol" charset="2"/>
              </a:rPr>
              <a:t>p</a:t>
            </a:r>
            <a:r>
              <a:rPr lang="en-US" sz="1800" baseline="30000" dirty="0">
                <a:latin typeface="Symbol" charset="2"/>
                <a:cs typeface="Symbol" charset="2"/>
              </a:rPr>
              <a:t>±</a:t>
            </a:r>
            <a:r>
              <a:rPr lang="en-US" sz="1800" dirty="0">
                <a:latin typeface="Symbol" charset="2"/>
                <a:cs typeface="Symbol" charset="2"/>
              </a:rPr>
              <a:t>:</a:t>
            </a:r>
            <a:r>
              <a:rPr lang="en-US" sz="1800" dirty="0">
                <a:cs typeface="Symbol" charset="2"/>
              </a:rPr>
              <a:t> Most of the energy</a:t>
            </a:r>
          </a:p>
          <a:p>
            <a:pPr lvl="1"/>
            <a:r>
              <a:rPr lang="en-US" sz="1800" dirty="0">
                <a:cs typeface="Symbol" charset="2"/>
              </a:rPr>
              <a:t>K</a:t>
            </a:r>
            <a:r>
              <a:rPr lang="en-US" sz="1800" baseline="30000" dirty="0">
                <a:latin typeface="Symbol" charset="2"/>
                <a:cs typeface="Symbol" charset="2"/>
              </a:rPr>
              <a:t>±</a:t>
            </a:r>
            <a:r>
              <a:rPr lang="en-US" sz="1800" dirty="0">
                <a:cs typeface="Symbol" charset="2"/>
              </a:rPr>
              <a:t>: Charged particles containing a Strange quark</a:t>
            </a:r>
          </a:p>
          <a:p>
            <a:pPr lvl="1"/>
            <a:r>
              <a:rPr lang="en-US" sz="1800" dirty="0">
                <a:cs typeface="Symbol" charset="2"/>
              </a:rPr>
              <a:t>p: ordinary protons</a:t>
            </a:r>
          </a:p>
          <a:p>
            <a:pPr lvl="1"/>
            <a:r>
              <a:rPr lang="en-US" sz="1800" dirty="0">
                <a:cs typeface="Symbol" charset="2"/>
              </a:rPr>
              <a:t>e</a:t>
            </a:r>
            <a:r>
              <a:rPr lang="en-US" sz="1800" baseline="30000" dirty="0">
                <a:latin typeface="Symbol" charset="2"/>
                <a:cs typeface="Symbol" charset="2"/>
              </a:rPr>
              <a:t>±</a:t>
            </a:r>
            <a:r>
              <a:rPr lang="en-US" sz="1800" dirty="0">
                <a:latin typeface="Symbol" charset="2"/>
                <a:cs typeface="Symbol" charset="2"/>
              </a:rPr>
              <a:t>: </a:t>
            </a:r>
            <a:r>
              <a:rPr lang="en-US" sz="1800" dirty="0">
                <a:cs typeface="Symbol" charset="2"/>
              </a:rPr>
              <a:t>These mostly come from neutral </a:t>
            </a:r>
            <a:r>
              <a:rPr lang="en-US" sz="1800" dirty="0" err="1">
                <a:cs typeface="Symbol" charset="2"/>
              </a:rPr>
              <a:t>pions</a:t>
            </a:r>
            <a:r>
              <a:rPr lang="en-US" sz="1800" dirty="0">
                <a:cs typeface="Symbol" charset="2"/>
              </a:rPr>
              <a:t> that immediately decay to two photons.</a:t>
            </a:r>
          </a:p>
          <a:p>
            <a:pPr lvl="1"/>
            <a:r>
              <a:rPr lang="en-US" sz="1800" dirty="0">
                <a:cs typeface="Symbol" charset="2"/>
              </a:rPr>
              <a:t>Antiprotons:</a:t>
            </a:r>
          </a:p>
          <a:p>
            <a:pPr lvl="1"/>
            <a:r>
              <a:rPr lang="en-US" sz="1800" dirty="0">
                <a:cs typeface="Symbol" charset="2"/>
              </a:rPr>
              <a:t>Other strange “hyperons”</a:t>
            </a:r>
          </a:p>
          <a:p>
            <a:r>
              <a:rPr lang="en-US" sz="2000" dirty="0">
                <a:cs typeface="Symbol" charset="2"/>
              </a:rPr>
              <a:t>When and electron beam strikes a target, it makes mostly photons and e</a:t>
            </a:r>
            <a:r>
              <a:rPr lang="en-US" sz="2000" baseline="30000" dirty="0">
                <a:latin typeface="Symbol" charset="2"/>
                <a:cs typeface="Symbol" charset="2"/>
              </a:rPr>
              <a:t>±</a:t>
            </a:r>
            <a:endParaRPr lang="en-US" sz="2000" dirty="0">
              <a:latin typeface="Symbol" charset="2"/>
              <a:cs typeface="Symbol" charset="2"/>
            </a:endParaRPr>
          </a:p>
          <a:p>
            <a:pPr lvl="1"/>
            <a:r>
              <a:rPr lang="en-US" sz="1800" dirty="0">
                <a:cs typeface="Symbol" charset="2"/>
              </a:rPr>
              <a:t>Positron production targets can be very efficient.</a:t>
            </a:r>
          </a:p>
          <a:p>
            <a:r>
              <a:rPr lang="en-US" sz="2000" dirty="0">
                <a:cs typeface="Symbol" charset="2"/>
              </a:rPr>
              <a:t>Generally, we design secondary beam lines to maximize acceptance of the species of beam we’re looking for.</a:t>
            </a:r>
          </a:p>
          <a:p>
            <a:pPr lvl="1"/>
            <a:endParaRPr lang="en-US" sz="1800" dirty="0"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33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586" y="556238"/>
            <a:ext cx="7886700" cy="600164"/>
          </a:xfrm>
        </p:spPr>
        <p:txBody>
          <a:bodyPr/>
          <a:lstStyle/>
          <a:p>
            <a:r>
              <a:rPr lang="en-US" dirty="0"/>
              <a:t>Special Case: Neutrino Beams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21" y="1445752"/>
            <a:ext cx="8251825" cy="4652555"/>
          </a:xfrm>
        </p:spPr>
        <p:txBody>
          <a:bodyPr/>
          <a:lstStyle/>
          <a:p>
            <a:r>
              <a:rPr lang="en-US" sz="2400" dirty="0"/>
              <a:t>Electron neutrinos are generally produces in nuclear reactors.  High energy particle beams are used to produce primarily </a:t>
            </a:r>
            <a:r>
              <a:rPr lang="en-US" sz="2400" dirty="0" err="1"/>
              <a:t>muon</a:t>
            </a:r>
            <a:r>
              <a:rPr lang="en-US" sz="2400" dirty="0"/>
              <a:t> neutrinos in the reactions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Select correct neutrino species by focusing correct pion species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84836"/>
              </p:ext>
            </p:extLst>
          </p:nvPr>
        </p:nvGraphicFramePr>
        <p:xfrm>
          <a:off x="1660946" y="3282193"/>
          <a:ext cx="4868847" cy="1622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2" name="Equation" r:id="rId3" imgW="1562100" imgH="520700" progId="Equation.DSMT4">
                  <p:embed/>
                </p:oleObj>
              </mc:Choice>
              <mc:Fallback>
                <p:oleObj name="Equation" r:id="rId3" imgW="1562100" imgH="520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60946" y="3282193"/>
                        <a:ext cx="4868847" cy="1622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5898077" y="3227711"/>
            <a:ext cx="694860" cy="1773285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49173" y="4845235"/>
            <a:ext cx="208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Leading particles</a:t>
            </a:r>
          </a:p>
        </p:txBody>
      </p:sp>
    </p:spTree>
    <p:extLst>
      <p:ext uri="{BB962C8B-B14F-4D97-AF65-F5344CB8AC3E}">
        <p14:creationId xmlns:p14="http://schemas.microsoft.com/office/powerpoint/2010/main" val="3179196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157" y="538807"/>
            <a:ext cx="7886700" cy="600164"/>
          </a:xfrm>
        </p:spPr>
        <p:txBody>
          <a:bodyPr/>
          <a:lstStyle/>
          <a:p>
            <a:r>
              <a:rPr lang="en-US" dirty="0"/>
              <a:t>Neutrino Horns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544" y="1268927"/>
            <a:ext cx="8251825" cy="4774127"/>
          </a:xfrm>
        </p:spPr>
        <p:txBody>
          <a:bodyPr/>
          <a:lstStyle/>
          <a:p>
            <a:r>
              <a:rPr lang="en-US" sz="2400" dirty="0"/>
              <a:t>Neutrino horns work by producing an coaxial current so the correct sign </a:t>
            </a:r>
            <a:r>
              <a:rPr lang="en-US" sz="2400" dirty="0" err="1"/>
              <a:t>pions</a:t>
            </a:r>
            <a:r>
              <a:rPr lang="en-US" sz="2400" dirty="0"/>
              <a:t> are focused in </a:t>
            </a:r>
            <a:r>
              <a:rPr lang="en-US" sz="2400" i="1" dirty="0"/>
              <a:t>both</a:t>
            </a:r>
            <a:r>
              <a:rPr lang="en-US" sz="2400" dirty="0"/>
              <a:t> planes.</a:t>
            </a:r>
          </a:p>
          <a:p>
            <a:endParaRPr lang="en-US" sz="24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2400" dirty="0"/>
          </a:p>
          <a:p>
            <a:endParaRPr lang="en-US" sz="800" dirty="0"/>
          </a:p>
          <a:p>
            <a:endParaRPr lang="en-US" sz="2400" dirty="0"/>
          </a:p>
          <a:p>
            <a:endParaRPr lang="en-US" sz="900" dirty="0"/>
          </a:p>
          <a:p>
            <a:endParaRPr lang="en-US" sz="2400" dirty="0"/>
          </a:p>
          <a:p>
            <a:r>
              <a:rPr lang="en-US" sz="2400" dirty="0"/>
              <a:t>This is then followed by a decay region to allow the </a:t>
            </a:r>
            <a:r>
              <a:rPr lang="en-US" sz="2400" dirty="0" err="1"/>
              <a:t>pions</a:t>
            </a:r>
            <a:r>
              <a:rPr lang="en-US" sz="2400" dirty="0"/>
              <a:t> to decay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275" y="2631409"/>
            <a:ext cx="4319444" cy="268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64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MiniBooNE</a:t>
            </a:r>
            <a:r>
              <a:rPr lang="en-US" dirty="0"/>
              <a:t> Neutrino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467" y="1429676"/>
            <a:ext cx="8251825" cy="4240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    (not to scale!)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92" y="2403358"/>
            <a:ext cx="7922974" cy="31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2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0168" y="444458"/>
            <a:ext cx="7886700" cy="600164"/>
          </a:xfrm>
        </p:spPr>
        <p:txBody>
          <a:bodyPr/>
          <a:lstStyle/>
          <a:p>
            <a:r>
              <a:rPr lang="en-US" dirty="0"/>
              <a:t>Example: CERN Accelerator Complex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28" y="1076772"/>
            <a:ext cx="7716339" cy="50252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29499" y="6028344"/>
            <a:ext cx="91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50 MeV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94375" y="4139072"/>
            <a:ext cx="91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1.4 </a:t>
            </a:r>
            <a:r>
              <a:rPr lang="en-US" sz="1400" dirty="0" err="1">
                <a:latin typeface="+mn-lt"/>
              </a:rPr>
              <a:t>GeV</a:t>
            </a:r>
            <a:endParaRPr lang="en-US" sz="14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52546" y="4969984"/>
            <a:ext cx="91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26 </a:t>
            </a:r>
            <a:r>
              <a:rPr lang="en-US" sz="1400" dirty="0" err="1">
                <a:latin typeface="+mn-lt"/>
              </a:rPr>
              <a:t>GeV</a:t>
            </a:r>
            <a:endParaRPr lang="en-US" sz="1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3857" y="3033232"/>
            <a:ext cx="91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400 </a:t>
            </a:r>
            <a:r>
              <a:rPr lang="en-US" sz="1400" dirty="0" err="1">
                <a:latin typeface="+mn-lt"/>
              </a:rPr>
              <a:t>GeV</a:t>
            </a:r>
            <a:endParaRPr lang="en-US" sz="14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42130" y="2167132"/>
            <a:ext cx="913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~7 </a:t>
            </a:r>
            <a:r>
              <a:rPr lang="en-US" sz="1400" dirty="0" err="1">
                <a:latin typeface="+mn-lt"/>
              </a:rPr>
              <a:t>TeV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9993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9" y="0"/>
            <a:ext cx="7886700" cy="600164"/>
          </a:xfrm>
        </p:spPr>
        <p:txBody>
          <a:bodyPr/>
          <a:lstStyle/>
          <a:p>
            <a:r>
              <a:rPr lang="en-US" dirty="0"/>
              <a:t>Practical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55632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Neutrino horns operate in fierce radiation environments, and are pulsed with currents of several hundred kA.</a:t>
            </a:r>
          </a:p>
          <a:p>
            <a:r>
              <a:rPr lang="en-US" sz="2400" dirty="0"/>
              <a:t>They require water cooling and sophisticated mechanical analyses.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91" y="2342803"/>
            <a:ext cx="5084538" cy="33795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0128" y="5799121"/>
            <a:ext cx="4648375" cy="383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+mn-lt"/>
              </a:rPr>
              <a:t>Neutrino Horn Assembly at J-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Parc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1285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Antiproton Beams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Antiprotons are produced in very small numbers in proton collisions.</a:t>
            </a:r>
          </a:p>
          <a:p>
            <a:r>
              <a:rPr lang="en-US" dirty="0"/>
              <a:t>In order to be useful, these must be captured and “cooled” (i.e. have their area in phase space reduced).</a:t>
            </a:r>
          </a:p>
          <a:p>
            <a:r>
              <a:rPr lang="en-US" dirty="0"/>
              <a:t>Although high energy proton-antiproton colliders are a thing of the past (homework problem), anti-protons are still of great interest at low energy:</a:t>
            </a:r>
          </a:p>
          <a:p>
            <a:pPr lvl="1"/>
            <a:r>
              <a:rPr lang="en-US" dirty="0"/>
              <a:t>CERN LEAR facility</a:t>
            </a:r>
          </a:p>
          <a:p>
            <a:pPr lvl="1"/>
            <a:r>
              <a:rPr lang="en-US" dirty="0"/>
              <a:t>FAIR Facility in Germany.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71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318481" y="128947"/>
            <a:ext cx="5670520" cy="2095959"/>
          </a:xfrm>
        </p:spPr>
        <p:txBody>
          <a:bodyPr/>
          <a:lstStyle/>
          <a:p>
            <a:r>
              <a:rPr lang="en-US" dirty="0"/>
              <a:t>Highest Intensity Antiproton Source: </a:t>
            </a:r>
            <a:r>
              <a:rPr lang="en-US" dirty="0" err="1"/>
              <a:t>Fermilab</a:t>
            </a:r>
            <a:r>
              <a:rPr lang="en-US" dirty="0"/>
              <a:t> (</a:t>
            </a:r>
            <a:r>
              <a:rPr lang="en-US" dirty="0" err="1"/>
              <a:t>decommisioned</a:t>
            </a:r>
            <a:r>
              <a:rPr lang="en-US" dirty="0"/>
              <a:t>)</a:t>
            </a:r>
          </a:p>
        </p:txBody>
      </p:sp>
      <p:pic>
        <p:nvPicPr>
          <p:cNvPr id="61443" name="Picture 3" descr="D:\My Documents\pba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9068" y="2138588"/>
            <a:ext cx="3886200" cy="3132137"/>
          </a:xfrm>
          <a:prstGeom prst="rect">
            <a:avLst/>
          </a:prstGeom>
          <a:noFill/>
        </p:spPr>
      </p:pic>
      <p:pic>
        <p:nvPicPr>
          <p:cNvPr id="61444" name="Picture 4" descr="D:\My Documents\tar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648" y="2242885"/>
            <a:ext cx="3857625" cy="2182812"/>
          </a:xfrm>
          <a:prstGeom prst="rect">
            <a:avLst/>
          </a:prstGeom>
          <a:noFill/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36338" y="4560964"/>
            <a:ext cx="44029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sz="1600" dirty="0"/>
              <a:t>120 </a:t>
            </a:r>
            <a:r>
              <a:rPr lang="en-US" sz="1600" dirty="0" err="1"/>
              <a:t>GeV</a:t>
            </a:r>
            <a:r>
              <a:rPr lang="en-US" sz="1600" dirty="0"/>
              <a:t> protons strike a target, producing many things, including antiprotons.</a:t>
            </a:r>
          </a:p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sz="1600" dirty="0"/>
              <a:t> a Lithium lens focuses these particles (a bit)</a:t>
            </a:r>
          </a:p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sz="1600" dirty="0"/>
              <a:t> a bend magnet selects the negative particles around 8 </a:t>
            </a:r>
            <a:r>
              <a:rPr lang="en-US" sz="1600" dirty="0" err="1"/>
              <a:t>GeV</a:t>
            </a:r>
            <a:r>
              <a:rPr lang="en-US" sz="1600" dirty="0"/>
              <a:t>.  Everything but antiprotons decays away.</a:t>
            </a: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2752243" y="4651464"/>
            <a:ext cx="598393" cy="22068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Freeform 7"/>
          <p:cNvSpPr>
            <a:spLocks/>
          </p:cNvSpPr>
          <p:nvPr/>
        </p:nvSpPr>
        <p:spPr bwMode="auto">
          <a:xfrm>
            <a:off x="1115436" y="3565273"/>
            <a:ext cx="2235200" cy="1086192"/>
          </a:xfrm>
          <a:custGeom>
            <a:avLst/>
            <a:gdLst/>
            <a:ahLst/>
            <a:cxnLst>
              <a:cxn ang="0">
                <a:pos x="1259" y="866"/>
              </a:cxn>
              <a:cxn ang="0">
                <a:pos x="1299" y="749"/>
              </a:cxn>
              <a:cxn ang="0">
                <a:pos x="606" y="637"/>
              </a:cxn>
              <a:cxn ang="0">
                <a:pos x="0" y="0"/>
              </a:cxn>
            </a:cxnLst>
            <a:rect l="0" t="0" r="r" b="b"/>
            <a:pathLst>
              <a:path w="1408" h="866">
                <a:moveTo>
                  <a:pt x="1259" y="866"/>
                </a:moveTo>
                <a:cubicBezTo>
                  <a:pt x="1333" y="826"/>
                  <a:pt x="1408" y="787"/>
                  <a:pt x="1299" y="749"/>
                </a:cubicBezTo>
                <a:cubicBezTo>
                  <a:pt x="1190" y="711"/>
                  <a:pt x="822" y="762"/>
                  <a:pt x="606" y="637"/>
                </a:cubicBezTo>
                <a:cubicBezTo>
                  <a:pt x="390" y="512"/>
                  <a:pt x="195" y="256"/>
                  <a:pt x="0" y="0"/>
                </a:cubicBezTo>
              </a:path>
            </a:pathLst>
          </a:custGeom>
          <a:noFill/>
          <a:ln w="25400" cap="flat" cmpd="sng">
            <a:solidFill>
              <a:srgbClr val="FFFF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841984" y="5239928"/>
            <a:ext cx="1080128" cy="228977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Freeform 9"/>
          <p:cNvSpPr>
            <a:spLocks/>
          </p:cNvSpPr>
          <p:nvPr/>
        </p:nvSpPr>
        <p:spPr bwMode="auto">
          <a:xfrm>
            <a:off x="353436" y="2377822"/>
            <a:ext cx="1157287" cy="2892903"/>
          </a:xfrm>
          <a:custGeom>
            <a:avLst/>
            <a:gdLst/>
            <a:ahLst/>
            <a:cxnLst>
              <a:cxn ang="0">
                <a:pos x="260" y="2012"/>
              </a:cxn>
              <a:cxn ang="0">
                <a:pos x="82" y="1869"/>
              </a:cxn>
              <a:cxn ang="0">
                <a:pos x="6" y="1395"/>
              </a:cxn>
              <a:cxn ang="0">
                <a:pos x="46" y="268"/>
              </a:cxn>
              <a:cxn ang="0">
                <a:pos x="245" y="8"/>
              </a:cxn>
              <a:cxn ang="0">
                <a:pos x="729" y="319"/>
              </a:cxn>
            </a:cxnLst>
            <a:rect l="0" t="0" r="r" b="b"/>
            <a:pathLst>
              <a:path w="729" h="2012">
                <a:moveTo>
                  <a:pt x="260" y="2012"/>
                </a:moveTo>
                <a:cubicBezTo>
                  <a:pt x="192" y="1992"/>
                  <a:pt x="124" y="1972"/>
                  <a:pt x="82" y="1869"/>
                </a:cubicBezTo>
                <a:cubicBezTo>
                  <a:pt x="40" y="1766"/>
                  <a:pt x="12" y="1662"/>
                  <a:pt x="6" y="1395"/>
                </a:cubicBezTo>
                <a:cubicBezTo>
                  <a:pt x="0" y="1128"/>
                  <a:pt x="6" y="499"/>
                  <a:pt x="46" y="268"/>
                </a:cubicBezTo>
                <a:cubicBezTo>
                  <a:pt x="86" y="37"/>
                  <a:pt x="131" y="0"/>
                  <a:pt x="245" y="8"/>
                </a:cubicBezTo>
                <a:cubicBezTo>
                  <a:pt x="359" y="16"/>
                  <a:pt x="628" y="254"/>
                  <a:pt x="729" y="319"/>
                </a:cubicBezTo>
              </a:path>
            </a:pathLst>
          </a:custGeom>
          <a:noFill/>
          <a:ln w="25400" cap="flat" cmpd="sng">
            <a:solidFill>
              <a:srgbClr val="FF99CC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50" name="Freeform 10"/>
          <p:cNvSpPr>
            <a:spLocks/>
          </p:cNvSpPr>
          <p:nvPr/>
        </p:nvSpPr>
        <p:spPr bwMode="auto">
          <a:xfrm>
            <a:off x="3678858" y="1862726"/>
            <a:ext cx="5342298" cy="2111012"/>
          </a:xfrm>
          <a:custGeom>
            <a:avLst/>
            <a:gdLst/>
            <a:ahLst/>
            <a:cxnLst>
              <a:cxn ang="0">
                <a:pos x="0" y="1288"/>
              </a:cxn>
              <a:cxn ang="0">
                <a:pos x="642" y="1293"/>
              </a:cxn>
              <a:cxn ang="0">
                <a:pos x="861" y="207"/>
              </a:cxn>
              <a:cxn ang="0">
                <a:pos x="1218" y="49"/>
              </a:cxn>
              <a:cxn ang="0">
                <a:pos x="1957" y="54"/>
              </a:cxn>
              <a:cxn ang="0">
                <a:pos x="2258" y="121"/>
              </a:cxn>
              <a:cxn ang="0">
                <a:pos x="3017" y="478"/>
              </a:cxn>
              <a:cxn ang="0">
                <a:pos x="3405" y="1094"/>
              </a:cxn>
              <a:cxn ang="0">
                <a:pos x="3466" y="1222"/>
              </a:cxn>
              <a:cxn ang="0">
                <a:pos x="3323" y="1293"/>
              </a:cxn>
            </a:cxnLst>
            <a:rect l="0" t="0" r="r" b="b"/>
            <a:pathLst>
              <a:path w="3480" h="1473">
                <a:moveTo>
                  <a:pt x="0" y="1288"/>
                </a:moveTo>
                <a:cubicBezTo>
                  <a:pt x="107" y="1289"/>
                  <a:pt x="499" y="1473"/>
                  <a:pt x="642" y="1293"/>
                </a:cubicBezTo>
                <a:cubicBezTo>
                  <a:pt x="785" y="1113"/>
                  <a:pt x="765" y="414"/>
                  <a:pt x="861" y="207"/>
                </a:cubicBezTo>
                <a:cubicBezTo>
                  <a:pt x="957" y="0"/>
                  <a:pt x="1035" y="74"/>
                  <a:pt x="1218" y="49"/>
                </a:cubicBezTo>
                <a:cubicBezTo>
                  <a:pt x="1401" y="24"/>
                  <a:pt x="1784" y="42"/>
                  <a:pt x="1957" y="54"/>
                </a:cubicBezTo>
                <a:cubicBezTo>
                  <a:pt x="2130" y="66"/>
                  <a:pt x="2081" y="50"/>
                  <a:pt x="2258" y="121"/>
                </a:cubicBezTo>
                <a:cubicBezTo>
                  <a:pt x="2435" y="192"/>
                  <a:pt x="2826" y="316"/>
                  <a:pt x="3017" y="478"/>
                </a:cubicBezTo>
                <a:cubicBezTo>
                  <a:pt x="3208" y="640"/>
                  <a:pt x="3330" y="970"/>
                  <a:pt x="3405" y="1094"/>
                </a:cubicBezTo>
                <a:cubicBezTo>
                  <a:pt x="3480" y="1218"/>
                  <a:pt x="3480" y="1189"/>
                  <a:pt x="3466" y="1222"/>
                </a:cubicBezTo>
                <a:cubicBezTo>
                  <a:pt x="3452" y="1255"/>
                  <a:pt x="3387" y="1274"/>
                  <a:pt x="3323" y="1293"/>
                </a:cubicBezTo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4869413" y="5468905"/>
            <a:ext cx="403701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4950" indent="-234950"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sz="1600" dirty="0"/>
              <a:t>The antiproton ring consists of 2 parts </a:t>
            </a:r>
          </a:p>
          <a:p>
            <a:pPr marL="225425">
              <a:spcBef>
                <a:spcPct val="50000"/>
              </a:spcBef>
            </a:pPr>
            <a:r>
              <a:rPr lang="en-US" sz="1600" dirty="0"/>
              <a:t>– the </a:t>
            </a:r>
            <a:r>
              <a:rPr lang="en-US" sz="1600" dirty="0" err="1"/>
              <a:t>Debuncher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– the Accumulator.</a:t>
            </a:r>
          </a:p>
        </p:txBody>
      </p:sp>
      <p:pic>
        <p:nvPicPr>
          <p:cNvPr id="61452" name="Picture 12" descr="FNAL Layout_v3                                                 0000949CMacOS                          B40D01FE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501070" y="330225"/>
            <a:ext cx="222885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53" name="Freeform 13"/>
          <p:cNvSpPr>
            <a:spLocks/>
          </p:cNvSpPr>
          <p:nvPr/>
        </p:nvSpPr>
        <p:spPr bwMode="auto">
          <a:xfrm>
            <a:off x="2060215" y="125986"/>
            <a:ext cx="1338653" cy="217488"/>
          </a:xfrm>
          <a:custGeom>
            <a:avLst/>
            <a:gdLst/>
            <a:ahLst/>
            <a:cxnLst>
              <a:cxn ang="0">
                <a:pos x="1050" y="122"/>
              </a:cxn>
              <a:cxn ang="0">
                <a:pos x="862" y="40"/>
              </a:cxn>
              <a:cxn ang="0">
                <a:pos x="546" y="20"/>
              </a:cxn>
              <a:cxn ang="0">
                <a:pos x="219" y="20"/>
              </a:cxn>
              <a:cxn ang="0">
                <a:pos x="0" y="137"/>
              </a:cxn>
            </a:cxnLst>
            <a:rect l="0" t="0" r="r" b="b"/>
            <a:pathLst>
              <a:path w="1050" h="137">
                <a:moveTo>
                  <a:pt x="1050" y="122"/>
                </a:moveTo>
                <a:cubicBezTo>
                  <a:pt x="998" y="89"/>
                  <a:pt x="946" y="57"/>
                  <a:pt x="862" y="40"/>
                </a:cubicBezTo>
                <a:cubicBezTo>
                  <a:pt x="778" y="23"/>
                  <a:pt x="653" y="23"/>
                  <a:pt x="546" y="20"/>
                </a:cubicBezTo>
                <a:cubicBezTo>
                  <a:pt x="439" y="17"/>
                  <a:pt x="310" y="0"/>
                  <a:pt x="219" y="20"/>
                </a:cubicBezTo>
                <a:cubicBezTo>
                  <a:pt x="128" y="40"/>
                  <a:pt x="64" y="88"/>
                  <a:pt x="0" y="137"/>
                </a:cubicBezTo>
              </a:path>
            </a:pathLst>
          </a:custGeom>
          <a:noFill/>
          <a:ln w="9525" cap="flat" cmpd="sng">
            <a:solidFill>
              <a:srgbClr val="0099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</a:p>
        </p:txBody>
      </p:sp>
    </p:spTree>
    <p:extLst>
      <p:ext uri="{BB962C8B-B14F-4D97-AF65-F5344CB8AC3E}">
        <p14:creationId xmlns:p14="http://schemas.microsoft.com/office/powerpoint/2010/main" val="518920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Antiproton Source – </a:t>
            </a:r>
            <a:r>
              <a:rPr lang="en-US" dirty="0" err="1"/>
              <a:t>debunching</a:t>
            </a:r>
            <a:endParaRPr lang="en-US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9905" y="1201510"/>
            <a:ext cx="1982787" cy="3716337"/>
            <a:chOff x="504" y="1169"/>
            <a:chExt cx="1611" cy="2881"/>
          </a:xfrm>
        </p:grpSpPr>
        <p:pic>
          <p:nvPicPr>
            <p:cNvPr id="62467" name="Picture 3" descr="D:\My Documents\deb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4" y="1169"/>
              <a:ext cx="1611" cy="736"/>
            </a:xfrm>
            <a:prstGeom prst="rect">
              <a:avLst/>
            </a:prstGeom>
            <a:noFill/>
          </p:spPr>
        </p:pic>
        <p:pic>
          <p:nvPicPr>
            <p:cNvPr id="62468" name="Picture 4" descr="D:\My Documents\deb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0" y="1895"/>
              <a:ext cx="1604" cy="724"/>
            </a:xfrm>
            <a:prstGeom prst="rect">
              <a:avLst/>
            </a:prstGeom>
            <a:noFill/>
          </p:spPr>
        </p:pic>
        <p:pic>
          <p:nvPicPr>
            <p:cNvPr id="62469" name="Picture 5" descr="D:\My Documents\deb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" y="2620"/>
              <a:ext cx="1606" cy="722"/>
            </a:xfrm>
            <a:prstGeom prst="rect">
              <a:avLst/>
            </a:prstGeom>
            <a:noFill/>
          </p:spPr>
        </p:pic>
        <p:pic>
          <p:nvPicPr>
            <p:cNvPr id="62470" name="Picture 6" descr="D:\My Documents\deb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7" y="3338"/>
              <a:ext cx="1608" cy="712"/>
            </a:xfrm>
            <a:prstGeom prst="rect">
              <a:avLst/>
            </a:prstGeom>
            <a:noFill/>
          </p:spPr>
        </p:pic>
      </p:grp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2841592" y="1352322"/>
            <a:ext cx="50716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Particles enter with a </a:t>
            </a:r>
            <a:r>
              <a:rPr lang="en-US" sz="2400" i="1" dirty="0">
                <a:solidFill>
                  <a:srgbClr val="009900"/>
                </a:solidFill>
              </a:rPr>
              <a:t>narrow</a:t>
            </a:r>
            <a:r>
              <a:rPr lang="en-US" sz="2400" dirty="0">
                <a:solidFill>
                  <a:srgbClr val="009900"/>
                </a:solidFill>
              </a:rPr>
              <a:t> time</a:t>
            </a:r>
            <a:r>
              <a:rPr lang="en-US" sz="2400" dirty="0"/>
              <a:t> spread and </a:t>
            </a:r>
            <a:r>
              <a:rPr lang="en-US" sz="2400" i="1" dirty="0">
                <a:solidFill>
                  <a:srgbClr val="CC0000"/>
                </a:solidFill>
              </a:rPr>
              <a:t>broad</a:t>
            </a:r>
            <a:r>
              <a:rPr lang="en-US" sz="2400" dirty="0">
                <a:solidFill>
                  <a:srgbClr val="CC0000"/>
                </a:solidFill>
              </a:rPr>
              <a:t> energy</a:t>
            </a:r>
            <a:r>
              <a:rPr lang="en-US" sz="2400" dirty="0"/>
              <a:t> spread.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2882180" y="2238445"/>
            <a:ext cx="50043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CC0000"/>
                </a:solidFill>
              </a:rPr>
              <a:t>High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009900"/>
                </a:solidFill>
              </a:rPr>
              <a:t>low</a:t>
            </a:r>
            <a:r>
              <a:rPr lang="en-US" sz="2400" dirty="0"/>
              <a:t>) energy </a:t>
            </a:r>
            <a:r>
              <a:rPr lang="en-US" sz="2400" dirty="0" err="1"/>
              <a:t>pbars</a:t>
            </a:r>
            <a:r>
              <a:rPr lang="en-US" sz="2400" dirty="0"/>
              <a:t> take </a:t>
            </a:r>
            <a:r>
              <a:rPr lang="en-US" sz="2400" dirty="0">
                <a:solidFill>
                  <a:srgbClr val="CC0000"/>
                </a:solidFill>
              </a:rPr>
              <a:t>more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009900"/>
                </a:solidFill>
              </a:rPr>
              <a:t>less</a:t>
            </a:r>
            <a:r>
              <a:rPr lang="en-US" sz="2400" dirty="0"/>
              <a:t>)  to go around…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2997395" y="3160165"/>
            <a:ext cx="50310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…and the RF is phased so they are </a:t>
            </a:r>
            <a:r>
              <a:rPr lang="en-US" sz="2400" dirty="0">
                <a:solidFill>
                  <a:srgbClr val="CC0000"/>
                </a:solidFill>
              </a:rPr>
              <a:t>decelerated 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009900"/>
                </a:solidFill>
              </a:rPr>
              <a:t>accelerated</a:t>
            </a:r>
            <a:r>
              <a:rPr lang="en-US" sz="2400" dirty="0"/>
              <a:t>),</a:t>
            </a: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671513" y="1068388"/>
            <a:ext cx="318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2958990" y="4081885"/>
            <a:ext cx="47834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resulting in a </a:t>
            </a:r>
            <a:r>
              <a:rPr lang="en-US" sz="2400" i="1" dirty="0">
                <a:solidFill>
                  <a:srgbClr val="009900"/>
                </a:solidFill>
              </a:rPr>
              <a:t>narrow</a:t>
            </a:r>
            <a:r>
              <a:rPr lang="en-US" sz="2400" dirty="0">
                <a:solidFill>
                  <a:srgbClr val="009900"/>
                </a:solidFill>
              </a:rPr>
              <a:t> energy</a:t>
            </a:r>
            <a:r>
              <a:rPr lang="en-US" sz="2400" dirty="0"/>
              <a:t> spread and </a:t>
            </a:r>
            <a:r>
              <a:rPr lang="en-US" sz="2400" i="1" dirty="0">
                <a:solidFill>
                  <a:srgbClr val="CC0000"/>
                </a:solidFill>
              </a:rPr>
              <a:t>broad</a:t>
            </a:r>
            <a:r>
              <a:rPr lang="en-US" sz="2400" dirty="0">
                <a:solidFill>
                  <a:srgbClr val="CC0000"/>
                </a:solidFill>
              </a:rPr>
              <a:t> time</a:t>
            </a:r>
            <a:r>
              <a:rPr lang="en-US" sz="2400" dirty="0"/>
              <a:t> spread.</a:t>
            </a: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777290" y="5133596"/>
            <a:ext cx="7146903" cy="70788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292934"/>
                </a:solidFill>
              </a:rPr>
              <a:t>At this point, the </a:t>
            </a:r>
            <a:r>
              <a:rPr lang="en-US" sz="2000" dirty="0" err="1">
                <a:solidFill>
                  <a:srgbClr val="292934"/>
                </a:solidFill>
              </a:rPr>
              <a:t>pBars</a:t>
            </a:r>
            <a:r>
              <a:rPr lang="en-US" sz="2000" dirty="0">
                <a:solidFill>
                  <a:srgbClr val="292934"/>
                </a:solidFill>
              </a:rPr>
              <a:t> are transferred to the accumulator, where they are “stacked”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</a:p>
        </p:txBody>
      </p:sp>
    </p:spTree>
    <p:extLst>
      <p:ext uri="{BB962C8B-B14F-4D97-AF65-F5344CB8AC3E}">
        <p14:creationId xmlns:p14="http://schemas.microsoft.com/office/powerpoint/2010/main" val="1254772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37" y="480392"/>
            <a:ext cx="7886700" cy="600164"/>
          </a:xfrm>
        </p:spPr>
        <p:txBody>
          <a:bodyPr/>
          <a:lstStyle/>
          <a:p>
            <a:r>
              <a:rPr lang="en-US" dirty="0"/>
              <a:t>Stochastic cooling of antiprotons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137676"/>
            <a:ext cx="8355012" cy="5501303"/>
          </a:xfrm>
        </p:spPr>
        <p:txBody>
          <a:bodyPr>
            <a:normAutofit/>
          </a:bodyPr>
          <a:lstStyle/>
          <a:p>
            <a:r>
              <a:rPr lang="en-US" sz="2000" dirty="0"/>
              <a:t>Positrons will naturally “cool” (approach a small equilibrium emittance) via synchrotron radiation.</a:t>
            </a:r>
          </a:p>
          <a:p>
            <a:r>
              <a:rPr lang="en-US" sz="2000" dirty="0"/>
              <a:t>Antiprotons must rely on active cooling to be useful in colliders.</a:t>
            </a:r>
          </a:p>
          <a:p>
            <a:r>
              <a:rPr lang="en-US" sz="2000" dirty="0"/>
              <a:t>Principle: consider a single particle</a:t>
            </a:r>
            <a:br>
              <a:rPr lang="en-US" sz="2000" dirty="0"/>
            </a:br>
            <a:r>
              <a:rPr lang="en-US" sz="2000" dirty="0"/>
              <a:t> which is off orbit.  We can detect </a:t>
            </a:r>
            <a:br>
              <a:rPr lang="en-US" sz="2000" dirty="0"/>
            </a:br>
            <a:r>
              <a:rPr lang="en-US" sz="2000" dirty="0"/>
              <a:t>its deviation at one point, and </a:t>
            </a:r>
            <a:br>
              <a:rPr lang="en-US" sz="2000" dirty="0"/>
            </a:br>
            <a:r>
              <a:rPr lang="en-US" sz="2000" dirty="0"/>
              <a:t>correct it at another:</a:t>
            </a:r>
          </a:p>
          <a:p>
            <a:r>
              <a:rPr lang="en-US" sz="2000" dirty="0"/>
              <a:t>But wait! If we apply this technique</a:t>
            </a:r>
            <a:br>
              <a:rPr lang="en-US" sz="2000" dirty="0"/>
            </a:br>
            <a:r>
              <a:rPr lang="en-US" sz="2000" dirty="0"/>
              <a:t>to an ensemble of particles, won’t</a:t>
            </a:r>
            <a:br>
              <a:rPr lang="en-US" sz="2000" dirty="0"/>
            </a:br>
            <a:r>
              <a:rPr lang="en-US" sz="2000" dirty="0"/>
              <a:t>it just act on the </a:t>
            </a:r>
            <a:r>
              <a:rPr lang="en-US" sz="2000" dirty="0" err="1"/>
              <a:t>centroid</a:t>
            </a:r>
            <a:r>
              <a:rPr lang="en-US" sz="2000" dirty="0"/>
              <a:t> of the</a:t>
            </a:r>
            <a:br>
              <a:rPr lang="en-US" sz="2000" dirty="0"/>
            </a:br>
            <a:r>
              <a:rPr lang="en-US" sz="2000" dirty="0"/>
              <a:t>distribution? Yes, but…</a:t>
            </a:r>
          </a:p>
          <a:p>
            <a:r>
              <a:rPr lang="en-US" sz="2000" dirty="0"/>
              <a:t>Stochastic cooling relies on “mixing”, the fact that particles of different </a:t>
            </a:r>
            <a:r>
              <a:rPr lang="en-US" sz="2000" dirty="0" err="1"/>
              <a:t>momenta</a:t>
            </a:r>
            <a:r>
              <a:rPr lang="en-US" sz="2000" dirty="0"/>
              <a:t> will slip in time and the sampled combinations will change.</a:t>
            </a:r>
          </a:p>
          <a:p>
            <a:r>
              <a:rPr lang="en-US" sz="2000" i="1" dirty="0"/>
              <a:t>Statistically</a:t>
            </a:r>
            <a:r>
              <a:rPr lang="en-US" sz="2000" dirty="0"/>
              <a:t>, the mean displacement will be dominated by the high amplitude particles and over time the distribution will cool.</a:t>
            </a:r>
          </a:p>
          <a:p>
            <a:r>
              <a:rPr lang="en-US" sz="2000" dirty="0"/>
              <a:t>Simon Van der Meer won the Nobel Prize for this.</a:t>
            </a:r>
          </a:p>
        </p:txBody>
      </p:sp>
      <p:pic>
        <p:nvPicPr>
          <p:cNvPr id="200706" name="Picture 2" descr="stoch2.jpg (18208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9365" y="2230376"/>
            <a:ext cx="2649945" cy="2543594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</a:p>
        </p:txBody>
      </p:sp>
    </p:spTree>
    <p:extLst>
      <p:ext uri="{BB962C8B-B14F-4D97-AF65-F5344CB8AC3E}">
        <p14:creationId xmlns:p14="http://schemas.microsoft.com/office/powerpoint/2010/main" val="3715834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058" y="361582"/>
            <a:ext cx="7886700" cy="600164"/>
          </a:xfrm>
        </p:spPr>
        <p:txBody>
          <a:bodyPr/>
          <a:lstStyle/>
          <a:p>
            <a:r>
              <a:rPr lang="en-US" dirty="0"/>
              <a:t>Getting Started: Ion Sources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65" y="1491828"/>
            <a:ext cx="3418428" cy="25638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7417" y="1122496"/>
            <a:ext cx="221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CERN proton source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847" y="1549267"/>
            <a:ext cx="3133727" cy="2350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24984" y="1179935"/>
            <a:ext cx="221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CERN Lead source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5245" y="5717364"/>
            <a:ext cx="8249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Typically 10s of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keV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and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mAs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to 10s of mA of current. Want to accelerate as fast as possible before space charge blows up the beam!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561" y="4055649"/>
            <a:ext cx="2553340" cy="16481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24149" y="4139032"/>
            <a:ext cx="2219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FNAL H- source.  Mix Cesium with Hydrogen to add electron. (why? we’ll get to that)</a:t>
            </a:r>
          </a:p>
        </p:txBody>
      </p:sp>
    </p:spTree>
    <p:extLst>
      <p:ext uri="{BB962C8B-B14F-4D97-AF65-F5344CB8AC3E}">
        <p14:creationId xmlns:p14="http://schemas.microsoft.com/office/powerpoint/2010/main" val="362522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404" y="294623"/>
            <a:ext cx="8229600" cy="628207"/>
          </a:xfrm>
        </p:spPr>
        <p:txBody>
          <a:bodyPr/>
          <a:lstStyle/>
          <a:p>
            <a:r>
              <a:rPr lang="en-US" dirty="0"/>
              <a:t>Initial Acceleration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44" y="1470193"/>
            <a:ext cx="2900565" cy="3691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2095" y="1125957"/>
            <a:ext cx="179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+mn-lt"/>
              </a:rPr>
              <a:t>Old: Static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444" y="5161821"/>
            <a:ext cx="2848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Static acceleration from Cockcroft-Walton. </a:t>
            </a:r>
            <a:br>
              <a:rPr lang="en-US" sz="1800" dirty="0">
                <a:solidFill>
                  <a:srgbClr val="C00000"/>
                </a:solidFill>
                <a:latin typeface="+mn-lt"/>
              </a:rPr>
            </a:br>
            <a:r>
              <a:rPr lang="en-US" sz="1800" dirty="0">
                <a:solidFill>
                  <a:srgbClr val="C00000"/>
                </a:solidFill>
                <a:latin typeface="+mn-lt"/>
              </a:rPr>
              <a:t>FNAL = 750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max ~1 MeV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175" y="1505800"/>
            <a:ext cx="3928820" cy="20693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90967" y="1183395"/>
            <a:ext cx="312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+mn-lt"/>
              </a:rPr>
              <a:t>New: RF Quadrupole (RFQ)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7535" b="8401"/>
          <a:stretch/>
        </p:blipFill>
        <p:spPr>
          <a:xfrm>
            <a:off x="5182783" y="3523735"/>
            <a:ext cx="2729995" cy="172117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58619" y="5337961"/>
            <a:ext cx="3871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RF structure combines an electric focusing quadrupole with a longitudinal accelerating gradient.</a:t>
            </a:r>
          </a:p>
        </p:txBody>
      </p:sp>
    </p:spTree>
    <p:extLst>
      <p:ext uri="{BB962C8B-B14F-4D97-AF65-F5344CB8AC3E}">
        <p14:creationId xmlns:p14="http://schemas.microsoft.com/office/powerpoint/2010/main" val="1099859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62" y="411561"/>
            <a:ext cx="7886700" cy="600164"/>
          </a:xfrm>
        </p:spPr>
        <p:txBody>
          <a:bodyPr/>
          <a:lstStyle/>
          <a:p>
            <a:r>
              <a:rPr lang="en-US" dirty="0"/>
              <a:t>Early Stages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9109" y="995650"/>
            <a:ext cx="8251825" cy="841029"/>
          </a:xfrm>
        </p:spPr>
        <p:txBody>
          <a:bodyPr/>
          <a:lstStyle/>
          <a:p>
            <a:r>
              <a:rPr lang="en-US" dirty="0"/>
              <a:t>The front end of any modern hadron accelerator looks something like this (Fermilab front end)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466" y="2300535"/>
            <a:ext cx="4974772" cy="33265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4570" y="5639425"/>
            <a:ext cx="3797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Low Energy Beam Transport (LEBT, pronounced “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lebbit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”): 35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356" y="4642777"/>
            <a:ext cx="2218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rgbClr val="C00000"/>
                </a:solidFill>
                <a:latin typeface="+mn-lt"/>
              </a:rPr>
              <a:t>Medium Energy Beam Transport (MEBT, pronounced “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mebbit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”): 750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4113" y="3022016"/>
            <a:ext cx="216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+mn-lt"/>
              </a:rPr>
              <a:t>Redundant H</a:t>
            </a:r>
            <a:r>
              <a:rPr lang="en-US" sz="1800" baseline="30000" dirty="0">
                <a:solidFill>
                  <a:srgbClr val="C00000"/>
                </a:solidFill>
                <a:latin typeface="+mn-lt"/>
              </a:rPr>
              <a:t>-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sources: 0-35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keV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97561" y="1722987"/>
            <a:ext cx="230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C00000"/>
                </a:solidFill>
                <a:latin typeface="+mn-lt"/>
              </a:rPr>
              <a:t>Solenoidal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focusing for low energy beam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200954" y="2361615"/>
            <a:ext cx="1342569" cy="56847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216952" y="2397901"/>
            <a:ext cx="762000" cy="55638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436913" y="1851197"/>
            <a:ext cx="2307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rgbClr val="C00000"/>
                </a:solidFill>
                <a:latin typeface="+mn-lt"/>
              </a:rPr>
              <a:t>200 MHz RFQ: 35</a:t>
            </a:r>
            <a:r>
              <a:rPr lang="en-US" sz="1800" dirty="0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solidFill>
                  <a:srgbClr val="C00000"/>
                </a:solidFill>
                <a:latin typeface="+mn-lt"/>
                <a:sym typeface="Wingdings"/>
              </a:rPr>
              <a:t>750 </a:t>
            </a:r>
            <a:r>
              <a:rPr lang="en-US" sz="1800" dirty="0" err="1">
                <a:solidFill>
                  <a:srgbClr val="C00000"/>
                </a:solidFill>
                <a:latin typeface="+mn-lt"/>
                <a:sym typeface="Wingdings"/>
              </a:rPr>
              <a:t>keV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568095" y="2530949"/>
            <a:ext cx="181428" cy="24190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01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05" y="293517"/>
            <a:ext cx="7886700" cy="600164"/>
          </a:xfrm>
        </p:spPr>
        <p:txBody>
          <a:bodyPr/>
          <a:lstStyle/>
          <a:p>
            <a:r>
              <a:rPr lang="en-US" dirty="0"/>
              <a:t>Drift Tube (Alvarez) Cavity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336" y="822649"/>
            <a:ext cx="8251825" cy="5800254"/>
          </a:xfrm>
        </p:spPr>
        <p:txBody>
          <a:bodyPr>
            <a:normAutofit/>
          </a:bodyPr>
          <a:lstStyle/>
          <a:p>
            <a:r>
              <a:rPr lang="en-US" sz="1800" dirty="0"/>
              <a:t>Because the velocity is changing quickly, the first </a:t>
            </a:r>
            <a:r>
              <a:rPr lang="en-US" sz="1800" dirty="0" err="1"/>
              <a:t>linac</a:t>
            </a:r>
            <a:r>
              <a:rPr lang="en-US" sz="1800" dirty="0"/>
              <a:t> is generally a Drift Tube </a:t>
            </a:r>
            <a:r>
              <a:rPr lang="en-US" sz="1800" dirty="0" err="1"/>
              <a:t>Linac</a:t>
            </a:r>
            <a:r>
              <a:rPr lang="en-US" sz="1800" dirty="0"/>
              <a:t> (DTL), which can be beta-matched to the accelerating beam.</a:t>
            </a:r>
          </a:p>
          <a:p>
            <a:r>
              <a:rPr lang="en-US" sz="1800" dirty="0"/>
              <a:t>Put conducting tubes in a larger pillbox, such that inside the tubes </a:t>
            </a:r>
            <a:r>
              <a:rPr lang="en-US" sz="1800" i="1" dirty="0"/>
              <a:t>E=0</a:t>
            </a:r>
          </a:p>
          <a:p>
            <a:endParaRPr lang="en-US" sz="1800" i="1" dirty="0"/>
          </a:p>
          <a:p>
            <a:endParaRPr lang="en-US" sz="1800" i="1" dirty="0"/>
          </a:p>
          <a:p>
            <a:endParaRPr lang="en-US" sz="1800" i="1" dirty="0"/>
          </a:p>
          <a:p>
            <a:endParaRPr lang="en-US" sz="1800" i="1" dirty="0"/>
          </a:p>
          <a:p>
            <a:endParaRPr lang="en-US" sz="4000" i="1" dirty="0"/>
          </a:p>
          <a:p>
            <a:endParaRPr lang="en-US" sz="1800" i="1" dirty="0"/>
          </a:p>
          <a:p>
            <a:pPr marL="0" indent="0">
              <a:buNone/>
            </a:pPr>
            <a:endParaRPr lang="en-US" sz="2000" i="1" dirty="0"/>
          </a:p>
          <a:p>
            <a:endParaRPr lang="en-US" sz="1800" i="1" dirty="0"/>
          </a:p>
          <a:p>
            <a:endParaRPr lang="en-US" sz="1800" i="1" dirty="0"/>
          </a:p>
          <a:p>
            <a:endParaRPr lang="en-US" sz="1800" i="1" dirty="0"/>
          </a:p>
          <a:p>
            <a:endParaRPr lang="en-US" sz="1800" i="1" dirty="0"/>
          </a:p>
          <a:p>
            <a:endParaRPr lang="en-US" sz="1800" i="1" dirty="0"/>
          </a:p>
          <a:p>
            <a:r>
              <a:rPr lang="en-US" sz="1800" dirty="0"/>
              <a:t>As energy gets higher, switch to “pi-cavities”, which are more efficient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E. Prebys, Accelerator Fundamentals: Tricks of the Trade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9698" name="Picture 2" descr="https://encrypted-tbn2.google.com/images?q=tbn:ANd9GcS2EAQ-7jNCki3GvCsTZHpyW3uucib2tx7KvmJHGb-Z7hSNeaW-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4901" y="1974983"/>
            <a:ext cx="3223230" cy="1184756"/>
          </a:xfrm>
          <a:prstGeom prst="rect">
            <a:avLst/>
          </a:prstGeom>
          <a:noFill/>
        </p:spPr>
      </p:pic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138717"/>
              </p:ext>
            </p:extLst>
          </p:nvPr>
        </p:nvGraphicFramePr>
        <p:xfrm>
          <a:off x="4578701" y="2355982"/>
          <a:ext cx="533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4" imgW="126720" imgH="126720" progId="Equation.3">
                  <p:embed/>
                </p:oleObj>
              </mc:Choice>
              <mc:Fallback>
                <p:oleObj name="Equation" r:id="rId4" imgW="126720" imgH="126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8701" y="2355982"/>
                        <a:ext cx="533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5" name="Group 54"/>
          <p:cNvGrpSpPr/>
          <p:nvPr/>
        </p:nvGrpSpPr>
        <p:grpSpPr>
          <a:xfrm>
            <a:off x="5416901" y="2203582"/>
            <a:ext cx="2895600" cy="838200"/>
            <a:chOff x="5105400" y="1524000"/>
            <a:chExt cx="2895600" cy="838200"/>
          </a:xfrm>
        </p:grpSpPr>
        <p:grpSp>
          <p:nvGrpSpPr>
            <p:cNvPr id="46" name="Group 45"/>
            <p:cNvGrpSpPr/>
            <p:nvPr/>
          </p:nvGrpSpPr>
          <p:grpSpPr>
            <a:xfrm>
              <a:off x="5105400" y="1524000"/>
              <a:ext cx="2895600" cy="838200"/>
              <a:chOff x="914400" y="2971800"/>
              <a:chExt cx="2895600" cy="8382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914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9906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>
                <a:stCxn id="8" idx="0"/>
                <a:endCxn id="9" idx="0"/>
              </p:cNvCxnSpPr>
              <p:nvPr/>
            </p:nvCxnSpPr>
            <p:spPr>
              <a:xfrm>
                <a:off x="952500" y="29718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950976" y="3810000"/>
                <a:ext cx="762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>
                <a:off x="1295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14478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>
                <a:stCxn id="13" idx="0"/>
                <a:endCxn id="14" idx="0"/>
              </p:cNvCxnSpPr>
              <p:nvPr/>
            </p:nvCxnSpPr>
            <p:spPr>
              <a:xfrm>
                <a:off x="1333500" y="2971800"/>
                <a:ext cx="152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endCxn id="14" idx="4"/>
              </p:cNvCxnSpPr>
              <p:nvPr/>
            </p:nvCxnSpPr>
            <p:spPr>
              <a:xfrm>
                <a:off x="1331976" y="3810000"/>
                <a:ext cx="15392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6"/>
              <p:cNvSpPr/>
              <p:nvPr/>
            </p:nvSpPr>
            <p:spPr>
              <a:xfrm>
                <a:off x="17526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9050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>
                <a:stCxn id="17" idx="0"/>
                <a:endCxn id="18" idx="0"/>
              </p:cNvCxnSpPr>
              <p:nvPr/>
            </p:nvCxnSpPr>
            <p:spPr>
              <a:xfrm>
                <a:off x="1790700" y="2971800"/>
                <a:ext cx="152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endCxn id="18" idx="4"/>
              </p:cNvCxnSpPr>
              <p:nvPr/>
            </p:nvCxnSpPr>
            <p:spPr>
              <a:xfrm>
                <a:off x="1789176" y="3810000"/>
                <a:ext cx="15392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>
                <a:off x="22860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438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>
                <a:stCxn id="21" idx="0"/>
                <a:endCxn id="22" idx="0"/>
              </p:cNvCxnSpPr>
              <p:nvPr/>
            </p:nvCxnSpPr>
            <p:spPr>
              <a:xfrm>
                <a:off x="2324100" y="2971800"/>
                <a:ext cx="1524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endCxn id="22" idx="4"/>
              </p:cNvCxnSpPr>
              <p:nvPr/>
            </p:nvCxnSpPr>
            <p:spPr>
              <a:xfrm>
                <a:off x="2322576" y="3810000"/>
                <a:ext cx="15392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/>
              <p:nvPr/>
            </p:nvSpPr>
            <p:spPr>
              <a:xfrm>
                <a:off x="28194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0480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/>
              <p:cNvCxnSpPr>
                <a:stCxn id="25" idx="0"/>
                <a:endCxn id="26" idx="0"/>
              </p:cNvCxnSpPr>
              <p:nvPr/>
            </p:nvCxnSpPr>
            <p:spPr>
              <a:xfrm>
                <a:off x="2857500" y="29718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stCxn id="25" idx="4"/>
              </p:cNvCxnSpPr>
              <p:nvPr/>
            </p:nvCxnSpPr>
            <p:spPr>
              <a:xfrm>
                <a:off x="2857500" y="38100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/>
              <p:cNvSpPr/>
              <p:nvPr/>
            </p:nvSpPr>
            <p:spPr>
              <a:xfrm>
                <a:off x="35052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733800" y="2971800"/>
                <a:ext cx="76200" cy="8382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Straight Connector 30"/>
              <p:cNvCxnSpPr>
                <a:stCxn id="29" idx="0"/>
                <a:endCxn id="30" idx="0"/>
              </p:cNvCxnSpPr>
              <p:nvPr/>
            </p:nvCxnSpPr>
            <p:spPr>
              <a:xfrm>
                <a:off x="3543300" y="29718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>
                <a:stCxn id="29" idx="4"/>
                <a:endCxn id="30" idx="4"/>
              </p:cNvCxnSpPr>
              <p:nvPr/>
            </p:nvCxnSpPr>
            <p:spPr>
              <a:xfrm>
                <a:off x="3543300" y="3810000"/>
                <a:ext cx="2286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Rectangle 47"/>
            <p:cNvSpPr/>
            <p:nvPr/>
          </p:nvSpPr>
          <p:spPr>
            <a:xfrm>
              <a:off x="5181982" y="1531144"/>
              <a:ext cx="36576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34036" y="1526381"/>
              <a:ext cx="45719" cy="826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057900" y="1531143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588919" y="1533523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203282" y="1531143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874794" y="1535905"/>
              <a:ext cx="81819" cy="822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5721097" y="1757418"/>
            <a:ext cx="2343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+mn-lt"/>
              </a:rPr>
              <a:t>Bunch of pillboxes</a:t>
            </a:r>
          </a:p>
        </p:txBody>
      </p:sp>
      <p:sp>
        <p:nvSpPr>
          <p:cNvPr id="57" name="Left Brace 56"/>
          <p:cNvSpPr/>
          <p:nvPr/>
        </p:nvSpPr>
        <p:spPr>
          <a:xfrm rot="-5400000">
            <a:off x="1228433" y="3098440"/>
            <a:ext cx="232985" cy="34222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530815"/>
              </p:ext>
            </p:extLst>
          </p:nvPr>
        </p:nvGraphicFramePr>
        <p:xfrm>
          <a:off x="1039106" y="3305763"/>
          <a:ext cx="6731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6" imgW="419040" imgH="419040" progId="Equation.DSMT4">
                  <p:embed/>
                </p:oleObj>
              </mc:Choice>
              <mc:Fallback>
                <p:oleObj name="Equation" r:id="rId6" imgW="41904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9106" y="3305763"/>
                        <a:ext cx="673100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2158520" y="3202498"/>
            <a:ext cx="2886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+mn-lt"/>
              </a:rPr>
              <a:t>Gap spacing changes as velocity increases</a:t>
            </a: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1794000" y="3398124"/>
            <a:ext cx="352425" cy="241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019724" y="3179063"/>
            <a:ext cx="288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+mn-lt"/>
              </a:rPr>
              <a:t>Drift tubes contain </a:t>
            </a:r>
            <a:r>
              <a:rPr lang="en-US" sz="1400" dirty="0" err="1">
                <a:solidFill>
                  <a:srgbClr val="C00000"/>
                </a:solidFill>
                <a:latin typeface="+mn-lt"/>
              </a:rPr>
              <a:t>quadrupoles</a:t>
            </a:r>
            <a:r>
              <a:rPr lang="en-US" sz="1400" dirty="0">
                <a:solidFill>
                  <a:srgbClr val="C00000"/>
                </a:solidFill>
                <a:latin typeface="+mn-lt"/>
              </a:rPr>
              <a:t> to keep beam focused </a:t>
            </a:r>
          </a:p>
        </p:txBody>
      </p:sp>
      <p:cxnSp>
        <p:nvCxnSpPr>
          <p:cNvPr id="66" name="Straight Arrow Connector 65"/>
          <p:cNvCxnSpPr/>
          <p:nvPr/>
        </p:nvCxnSpPr>
        <p:spPr>
          <a:xfrm flipH="1" flipV="1">
            <a:off x="4077807" y="2663654"/>
            <a:ext cx="885824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AutoShape 6" descr="data:image/jpeg;base64,/9j/4AAQSkZJRgABAQAAAQABAAD/2wCEAAkGBhQSEBQUEhQVFBUVFRQUFRcUFBIUFBQUFBQVFBUUFBQXHCYeFxkjGRQUHy8gIycpLCwsFR4xNTAqNSYrLCkBCQoKDgwOGg8PGiklHxwpLSwpLCwsLCkpLCwpLCwpKSkpKSwsLCkpKSksKSwpKSwpLCkpKSwsLCkpKSwpKSksKf/AABEIAOsAxAMBIgACEQEDEQH/xAAbAAACAwEBAQAAAAAAAAAAAAADBAECBQAGB//EAEgQAAEDAgMDBQ0GBAUEAwEAAAEAAgMEERIhMQVBUQYiYXHRExQjMlJygZGSobGywUJTc6Lh8DNiwtIHFSRDY1SCo7Nkg/EW/8QAGQEAAgMBAAAAAAAAAAAAAAAAAgMAAQQF/8QAMBEAAgIBAwIFAwMDBQAAAAAAAAECEQMSITFBUQQTYYHwFCIyI3HBobHRM0JScpH/2gAMAwEAAhEDEQA/APl1ZWyd1kAkfk94FnuAAxG29UNbJ94/239qit/jSee/5nLmtWZs60YquCe/pPvH+2/tUd/yfeP9t/apfBYAg8bjhZBcqsYoIL/mEn3j/bf2ru/5PvH+2/tQLKzQrsJQXYKK2X7x/tv7VZtbJ94/239qGApwodQflR7BhVyfeP8Abd2piKeQ/bf7bu1JgJtsmFqXKTGxxx7EyVrxljf7bu1UFZJ5b/bd2pdxursCtNi5Qj2Dd9v8t/tu7VBq3+W/23dqqAqlqu2DoXYv33J5b/bf2qRVP8t/tu7UOys1S2TQgjat/lv9t3ard9P8t/tu7VQNXEK9QOldi4qn+W/23dqnvl/lv9t3ah2XKWC4IJ3w/wAt/tu7VV1S/wAt/tu7VLVxaisDQgD6iT7x/tv7UtLVS/eSe2/tTj2peSNEpAOCNvkzK50TsTnOPdDm5zibYWdPWoVuTLfBO/EPysXJuowTVSaMKtb4aTz3/MVMRRqqPwr/AD3/ADFS2NZpM68I7IiyBJEmTHZVPShTCE8KsAivYEMtV3YyLR1lLSuarsZdUE9i8Mdyor386w3JzZsDS4izicJIsWhotqXE/ALNqHDFvvffa3oIUUd7Bc1VIliMxRhUtBCotphmsVXNRGlQ4KiIGArhi4BFaFLCaKBqkhEwqLKWBQPCoLUXCuwqyNUDAUhEwqMKtMCUSpahviTAVi1WLaH9gstG7zz8rVCNsgcw+d/S1Qmp7HMyL7mY80F5H+e/5iqviITTwMb7j7TuvxiueRbI/okPk60HsjNe4qmNNStSzmKDUkyuJXsqtiJTUUSpuimkLGJS2Mp0sCoUGssNsUeF62uHuWVVt5/pWzsv+M30/BZdS3wnpVxk9XsFScS0YumWRJZrs0y154KMlNhmwK5plRkhG4orakH9UJTT6gDTWXCEp6KO6ZbGArRNXQysC7AtCWAFKvismFALLsKJhU4VQ1oFZdZEwrixWgGgJV2lSWKqJCpRNfZPiHzvo1cu2X4h876BcmI5WX82YlRL4R4/nd8xXY1eZnhH+e/5iqPss7luduGP7UwTyrMiVoorpkMQylQL2ewuWWUY0dzVwpknUQWc5Q0pmSKyXLSTZqYkUrk6Q5soeGb6fgkJ47vHSVp7Jp7StKTmZ4RvnKr32GxjToJT0XQtCGnAV4KfJMNj4BKdscCkituSopMZ6uhFq6jDiv8AZANus2CZpIwWixvcX3/FUk7I2qETTFuhUtkcNVougXRUJcdE7W0LcIsUa66IKe6fNAGjpVMZB0TIuxTjQg+gsqClWoX3QnR2zRuJIyrkzzTIbolptjQnxKkMaM1zEJzE++NBfGjFtDOzPEPnfQLkTZ7OafO+gXJq4OH4hvzGZNQOe7znfEoHc7lNVDec7znfFWp4VkXLZ3m6ijo4bBSWI9lUtSZOxRVllWeUDL1ooZYIUdNiN01RUY2wYrW6FcJcnqagT1JQXNltwbIa0c4pf3TNWqMEYlNSEPZ5wCyJY/DsH84+K9k2JuOOw/3G/VeX2jFaob+J9VK0ugIyud+hpObh/TVEx2+yR6l1PTlxy9+a1W7MsOeb8LLQscY8gvI7PL7TN8f4bf8A2pmgae5R2FuY3gBoM1bbrRifYWHch0f7qPRs8DHlc9zZw1whKaVsbexIp3E2FvcmRI5uVskHZNYH4mlpvYOvlYAkj13C3I2AC5IsPWgW27Lk3wZ8MeL9UZ2zxldXqKkOHNFupJOLhvuEaVgBJaNoORz9yGQ09a4SA/vRClb60cdimiJILZjRCmiyuEQS/qoB3I2upIy6MRcxBkYnpmWS72q7suiaMc09f0ChEpm5Hr+gUpyZw87rIzMqBzj1u+KNE3JUeLvPWfimWNWRcHZm+P2Blq4RIwZmiOisrxwt2Jb6CjxuT9DSXIHHouopaXeVsQMwAEZO3dCCctT9EPS0KjUpNmiNuhG88f30JDaVUG6nIehUqNokDNxXl9oVznusM0d9ELjB3qkbOy6zutTG3pKS2zTf6ho4ygetyd5GbPPfUZOedvWicoae1axv/M0fmS8qpoOD/U9j0Oy9nYG6ZAanTJL1M5JNtFoV1RhisN/uCyZYyRwA961qKXJlUm3Z57a8ZPdD/wAbf/aUxsyEYI76YI9/8oRtoU/Nly/2mn/yo9Ls5xjYXWtgjsLgZYGpSVydGrUlHf5wY+x5ML3ngwD1OeVsurGyRMNrXbfcMyT2LNoachkhA8kegiY/RRURlkUBFwDTucbb7Pt8L+tZ0tk/nI+VN/OwdxF8jmuD3DVBon4xcZ3J9y2afZDju7FpjGzPOSRmyQ3zbr8VzBcfELcGwHt3HpH1HFBqdlkZgZjVN8sWsqMSSM68FR2YWq+nyWdJHYq4roRu9wQdcIDwinIqkiW40xylaLU4yPX9AuXQ6elcmqqOF4h/qMSDee7rPxTcTFSNnOPWfim2sySlE68nsgccSIKe5A9aPFFkmqOnyJ45KZPsh6smPd32Jgoif2FFQS30LTEWFt1g7QlJ0/RZqpDU9TEK+oJGWp0UUdDhbnqdexV2fTuc4vcbi5tlmOroW3DAC4DhmetPwxqLmwcztqH/AKa/I+lw1MI/nHwQeVkIG04xu7u1a3Jpn+qi8/6LE5a1AG022/6iP13slZNq/dAY7llf/VmjUxYsN9Li6R2rV4BYa7lsVUVoxx1WR3oHy31ta+mq1O2xMGuWZ7YXdwqC69zEw5/iLXGzm9zY6R9mlkVgTb/bYp5SUwjZK0f9OzF1mYrW2FsZpayWQ4jgiLRqGMEbN3lFSELm186kyZaxqXr/AAjz9BQA0shwgm7NTaw7hKb6Z6oe0qL/AE9Mf/gyHTpB1/7lrRUoEcjXEgCCKS2gJMMgF+jMJOvd4CLoopB0C+BKaSj87jVJuXz/AInhdk7Q73mY5wuy9nt3luJ1z1i119uFRGxobG3GS0EWFzYgEG27IhfHZKZhcLnVx3bi+QH6r6HLUvpqp7mEmNzKQPDM5GtFPK5zm77cxtwMzZXgk9NepXi4qUl3o9E50tgXRYQNMQHq6josvakQBBHiPzHEEZFp6QfdYq0PKOGdl4XO6C+7cQvYkAnjuKUq57tyOV79F7aj0fALTsY4xknuZE8GEkblkVsK2KqouEhMy7boWaomJKENxyRpWoCGfcbDsWh09K5TAMvSuVqjkZ1+oysWp6ynAk4tT1laMLclUNzqSWyKYDZbVJHYBZ8MVyFtws06j9LJOZ3Ki1tEU2hJZnWvNV8lmnp5oXptrNFgLrzddEO6MG7M67yQO1JkOxDGz4bAC2gWpRR5klUjLIwS4gC29AdyliboHHqA+pTtaUEhck220b+y5cNREeD2/FYPLFuOtcW6tqY/nQoOVEeMOJwhrmuN9bNN7ALO2ltt087pGtABmbMOccsJJAtbO90DnFr1skcc4ytLofQKl3MJ4A/oldj0pHO1zufQvMQco5nZOf12aMukjh0rXh2XJVYWmUtZpYXDOt2HVPU73SEvHpVSdBeUrS5tQfGvBECb3zMpNhxyWu7aUcGz4+fmYow8hr3YXdzYHB1gbWAtnZeX2pyUlpJG4H4Xasc03Y47uj1r0vJ/aXdqZz74JmOwTMtqcyD1OF9d4IQ4slykuGyZca8uLTuKfzv2EdmyGohlLMLh3OGIWc24wROacQObcyOuyK7kvNLG1rM7RGI8QeaXC3HLQkXuFl1JbR1UdRHzWPt3RujSwvDZGW4c5rhwK3qrlV3OR4jNiWYeaLeI7mnrs4t9SkNLVS6bfyXk1qnj4e/8Ueak5NRxuvO8m1ngNOFrmv7o5rhlitcStINi1zLZ4gVbbvKSAyHAx9jHGHOw47FjHMGEFwAGB5G/ModRI5znSTNY6+jXF2VnPcbYSLZyFJySxHWAHqmqGj5kWyWwSi27k7K7N21Twm7RNmecBTgk9IPdNRw0K9LPyigkYO97kWzL8n3y1b9nNY0EEbWF5poxlazqipJPSAUr3xEM46YMJFriolPrDm2Ku3FUVp1u/wDBoMJc4jjmiSNwtzVqXbLBGAGBrrZm9zffZIT1eIlVqCSdiNYbEpMvzTFYUi5yq9guo5Acj1/QLlWmOR6/oFyfBXFHH8R/qMWFcwOIxjIniNCQtCDaLPLZ7QWe2ncCS2QjMm2FjhmelOQySeVG7zqeMrNGW7pnY+7SrRrUUwJHOb7Te1enoaXHvbpxuvL0cj3ax0Z86C3wC1o9nuIv3rRHq7qzsU0xb5/oKm5dgu26MgC4svM1MBdI3DqPjcZdC9DUUeAXfRQ2/wCOplHuLlocl6GKSR03cu5sjaLsLzJz9wxHdvsqnBdyRy6Vdf2/yZ9JyElmAcWnTVxsPQFXaHIR0Q5+h4Zr01ft8NN5pSwfZa0keiwzKnZW1TK0jF3WN19dR68wUt1LgXqycs+XbV5NkZjMcR+8isyiJvgOu48ejrXv9vwmGQgC4d0Zda8rtOiIGMdYI4hYpNwdPg6Hh5t8jtBsouIIyI944Fe95OdxYRcizhdvRnzm33Z5r55BtU2BG8fv3okG0TiGeTZPc5t7LpYMkYoz+Jwym9zf/wARdr3qImMILCCbDc8Gxz9k+lZ1PVmKsfh+3E0vHSLEE+/1pCtr2mRrn3e5ty1oGpNszwHNWlszZchaZpBzpDa5OnBrWjxnH1Cyzxg553KI1JYsOmXYX2lE+fALEta7E46DW9idAMkYbPluXsfbHfQ2y4G40vdegfsV0LBjAxOs7BqGcHyne7gP2c2WttzXAj69a6DwKrZjXiG9o9DKnppSec5x/wC5hHwSpgkbx/8AF/atZ0o/YSsr79HSlvEu7GrI+qQnUVbyLOxG38sZ+Fkr3XgH+iNp/qTb23PRuV2QJco+rGRfoZkk9jn3Qf8A0djlUVZB8YkdMT2e/EQmqnxku5Lquoa3ImkuliEV7kK6bFC5Pccp9P3wC5RT6fvgFKdGVKjk5leRgQ/nHrKajckftHrPxKbgKzwqzrW9KNWikzHBeip60WGfryC8mye2moQanb4GrTlw0RSi+Qdnses2vtVrQBxGfUm/8PatrmyM1ub8b2yXyev2pLMczYZ2A1t08Stjkltk08g5xsTf16hZ3LoHLD9mw3/i1TvDnHnW5mnkWOLT+ZLf4JbRlbLUNOIwiLFvIa/G1rbHcTc+pfQX1cczee1sjTuNxl0EadSiR7I2hkUbIo8nFrN5tq4702E0oNMxzi5ST7IV5U1GMA/BYFe7wDev6Im1avG4Mbmk9s1WTY225vxOS53iGpSR0fDxpGXRtuB6fimaYAEk8cvVZWo4Ba17cePUEcNYHAcN3aVsw4m1bJmzb0je2VskybsgCc7C43lxOgWzsktxYi4EssGX0ud7Rwy6yvJV/KB5aII8gbc0aG2953rYoKcsYM7nebHM77LpYqRy8qcrs9JtaqaGgXudSTYlx3m68tUc5GqJCbpdw/earJkbLw40kBIAQXi+g9JTBHQhvPFI1GtUgIb+pQpplaaVKyFA2EhWZ+qFfJQ+cYrHLr0PpViLqluFdAZdEIJmRqAUxbIU92N0+np+gUqtMcj1/QLkaVo5mZ1kZjT7QDXO852W/UokG1HbhYesrHqG2lef53/MUxBW2FrLP+L2OtGLcUeiNWHN4+4rFrpru1/fDqQjU2NwUKR93XQzm5cjccFEIHLsahpXAJQ5yo3Nk8o3x6k/RaVTytxCxJA9a8RVbQAyCT79ffW3UmLHKSMc5Riz2Y2xvYD5zsh6OKSmrHOOXpJy/wDwJCjjJbicct5OiapxjcGsB/e93Ygh4f7ttxss1Khunqy0YW+k9nanQ4Bow5k/soFVG1nMbmd54ngE7QxBo+PYFqpJUjPqt7jmxqGxxOzJ1PHgOgL1lLHjHRwXmonrVo6q28ooz6CpwselhscwqSManIJmu1VJ6MbijYEXXJlT2STwtCogIWdPklD0C7igyU6s6VBlnNlNhlMq+kbaxsUJsDWiwFlxkQJp8lWpBaX1AVD80EOVHyKAVUmUluPUjsj1/QLlSi8U9f0Chasf4o5OdfqM8tWHwj/Pf8xQ2lRWzWlk89/zFC77CyuLs6sZJJbjIR4KRz721+KSG0Am6TaNjdozQ6Zdg9ca5DOZgydrwSNVV7mr0DbPHPseiydp+T8b7eCaB70+Phq3kzPLxV7QXv0PDBt+k9Ga16TY3c2iWfm38VurnngAvZVMFNStDWMD5SLhoyt0vP2W+87kHk/yddV1IdM7IeO45MY3g0bh8U1RTlp6mdyai59jL2ZsCaqOLDhY3Ow0YOLjvKYqqpkdooeouGryOHAL0vLHlPCG97UDQAbNe5rbOlLchc6kDNedh2V3FuJ+ch16OgJj2WmHuxEHKT1T9kXhitm7M+4dAU1FcIw3Iuc9waxjbXcd+ugAzJKTmkOufVv9XFJU1Q4SNeW3mlOCOMkgRRDxiTqCdSf1SXi0o0eanwbL9utaZjhuyEAFwPjSk5RMFszxO5M/581hfjaW9yjbJLmCI3O8WK/2nnoWVFLA0YrOEVNLZgHObJM7eB4z3A9KsaWNvNklDu5Sd81JLSDI45xhxGQAt4uZyCVSD1Sfb58/oz1VFtkFxaDZwa1zmkHEwPF24twOuV1oHaWWq8FHGTKxhdiL3mslcAQC0ZQssc7XIy6FsOqDxQydDYLV0NufaF1nTVF0n3yqvl4peoeo0EfKlnyKJJks6VU2WFdJZJzzXUTzpR0ipMjYTEiYktiU91UsFmrs/wAU9f0ClU2Y7mHzvoFy3Y39qORm/NnhNpX7vL+JJ85QWsCJtN3h5fxJPnKA0o2hcZLqGAC19muvkBdY8TC7qXotlxBgulOWn9zZCKkt+DeoaRrRnck70xJXG+CLN2hd9lnaehZPf+LIGzdL8eNk47abGR4Ih1nis8srulya1j2t8BaakF7Akk5vcTck71obSneyMRNyDrc0eMSeKxIdqhgvv3DpTdHKS/G/Nx06EcOy9xc+7NrZOyWU8eN/OeR4x3X3NHDp1KRqziz1vdBr9pXIbfrSomxG379a3RlGMbMUoSlLSDe0l1hmqzbLfz3xkCV4DMTnGzG78GWXUtKGINupeVjyZ7exrh4dJUzJbT4HtAY4w0rC6Nts5pyL4gN9vddCbs6R0TGPH8WTu1U4kXsLER216OixWq56o6RZ3mY1YF8+dtgkcIEkklyXSYb6WAaLBreA1VnyBKtkKlxSnKx6SXAdsqHJKhl9kN8iuyM6SW6WlmUyypN7lfJV0Wc9UuqlcERVl8SoXKCVUq0gbNvY7uYfO/pauVNjeIfOPytUrdj/ABRy8v5s8JtT+PL+I/5ihRMumNosvPL+I/5yqYwETYnHBcy4G4LNFyun2lfLd8evsSDpS7qUOKBQ7miXiH/tGWVhJWi2twjPM7ljwm2ZT9FHc4negIMkUNw5JNU+WbGy4s8b8ydOhaslSGNvfNK0zQ1uJ3oCC4F5xHTcEiMre3BqcaVv2LCQuNzqVp07MIWbBm9ad8lM2S2kiYYUtT5YZjyM13dUHEua5Zm7HoIqOcqueqYkJdl41SR/SqkqhRUDZxlVHPXOVXBGgGwbiguRy1BcERQMqLriuCJIpsgrrrrKrlZVmzsU8x3nf0tUqNhjwbvO/pauW3H+KObl/Nnidpu8NL+JJ85SZN176fk9A5znFlyXOJ58muI9Kozk1T3/AIf55P7kZlcmzwt1F17o8m6f7v8APJ/coHJqn+7/ADyf3KEs8dCy+Z0WjTyAZndoF6X/APnoPI/PJ/cpdsCA/Y/PJ/ckyjqNmPNGC4MimnMhudBp0rVa3JHj2PENG/mf2pttGyxy957Uvym+By8VF7uzIo2c4rQeExFRsByHvPaiOgbw95Sp4JOXQavF41BKmIXUXTwpW8PeVxpW8PeVX08vQv6zH2fz3M8lVutDvRvD3lR3o3h7yq+nl6FfVw7P57me4qCVomjbw957VBo28Pee1X5MivqodmZqqQtXvNl9Pe7tXd5M4e93arWGRPqodmYzkJ5W4dns4e93ahnZ0fk/md2o1hZT8TH1MEqVvHZcfk/md2qBsyPyfzO7UXkyB+pj6mCSqFeg/wAqj8n8z+1d/lUfk/mf2qvLZPqI+oDYn8M+cflapWls+hYGkAW53F3AdK5NSaRz8meOp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704" name="AutoShape 8" descr="data:image/jpeg;base64,/9j/4AAQSkZJRgABAQAAAQABAAD/2wCEAAkGBhQSEBQUEhQVFBUVFRQUFRcUFBIUFBQUFBQVFBUUFBQXHCYeFxkjGRQUHy8gIycpLCwsFR4xNTAqNSYrLCkBCQoKDgwOGg8PGiklHxwpLSwpLCwsLCkpLCwpLCwpKSkpKSwsLCkpKSksKSwpKSwpLCkpKSwsLCkpKSwpKSksKf/AABEIAOsAxAMBIgACEQEDEQH/xAAbAAACAwEBAQAAAAAAAAAAAAADBAECBQAGB//EAEgQAAEDAgMDBQ0GBAUEAwEAAAEAAgMEERIhMQVBUQYiYXHRExQjMlJygZGSobGywUJTc6Lh8DNiwtIHFSRDY1SCo7Nkg/EW/8QAGQEAAgMBAAAAAAAAAAAAAAAAAgMAAQQF/8QAMBEAAgIBAwIFAwMDBQAAAAAAAAECEQMSITFBUQQTYYHwFCIyI3HBobHRM0JScpH/2gAMAwEAAhEDEQA/APl1ZWyd1kAkfk94FnuAAxG29UNbJ94/239qit/jSee/5nLmtWZs60YquCe/pPvH+2/tUd/yfeP9t/apfBYAg8bjhZBcqsYoIL/mEn3j/bf2ru/5PvH+2/tQLKzQrsJQXYKK2X7x/tv7VZtbJ94/239qGApwodQflR7BhVyfeP8Abd2piKeQ/bf7bu1JgJtsmFqXKTGxxx7EyVrxljf7bu1UFZJ5b/bd2pdxursCtNi5Qj2Dd9v8t/tu7VBq3+W/23dqqAqlqu2DoXYv33J5b/bf2qRVP8t/tu7UOys1S2TQgjat/lv9t3ard9P8t/tu7VQNXEK9QOldi4qn+W/23dqnvl/lv9t3ah2XKWC4IJ3w/wAt/tu7VV1S/wAt/tu7VLVxaisDQgD6iT7x/tv7UtLVS/eSe2/tTj2peSNEpAOCNvkzK50TsTnOPdDm5zibYWdPWoVuTLfBO/EPysXJuowTVSaMKtb4aTz3/MVMRRqqPwr/AD3/ADFS2NZpM68I7IiyBJEmTHZVPShTCE8KsAivYEMtV3YyLR1lLSuarsZdUE9i8Mdyor386w3JzZsDS4izicJIsWhotqXE/ALNqHDFvvffa3oIUUd7Bc1VIliMxRhUtBCotphmsVXNRGlQ4KiIGArhi4BFaFLCaKBqkhEwqLKWBQPCoLUXCuwqyNUDAUhEwqMKtMCUSpahviTAVi1WLaH9gstG7zz8rVCNsgcw+d/S1Qmp7HMyL7mY80F5H+e/5iqviITTwMb7j7TuvxiueRbI/okPk60HsjNe4qmNNStSzmKDUkyuJXsqtiJTUUSpuimkLGJS2Mp0sCoUGssNsUeF62uHuWVVt5/pWzsv+M30/BZdS3wnpVxk9XsFScS0YumWRJZrs0y154KMlNhmwK5plRkhG4orakH9UJTT6gDTWXCEp6KO6ZbGArRNXQysC7AtCWAFKvismFALLsKJhU4VQ1oFZdZEwrixWgGgJV2lSWKqJCpRNfZPiHzvo1cu2X4h876BcmI5WX82YlRL4R4/nd8xXY1eZnhH+e/5iqPss7luduGP7UwTyrMiVoorpkMQylQL2ewuWWUY0dzVwpknUQWc5Q0pmSKyXLSTZqYkUrk6Q5soeGb6fgkJ47vHSVp7Jp7StKTmZ4RvnKr32GxjToJT0XQtCGnAV4KfJMNj4BKdscCkituSopMZ6uhFq6jDiv8AZANus2CZpIwWixvcX3/FUk7I2qETTFuhUtkcNVougXRUJcdE7W0LcIsUa66IKe6fNAGjpVMZB0TIuxTjQg+gsqClWoX3QnR2zRuJIyrkzzTIbolptjQnxKkMaM1zEJzE++NBfGjFtDOzPEPnfQLkTZ7OafO+gXJq4OH4hvzGZNQOe7znfEoHc7lNVDec7znfFWp4VkXLZ3m6ijo4bBSWI9lUtSZOxRVllWeUDL1ooZYIUdNiN01RUY2wYrW6FcJcnqagT1JQXNltwbIa0c4pf3TNWqMEYlNSEPZ5wCyJY/DsH84+K9k2JuOOw/3G/VeX2jFaob+J9VK0ugIyud+hpObh/TVEx2+yR6l1PTlxy9+a1W7MsOeb8LLQscY8gvI7PL7TN8f4bf8A2pmgae5R2FuY3gBoM1bbrRifYWHch0f7qPRs8DHlc9zZw1whKaVsbexIp3E2FvcmRI5uVskHZNYH4mlpvYOvlYAkj13C3I2AC5IsPWgW27Lk3wZ8MeL9UZ2zxldXqKkOHNFupJOLhvuEaVgBJaNoORz9yGQ09a4SA/vRClb60cdimiJILZjRCmiyuEQS/qoB3I2upIy6MRcxBkYnpmWS72q7suiaMc09f0ChEpm5Hr+gUpyZw87rIzMqBzj1u+KNE3JUeLvPWfimWNWRcHZm+P2Blq4RIwZmiOisrxwt2Jb6CjxuT9DSXIHHouopaXeVsQMwAEZO3dCCctT9EPS0KjUpNmiNuhG88f30JDaVUG6nIehUqNokDNxXl9oVznusM0d9ELjB3qkbOy6zutTG3pKS2zTf6ho4ygetyd5GbPPfUZOedvWicoae1axv/M0fmS8qpoOD/U9j0Oy9nYG6ZAanTJL1M5JNtFoV1RhisN/uCyZYyRwA961qKXJlUm3Z57a8ZPdD/wAbf/aUxsyEYI76YI9/8oRtoU/Nly/2mn/yo9Ls5xjYXWtgjsLgZYGpSVydGrUlHf5wY+x5ML3ngwD1OeVsurGyRMNrXbfcMyT2LNoachkhA8kegiY/RRURlkUBFwDTucbb7Pt8L+tZ0tk/nI+VN/OwdxF8jmuD3DVBon4xcZ3J9y2afZDju7FpjGzPOSRmyQ3zbr8VzBcfELcGwHt3HpH1HFBqdlkZgZjVN8sWsqMSSM68FR2YWq+nyWdJHYq4roRu9wQdcIDwinIqkiW40xylaLU4yPX9AuXQ6elcmqqOF4h/qMSDee7rPxTcTFSNnOPWfim2sySlE68nsgccSIKe5A9aPFFkmqOnyJ45KZPsh6smPd32Jgoif2FFQS30LTEWFt1g7QlJ0/RZqpDU9TEK+oJGWp0UUdDhbnqdexV2fTuc4vcbi5tlmOroW3DAC4DhmetPwxqLmwcztqH/AKa/I+lw1MI/nHwQeVkIG04xu7u1a3Jpn+qi8/6LE5a1AG022/6iP13slZNq/dAY7llf/VmjUxYsN9Li6R2rV4BYa7lsVUVoxx1WR3oHy31ta+mq1O2xMGuWZ7YXdwqC69zEw5/iLXGzm9zY6R9mlkVgTb/bYp5SUwjZK0f9OzF1mYrW2FsZpayWQ4jgiLRqGMEbN3lFSELm186kyZaxqXr/AAjz9BQA0shwgm7NTaw7hKb6Z6oe0qL/AE9Mf/gyHTpB1/7lrRUoEcjXEgCCKS2gJMMgF+jMJOvd4CLoopB0C+BKaSj87jVJuXz/AInhdk7Q73mY5wuy9nt3luJ1z1i119uFRGxobG3GS0EWFzYgEG27IhfHZKZhcLnVx3bi+QH6r6HLUvpqp7mEmNzKQPDM5GtFPK5zm77cxtwMzZXgk9NepXi4qUl3o9E50tgXRYQNMQHq6josvakQBBHiPzHEEZFp6QfdYq0PKOGdl4XO6C+7cQvYkAnjuKUq57tyOV79F7aj0fALTsY4xknuZE8GEkblkVsK2KqouEhMy7boWaomJKENxyRpWoCGfcbDsWh09K5TAMvSuVqjkZ1+oysWp6ynAk4tT1laMLclUNzqSWyKYDZbVJHYBZ8MVyFtws06j9LJOZ3Ki1tEU2hJZnWvNV8lmnp5oXptrNFgLrzddEO6MG7M67yQO1JkOxDGz4bAC2gWpRR5klUjLIwS4gC29AdyliboHHqA+pTtaUEhck220b+y5cNREeD2/FYPLFuOtcW6tqY/nQoOVEeMOJwhrmuN9bNN7ALO2ltt087pGtABmbMOccsJJAtbO90DnFr1skcc4ytLofQKl3MJ4A/oldj0pHO1zufQvMQco5nZOf12aMukjh0rXh2XJVYWmUtZpYXDOt2HVPU73SEvHpVSdBeUrS5tQfGvBECb3zMpNhxyWu7aUcGz4+fmYow8hr3YXdzYHB1gbWAtnZeX2pyUlpJG4H4Xasc03Y47uj1r0vJ/aXdqZz74JmOwTMtqcyD1OF9d4IQ4slykuGyZca8uLTuKfzv2EdmyGohlLMLh3OGIWc24wROacQObcyOuyK7kvNLG1rM7RGI8QeaXC3HLQkXuFl1JbR1UdRHzWPt3RujSwvDZGW4c5rhwK3qrlV3OR4jNiWYeaLeI7mnrs4t9SkNLVS6bfyXk1qnj4e/8Ueak5NRxuvO8m1ngNOFrmv7o5rhlitcStINi1zLZ4gVbbvKSAyHAx9jHGHOw47FjHMGEFwAGB5G/ModRI5znSTNY6+jXF2VnPcbYSLZyFJySxHWAHqmqGj5kWyWwSi27k7K7N21Twm7RNmecBTgk9IPdNRw0K9LPyigkYO97kWzL8n3y1b9nNY0EEbWF5poxlazqipJPSAUr3xEM46YMJFriolPrDm2Ku3FUVp1u/wDBoMJc4jjmiSNwtzVqXbLBGAGBrrZm9zffZIT1eIlVqCSdiNYbEpMvzTFYUi5yq9guo5Acj1/QLlWmOR6/oFyfBXFHH8R/qMWFcwOIxjIniNCQtCDaLPLZ7QWe2ncCS2QjMm2FjhmelOQySeVG7zqeMrNGW7pnY+7SrRrUUwJHOb7Te1enoaXHvbpxuvL0cj3ax0Z86C3wC1o9nuIv3rRHq7qzsU0xb5/oKm5dgu26MgC4svM1MBdI3DqPjcZdC9DUUeAXfRQ2/wCOplHuLlocl6GKSR03cu5sjaLsLzJz9wxHdvsqnBdyRy6Vdf2/yZ9JyElmAcWnTVxsPQFXaHIR0Q5+h4Zr01ft8NN5pSwfZa0keiwzKnZW1TK0jF3WN19dR68wUt1LgXqycs+XbV5NkZjMcR+8isyiJvgOu48ejrXv9vwmGQgC4d0Zda8rtOiIGMdYI4hYpNwdPg6Hh5t8jtBsouIIyI944Fe95OdxYRcizhdvRnzm33Z5r55BtU2BG8fv3okG0TiGeTZPc5t7LpYMkYoz+Jwym9zf/wARdr3qImMILCCbDc8Gxz9k+lZ1PVmKsfh+3E0vHSLEE+/1pCtr2mRrn3e5ty1oGpNszwHNWlszZchaZpBzpDa5OnBrWjxnH1Cyzxg553KI1JYsOmXYX2lE+fALEta7E46DW9idAMkYbPluXsfbHfQ2y4G40vdegfsV0LBjAxOs7BqGcHyne7gP2c2WttzXAj69a6DwKrZjXiG9o9DKnppSec5x/wC5hHwSpgkbx/8AF/atZ0o/YSsr79HSlvEu7GrI+qQnUVbyLOxG38sZ+Fkr3XgH+iNp/qTb23PRuV2QJco+rGRfoZkk9jn3Qf8A0djlUVZB8YkdMT2e/EQmqnxku5Lquoa3ImkuliEV7kK6bFC5Pccp9P3wC5RT6fvgFKdGVKjk5leRgQ/nHrKajckftHrPxKbgKzwqzrW9KNWikzHBeip60WGfryC8mye2moQanb4GrTlw0RSi+Qdnses2vtVrQBxGfUm/8PatrmyM1ub8b2yXyev2pLMczYZ2A1t08Stjkltk08g5xsTf16hZ3LoHLD9mw3/i1TvDnHnW5mnkWOLT+ZLf4JbRlbLUNOIwiLFvIa/G1rbHcTc+pfQX1cczee1sjTuNxl0EadSiR7I2hkUbIo8nFrN5tq4702E0oNMxzi5ST7IV5U1GMA/BYFe7wDev6Im1avG4Mbmk9s1WTY225vxOS53iGpSR0fDxpGXRtuB6fimaYAEk8cvVZWo4Ba17cePUEcNYHAcN3aVsw4m1bJmzb0je2VskybsgCc7C43lxOgWzsktxYi4EssGX0ud7Rwy6yvJV/KB5aII8gbc0aG2953rYoKcsYM7nebHM77LpYqRy8qcrs9JtaqaGgXudSTYlx3m68tUc5GqJCbpdw/earJkbLw40kBIAQXi+g9JTBHQhvPFI1GtUgIb+pQpplaaVKyFA2EhWZ+qFfJQ+cYrHLr0PpViLqluFdAZdEIJmRqAUxbIU92N0+np+gUqtMcj1/QLkaVo5mZ1kZjT7QDXO852W/UokG1HbhYesrHqG2lef53/MUxBW2FrLP+L2OtGLcUeiNWHN4+4rFrpru1/fDqQjU2NwUKR93XQzm5cjccFEIHLsahpXAJQ5yo3Nk8o3x6k/RaVTytxCxJA9a8RVbQAyCT79ffW3UmLHKSMc5Riz2Y2xvYD5zsh6OKSmrHOOXpJy/wDwJCjjJbicct5OiapxjcGsB/e93Ygh4f7ttxss1Khunqy0YW+k9nanQ4Bow5k/soFVG1nMbmd54ngE7QxBo+PYFqpJUjPqt7jmxqGxxOzJ1PHgOgL1lLHjHRwXmonrVo6q28ooz6CpwselhscwqSManIJmu1VJ6MbijYEXXJlT2STwtCogIWdPklD0C7igyU6s6VBlnNlNhlMq+kbaxsUJsDWiwFlxkQJp8lWpBaX1AVD80EOVHyKAVUmUluPUjsj1/QLlSi8U9f0Chasf4o5OdfqM8tWHwj/Pf8xQ2lRWzWlk89/zFC77CyuLs6sZJJbjIR4KRz721+KSG0Am6TaNjdozQ6Zdg9ca5DOZgydrwSNVV7mr0DbPHPseiydp+T8b7eCaB70+Phq3kzPLxV7QXv0PDBt+k9Ga16TY3c2iWfm38VurnngAvZVMFNStDWMD5SLhoyt0vP2W+87kHk/yddV1IdM7IeO45MY3g0bh8U1RTlp6mdyai59jL2ZsCaqOLDhY3Ow0YOLjvKYqqpkdooeouGryOHAL0vLHlPCG97UDQAbNe5rbOlLchc6kDNedh2V3FuJ+ch16OgJj2WmHuxEHKT1T9kXhitm7M+4dAU1FcIw3Iuc9waxjbXcd+ugAzJKTmkOufVv9XFJU1Q4SNeW3mlOCOMkgRRDxiTqCdSf1SXi0o0eanwbL9utaZjhuyEAFwPjSk5RMFszxO5M/581hfjaW9yjbJLmCI3O8WK/2nnoWVFLA0YrOEVNLZgHObJM7eB4z3A9KsaWNvNklDu5Sd81JLSDI45xhxGQAt4uZyCVSD1Sfb58/oz1VFtkFxaDZwa1zmkHEwPF24twOuV1oHaWWq8FHGTKxhdiL3mslcAQC0ZQssc7XIy6FsOqDxQydDYLV0NufaF1nTVF0n3yqvl4peoeo0EfKlnyKJJks6VU2WFdJZJzzXUTzpR0ipMjYTEiYktiU91UsFmrs/wAU9f0ClU2Y7mHzvoFy3Y39qORm/NnhNpX7vL+JJ85QWsCJtN3h5fxJPnKA0o2hcZLqGAC19muvkBdY8TC7qXotlxBgulOWn9zZCKkt+DeoaRrRnck70xJXG+CLN2hd9lnaehZPf+LIGzdL8eNk47abGR4Ih1nis8srulya1j2t8BaakF7Akk5vcTck71obSneyMRNyDrc0eMSeKxIdqhgvv3DpTdHKS/G/Nx06EcOy9xc+7NrZOyWU8eN/OeR4x3X3NHDp1KRqziz1vdBr9pXIbfrSomxG379a3RlGMbMUoSlLSDe0l1hmqzbLfz3xkCV4DMTnGzG78GWXUtKGINupeVjyZ7exrh4dJUzJbT4HtAY4w0rC6Nts5pyL4gN9vddCbs6R0TGPH8WTu1U4kXsLER216OixWq56o6RZ3mY1YF8+dtgkcIEkklyXSYb6WAaLBreA1VnyBKtkKlxSnKx6SXAdsqHJKhl9kN8iuyM6SW6WlmUyypN7lfJV0Wc9UuqlcERVl8SoXKCVUq0gbNvY7uYfO/pauVNjeIfOPytUrdj/ABRy8v5s8JtT+PL+I/5ihRMumNosvPL+I/5yqYwETYnHBcy4G4LNFyun2lfLd8evsSDpS7qUOKBQ7miXiH/tGWVhJWi2twjPM7ljwm2ZT9FHc4negIMkUNw5JNU+WbGy4s8b8ydOhaslSGNvfNK0zQ1uJ3oCC4F5xHTcEiMre3BqcaVv2LCQuNzqVp07MIWbBm9ad8lM2S2kiYYUtT5YZjyM13dUHEua5Zm7HoIqOcqueqYkJdl41SR/SqkqhRUDZxlVHPXOVXBGgGwbiguRy1BcERQMqLriuCJIpsgrrrrKrlZVmzsU8x3nf0tUqNhjwbvO/pauW3H+KObl/Nnidpu8NL+JJ85SZN176fk9A5znFlyXOJ58muI9Kozk1T3/AIf55P7kZlcmzwt1F17o8m6f7v8APJ/coHJqn+7/ADyf3KEs8dCy+Z0WjTyAZndoF6X/APnoPI/PJ/cpdsCA/Y/PJ/ckyjqNmPNGC4MimnMhudBp0rVa3JHj2PENG/mf2pttGyxy957Uvym+By8VF7uzIo2c4rQeExFRsByHvPaiOgbw95Sp4JOXQavF41BKmIXUXTwpW8PeVxpW8PeVX08vQv6zH2fz3M8lVutDvRvD3lR3o3h7yq+nl6FfVw7P57me4qCVomjbw957VBo28Pee1X5MivqodmZqqQtXvNl9Pe7tXd5M4e93arWGRPqodmYzkJ5W4dns4e93ahnZ0fk/md2o1hZT8TH1MEqVvHZcfk/md2qBsyPyfzO7UXkyB+pj6mCSqFeg/wAqj8n8z+1d/lUfk/mf2qvLZPqI+oDYn8M+cflapWls+hYGkAW53F3AdK5NSaRz8meOp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06" name="Picture 10" descr="http://images.usatoday.com/tech/_photos/2006/10/31/fermila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72870" y="3942919"/>
            <a:ext cx="1359638" cy="1631566"/>
          </a:xfrm>
          <a:prstGeom prst="rect">
            <a:avLst/>
          </a:prstGeom>
          <a:noFill/>
        </p:spPr>
      </p:pic>
      <p:sp>
        <p:nvSpPr>
          <p:cNvPr id="71" name="TextBox 70"/>
          <p:cNvSpPr txBox="1"/>
          <p:nvPr/>
        </p:nvSpPr>
        <p:spPr>
          <a:xfrm>
            <a:off x="932014" y="5586706"/>
            <a:ext cx="304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C00000"/>
                </a:solidFill>
                <a:latin typeface="+mn-lt"/>
              </a:rPr>
              <a:t>Fermilab</a:t>
            </a:r>
            <a:r>
              <a:rPr lang="en-US" sz="1800" dirty="0">
                <a:solidFill>
                  <a:srgbClr val="C00000"/>
                </a:solidFill>
                <a:latin typeface="+mn-lt"/>
              </a:rPr>
              <a:t> low energy </a:t>
            </a:r>
            <a:r>
              <a:rPr lang="en-US" sz="1800" dirty="0" err="1">
                <a:solidFill>
                  <a:srgbClr val="C00000"/>
                </a:solidFill>
                <a:latin typeface="+mn-lt"/>
              </a:rPr>
              <a:t>linac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9708" name="Picture 12" descr="http://www.fnal.gov/pub/news04/images/20041001image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16614" y="4087566"/>
            <a:ext cx="2133899" cy="1486919"/>
          </a:xfrm>
          <a:prstGeom prst="rect">
            <a:avLst/>
          </a:prstGeom>
          <a:noFill/>
        </p:spPr>
      </p:pic>
      <p:sp>
        <p:nvSpPr>
          <p:cNvPr id="75" name="TextBox 74"/>
          <p:cNvSpPr txBox="1"/>
          <p:nvPr/>
        </p:nvSpPr>
        <p:spPr>
          <a:xfrm>
            <a:off x="5229639" y="5586706"/>
            <a:ext cx="120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  <a:latin typeface="+mn-lt"/>
              </a:rPr>
              <a:t>Inside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980013" y="4389529"/>
            <a:ext cx="828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C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8263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29" y="383740"/>
            <a:ext cx="7886700" cy="600164"/>
          </a:xfrm>
        </p:spPr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-&gt; Synchrotron Injection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105525"/>
            <a:ext cx="8355012" cy="4428905"/>
          </a:xfrm>
        </p:spPr>
        <p:txBody>
          <a:bodyPr>
            <a:noAutofit/>
          </a:bodyPr>
          <a:lstStyle/>
          <a:p>
            <a:r>
              <a:rPr lang="en-US" sz="1800" dirty="0"/>
              <a:t>Eventually, the linear accelerator must inject into a synchrotron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In order to maximize the intensity in the synchrotron, we can</a:t>
            </a:r>
          </a:p>
          <a:p>
            <a:pPr lvl="1"/>
            <a:r>
              <a:rPr lang="en-US" sz="1600" dirty="0"/>
              <a:t>Increase the </a:t>
            </a:r>
            <a:r>
              <a:rPr lang="en-US" sz="1600" dirty="0" err="1"/>
              <a:t>linac</a:t>
            </a:r>
            <a:r>
              <a:rPr lang="en-US" sz="1600" dirty="0"/>
              <a:t> current as high as possible and inject over one revolution </a:t>
            </a:r>
          </a:p>
          <a:p>
            <a:pPr lvl="2"/>
            <a:r>
              <a:rPr lang="en-US" sz="1600" dirty="0"/>
              <a:t>There are limits to </a:t>
            </a:r>
            <a:r>
              <a:rPr lang="en-US" sz="1600" dirty="0" err="1"/>
              <a:t>linac</a:t>
            </a:r>
            <a:r>
              <a:rPr lang="en-US" sz="1600" dirty="0"/>
              <a:t> current</a:t>
            </a:r>
          </a:p>
          <a:p>
            <a:pPr lvl="1"/>
            <a:r>
              <a:rPr lang="en-US" sz="1600" dirty="0"/>
              <a:t>Inject over multiple (</a:t>
            </a:r>
            <a:r>
              <a:rPr lang="en-US" sz="1600" i="1" dirty="0"/>
              <a:t>N</a:t>
            </a:r>
            <a:r>
              <a:rPr lang="en-US" sz="1600" dirty="0"/>
              <a:t>) revolutions of the synchrotron</a:t>
            </a:r>
          </a:p>
          <a:p>
            <a:pPr lvl="2"/>
            <a:r>
              <a:rPr lang="en-US" sz="1600" dirty="0"/>
              <a:t>Preferred method</a:t>
            </a:r>
          </a:p>
          <a:p>
            <a:r>
              <a:rPr lang="en-US" sz="1800" dirty="0"/>
              <a:t>Unfortunately, </a:t>
            </a:r>
            <a:r>
              <a:rPr lang="en-US" sz="1800" dirty="0" err="1"/>
              <a:t>Liouville’s</a:t>
            </a:r>
            <a:r>
              <a:rPr lang="en-US" sz="1800" dirty="0"/>
              <a:t> Theorem says we can’t inject one beam on top of another</a:t>
            </a:r>
          </a:p>
          <a:p>
            <a:pPr lvl="1"/>
            <a:r>
              <a:rPr lang="en-US" sz="1400" dirty="0"/>
              <a:t>Electrons can be injected off orbit and will “cool” down to the equilibrium orbit via synchrotron radiation.</a:t>
            </a:r>
          </a:p>
          <a:p>
            <a:pPr lvl="1"/>
            <a:r>
              <a:rPr lang="en-US" sz="1400" dirty="0"/>
              <a:t>Protons can be injected a small, changing angle to “paint” phase space, resulting in increased emittance</a:t>
            </a:r>
          </a:p>
          <a:p>
            <a:endParaRPr lang="en-US" sz="2800" dirty="0"/>
          </a:p>
        </p:txBody>
      </p:sp>
      <p:sp>
        <p:nvSpPr>
          <p:cNvPr id="7" name="Oval 6"/>
          <p:cNvSpPr/>
          <p:nvPr/>
        </p:nvSpPr>
        <p:spPr>
          <a:xfrm>
            <a:off x="4725620" y="1468530"/>
            <a:ext cx="1228960" cy="122896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endCxn id="7" idx="4"/>
          </p:cNvCxnSpPr>
          <p:nvPr/>
        </p:nvCxnSpPr>
        <p:spPr>
          <a:xfrm>
            <a:off x="3535065" y="2697490"/>
            <a:ext cx="1805035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24033"/>
              </p:ext>
            </p:extLst>
          </p:nvPr>
        </p:nvGraphicFramePr>
        <p:xfrm>
          <a:off x="3615452" y="5655993"/>
          <a:ext cx="148431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8" name="Equation" r:id="rId3" imgW="736600" imgH="203200" progId="Equation.DSMT4">
                  <p:embed/>
                </p:oleObj>
              </mc:Choice>
              <mc:Fallback>
                <p:oleObj name="Equation" r:id="rId3" imgW="736600" imgH="203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5452" y="5655993"/>
                        <a:ext cx="1484313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075709" y="6067310"/>
            <a:ext cx="230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Linac</a:t>
            </a:r>
            <a:r>
              <a:rPr lang="en-US" sz="2000" dirty="0">
                <a:solidFill>
                  <a:srgbClr val="FF0000"/>
                </a:solidFill>
              </a:rPr>
              <a:t> emittance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046548" y="5406975"/>
            <a:ext cx="499262" cy="1232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71994" y="6020514"/>
            <a:ext cx="2765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Synchrotron emittance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203105" y="5406974"/>
            <a:ext cx="230430" cy="153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</a:p>
        </p:txBody>
      </p:sp>
    </p:spTree>
    <p:extLst>
      <p:ext uri="{BB962C8B-B14F-4D97-AF65-F5344CB8AC3E}">
        <p14:creationId xmlns:p14="http://schemas.microsoft.com/office/powerpoint/2010/main" val="610532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Rectangle 3"/>
          <p:cNvSpPr>
            <a:spLocks noGrp="1" noChangeArrowheads="1"/>
          </p:cNvSpPr>
          <p:nvPr>
            <p:ph type="title"/>
          </p:nvPr>
        </p:nvSpPr>
        <p:spPr>
          <a:xfrm>
            <a:off x="340886" y="486626"/>
            <a:ext cx="7886700" cy="600164"/>
          </a:xfrm>
        </p:spPr>
        <p:txBody>
          <a:bodyPr/>
          <a:lstStyle/>
          <a:p>
            <a:r>
              <a:rPr lang="en-US" dirty="0"/>
              <a:t>Ion (or Charge Exchange) Injection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334045" y="4332788"/>
            <a:ext cx="8681335" cy="2126280"/>
          </a:xfrm>
        </p:spPr>
        <p:txBody>
          <a:bodyPr/>
          <a:lstStyle/>
          <a:p>
            <a:r>
              <a:rPr lang="en-US" sz="1400" dirty="0"/>
              <a:t>Instead of ionizing Hydrogen, and electron is added to create H</a:t>
            </a:r>
            <a:r>
              <a:rPr lang="en-US" sz="1400" baseline="30000" dirty="0"/>
              <a:t>-</a:t>
            </a:r>
            <a:r>
              <a:rPr lang="en-US" sz="1400" dirty="0"/>
              <a:t>, which is accelerated in the </a:t>
            </a:r>
            <a:r>
              <a:rPr lang="en-US" sz="1400" dirty="0" err="1"/>
              <a:t>linac</a:t>
            </a:r>
            <a:endParaRPr lang="en-US" sz="1400" dirty="0"/>
          </a:p>
          <a:p>
            <a:r>
              <a:rPr lang="en-US" sz="1400" dirty="0"/>
              <a:t>A pulsed chicane moves the circulating beam out during injection</a:t>
            </a:r>
          </a:p>
          <a:p>
            <a:r>
              <a:rPr lang="en-US" sz="1400" dirty="0"/>
              <a:t>An injected H</a:t>
            </a:r>
            <a:r>
              <a:rPr lang="en-US" sz="1400" baseline="30000" dirty="0"/>
              <a:t>-</a:t>
            </a:r>
            <a:r>
              <a:rPr lang="en-US" sz="1400" dirty="0"/>
              <a:t> beam is bent in the opposite direction so it lies on top of the circulating beam</a:t>
            </a:r>
          </a:p>
          <a:p>
            <a:r>
              <a:rPr lang="en-US" sz="1400" dirty="0"/>
              <a:t>The combined beam passes through a foil, which strips the two electrons, leaving a single, more intense proton beam.</a:t>
            </a:r>
          </a:p>
          <a:p>
            <a:r>
              <a:rPr lang="en-US" sz="1400" dirty="0" err="1"/>
              <a:t>Fermilab</a:t>
            </a:r>
            <a:r>
              <a:rPr lang="en-US" sz="1400" dirty="0"/>
              <a:t> was converted from proton to H</a:t>
            </a:r>
            <a:r>
              <a:rPr lang="en-US" sz="1400" baseline="30000" dirty="0"/>
              <a:t>-</a:t>
            </a:r>
            <a:r>
              <a:rPr lang="en-US" sz="1400" dirty="0"/>
              <a:t> during the 70’s</a:t>
            </a:r>
          </a:p>
          <a:p>
            <a:r>
              <a:rPr lang="en-US" sz="1400" dirty="0"/>
              <a:t>CERN </a:t>
            </a:r>
            <a:r>
              <a:rPr lang="en-US" sz="1400" i="1" dirty="0"/>
              <a:t>still </a:t>
            </a:r>
            <a:r>
              <a:rPr lang="en-US" sz="1400" dirty="0"/>
              <a:t>uses proton injection, but is in the process of upgrading (LINAC4 upgrade)</a:t>
            </a:r>
          </a:p>
        </p:txBody>
      </p:sp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2049486" y="1974925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3421086" y="1974925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2" name="Rectangle 6"/>
          <p:cNvSpPr>
            <a:spLocks noChangeArrowheads="1"/>
          </p:cNvSpPr>
          <p:nvPr/>
        </p:nvSpPr>
        <p:spPr bwMode="auto">
          <a:xfrm>
            <a:off x="5249886" y="1974925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6621486" y="1974925"/>
            <a:ext cx="990600" cy="14478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8664" name="Freeform 8"/>
          <p:cNvSpPr>
            <a:spLocks/>
          </p:cNvSpPr>
          <p:nvPr/>
        </p:nvSpPr>
        <p:spPr bwMode="auto">
          <a:xfrm>
            <a:off x="982686" y="2271788"/>
            <a:ext cx="7769225" cy="452437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960" y="47"/>
              </a:cxn>
              <a:cxn ang="0">
                <a:pos x="1824" y="250"/>
              </a:cxn>
              <a:cxn ang="0">
                <a:pos x="2976" y="250"/>
              </a:cxn>
              <a:cxn ang="0">
                <a:pos x="3853" y="40"/>
              </a:cxn>
              <a:cxn ang="0">
                <a:pos x="4894" y="7"/>
              </a:cxn>
            </a:cxnLst>
            <a:rect l="0" t="0" r="r" b="b"/>
            <a:pathLst>
              <a:path w="4894" h="285">
                <a:moveTo>
                  <a:pt x="0" y="18"/>
                </a:moveTo>
                <a:cubicBezTo>
                  <a:pt x="160" y="23"/>
                  <a:pt x="656" y="9"/>
                  <a:pt x="960" y="47"/>
                </a:cubicBezTo>
                <a:cubicBezTo>
                  <a:pt x="1264" y="86"/>
                  <a:pt x="1488" y="216"/>
                  <a:pt x="1824" y="250"/>
                </a:cubicBezTo>
                <a:cubicBezTo>
                  <a:pt x="2160" y="283"/>
                  <a:pt x="2638" y="285"/>
                  <a:pt x="2976" y="250"/>
                </a:cubicBezTo>
                <a:cubicBezTo>
                  <a:pt x="3314" y="215"/>
                  <a:pt x="3533" y="80"/>
                  <a:pt x="3853" y="40"/>
                </a:cubicBezTo>
                <a:cubicBezTo>
                  <a:pt x="4173" y="0"/>
                  <a:pt x="4677" y="14"/>
                  <a:pt x="4894" y="7"/>
                </a:cubicBezTo>
              </a:path>
            </a:pathLst>
          </a:custGeom>
          <a:noFill/>
          <a:ln w="38100" cap="flat" cmpd="sng">
            <a:solidFill>
              <a:srgbClr val="9933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5" name="Freeform 9"/>
          <p:cNvSpPr>
            <a:spLocks/>
          </p:cNvSpPr>
          <p:nvPr/>
        </p:nvSpPr>
        <p:spPr bwMode="auto">
          <a:xfrm>
            <a:off x="533252" y="2698824"/>
            <a:ext cx="4148310" cy="608679"/>
          </a:xfrm>
          <a:custGeom>
            <a:avLst/>
            <a:gdLst>
              <a:gd name="connsiteX0" fmla="*/ 10000 w 10000"/>
              <a:gd name="connsiteY0" fmla="*/ 77 h 10000"/>
              <a:gd name="connsiteX1" fmla="*/ 8030 w 10000"/>
              <a:gd name="connsiteY1" fmla="*/ 357 h 10000"/>
              <a:gd name="connsiteX2" fmla="*/ 5687 w 10000"/>
              <a:gd name="connsiteY2" fmla="*/ 2245 h 10000"/>
              <a:gd name="connsiteX3" fmla="*/ 4062 w 10000"/>
              <a:gd name="connsiteY3" fmla="*/ 3061 h 10000"/>
              <a:gd name="connsiteX4" fmla="*/ 2762 w 10000"/>
              <a:gd name="connsiteY4" fmla="*/ 4286 h 10000"/>
              <a:gd name="connsiteX5" fmla="*/ 0 w 10000"/>
              <a:gd name="connsiteY5" fmla="*/ 10000 h 10000"/>
              <a:gd name="connsiteX0" fmla="*/ 10000 w 10000"/>
              <a:gd name="connsiteY0" fmla="*/ 77 h 10000"/>
              <a:gd name="connsiteX1" fmla="*/ 8030 w 10000"/>
              <a:gd name="connsiteY1" fmla="*/ 357 h 10000"/>
              <a:gd name="connsiteX2" fmla="*/ 5687 w 10000"/>
              <a:gd name="connsiteY2" fmla="*/ 2245 h 10000"/>
              <a:gd name="connsiteX3" fmla="*/ 4062 w 10000"/>
              <a:gd name="connsiteY3" fmla="*/ 3061 h 10000"/>
              <a:gd name="connsiteX4" fmla="*/ 0 w 10000"/>
              <a:gd name="connsiteY4" fmla="*/ 10000 h 10000"/>
              <a:gd name="connsiteX0" fmla="*/ 8846 w 8846"/>
              <a:gd name="connsiteY0" fmla="*/ 77 h 3672"/>
              <a:gd name="connsiteX1" fmla="*/ 6876 w 8846"/>
              <a:gd name="connsiteY1" fmla="*/ 357 h 3672"/>
              <a:gd name="connsiteX2" fmla="*/ 4533 w 8846"/>
              <a:gd name="connsiteY2" fmla="*/ 2245 h 3672"/>
              <a:gd name="connsiteX3" fmla="*/ 2908 w 8846"/>
              <a:gd name="connsiteY3" fmla="*/ 3061 h 3672"/>
              <a:gd name="connsiteX4" fmla="*/ 0 w 8846"/>
              <a:gd name="connsiteY4" fmla="*/ 3672 h 3672"/>
              <a:gd name="connsiteX0" fmla="*/ 10000 w 10000"/>
              <a:gd name="connsiteY0" fmla="*/ 210 h 10000"/>
              <a:gd name="connsiteX1" fmla="*/ 7773 w 10000"/>
              <a:gd name="connsiteY1" fmla="*/ 972 h 10000"/>
              <a:gd name="connsiteX2" fmla="*/ 5124 w 10000"/>
              <a:gd name="connsiteY2" fmla="*/ 6114 h 10000"/>
              <a:gd name="connsiteX3" fmla="*/ 3287 w 10000"/>
              <a:gd name="connsiteY3" fmla="*/ 8336 h 10000"/>
              <a:gd name="connsiteX4" fmla="*/ 0 w 10000"/>
              <a:gd name="connsiteY4" fmla="*/ 10000 h 10000"/>
              <a:gd name="connsiteX0" fmla="*/ 10000 w 10000"/>
              <a:gd name="connsiteY0" fmla="*/ 210 h 8879"/>
              <a:gd name="connsiteX1" fmla="*/ 7773 w 10000"/>
              <a:gd name="connsiteY1" fmla="*/ 972 h 8879"/>
              <a:gd name="connsiteX2" fmla="*/ 5124 w 10000"/>
              <a:gd name="connsiteY2" fmla="*/ 6114 h 8879"/>
              <a:gd name="connsiteX3" fmla="*/ 3287 w 10000"/>
              <a:gd name="connsiteY3" fmla="*/ 8336 h 8879"/>
              <a:gd name="connsiteX4" fmla="*/ 0 w 10000"/>
              <a:gd name="connsiteY4" fmla="*/ 8879 h 8879"/>
              <a:gd name="connsiteX0" fmla="*/ 10000 w 10000"/>
              <a:gd name="connsiteY0" fmla="*/ 237 h 10000"/>
              <a:gd name="connsiteX1" fmla="*/ 7773 w 10000"/>
              <a:gd name="connsiteY1" fmla="*/ 1095 h 10000"/>
              <a:gd name="connsiteX2" fmla="*/ 5124 w 10000"/>
              <a:gd name="connsiteY2" fmla="*/ 6886 h 10000"/>
              <a:gd name="connsiteX3" fmla="*/ 3287 w 10000"/>
              <a:gd name="connsiteY3" fmla="*/ 9388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237"/>
                </a:moveTo>
                <a:cubicBezTo>
                  <a:pt x="9629" y="365"/>
                  <a:pt x="8584" y="0"/>
                  <a:pt x="7773" y="1095"/>
                </a:cubicBezTo>
                <a:cubicBezTo>
                  <a:pt x="6961" y="2189"/>
                  <a:pt x="5870" y="5503"/>
                  <a:pt x="5124" y="6886"/>
                </a:cubicBezTo>
                <a:cubicBezTo>
                  <a:pt x="4378" y="8269"/>
                  <a:pt x="4141" y="8869"/>
                  <a:pt x="3287" y="9388"/>
                </a:cubicBezTo>
                <a:cubicBezTo>
                  <a:pt x="2433" y="9908"/>
                  <a:pt x="970" y="9673"/>
                  <a:pt x="0" y="10000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6" name="Line 10"/>
          <p:cNvSpPr>
            <a:spLocks noChangeShapeType="1"/>
          </p:cNvSpPr>
          <p:nvPr/>
        </p:nvSpPr>
        <p:spPr bwMode="auto">
          <a:xfrm>
            <a:off x="4792686" y="2584525"/>
            <a:ext cx="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7" name="Line 11"/>
          <p:cNvSpPr>
            <a:spLocks noChangeShapeType="1"/>
          </p:cNvSpPr>
          <p:nvPr/>
        </p:nvSpPr>
        <p:spPr bwMode="auto">
          <a:xfrm>
            <a:off x="982686" y="2279725"/>
            <a:ext cx="7620000" cy="0"/>
          </a:xfrm>
          <a:prstGeom prst="line">
            <a:avLst/>
          </a:prstGeom>
          <a:noFill/>
          <a:ln w="38100">
            <a:solidFill>
              <a:srgbClr val="993366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5554686" y="1517725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Circulating Beam</a:t>
            </a:r>
          </a:p>
        </p:txBody>
      </p:sp>
      <p:sp>
        <p:nvSpPr>
          <p:cNvPr id="198669" name="Line 13"/>
          <p:cNvSpPr>
            <a:spLocks noChangeShapeType="1"/>
          </p:cNvSpPr>
          <p:nvPr/>
        </p:nvSpPr>
        <p:spPr bwMode="auto">
          <a:xfrm flipH="1">
            <a:off x="4716486" y="1746325"/>
            <a:ext cx="762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0" name="Text Box 14"/>
          <p:cNvSpPr txBox="1">
            <a:spLocks noChangeArrowheads="1"/>
          </p:cNvSpPr>
          <p:nvPr/>
        </p:nvSpPr>
        <p:spPr bwMode="auto">
          <a:xfrm>
            <a:off x="5326086" y="3651325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Beam at injection</a:t>
            </a:r>
          </a:p>
        </p:txBody>
      </p:sp>
      <p:sp>
        <p:nvSpPr>
          <p:cNvPr id="198671" name="Line 15"/>
          <p:cNvSpPr>
            <a:spLocks noChangeShapeType="1"/>
          </p:cNvSpPr>
          <p:nvPr/>
        </p:nvSpPr>
        <p:spPr bwMode="auto">
          <a:xfrm flipH="1" flipV="1">
            <a:off x="5021286" y="2813125"/>
            <a:ext cx="228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2" name="Text Box 16"/>
          <p:cNvSpPr txBox="1">
            <a:spLocks noChangeArrowheads="1"/>
          </p:cNvSpPr>
          <p:nvPr/>
        </p:nvSpPr>
        <p:spPr bwMode="auto">
          <a:xfrm>
            <a:off x="1409386" y="3741070"/>
            <a:ext cx="18288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H</a:t>
            </a:r>
            <a:r>
              <a:rPr lang="en-US" sz="2800" baseline="30000" dirty="0"/>
              <a:t>-</a:t>
            </a:r>
            <a:r>
              <a:rPr lang="en-US" sz="1600" baseline="30000" dirty="0"/>
              <a:t> </a:t>
            </a:r>
            <a:r>
              <a:rPr lang="en-US" sz="1600" dirty="0"/>
              <a:t>beam from LINAC</a:t>
            </a:r>
          </a:p>
        </p:txBody>
      </p:sp>
      <p:sp>
        <p:nvSpPr>
          <p:cNvPr id="198673" name="Line 17"/>
          <p:cNvSpPr>
            <a:spLocks noChangeShapeType="1"/>
          </p:cNvSpPr>
          <p:nvPr/>
        </p:nvSpPr>
        <p:spPr bwMode="auto">
          <a:xfrm flipH="1" flipV="1">
            <a:off x="1409386" y="3361165"/>
            <a:ext cx="152400" cy="3663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6" name="Text Box 20"/>
          <p:cNvSpPr txBox="1">
            <a:spLocks noChangeArrowheads="1"/>
          </p:cNvSpPr>
          <p:nvPr/>
        </p:nvSpPr>
        <p:spPr bwMode="auto">
          <a:xfrm>
            <a:off x="4945086" y="3956125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Stripping foil</a:t>
            </a:r>
          </a:p>
        </p:txBody>
      </p:sp>
      <p:sp>
        <p:nvSpPr>
          <p:cNvPr id="198677" name="Line 21"/>
          <p:cNvSpPr>
            <a:spLocks noChangeShapeType="1"/>
          </p:cNvSpPr>
          <p:nvPr/>
        </p:nvSpPr>
        <p:spPr bwMode="auto">
          <a:xfrm flipH="1" flipV="1">
            <a:off x="4868886" y="3727525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8678" name="Text Box 22"/>
          <p:cNvSpPr txBox="1">
            <a:spLocks noChangeArrowheads="1"/>
          </p:cNvSpPr>
          <p:nvPr/>
        </p:nvSpPr>
        <p:spPr bwMode="auto">
          <a:xfrm>
            <a:off x="1793435" y="1168420"/>
            <a:ext cx="36484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0000"/>
                </a:solidFill>
              </a:rPr>
              <a:t>Magnetic chicane pulsed to move beam out during injection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USPAS Fundamentals, June 4-15, 2018</a:t>
            </a:r>
            <a:endParaRPr lang="en-US" dirty="0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 Prebys, Accelerator Fundamentals: Tricks of the Trade</a:t>
            </a:r>
          </a:p>
        </p:txBody>
      </p:sp>
    </p:spTree>
    <p:extLst>
      <p:ext uri="{BB962C8B-B14F-4D97-AF65-F5344CB8AC3E}">
        <p14:creationId xmlns:p14="http://schemas.microsoft.com/office/powerpoint/2010/main" val="38070904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PREBYS@7EJIGINFUVWYY57I" val="435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>
        <a:noFill/>
        <a:ln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1400" dirty="0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2681</TotalTime>
  <Words>2606</Words>
  <Application>Microsoft Office PowerPoint</Application>
  <PresentationFormat>On-screen Show (4:3)</PresentationFormat>
  <Paragraphs>427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Trebuchet MS</vt:lpstr>
      <vt:lpstr>Arial</vt:lpstr>
      <vt:lpstr>Wingdings</vt:lpstr>
      <vt:lpstr>Symbol</vt:lpstr>
      <vt:lpstr>Times New Roman</vt:lpstr>
      <vt:lpstr>ＭＳ Ｐゴシック</vt:lpstr>
      <vt:lpstr>Clarity</vt:lpstr>
      <vt:lpstr>Equation</vt:lpstr>
      <vt:lpstr>Tricks of the trade</vt:lpstr>
      <vt:lpstr>Multi-stage Acceleration</vt:lpstr>
      <vt:lpstr>Example: CERN Accelerator Complex</vt:lpstr>
      <vt:lpstr>Getting Started: Ion Sources</vt:lpstr>
      <vt:lpstr>Initial Acceleration</vt:lpstr>
      <vt:lpstr>Early Stages</vt:lpstr>
      <vt:lpstr>Drift Tube (Alvarez) Cavity</vt:lpstr>
      <vt:lpstr>Linac -&gt; Synchrotron Injection</vt:lpstr>
      <vt:lpstr>Ion (or Charge Exchange) Injection</vt:lpstr>
      <vt:lpstr>Injection and Extraction</vt:lpstr>
      <vt:lpstr>Extraction Hardware</vt:lpstr>
      <vt:lpstr>Slow Extraction (not important for colliders)</vt:lpstr>
      <vt:lpstr>Standard Beam Instrumentation</vt:lpstr>
      <vt:lpstr>Beam Instrumentation (cont’d)</vt:lpstr>
      <vt:lpstr>Measuring Lattice Parameters</vt:lpstr>
      <vt:lpstr>Understanding Cross Sections</vt:lpstr>
      <vt:lpstr>Thin target approximation</vt:lpstr>
      <vt:lpstr>Luminosity</vt:lpstr>
      <vt:lpstr>Colliding Beam Luminosity</vt:lpstr>
      <vt:lpstr>Luminosity of Colliding Beams</vt:lpstr>
      <vt:lpstr>Limits to β*</vt:lpstr>
      <vt:lpstr>The “Squeeze”?</vt:lpstr>
      <vt:lpstr>Orbit correction</vt:lpstr>
      <vt:lpstr>Example: First Beam through LHC  (Sept. 10, 2008)</vt:lpstr>
      <vt:lpstr>Beam Collimation and Machine Protection</vt:lpstr>
      <vt:lpstr>Secondary Beams</vt:lpstr>
      <vt:lpstr>Special Case: Neutrino Beams</vt:lpstr>
      <vt:lpstr>Neutrino Horns</vt:lpstr>
      <vt:lpstr>Example: MiniBooNE Neutrino Line</vt:lpstr>
      <vt:lpstr>Practical Considerations</vt:lpstr>
      <vt:lpstr>Antiproton Beams</vt:lpstr>
      <vt:lpstr>Highest Intensity Antiproton Source: Fermilab (decommisioned)</vt:lpstr>
      <vt:lpstr>Antiproton Source – debunching</vt:lpstr>
      <vt:lpstr>Stochastic cooling of antiprotons</vt:lpstr>
    </vt:vector>
  </TitlesOfParts>
  <Company>Fermilab Beams Division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Antiproton Stacking and Cooling</dc:title>
  <dc:creator>localadmin</dc:creator>
  <cp:lastModifiedBy>Eric Prebys</cp:lastModifiedBy>
  <cp:revision>338</cp:revision>
  <dcterms:created xsi:type="dcterms:W3CDTF">2003-06-24T14:15:57Z</dcterms:created>
  <dcterms:modified xsi:type="dcterms:W3CDTF">2018-06-12T00:51:54Z</dcterms:modified>
</cp:coreProperties>
</file>