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mov" ContentType="video/unknown"/>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28"/>
  </p:notesMasterIdLst>
  <p:handoutMasterIdLst>
    <p:handoutMasterId r:id="rId29"/>
  </p:handoutMasterIdLst>
  <p:sldIdLst>
    <p:sldId id="256" r:id="rId2"/>
    <p:sldId id="257" r:id="rId3"/>
    <p:sldId id="258" r:id="rId4"/>
    <p:sldId id="261" r:id="rId5"/>
    <p:sldId id="262" r:id="rId6"/>
    <p:sldId id="263" r:id="rId7"/>
    <p:sldId id="264" r:id="rId8"/>
    <p:sldId id="265" r:id="rId9"/>
    <p:sldId id="283" r:id="rId10"/>
    <p:sldId id="284" r:id="rId11"/>
    <p:sldId id="285" r:id="rId12"/>
    <p:sldId id="275" r:id="rId13"/>
    <p:sldId id="286" r:id="rId14"/>
    <p:sldId id="292" r:id="rId15"/>
    <p:sldId id="276" r:id="rId16"/>
    <p:sldId id="277" r:id="rId17"/>
    <p:sldId id="278" r:id="rId18"/>
    <p:sldId id="279" r:id="rId19"/>
    <p:sldId id="280" r:id="rId20"/>
    <p:sldId id="287" r:id="rId21"/>
    <p:sldId id="281" r:id="rId22"/>
    <p:sldId id="290" r:id="rId23"/>
    <p:sldId id="288" r:id="rId24"/>
    <p:sldId id="289" r:id="rId25"/>
    <p:sldId id="291" r:id="rId26"/>
    <p:sldId id="282" r:id="rId27"/>
  </p:sldIdLst>
  <p:sldSz cx="9144000" cy="6858000" type="screen4x3"/>
  <p:notesSz cx="6858000" cy="9144000"/>
  <p:custDataLst>
    <p:tags r:id="rId31"/>
  </p:custDataLst>
  <p:defaultTextStyle>
    <a:defPPr>
      <a:defRPr lang="en-US"/>
    </a:defPPr>
    <a:lvl1pPr algn="l" rtl="0" fontAlgn="base">
      <a:spcBef>
        <a:spcPct val="0"/>
      </a:spcBef>
      <a:spcAft>
        <a:spcPct val="0"/>
      </a:spcAft>
      <a:defRPr sz="3200" kern="1200">
        <a:solidFill>
          <a:schemeClr val="tx1"/>
        </a:solidFill>
        <a:latin typeface="Times New Roman" pitchFamily="18" charset="0"/>
        <a:ea typeface="+mn-ea"/>
        <a:cs typeface="+mn-cs"/>
      </a:defRPr>
    </a:lvl1pPr>
    <a:lvl2pPr marL="457200" algn="l" rtl="0" fontAlgn="base">
      <a:spcBef>
        <a:spcPct val="0"/>
      </a:spcBef>
      <a:spcAft>
        <a:spcPct val="0"/>
      </a:spcAft>
      <a:defRPr sz="3200" kern="1200">
        <a:solidFill>
          <a:schemeClr val="tx1"/>
        </a:solidFill>
        <a:latin typeface="Times New Roman" pitchFamily="18" charset="0"/>
        <a:ea typeface="+mn-ea"/>
        <a:cs typeface="+mn-cs"/>
      </a:defRPr>
    </a:lvl2pPr>
    <a:lvl3pPr marL="914400" algn="l" rtl="0" fontAlgn="base">
      <a:spcBef>
        <a:spcPct val="0"/>
      </a:spcBef>
      <a:spcAft>
        <a:spcPct val="0"/>
      </a:spcAft>
      <a:defRPr sz="3200" kern="1200">
        <a:solidFill>
          <a:schemeClr val="tx1"/>
        </a:solidFill>
        <a:latin typeface="Times New Roman" pitchFamily="18" charset="0"/>
        <a:ea typeface="+mn-ea"/>
        <a:cs typeface="+mn-cs"/>
      </a:defRPr>
    </a:lvl3pPr>
    <a:lvl4pPr marL="1371600" algn="l" rtl="0" fontAlgn="base">
      <a:spcBef>
        <a:spcPct val="0"/>
      </a:spcBef>
      <a:spcAft>
        <a:spcPct val="0"/>
      </a:spcAft>
      <a:defRPr sz="3200" kern="1200">
        <a:solidFill>
          <a:schemeClr val="tx1"/>
        </a:solidFill>
        <a:latin typeface="Times New Roman" pitchFamily="18" charset="0"/>
        <a:ea typeface="+mn-ea"/>
        <a:cs typeface="+mn-cs"/>
      </a:defRPr>
    </a:lvl4pPr>
    <a:lvl5pPr marL="1828800" algn="l" rtl="0" fontAlgn="base">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4251">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56FF"/>
    <a:srgbClr val="008000"/>
    <a:srgbClr val="CC3399"/>
    <a:srgbClr val="FF9933"/>
    <a:srgbClr val="FF9966"/>
    <a:srgbClr val="33CC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717"/>
  </p:normalViewPr>
  <p:slideViewPr>
    <p:cSldViewPr snapToGrid="0">
      <p:cViewPr varScale="1">
        <p:scale>
          <a:sx n="87" d="100"/>
          <a:sy n="87" d="100"/>
        </p:scale>
        <p:origin x="-600" y="-112"/>
      </p:cViewPr>
      <p:guideLst>
        <p:guide orient="horz" pos="4251"/>
        <p:guide pos="57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tags" Target="tags/tag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 Id="rId2" Type="http://schemas.openxmlformats.org/officeDocument/2006/relationships/image" Target="../media/image4.wmf"/><Relationship Id="rId3"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emf"/><Relationship Id="rId5" Type="http://schemas.openxmlformats.org/officeDocument/2006/relationships/image" Target="../media/image63.emf"/><Relationship Id="rId6" Type="http://schemas.openxmlformats.org/officeDocument/2006/relationships/image" Target="../media/image64.emf"/><Relationship Id="rId7" Type="http://schemas.openxmlformats.org/officeDocument/2006/relationships/image" Target="../media/image65.emf"/><Relationship Id="rId8" Type="http://schemas.openxmlformats.org/officeDocument/2006/relationships/image" Target="../media/image66.emf"/><Relationship Id="rId9" Type="http://schemas.openxmlformats.org/officeDocument/2006/relationships/image" Target="../media/image67.emf"/><Relationship Id="rId10" Type="http://schemas.openxmlformats.org/officeDocument/2006/relationships/image" Target="../media/image68.emf"/><Relationship Id="rId11" Type="http://schemas.openxmlformats.org/officeDocument/2006/relationships/image" Target="../media/image69.emf"/><Relationship Id="rId1" Type="http://schemas.openxmlformats.org/officeDocument/2006/relationships/image" Target="../media/image59.emf"/><Relationship Id="rId2" Type="http://schemas.openxmlformats.org/officeDocument/2006/relationships/image" Target="../media/image60.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5" Type="http://schemas.openxmlformats.org/officeDocument/2006/relationships/image" Target="../media/image74.emf"/><Relationship Id="rId1" Type="http://schemas.openxmlformats.org/officeDocument/2006/relationships/image" Target="../media/image70.emf"/><Relationship Id="rId2" Type="http://schemas.openxmlformats.org/officeDocument/2006/relationships/image" Target="../media/image71.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5" Type="http://schemas.openxmlformats.org/officeDocument/2006/relationships/image" Target="../media/image79.emf"/><Relationship Id="rId1" Type="http://schemas.openxmlformats.org/officeDocument/2006/relationships/image" Target="../media/image75.emf"/><Relationship Id="rId2" Type="http://schemas.openxmlformats.org/officeDocument/2006/relationships/image" Target="../media/image7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1.emf"/><Relationship Id="rId2" Type="http://schemas.openxmlformats.org/officeDocument/2006/relationships/image" Target="../media/image82.emf"/><Relationship Id="rId3" Type="http://schemas.openxmlformats.org/officeDocument/2006/relationships/image" Target="../media/image83.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1" Type="http://schemas.openxmlformats.org/officeDocument/2006/relationships/image" Target="../media/image85.emf"/><Relationship Id="rId2" Type="http://schemas.openxmlformats.org/officeDocument/2006/relationships/image" Target="../media/image86.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emf"/><Relationship Id="rId5" Type="http://schemas.openxmlformats.org/officeDocument/2006/relationships/image" Target="../media/image93.emf"/><Relationship Id="rId6" Type="http://schemas.openxmlformats.org/officeDocument/2006/relationships/image" Target="../media/image94.emf"/><Relationship Id="rId7" Type="http://schemas.openxmlformats.org/officeDocument/2006/relationships/image" Target="../media/image95.emf"/><Relationship Id="rId8" Type="http://schemas.openxmlformats.org/officeDocument/2006/relationships/image" Target="../media/image96.emf"/><Relationship Id="rId9" Type="http://schemas.openxmlformats.org/officeDocument/2006/relationships/image" Target="../media/image97.emf"/><Relationship Id="rId10" Type="http://schemas.openxmlformats.org/officeDocument/2006/relationships/image" Target="../media/image98.emf"/><Relationship Id="rId1" Type="http://schemas.openxmlformats.org/officeDocument/2006/relationships/image" Target="../media/image89.emf"/><Relationship Id="rId2" Type="http://schemas.openxmlformats.org/officeDocument/2006/relationships/image" Target="../media/image9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101.emf"/><Relationship Id="rId3" Type="http://schemas.openxmlformats.org/officeDocument/2006/relationships/image" Target="../media/image10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 Id="rId2" Type="http://schemas.openxmlformats.org/officeDocument/2006/relationships/image" Target="../media/image7.emf"/><Relationship Id="rId3"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wmf"/><Relationship Id="rId5" Type="http://schemas.openxmlformats.org/officeDocument/2006/relationships/image" Target="../media/image13.wmf"/><Relationship Id="rId6" Type="http://schemas.openxmlformats.org/officeDocument/2006/relationships/image" Target="../media/image14.wmf"/><Relationship Id="rId7" Type="http://schemas.openxmlformats.org/officeDocument/2006/relationships/image" Target="../media/image15.emf"/><Relationship Id="rId8" Type="http://schemas.openxmlformats.org/officeDocument/2006/relationships/image" Target="../media/image16.emf"/><Relationship Id="rId1" Type="http://schemas.openxmlformats.org/officeDocument/2006/relationships/image" Target="../media/image9.wmf"/><Relationship Id="rId2"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wmf"/><Relationship Id="rId5" Type="http://schemas.openxmlformats.org/officeDocument/2006/relationships/image" Target="../media/image21.emf"/><Relationship Id="rId6" Type="http://schemas.openxmlformats.org/officeDocument/2006/relationships/image" Target="../media/image22.emf"/><Relationship Id="rId7" Type="http://schemas.openxmlformats.org/officeDocument/2006/relationships/image" Target="../media/image23.emf"/><Relationship Id="rId1" Type="http://schemas.openxmlformats.org/officeDocument/2006/relationships/image" Target="../media/image17.emf"/><Relationship Id="rId2"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emf"/><Relationship Id="rId5" Type="http://schemas.openxmlformats.org/officeDocument/2006/relationships/image" Target="../media/image21.emf"/><Relationship Id="rId6" Type="http://schemas.openxmlformats.org/officeDocument/2006/relationships/image" Target="../media/image28.emf"/><Relationship Id="rId7" Type="http://schemas.openxmlformats.org/officeDocument/2006/relationships/image" Target="../media/image19.wmf"/><Relationship Id="rId1" Type="http://schemas.openxmlformats.org/officeDocument/2006/relationships/image" Target="../media/image24.wmf"/><Relationship Id="rId2"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image" Target="../media/image29.wmf"/><Relationship Id="rId2"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wmf"/><Relationship Id="rId2" Type="http://schemas.openxmlformats.org/officeDocument/2006/relationships/image" Target="../media/image39.emf"/><Relationship Id="rId3" Type="http://schemas.openxmlformats.org/officeDocument/2006/relationships/image" Target="../media/image40.emf"/></Relationships>
</file>

<file path=ppt/drawings/_rels/vmlDrawing9.vml.rels><?xml version="1.0" encoding="UTF-8" standalone="yes"?>
<Relationships xmlns="http://schemas.openxmlformats.org/package/2006/relationships"><Relationship Id="rId11" Type="http://schemas.openxmlformats.org/officeDocument/2006/relationships/image" Target="../media/image56.emf"/><Relationship Id="rId12" Type="http://schemas.openxmlformats.org/officeDocument/2006/relationships/image" Target="../media/image57.emf"/><Relationship Id="rId1" Type="http://schemas.openxmlformats.org/officeDocument/2006/relationships/image" Target="../media/image46.emf"/><Relationship Id="rId2" Type="http://schemas.openxmlformats.org/officeDocument/2006/relationships/image" Target="../media/image47.emf"/><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image" Target="../media/image51.emf"/><Relationship Id="rId7" Type="http://schemas.openxmlformats.org/officeDocument/2006/relationships/image" Target="../media/image52.emf"/><Relationship Id="rId8" Type="http://schemas.openxmlformats.org/officeDocument/2006/relationships/image" Target="../media/image53.emf"/><Relationship Id="rId9" Type="http://schemas.openxmlformats.org/officeDocument/2006/relationships/image" Target="../media/image54.emf"/><Relationship Id="rId10"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704520-BC95-8040-A960-8008E9D6993B}" type="datetimeFigureOut">
              <a:rPr lang="en-US" smtClean="0"/>
              <a:t>6/23/16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F7AA71-9127-3549-8844-78AC591D478C}" type="slidenum">
              <a:rPr lang="en-US" smtClean="0"/>
              <a:t>‹#›</a:t>
            </a:fld>
            <a:endParaRPr lang="en-US"/>
          </a:p>
        </p:txBody>
      </p:sp>
    </p:spTree>
    <p:extLst>
      <p:ext uri="{BB962C8B-B14F-4D97-AF65-F5344CB8AC3E}">
        <p14:creationId xmlns:p14="http://schemas.microsoft.com/office/powerpoint/2010/main" val="1650246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40E8FAF-0EB9-4F3C-9D18-30F5214B3A3C}" type="slidenum">
              <a:rPr lang="en-US"/>
              <a:pPr>
                <a:defRPr/>
              </a:pPr>
              <a:t>‹#›</a:t>
            </a:fld>
            <a:endParaRPr lang="en-US"/>
          </a:p>
        </p:txBody>
      </p:sp>
    </p:spTree>
    <p:extLst>
      <p:ext uri="{BB962C8B-B14F-4D97-AF65-F5344CB8AC3E}">
        <p14:creationId xmlns:p14="http://schemas.microsoft.com/office/powerpoint/2010/main" val="418840173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rot="16200000">
            <a:off x="-2536825"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extLst/>
          </a:lstStyle>
          <a:p>
            <a:pPr>
              <a:defRPr/>
            </a:pPr>
            <a:endParaRPr lang="en-US">
              <a:latin typeface="Arial" charset="0"/>
            </a:endParaRPr>
          </a:p>
        </p:txBody>
      </p:sp>
      <p:sp>
        <p:nvSpPr>
          <p:cNvPr id="12" name="Title 11"/>
          <p:cNvSpPr>
            <a:spLocks noGrp="1"/>
          </p:cNvSpPr>
          <p:nvPr>
            <p:ph type="ctrTitle"/>
          </p:nvPr>
        </p:nvSpPr>
        <p:spPr>
          <a:xfrm>
            <a:off x="3366868" y="533400"/>
            <a:ext cx="5105400" cy="2868168"/>
          </a:xfrm>
        </p:spPr>
        <p:txBody>
          <a:bodyPr/>
          <a:lstStyle>
            <a:lvl1pPr algn="r">
              <a:defRPr sz="4200" b="1"/>
            </a:lvl1pPr>
            <a:extLst/>
          </a:lstStyle>
          <a:p>
            <a:r>
              <a:rPr lang="en-US" smtClean="0"/>
              <a:t>Click to edit Master title style</a:t>
            </a:r>
            <a:endParaRPr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30"/>
          <p:cNvSpPr>
            <a:spLocks noGrp="1"/>
          </p:cNvSpPr>
          <p:nvPr>
            <p:ph type="dt" sz="half" idx="10"/>
          </p:nvPr>
        </p:nvSpPr>
        <p:spPr>
          <a:xfrm>
            <a:off x="5033639" y="6557963"/>
            <a:ext cx="2840361" cy="227012"/>
          </a:xfrm>
        </p:spPr>
        <p:txBody>
          <a:bodyPr/>
          <a:lstStyle>
            <a:lvl1pPr>
              <a:defRPr lang="en-US">
                <a:solidFill>
                  <a:srgbClr val="FFFFFF"/>
                </a:solidFill>
              </a:defRPr>
            </a:lvl1pPr>
            <a:extLst/>
          </a:lstStyle>
          <a:p>
            <a:pPr>
              <a:defRPr/>
            </a:pPr>
            <a:r>
              <a:rPr lang="en-US" smtClean="0"/>
              <a:t>USPAS, Ft. Collins, CO June 13-24, 2016</a:t>
            </a:r>
            <a:endParaRPr/>
          </a:p>
        </p:txBody>
      </p:sp>
      <p:pic>
        <p:nvPicPr>
          <p:cNvPr id="7" name="Picture 6" descr="FNAL_logo_sm.gif"/>
          <p:cNvPicPr>
            <a:picLocks noChangeAspect="1"/>
          </p:cNvPicPr>
          <p:nvPr userDrawn="1"/>
        </p:nvPicPr>
        <p:blipFill>
          <a:blip r:embed="rId2" cstate="print"/>
          <a:stretch>
            <a:fillRect/>
          </a:stretch>
        </p:blipFill>
        <p:spPr>
          <a:xfrm>
            <a:off x="0" y="0"/>
            <a:ext cx="903767" cy="926942"/>
          </a:xfrm>
          <a:prstGeom prst="rect">
            <a:avLst/>
          </a:prstGeom>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7135" y="134244"/>
            <a:ext cx="8262937" cy="441325"/>
          </a:xfrm>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503777" y="752368"/>
            <a:ext cx="8251825" cy="555307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6"/>
          <p:cNvSpPr>
            <a:spLocks noGrp="1"/>
          </p:cNvSpPr>
          <p:nvPr>
            <p:ph type="dt" sz="half" idx="10"/>
          </p:nvPr>
        </p:nvSpPr>
        <p:spPr/>
        <p:txBody>
          <a:bodyPr/>
          <a:lstStyle>
            <a:lvl1pPr>
              <a:defRPr/>
            </a:lvl1pPr>
          </a:lstStyle>
          <a:p>
            <a:pPr>
              <a:defRPr/>
            </a:pPr>
            <a:r>
              <a:rPr lang="en-US" smtClean="0"/>
              <a:t>USPAS, Ft. Collins, CO June 13-24, 2016</a:t>
            </a:r>
            <a:endParaRPr lang="en-US" dirty="0"/>
          </a:p>
        </p:txBody>
      </p:sp>
      <p:sp>
        <p:nvSpPr>
          <p:cNvPr id="5" name="Footer Placeholder 3"/>
          <p:cNvSpPr>
            <a:spLocks noGrp="1"/>
          </p:cNvSpPr>
          <p:nvPr>
            <p:ph type="ftr" sz="quarter" idx="11"/>
          </p:nvPr>
        </p:nvSpPr>
        <p:spPr/>
        <p:txBody>
          <a:bodyPr/>
          <a:lstStyle>
            <a:lvl1pPr>
              <a:defRPr/>
            </a:lvl1pPr>
          </a:lstStyle>
          <a:p>
            <a:pPr>
              <a:defRPr/>
            </a:pPr>
            <a:r>
              <a:rPr lang="en-US" smtClean="0"/>
              <a:t>E. Prebys - Accelerator Fundamentals, Floquet Analysis</a:t>
            </a:r>
            <a:endParaRPr lang="en-US">
              <a:latin typeface="+mn-lt"/>
            </a:endParaRPr>
          </a:p>
        </p:txBody>
      </p:sp>
      <p:sp>
        <p:nvSpPr>
          <p:cNvPr id="6" name="Slide Number Placeholder 15"/>
          <p:cNvSpPr>
            <a:spLocks noGrp="1"/>
          </p:cNvSpPr>
          <p:nvPr>
            <p:ph type="sldNum" sz="quarter" idx="12"/>
          </p:nvPr>
        </p:nvSpPr>
        <p:spPr/>
        <p:txBody>
          <a:bodyPr/>
          <a:lstStyle>
            <a:lvl1pPr>
              <a:defRPr/>
            </a:lvl1pPr>
          </a:lstStyle>
          <a:p>
            <a:pPr>
              <a:defRPr/>
            </a:pPr>
            <a:fld id="{8309CFA1-B09C-442F-85C3-919131D33D24}"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243388" y="6557963"/>
            <a:ext cx="2001837" cy="227012"/>
          </a:xfrm>
        </p:spPr>
        <p:txBody>
          <a:bodyPr/>
          <a:lstStyle>
            <a:lvl1pPr>
              <a:defRPr/>
            </a:lvl1pPr>
            <a:extLst/>
          </a:lstStyle>
          <a:p>
            <a:pPr>
              <a:defRPr/>
            </a:pPr>
            <a:r>
              <a:rPr lang="en-US" smtClean="0"/>
              <a:t>USPAS, Ft. Collins, CO June 13-24, 2016</a:t>
            </a:r>
            <a:endParaRPr lang="en-US"/>
          </a:p>
        </p:txBody>
      </p:sp>
      <p:sp>
        <p:nvSpPr>
          <p:cNvPr id="5" name="Footer Placeholder 4"/>
          <p:cNvSpPr>
            <a:spLocks noGrp="1"/>
          </p:cNvSpPr>
          <p:nvPr>
            <p:ph type="ftr" sz="quarter" idx="11"/>
          </p:nvPr>
        </p:nvSpPr>
        <p:spPr>
          <a:xfrm>
            <a:off x="457200" y="6556375"/>
            <a:ext cx="3657600" cy="228600"/>
          </a:xfrm>
        </p:spPr>
        <p:txBody>
          <a:bodyPr/>
          <a:lstStyle>
            <a:lvl1pPr>
              <a:defRPr/>
            </a:lvl1pPr>
            <a:extLst/>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a:xfrm>
            <a:off x="6254750" y="6553200"/>
            <a:ext cx="587375" cy="228600"/>
          </a:xfrm>
        </p:spPr>
        <p:txBody>
          <a:bodyPr/>
          <a:lstStyle>
            <a:lvl1pPr>
              <a:defRPr>
                <a:solidFill>
                  <a:schemeClr val="tx2"/>
                </a:solidFill>
              </a:defRPr>
            </a:lvl1pPr>
            <a:extLst/>
          </a:lstStyle>
          <a:p>
            <a:pPr>
              <a:defRPr/>
            </a:pPr>
            <a:fld id="{05B137E2-35D0-4667-9362-8260FF57AB09}"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8257" y="124288"/>
            <a:ext cx="8262937" cy="441325"/>
          </a:xfrm>
        </p:spPr>
        <p:txBody>
          <a:bodyPr/>
          <a:lstStyle>
            <a:lvl1pPr>
              <a:defRPr cap="none" baseline="0">
                <a:latin typeface="+mj-lt"/>
              </a:defRPr>
            </a:lvl1pPr>
            <a:extLst/>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26"/>
          <p:cNvSpPr>
            <a:spLocks noGrp="1"/>
          </p:cNvSpPr>
          <p:nvPr>
            <p:ph type="dt" sz="half" idx="10"/>
          </p:nvPr>
        </p:nvSpPr>
        <p:spPr>
          <a:xfrm>
            <a:off x="5044966" y="6569076"/>
            <a:ext cx="3212988" cy="192579"/>
          </a:xfrm>
        </p:spPr>
        <p:txBody>
          <a:bodyPr/>
          <a:lstStyle>
            <a:lvl1pPr>
              <a:defRPr/>
            </a:lvl1pPr>
          </a:lstStyle>
          <a:p>
            <a:pPr>
              <a:defRPr/>
            </a:pPr>
            <a:r>
              <a:rPr lang="en-US" smtClean="0"/>
              <a:t>USPAS, Ft. Collins, CO June 13-24, 2016</a:t>
            </a:r>
            <a:endParaRPr lang="en-US" dirty="0"/>
          </a:p>
        </p:txBody>
      </p:sp>
      <p:sp>
        <p:nvSpPr>
          <p:cNvPr id="5" name="Footer Placeholder 3"/>
          <p:cNvSpPr>
            <a:spLocks noGrp="1"/>
          </p:cNvSpPr>
          <p:nvPr>
            <p:ph type="ftr" sz="quarter" idx="11"/>
          </p:nvPr>
        </p:nvSpPr>
        <p:spPr>
          <a:xfrm>
            <a:off x="457199" y="6557963"/>
            <a:ext cx="3859619" cy="172446"/>
          </a:xfrm>
        </p:spPr>
        <p:txBody>
          <a:bodyPr/>
          <a:lstStyle>
            <a:lvl1pPr algn="l">
              <a:defRPr/>
            </a:lvl1pPr>
          </a:lstStyle>
          <a:p>
            <a:pPr>
              <a:defRPr/>
            </a:pPr>
            <a:r>
              <a:rPr lang="en-US" smtClean="0"/>
              <a:t>E. Prebys - Accelerator Fundamentals, Floquet Analysis</a:t>
            </a:r>
            <a:endParaRPr lang="en-US">
              <a:latin typeface="+mn-lt"/>
            </a:endParaRPr>
          </a:p>
        </p:txBody>
      </p:sp>
      <p:sp>
        <p:nvSpPr>
          <p:cNvPr id="6" name="Slide Number Placeholder 15"/>
          <p:cNvSpPr>
            <a:spLocks noGrp="1"/>
          </p:cNvSpPr>
          <p:nvPr>
            <p:ph type="sldNum" sz="quarter" idx="12"/>
          </p:nvPr>
        </p:nvSpPr>
        <p:spPr/>
        <p:txBody>
          <a:bodyPr/>
          <a:lstStyle>
            <a:lvl1pPr>
              <a:defRPr/>
            </a:lvl1pPr>
          </a:lstStyle>
          <a:p>
            <a:pPr>
              <a:defRPr/>
            </a:pPr>
            <a:fld id="{BCA26155-0DCC-45D2-90B6-32F65F3F6C0F}"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1657065"/>
            <a:ext cx="6255488" cy="1362075"/>
          </a:xfrm>
        </p:spPr>
        <p:txBody>
          <a:bodyPr anchor="t"/>
          <a:lstStyle>
            <a:lvl1pPr algn="r">
              <a:buNone/>
              <a:defRPr sz="42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1045029" y="3145972"/>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a:xfrm>
            <a:off x="4724400" y="6556375"/>
            <a:ext cx="2001838" cy="227013"/>
          </a:xfrm>
        </p:spPr>
        <p:txBody>
          <a:bodyPr/>
          <a:lstStyle>
            <a:lvl1pPr>
              <a:defRPr>
                <a:solidFill>
                  <a:schemeClr val="tx2"/>
                </a:solidFill>
              </a:defRPr>
            </a:lvl1pPr>
            <a:extLst/>
          </a:lstStyle>
          <a:p>
            <a:pPr>
              <a:defRPr/>
            </a:pPr>
            <a:r>
              <a:rPr lang="en-US" smtClean="0"/>
              <a:t>USPAS, Ft. Collins, CO June 13-24, 2016</a:t>
            </a:r>
            <a:endParaRPr lang="en-US"/>
          </a:p>
        </p:txBody>
      </p:sp>
      <p:sp>
        <p:nvSpPr>
          <p:cNvPr id="5" name="Footer Placeholder 4"/>
          <p:cNvSpPr>
            <a:spLocks noGrp="1"/>
          </p:cNvSpPr>
          <p:nvPr>
            <p:ph type="ftr" sz="quarter" idx="11"/>
          </p:nvPr>
        </p:nvSpPr>
        <p:spPr>
          <a:xfrm>
            <a:off x="1735138" y="6556375"/>
            <a:ext cx="2895600" cy="228600"/>
          </a:xfrm>
        </p:spPr>
        <p:txBody>
          <a:bodyPr/>
          <a:lstStyle>
            <a:lvl1pPr>
              <a:defRPr>
                <a:solidFill>
                  <a:schemeClr val="tx2"/>
                </a:solidFill>
              </a:defRPr>
            </a:lvl1pPr>
            <a:extLst/>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a:xfrm>
            <a:off x="6734175" y="6554788"/>
            <a:ext cx="587375" cy="228600"/>
          </a:xfrm>
        </p:spPr>
        <p:txBody>
          <a:bodyPr/>
          <a:lstStyle>
            <a:lvl1pPr>
              <a:defRPr/>
            </a:lvl1pPr>
            <a:extLst/>
          </a:lstStyle>
          <a:p>
            <a:pPr>
              <a:defRPr/>
            </a:pPr>
            <a:fld id="{03C22C54-04B8-4329-8E4F-B3EC0867C1C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5408" y="224393"/>
            <a:ext cx="8371114" cy="507274"/>
          </a:xfrm>
        </p:spPr>
        <p:txBody>
          <a:bodyPr/>
          <a:lstStyle>
            <a:extLst/>
          </a:lstStyle>
          <a:p>
            <a:r>
              <a:rPr lang="en-US" smtClean="0"/>
              <a:t>Click to edit Master title style</a:t>
            </a:r>
            <a:endParaRPr lang="en-US" dirty="0"/>
          </a:p>
        </p:txBody>
      </p:sp>
      <p:sp>
        <p:nvSpPr>
          <p:cNvPr id="3" name="Content Placeholder 2"/>
          <p:cNvSpPr>
            <a:spLocks noGrp="1"/>
          </p:cNvSpPr>
          <p:nvPr>
            <p:ph sz="half" idx="1"/>
          </p:nvPr>
        </p:nvSpPr>
        <p:spPr>
          <a:xfrm>
            <a:off x="519661" y="862297"/>
            <a:ext cx="4060371" cy="5146449"/>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17530" y="853420"/>
            <a:ext cx="4172275" cy="517910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r>
              <a:rPr lang="en-US" smtClean="0"/>
              <a:t>USPAS, Ft. Collins, CO June 13-24, 2016</a:t>
            </a:r>
            <a:endParaRPr lang="en-US" dirty="0"/>
          </a:p>
        </p:txBody>
      </p:sp>
      <p:sp>
        <p:nvSpPr>
          <p:cNvPr id="6" name="Footer Placeholder 3"/>
          <p:cNvSpPr>
            <a:spLocks noGrp="1"/>
          </p:cNvSpPr>
          <p:nvPr>
            <p:ph type="ftr" sz="quarter" idx="11"/>
          </p:nvPr>
        </p:nvSpPr>
        <p:spPr/>
        <p:txBody>
          <a:bodyPr/>
          <a:lstStyle>
            <a:lvl1pPr>
              <a:defRPr/>
            </a:lvl1pPr>
          </a:lstStyle>
          <a:p>
            <a:pPr>
              <a:defRPr/>
            </a:pPr>
            <a:r>
              <a:rPr lang="en-US" smtClean="0"/>
              <a:t>E. Prebys - Accelerator Fundamentals, Floquet Analysis</a:t>
            </a:r>
            <a:endParaRPr lang="en-US">
              <a:latin typeface="+mn-lt"/>
            </a:endParaRPr>
          </a:p>
        </p:txBody>
      </p:sp>
      <p:sp>
        <p:nvSpPr>
          <p:cNvPr id="7" name="Slide Number Placeholder 15"/>
          <p:cNvSpPr>
            <a:spLocks noGrp="1"/>
          </p:cNvSpPr>
          <p:nvPr>
            <p:ph type="sldNum" sz="quarter" idx="12"/>
          </p:nvPr>
        </p:nvSpPr>
        <p:spPr/>
        <p:txBody>
          <a:bodyPr/>
          <a:lstStyle>
            <a:lvl1pPr>
              <a:defRPr/>
            </a:lvl1pPr>
          </a:lstStyle>
          <a:p>
            <a:pPr>
              <a:defRPr/>
            </a:pPr>
            <a:fld id="{8D914655-DFE5-45AD-AEB7-B6324F535D89}"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507274"/>
          </a:xfrm>
        </p:spPr>
        <p:txBody>
          <a:bodyPr/>
          <a:lstStyle>
            <a:lvl1pPr>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8829"/>
            <a:ext cx="3520440" cy="4857811"/>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178808" y="979714"/>
            <a:ext cx="3520440" cy="4846926"/>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6"/>
          <p:cNvSpPr>
            <a:spLocks noGrp="1"/>
          </p:cNvSpPr>
          <p:nvPr>
            <p:ph type="dt" sz="half" idx="10"/>
          </p:nvPr>
        </p:nvSpPr>
        <p:spPr/>
        <p:txBody>
          <a:bodyPr/>
          <a:lstStyle>
            <a:lvl1pPr>
              <a:defRPr/>
            </a:lvl1pPr>
          </a:lstStyle>
          <a:p>
            <a:pPr>
              <a:defRPr/>
            </a:pPr>
            <a:r>
              <a:rPr lang="en-US" smtClean="0"/>
              <a:t>USPAS, Ft. Collins, CO June 13-24, 2016</a:t>
            </a:r>
            <a:endParaRPr lang="en-US" dirty="0"/>
          </a:p>
        </p:txBody>
      </p:sp>
      <p:sp>
        <p:nvSpPr>
          <p:cNvPr id="8" name="Footer Placeholder 3"/>
          <p:cNvSpPr>
            <a:spLocks noGrp="1"/>
          </p:cNvSpPr>
          <p:nvPr>
            <p:ph type="ftr" sz="quarter" idx="11"/>
          </p:nvPr>
        </p:nvSpPr>
        <p:spPr/>
        <p:txBody>
          <a:bodyPr/>
          <a:lstStyle>
            <a:lvl1pPr>
              <a:defRPr/>
            </a:lvl1pPr>
          </a:lstStyle>
          <a:p>
            <a:pPr>
              <a:defRPr/>
            </a:pPr>
            <a:r>
              <a:rPr lang="en-US" smtClean="0"/>
              <a:t>E. Prebys - Accelerator Fundamentals, Floquet Analysis</a:t>
            </a:r>
            <a:endParaRPr lang="en-US">
              <a:latin typeface="+mn-lt"/>
            </a:endParaRPr>
          </a:p>
        </p:txBody>
      </p:sp>
      <p:sp>
        <p:nvSpPr>
          <p:cNvPr id="9" name="Slide Number Placeholder 15"/>
          <p:cNvSpPr>
            <a:spLocks noGrp="1"/>
          </p:cNvSpPr>
          <p:nvPr>
            <p:ph type="sldNum" sz="quarter" idx="12"/>
          </p:nvPr>
        </p:nvSpPr>
        <p:spPr/>
        <p:txBody>
          <a:bodyPr/>
          <a:lstStyle>
            <a:lvl1pPr>
              <a:defRPr/>
            </a:lvl1pPr>
          </a:lstStyle>
          <a:p>
            <a:pPr>
              <a:defRPr/>
            </a:pPr>
            <a:fld id="{71013A5A-BD10-4E42-8EDD-42C4A14A642B}"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1587" y="115854"/>
            <a:ext cx="8490857" cy="463731"/>
          </a:xfrm>
        </p:spPr>
        <p:txBody>
          <a:bodyPr/>
          <a:lstStyle>
            <a:extLst/>
          </a:lstStyle>
          <a:p>
            <a:r>
              <a:rPr lang="en-US" smtClean="0"/>
              <a:t>Click to edit Master title style</a:t>
            </a:r>
            <a:endParaRPr lang="en-US" dirty="0"/>
          </a:p>
        </p:txBody>
      </p:sp>
      <p:sp>
        <p:nvSpPr>
          <p:cNvPr id="3" name="Date Placeholder 26"/>
          <p:cNvSpPr>
            <a:spLocks noGrp="1"/>
          </p:cNvSpPr>
          <p:nvPr>
            <p:ph type="dt" sz="half" idx="10"/>
          </p:nvPr>
        </p:nvSpPr>
        <p:spPr>
          <a:xfrm>
            <a:off x="5264458" y="6569076"/>
            <a:ext cx="2993496" cy="227012"/>
          </a:xfrm>
        </p:spPr>
        <p:txBody>
          <a:bodyPr/>
          <a:lstStyle>
            <a:lvl1pPr>
              <a:defRPr/>
            </a:lvl1pPr>
          </a:lstStyle>
          <a:p>
            <a:pPr>
              <a:defRPr/>
            </a:pPr>
            <a:r>
              <a:rPr lang="en-US" smtClean="0"/>
              <a:t>USPAS, Ft. Collins, CO June 13-24, 2016</a:t>
            </a: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smtClean="0"/>
              <a:t>E. Prebys - Accelerator Fundamentals, Floquet Analysis</a:t>
            </a:r>
            <a:endParaRPr lang="en-US">
              <a:latin typeface="+mn-lt"/>
            </a:endParaRPr>
          </a:p>
        </p:txBody>
      </p:sp>
      <p:sp>
        <p:nvSpPr>
          <p:cNvPr id="5" name="Slide Number Placeholder 15"/>
          <p:cNvSpPr>
            <a:spLocks noGrp="1"/>
          </p:cNvSpPr>
          <p:nvPr>
            <p:ph type="sldNum" sz="quarter" idx="12"/>
          </p:nvPr>
        </p:nvSpPr>
        <p:spPr/>
        <p:txBody>
          <a:bodyPr/>
          <a:lstStyle>
            <a:lvl1pPr>
              <a:defRPr/>
            </a:lvl1pPr>
          </a:lstStyle>
          <a:p>
            <a:pPr>
              <a:defRPr/>
            </a:pPr>
            <a:fld id="{BAB536C3-BB10-4165-8E74-99838CB51702}"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p:cNvSpPr>
            <a:spLocks noGrp="1"/>
          </p:cNvSpPr>
          <p:nvPr>
            <p:ph type="dt" sz="half" idx="10"/>
          </p:nvPr>
        </p:nvSpPr>
        <p:spPr/>
        <p:txBody>
          <a:bodyPr/>
          <a:lstStyle>
            <a:lvl1pPr>
              <a:defRPr/>
            </a:lvl1pPr>
          </a:lstStyle>
          <a:p>
            <a:pPr>
              <a:defRPr/>
            </a:pPr>
            <a:r>
              <a:rPr lang="en-US" smtClean="0"/>
              <a:t>USPAS, Ft. Collins, CO June 13-24, 2016</a:t>
            </a:r>
            <a:endParaRPr lang="en-US" dirty="0"/>
          </a:p>
        </p:txBody>
      </p:sp>
      <p:sp>
        <p:nvSpPr>
          <p:cNvPr id="3" name="Footer Placeholder 3"/>
          <p:cNvSpPr>
            <a:spLocks noGrp="1"/>
          </p:cNvSpPr>
          <p:nvPr>
            <p:ph type="ftr" sz="quarter" idx="11"/>
          </p:nvPr>
        </p:nvSpPr>
        <p:spPr/>
        <p:txBody>
          <a:bodyPr/>
          <a:lstStyle>
            <a:lvl1pPr>
              <a:defRPr/>
            </a:lvl1pPr>
          </a:lstStyle>
          <a:p>
            <a:pPr>
              <a:defRPr/>
            </a:pPr>
            <a:r>
              <a:rPr lang="en-US" smtClean="0"/>
              <a:t>E. Prebys - Accelerator Fundamentals, Floquet Analysis</a:t>
            </a:r>
            <a:endParaRPr lang="en-US">
              <a:latin typeface="+mn-lt"/>
            </a:endParaRPr>
          </a:p>
        </p:txBody>
      </p:sp>
      <p:sp>
        <p:nvSpPr>
          <p:cNvPr id="4" name="Slide Number Placeholder 15"/>
          <p:cNvSpPr>
            <a:spLocks noGrp="1"/>
          </p:cNvSpPr>
          <p:nvPr>
            <p:ph type="sldNum" sz="quarter" idx="12"/>
          </p:nvPr>
        </p:nvSpPr>
        <p:spPr/>
        <p:txBody>
          <a:bodyPr/>
          <a:lstStyle>
            <a:lvl1pPr>
              <a:defRPr/>
            </a:lvl1pPr>
          </a:lstStyle>
          <a:p>
            <a:pPr>
              <a:defRPr/>
            </a:pPr>
            <a:fld id="{7A871096-0617-41A5-9758-D80165640925}"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lstStyle>
            <a:lvl1pPr algn="l">
              <a:buNone/>
              <a:defRPr lang="en-US" sz="2400" baseline="0" smtClean="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r>
              <a:rPr lang="en-US" smtClean="0"/>
              <a:t>USPAS, Ft. Collins, CO June 13-24, 2016</a:t>
            </a:r>
            <a:endParaRPr lang="en-US" dirty="0"/>
          </a:p>
        </p:txBody>
      </p:sp>
      <p:sp>
        <p:nvSpPr>
          <p:cNvPr id="6" name="Footer Placeholder 3"/>
          <p:cNvSpPr>
            <a:spLocks noGrp="1"/>
          </p:cNvSpPr>
          <p:nvPr>
            <p:ph type="ftr" sz="quarter" idx="11"/>
          </p:nvPr>
        </p:nvSpPr>
        <p:spPr/>
        <p:txBody>
          <a:bodyPr/>
          <a:lstStyle>
            <a:lvl1pPr>
              <a:defRPr/>
            </a:lvl1pPr>
          </a:lstStyle>
          <a:p>
            <a:pPr>
              <a:defRPr/>
            </a:pPr>
            <a:r>
              <a:rPr lang="en-US" smtClean="0"/>
              <a:t>E. Prebys - Accelerator Fundamentals, Floquet Analysis</a:t>
            </a:r>
            <a:endParaRPr lang="en-US">
              <a:latin typeface="+mn-lt"/>
            </a:endParaRPr>
          </a:p>
        </p:txBody>
      </p:sp>
      <p:sp>
        <p:nvSpPr>
          <p:cNvPr id="7" name="Slide Number Placeholder 15"/>
          <p:cNvSpPr>
            <a:spLocks noGrp="1"/>
          </p:cNvSpPr>
          <p:nvPr>
            <p:ph type="sldNum" sz="quarter" idx="12"/>
          </p:nvPr>
        </p:nvSpPr>
        <p:spPr/>
        <p:txBody>
          <a:bodyPr/>
          <a:lstStyle>
            <a:lvl1pPr>
              <a:defRPr/>
            </a:lvl1pPr>
          </a:lstStyle>
          <a:p>
            <a:pPr>
              <a:defRPr/>
            </a:pPr>
            <a:fld id="{B7584E87-2809-400F-A130-20751D1ABD79}"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5" name="Rectangle 4"/>
          <p:cNvSpPr/>
          <p:nvPr/>
        </p:nvSpPr>
        <p:spPr>
          <a:xfrm rot="21240000">
            <a:off x="598488" y="1004888"/>
            <a:ext cx="4319587"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a:p>
        </p:txBody>
      </p:sp>
      <p:sp>
        <p:nvSpPr>
          <p:cNvPr id="6" name="Rectangle 5"/>
          <p:cNvSpPr/>
          <p:nvPr/>
        </p:nvSpPr>
        <p:spPr>
          <a:xfrm rot="21420000">
            <a:off x="596900" y="998538"/>
            <a:ext cx="4319588"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a:p>
        </p:txBody>
      </p:sp>
      <p:sp>
        <p:nvSpPr>
          <p:cNvPr id="2" name="Title 1"/>
          <p:cNvSpPr>
            <a:spLocks noGrp="1"/>
          </p:cNvSpPr>
          <p:nvPr>
            <p:ph type="title"/>
          </p:nvPr>
        </p:nvSpPr>
        <p:spPr>
          <a:xfrm>
            <a:off x="5389098" y="1143000"/>
            <a:ext cx="3429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smtClean="0"/>
              <a:t>Click to edit Master title style</a:t>
            </a:r>
            <a:endParaRPr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7" name="Date Placeholder 4"/>
          <p:cNvSpPr>
            <a:spLocks noGrp="1"/>
          </p:cNvSpPr>
          <p:nvPr>
            <p:ph type="dt" sz="half" idx="10"/>
          </p:nvPr>
        </p:nvSpPr>
        <p:spPr/>
        <p:txBody>
          <a:bodyPr/>
          <a:lstStyle>
            <a:lvl1pPr>
              <a:defRPr/>
            </a:lvl1pPr>
            <a:extLst/>
          </a:lstStyle>
          <a:p>
            <a:pPr>
              <a:defRPr/>
            </a:pPr>
            <a:r>
              <a:rPr lang="en-US" smtClean="0"/>
              <a:t>USPAS, Ft. Collins, CO June 13-24, 2016</a:t>
            </a:r>
            <a:endParaRPr lang="en-US"/>
          </a:p>
        </p:txBody>
      </p:sp>
      <p:sp>
        <p:nvSpPr>
          <p:cNvPr id="8" name="Footer Placeholder 5"/>
          <p:cNvSpPr>
            <a:spLocks noGrp="1"/>
          </p:cNvSpPr>
          <p:nvPr>
            <p:ph type="ftr" sz="quarter" idx="11"/>
          </p:nvPr>
        </p:nvSpPr>
        <p:spPr/>
        <p:txBody>
          <a:bodyPr/>
          <a:lstStyle>
            <a:lvl1pPr>
              <a:defRPr/>
            </a:lvl1pPr>
            <a:extLst/>
          </a:lstStyle>
          <a:p>
            <a:pPr>
              <a:defRPr/>
            </a:pPr>
            <a:r>
              <a:rPr lang="en-US" smtClean="0"/>
              <a:t>E. Prebys - Accelerator Fundamentals, Floquet Analysis</a:t>
            </a:r>
            <a:endParaRPr lang="en-US">
              <a:latin typeface="+mn-lt"/>
            </a:endParaRPr>
          </a:p>
        </p:txBody>
      </p:sp>
      <p:sp>
        <p:nvSpPr>
          <p:cNvPr id="9" name="Slide Number Placeholder 6"/>
          <p:cNvSpPr>
            <a:spLocks noGrp="1"/>
          </p:cNvSpPr>
          <p:nvPr>
            <p:ph type="sldNum" sz="quarter" idx="12"/>
          </p:nvPr>
        </p:nvSpPr>
        <p:spPr/>
        <p:txBody>
          <a:bodyPr/>
          <a:lstStyle>
            <a:lvl1pPr>
              <a:defRPr/>
            </a:lvl1pPr>
            <a:extLst/>
          </a:lstStyle>
          <a:p>
            <a:pPr>
              <a:defRPr/>
            </a:pPr>
            <a:fld id="{F58A0D8F-9A19-4D03-8318-653C6FCD8B9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2" y="0"/>
            <a:ext cx="391887"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defRPr/>
            </a:pPr>
            <a:endParaRPr lang="en-US"/>
          </a:p>
        </p:txBody>
      </p:sp>
      <p:sp>
        <p:nvSpPr>
          <p:cNvPr id="3" name="Title Placeholder 2"/>
          <p:cNvSpPr>
            <a:spLocks noGrp="1"/>
          </p:cNvSpPr>
          <p:nvPr>
            <p:ph type="title"/>
          </p:nvPr>
        </p:nvSpPr>
        <p:spPr>
          <a:xfrm>
            <a:off x="497135" y="134244"/>
            <a:ext cx="8262937" cy="441325"/>
          </a:xfrm>
          <a:prstGeom prst="rect">
            <a:avLst/>
          </a:prstGeom>
        </p:spPr>
        <p:txBody>
          <a:bodyPr vert="horz" lIns="45720" tIns="0" rIns="45720" bIns="0" anchor="b" anchorCtr="0">
            <a:noAutofit/>
          </a:bodyPr>
          <a:lstStyle>
            <a:extLst/>
          </a:lstStyle>
          <a:p>
            <a:r>
              <a:rPr lang="en-US" smtClean="0"/>
              <a:t>Click to edit Master title style</a:t>
            </a:r>
            <a:endParaRPr lang="en-US" dirty="0"/>
          </a:p>
        </p:txBody>
      </p:sp>
      <p:sp>
        <p:nvSpPr>
          <p:cNvPr id="1030" name="Text Placeholder 30"/>
          <p:cNvSpPr>
            <a:spLocks noGrp="1"/>
          </p:cNvSpPr>
          <p:nvPr>
            <p:ph type="body" idx="1"/>
          </p:nvPr>
        </p:nvSpPr>
        <p:spPr bwMode="auto">
          <a:xfrm>
            <a:off x="503776" y="690225"/>
            <a:ext cx="8251825" cy="5553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7" name="Date Placeholder 26"/>
          <p:cNvSpPr>
            <a:spLocks noGrp="1"/>
          </p:cNvSpPr>
          <p:nvPr>
            <p:ph type="dt" sz="half" idx="2"/>
          </p:nvPr>
        </p:nvSpPr>
        <p:spPr>
          <a:xfrm>
            <a:off x="5018690" y="6569076"/>
            <a:ext cx="3239263" cy="227012"/>
          </a:xfrm>
          <a:prstGeom prst="rect">
            <a:avLst/>
          </a:prstGeom>
        </p:spPr>
        <p:txBody>
          <a:bodyPr vert="horz" tIns="0" bIns="0" anchor="b"/>
          <a:lstStyle>
            <a:lvl1pPr algn="r" eaLnBrk="1" latinLnBrk="0" hangingPunct="1">
              <a:defRPr kumimoji="0" sz="1000">
                <a:solidFill>
                  <a:schemeClr val="tx2"/>
                </a:solidFill>
                <a:latin typeface="Arial" charset="0"/>
              </a:defRPr>
            </a:lvl1pPr>
            <a:extLst/>
          </a:lstStyle>
          <a:p>
            <a:pPr>
              <a:defRPr/>
            </a:pPr>
            <a:r>
              <a:rPr lang="en-US" smtClean="0"/>
              <a:t>USPAS, Ft. Collins, CO June 13-24, 2016</a:t>
            </a:r>
            <a:endParaRPr lang="en-US" dirty="0"/>
          </a:p>
        </p:txBody>
      </p:sp>
      <p:sp>
        <p:nvSpPr>
          <p:cNvPr id="4" name="Footer Placeholder 3"/>
          <p:cNvSpPr>
            <a:spLocks noGrp="1"/>
          </p:cNvSpPr>
          <p:nvPr>
            <p:ph type="ftr" sz="quarter" idx="3"/>
          </p:nvPr>
        </p:nvSpPr>
        <p:spPr>
          <a:xfrm>
            <a:off x="457199" y="6564063"/>
            <a:ext cx="3905767" cy="222500"/>
          </a:xfrm>
          <a:prstGeom prst="rect">
            <a:avLst/>
          </a:prstGeom>
        </p:spPr>
        <p:txBody>
          <a:bodyPr vert="horz" tIns="0" bIns="0" anchor="b"/>
          <a:lstStyle>
            <a:lvl1pPr algn="r" eaLnBrk="1" latinLnBrk="0" hangingPunct="1">
              <a:defRPr kumimoji="0" sz="1000">
                <a:solidFill>
                  <a:schemeClr val="tx2"/>
                </a:solidFill>
                <a:latin typeface="Arial" charset="0"/>
              </a:defRPr>
            </a:lvl1pPr>
            <a:extLst/>
          </a:lstStyle>
          <a:p>
            <a:pPr>
              <a:defRPr/>
            </a:pPr>
            <a:r>
              <a:rPr lang="en-US" smtClean="0"/>
              <a:t>E. Prebys - Accelerator Fundamentals, Floquet Analysis</a:t>
            </a:r>
            <a:endParaRPr lang="en-US">
              <a:latin typeface="+mn-lt"/>
            </a:endParaRPr>
          </a:p>
        </p:txBody>
      </p:sp>
      <p:sp>
        <p:nvSpPr>
          <p:cNvPr id="16" name="Slide Number Placeholder 15"/>
          <p:cNvSpPr>
            <a:spLocks noGrp="1"/>
          </p:cNvSpPr>
          <p:nvPr>
            <p:ph type="sldNum" sz="quarter" idx="4"/>
          </p:nvPr>
        </p:nvSpPr>
        <p:spPr>
          <a:xfrm>
            <a:off x="8337550" y="6534150"/>
            <a:ext cx="588963" cy="228600"/>
          </a:xfrm>
          <a:prstGeom prst="rect">
            <a:avLst/>
          </a:prstGeom>
        </p:spPr>
        <p:txBody>
          <a:bodyPr vert="horz" lIns="0" tIns="0" rIns="0" bIns="0" anchor="b"/>
          <a:lstStyle>
            <a:lvl1pPr algn="r" eaLnBrk="1" latinLnBrk="0" hangingPunct="1">
              <a:defRPr kumimoji="0" sz="1100">
                <a:solidFill>
                  <a:schemeClr val="tx2"/>
                </a:solidFill>
                <a:latin typeface="Arial" charset="0"/>
              </a:defRPr>
            </a:lvl1pPr>
            <a:extLst/>
          </a:lstStyle>
          <a:p>
            <a:pPr>
              <a:defRPr/>
            </a:pPr>
            <a:fld id="{61210FB4-E372-466D-A3EB-21FD966A10F2}" type="slidenum">
              <a:rPr lang="en-US"/>
              <a:pPr>
                <a:defRPr/>
              </a:pPr>
              <a:t>‹#›</a:t>
            </a:fld>
            <a:endParaRPr lang="en-US"/>
          </a:p>
        </p:txBody>
      </p:sp>
      <p:sp>
        <p:nvSpPr>
          <p:cNvPr id="8" name="Text Box 11"/>
          <p:cNvSpPr txBox="1">
            <a:spLocks noChangeArrowheads="1"/>
          </p:cNvSpPr>
          <p:nvPr userDrawn="1"/>
        </p:nvSpPr>
        <p:spPr bwMode="auto">
          <a:xfrm>
            <a:off x="381000" y="6553200"/>
            <a:ext cx="1676400" cy="579438"/>
          </a:xfrm>
          <a:prstGeom prst="rect">
            <a:avLst/>
          </a:prstGeom>
          <a:noFill/>
          <a:ln w="9525">
            <a:noFill/>
            <a:miter lim="800000"/>
            <a:headEnd/>
            <a:tailEnd/>
          </a:ln>
          <a:effectLst/>
        </p:spPr>
        <p:txBody>
          <a:bodyPr>
            <a:spAutoFit/>
          </a:bodyPr>
          <a:lstStyle/>
          <a:p>
            <a:pPr>
              <a:spcBef>
                <a:spcPct val="50000"/>
              </a:spcBef>
              <a:defRPr/>
            </a:pPr>
            <a:endParaRPr lang="en-US"/>
          </a:p>
        </p:txBody>
      </p:sp>
      <p:pic>
        <p:nvPicPr>
          <p:cNvPr id="10" name="Picture 9" descr="FNAL_logo_sm.gif"/>
          <p:cNvPicPr>
            <a:picLocks noChangeAspect="1"/>
          </p:cNvPicPr>
          <p:nvPr userDrawn="1"/>
        </p:nvPicPr>
        <p:blipFill>
          <a:blip r:embed="rId14" cstate="print"/>
          <a:stretch>
            <a:fillRect/>
          </a:stretch>
        </p:blipFill>
        <p:spPr>
          <a:xfrm>
            <a:off x="0" y="1"/>
            <a:ext cx="371959" cy="381496"/>
          </a:xfrm>
          <a:prstGeom prst="rect">
            <a:avLst/>
          </a:prstGeom>
        </p:spPr>
      </p:pic>
    </p:spTree>
  </p:cSld>
  <p:clrMap bg1="lt1" tx1="dk1" bg2="lt2" tx2="dk2" accent1="accent1" accent2="accent2" accent3="accent3" accent4="accent4" accent5="accent5" accent6="accent6" hlink="hlink" folHlink="folHlink"/>
  <p:sldLayoutIdLst>
    <p:sldLayoutId id="2147483764" r:id="rId1"/>
    <p:sldLayoutId id="2147483757" r:id="rId2"/>
    <p:sldLayoutId id="2147483765" r:id="rId3"/>
    <p:sldLayoutId id="2147483758" r:id="rId4"/>
    <p:sldLayoutId id="2147483759" r:id="rId5"/>
    <p:sldLayoutId id="2147483760" r:id="rId6"/>
    <p:sldLayoutId id="2147483761" r:id="rId7"/>
    <p:sldLayoutId id="2147483762" r:id="rId8"/>
    <p:sldLayoutId id="2147483766" r:id="rId9"/>
    <p:sldLayoutId id="2147483763" r:id="rId10"/>
    <p:sldLayoutId id="2147483767" r:id="rId11"/>
  </p:sldLayoutIdLst>
  <p:transition xmlns:p14="http://schemas.microsoft.com/office/powerpoint/2010/main">
    <p:fade thruBlk="1"/>
  </p:transition>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2800" b="1" kern="120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2800" b="1">
          <a:solidFill>
            <a:schemeClr val="tx1"/>
          </a:solidFill>
          <a:latin typeface="Trebuchet MS" pitchFamily="34" charset="0"/>
        </a:defRPr>
      </a:lvl2pPr>
      <a:lvl3pPr algn="l" rtl="0" eaLnBrk="0" fontAlgn="base" hangingPunct="0">
        <a:spcBef>
          <a:spcPct val="0"/>
        </a:spcBef>
        <a:spcAft>
          <a:spcPct val="0"/>
        </a:spcAft>
        <a:defRPr sz="2800" b="1">
          <a:solidFill>
            <a:schemeClr val="tx1"/>
          </a:solidFill>
          <a:latin typeface="Trebuchet MS" pitchFamily="34" charset="0"/>
        </a:defRPr>
      </a:lvl3pPr>
      <a:lvl4pPr algn="l" rtl="0" eaLnBrk="0" fontAlgn="base" hangingPunct="0">
        <a:spcBef>
          <a:spcPct val="0"/>
        </a:spcBef>
        <a:spcAft>
          <a:spcPct val="0"/>
        </a:spcAft>
        <a:defRPr sz="2800" b="1">
          <a:solidFill>
            <a:schemeClr val="tx1"/>
          </a:solidFill>
          <a:latin typeface="Trebuchet MS" pitchFamily="34" charset="0"/>
        </a:defRPr>
      </a:lvl4pPr>
      <a:lvl5pPr algn="l" rtl="0" eaLnBrk="0" fontAlgn="base" hangingPunct="0">
        <a:spcBef>
          <a:spcPct val="0"/>
        </a:spcBef>
        <a:spcAft>
          <a:spcPct val="0"/>
        </a:spcAft>
        <a:defRPr sz="2800" b="1">
          <a:solidFill>
            <a:schemeClr val="tx1"/>
          </a:solidFill>
          <a:latin typeface="Trebuchet MS" pitchFamily="34" charset="0"/>
        </a:defRPr>
      </a:lvl5pPr>
      <a:lvl6pPr marL="457200" algn="l" rtl="0" eaLnBrk="1" fontAlgn="base" hangingPunct="1">
        <a:spcBef>
          <a:spcPct val="0"/>
        </a:spcBef>
        <a:spcAft>
          <a:spcPct val="0"/>
        </a:spcAft>
        <a:defRPr sz="2800" b="1">
          <a:solidFill>
            <a:schemeClr val="tx1"/>
          </a:solidFill>
          <a:latin typeface="Trebuchet MS" pitchFamily="34" charset="0"/>
        </a:defRPr>
      </a:lvl6pPr>
      <a:lvl7pPr marL="914400" algn="l" rtl="0" eaLnBrk="1" fontAlgn="base" hangingPunct="1">
        <a:spcBef>
          <a:spcPct val="0"/>
        </a:spcBef>
        <a:spcAft>
          <a:spcPct val="0"/>
        </a:spcAft>
        <a:defRPr sz="2800" b="1">
          <a:solidFill>
            <a:schemeClr val="tx1"/>
          </a:solidFill>
          <a:latin typeface="Trebuchet MS" pitchFamily="34" charset="0"/>
        </a:defRPr>
      </a:lvl7pPr>
      <a:lvl8pPr marL="1371600" algn="l" rtl="0" eaLnBrk="1" fontAlgn="base" hangingPunct="1">
        <a:spcBef>
          <a:spcPct val="0"/>
        </a:spcBef>
        <a:spcAft>
          <a:spcPct val="0"/>
        </a:spcAft>
        <a:defRPr sz="2800" b="1">
          <a:solidFill>
            <a:schemeClr val="tx1"/>
          </a:solidFill>
          <a:latin typeface="Trebuchet MS" pitchFamily="34" charset="0"/>
        </a:defRPr>
      </a:lvl8pPr>
      <a:lvl9pPr marL="1828800" algn="l" rtl="0" eaLnBrk="1" fontAlgn="base" hangingPunct="1">
        <a:spcBef>
          <a:spcPct val="0"/>
        </a:spcBef>
        <a:spcAft>
          <a:spcPct val="0"/>
        </a:spcAft>
        <a:defRPr sz="2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charset="2"/>
        <a:buChar char="Ø"/>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F9B639"/>
        </a:buClr>
        <a:buSzPct val="80000"/>
        <a:buFont typeface="Wingdings" charset="2"/>
        <a:buChar char="u"/>
        <a:defRPr sz="2300" kern="1200">
          <a:solidFill>
            <a:srgbClr val="6C6C6C"/>
          </a:solidFill>
          <a:latin typeface="+mn-lt"/>
          <a:ea typeface="+mn-ea"/>
          <a:cs typeface="+mn-cs"/>
        </a:defRPr>
      </a:lvl2pPr>
      <a:lvl3pPr marL="758825" indent="-228600" algn="l" rtl="0" eaLnBrk="0" fontAlgn="base" hangingPunct="0">
        <a:spcBef>
          <a:spcPts val="400"/>
        </a:spcBef>
        <a:spcAft>
          <a:spcPct val="0"/>
        </a:spcAft>
        <a:buClr>
          <a:srgbClr val="F9B639"/>
        </a:buClr>
        <a:buSzPct val="60000"/>
        <a:buFont typeface="Wingdings" charset="2"/>
        <a:buChar char="u"/>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F9B639"/>
        </a:buClr>
        <a:buSzPct val="80000"/>
        <a:buFont typeface="Wingdings" charset="2"/>
        <a:buChar char="§"/>
        <a:defRPr sz="2000" kern="1200">
          <a:solidFill>
            <a:srgbClr val="6C6C6C"/>
          </a:solidFill>
          <a:latin typeface="+mn-lt"/>
          <a:ea typeface="+mn-ea"/>
          <a:cs typeface="+mn-cs"/>
        </a:defRPr>
      </a:lvl4pPr>
      <a:lvl5pPr marL="1279525" indent="-228600" algn="l" rtl="0" eaLnBrk="0" fontAlgn="base" hangingPunct="0">
        <a:spcBef>
          <a:spcPts val="400"/>
        </a:spcBef>
        <a:spcAft>
          <a:spcPct val="0"/>
        </a:spcAft>
        <a:buClr>
          <a:srgbClr val="F9B639"/>
        </a:buClr>
        <a:buSzPct val="70000"/>
        <a:buFont typeface="Arial"/>
        <a:buChar char="•"/>
        <a:defRPr sz="20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oleObject" Target="../embeddings/oleObject39.bin"/><Relationship Id="rId5" Type="http://schemas.openxmlformats.org/officeDocument/2006/relationships/image" Target="../media/image38.wmf"/><Relationship Id="rId6" Type="http://schemas.openxmlformats.org/officeDocument/2006/relationships/oleObject" Target="../embeddings/oleObject40.bin"/><Relationship Id="rId7" Type="http://schemas.openxmlformats.org/officeDocument/2006/relationships/image" Target="../media/image39.emf"/><Relationship Id="rId8" Type="http://schemas.openxmlformats.org/officeDocument/2006/relationships/oleObject" Target="../embeddings/oleObject41.bin"/><Relationship Id="rId9" Type="http://schemas.openxmlformats.org/officeDocument/2006/relationships/image" Target="../media/image40.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5.png"/><Relationship Id="rId1" Type="http://schemas.microsoft.com/office/2007/relationships/media" Target="../media/media1.mov"/><Relationship Id="rId2" Type="http://schemas.openxmlformats.org/officeDocument/2006/relationships/video" Target="../media/media1.mov"/></Relationships>
</file>

<file path=ppt/slides/_rels/slide15.xml.rels><?xml version="1.0" encoding="UTF-8" standalone="yes"?>
<Relationships xmlns="http://schemas.openxmlformats.org/package/2006/relationships"><Relationship Id="rId9" Type="http://schemas.openxmlformats.org/officeDocument/2006/relationships/image" Target="../media/image48.emf"/><Relationship Id="rId20" Type="http://schemas.openxmlformats.org/officeDocument/2006/relationships/oleObject" Target="../embeddings/oleObject50.bin"/><Relationship Id="rId21" Type="http://schemas.openxmlformats.org/officeDocument/2006/relationships/image" Target="../media/image54.emf"/><Relationship Id="rId22" Type="http://schemas.openxmlformats.org/officeDocument/2006/relationships/oleObject" Target="../embeddings/oleObject51.bin"/><Relationship Id="rId23" Type="http://schemas.openxmlformats.org/officeDocument/2006/relationships/image" Target="../media/image55.emf"/><Relationship Id="rId24" Type="http://schemas.openxmlformats.org/officeDocument/2006/relationships/oleObject" Target="../embeddings/oleObject52.bin"/><Relationship Id="rId25" Type="http://schemas.openxmlformats.org/officeDocument/2006/relationships/image" Target="../media/image56.emf"/><Relationship Id="rId26" Type="http://schemas.openxmlformats.org/officeDocument/2006/relationships/oleObject" Target="../embeddings/oleObject53.bin"/><Relationship Id="rId27" Type="http://schemas.openxmlformats.org/officeDocument/2006/relationships/image" Target="../media/image57.emf"/><Relationship Id="rId10" Type="http://schemas.openxmlformats.org/officeDocument/2006/relationships/oleObject" Target="../embeddings/oleObject45.bin"/><Relationship Id="rId11" Type="http://schemas.openxmlformats.org/officeDocument/2006/relationships/image" Target="../media/image49.emf"/><Relationship Id="rId12" Type="http://schemas.openxmlformats.org/officeDocument/2006/relationships/oleObject" Target="../embeddings/oleObject46.bin"/><Relationship Id="rId13" Type="http://schemas.openxmlformats.org/officeDocument/2006/relationships/image" Target="../media/image50.emf"/><Relationship Id="rId14" Type="http://schemas.openxmlformats.org/officeDocument/2006/relationships/oleObject" Target="../embeddings/oleObject47.bin"/><Relationship Id="rId15" Type="http://schemas.openxmlformats.org/officeDocument/2006/relationships/image" Target="../media/image51.emf"/><Relationship Id="rId16" Type="http://schemas.openxmlformats.org/officeDocument/2006/relationships/oleObject" Target="../embeddings/oleObject48.bin"/><Relationship Id="rId17" Type="http://schemas.openxmlformats.org/officeDocument/2006/relationships/image" Target="../media/image52.emf"/><Relationship Id="rId18" Type="http://schemas.openxmlformats.org/officeDocument/2006/relationships/oleObject" Target="../embeddings/oleObject49.bin"/><Relationship Id="rId19" Type="http://schemas.openxmlformats.org/officeDocument/2006/relationships/image" Target="../media/image53.emf"/><Relationship Id="rId1" Type="http://schemas.openxmlformats.org/officeDocument/2006/relationships/vmlDrawing" Target="../drawings/vmlDrawing9.vml"/><Relationship Id="rId2" Type="http://schemas.openxmlformats.org/officeDocument/2006/relationships/slideLayout" Target="../slideLayouts/slideLayout6.xml"/><Relationship Id="rId3" Type="http://schemas.openxmlformats.org/officeDocument/2006/relationships/image" Target="../media/image58.png"/><Relationship Id="rId4" Type="http://schemas.openxmlformats.org/officeDocument/2006/relationships/oleObject" Target="../embeddings/oleObject42.bin"/><Relationship Id="rId5" Type="http://schemas.openxmlformats.org/officeDocument/2006/relationships/image" Target="../media/image46.emf"/><Relationship Id="rId6" Type="http://schemas.openxmlformats.org/officeDocument/2006/relationships/oleObject" Target="../embeddings/oleObject43.bin"/><Relationship Id="rId7" Type="http://schemas.openxmlformats.org/officeDocument/2006/relationships/image" Target="../media/image47.emf"/><Relationship Id="rId8" Type="http://schemas.openxmlformats.org/officeDocument/2006/relationships/oleObject" Target="../embeddings/oleObject44.bin"/></Relationships>
</file>

<file path=ppt/slides/_rels/slide16.xml.rels><?xml version="1.0" encoding="UTF-8" standalone="yes"?>
<Relationships xmlns="http://schemas.openxmlformats.org/package/2006/relationships"><Relationship Id="rId9" Type="http://schemas.openxmlformats.org/officeDocument/2006/relationships/oleObject" Target="../embeddings/oleObject57.bin"/><Relationship Id="rId20" Type="http://schemas.openxmlformats.org/officeDocument/2006/relationships/image" Target="../media/image67.emf"/><Relationship Id="rId21" Type="http://schemas.openxmlformats.org/officeDocument/2006/relationships/oleObject" Target="../embeddings/oleObject63.bin"/><Relationship Id="rId22" Type="http://schemas.openxmlformats.org/officeDocument/2006/relationships/image" Target="../media/image68.emf"/><Relationship Id="rId23" Type="http://schemas.openxmlformats.org/officeDocument/2006/relationships/oleObject" Target="../embeddings/oleObject64.bin"/><Relationship Id="rId24" Type="http://schemas.openxmlformats.org/officeDocument/2006/relationships/image" Target="../media/image69.emf"/><Relationship Id="rId10" Type="http://schemas.openxmlformats.org/officeDocument/2006/relationships/image" Target="../media/image62.emf"/><Relationship Id="rId11" Type="http://schemas.openxmlformats.org/officeDocument/2006/relationships/oleObject" Target="../embeddings/oleObject58.bin"/><Relationship Id="rId12" Type="http://schemas.openxmlformats.org/officeDocument/2006/relationships/image" Target="../media/image63.emf"/><Relationship Id="rId13" Type="http://schemas.openxmlformats.org/officeDocument/2006/relationships/oleObject" Target="../embeddings/oleObject59.bin"/><Relationship Id="rId14" Type="http://schemas.openxmlformats.org/officeDocument/2006/relationships/image" Target="../media/image64.emf"/><Relationship Id="rId15" Type="http://schemas.openxmlformats.org/officeDocument/2006/relationships/oleObject" Target="../embeddings/oleObject60.bin"/><Relationship Id="rId16" Type="http://schemas.openxmlformats.org/officeDocument/2006/relationships/image" Target="../media/image65.emf"/><Relationship Id="rId17" Type="http://schemas.openxmlformats.org/officeDocument/2006/relationships/oleObject" Target="../embeddings/oleObject61.bin"/><Relationship Id="rId18" Type="http://schemas.openxmlformats.org/officeDocument/2006/relationships/image" Target="../media/image66.emf"/><Relationship Id="rId19" Type="http://schemas.openxmlformats.org/officeDocument/2006/relationships/oleObject" Target="../embeddings/oleObject62.bin"/><Relationship Id="rId1" Type="http://schemas.openxmlformats.org/officeDocument/2006/relationships/vmlDrawing" Target="../drawings/vmlDrawing10.vml"/><Relationship Id="rId2" Type="http://schemas.openxmlformats.org/officeDocument/2006/relationships/slideLayout" Target="../slideLayouts/slideLayout7.xml"/><Relationship Id="rId3" Type="http://schemas.openxmlformats.org/officeDocument/2006/relationships/oleObject" Target="../embeddings/oleObject54.bin"/><Relationship Id="rId4" Type="http://schemas.openxmlformats.org/officeDocument/2006/relationships/image" Target="../media/image59.emf"/><Relationship Id="rId5" Type="http://schemas.openxmlformats.org/officeDocument/2006/relationships/oleObject" Target="../embeddings/oleObject55.bin"/><Relationship Id="rId6" Type="http://schemas.openxmlformats.org/officeDocument/2006/relationships/image" Target="../media/image60.emf"/><Relationship Id="rId7" Type="http://schemas.openxmlformats.org/officeDocument/2006/relationships/oleObject" Target="../embeddings/oleObject56.bin"/><Relationship Id="rId8" Type="http://schemas.openxmlformats.org/officeDocument/2006/relationships/image" Target="../media/image61.emf"/></Relationships>
</file>

<file path=ppt/slides/_rels/slide17.xml.rels><?xml version="1.0" encoding="UTF-8" standalone="yes"?>
<Relationships xmlns="http://schemas.openxmlformats.org/package/2006/relationships"><Relationship Id="rId11" Type="http://schemas.openxmlformats.org/officeDocument/2006/relationships/oleObject" Target="../embeddings/oleObject69.bin"/><Relationship Id="rId12" Type="http://schemas.openxmlformats.org/officeDocument/2006/relationships/image" Target="../media/image74.emf"/><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oleObject" Target="../embeddings/oleObject65.bin"/><Relationship Id="rId4" Type="http://schemas.openxmlformats.org/officeDocument/2006/relationships/image" Target="../media/image70.emf"/><Relationship Id="rId5" Type="http://schemas.openxmlformats.org/officeDocument/2006/relationships/oleObject" Target="../embeddings/oleObject66.bin"/><Relationship Id="rId6" Type="http://schemas.openxmlformats.org/officeDocument/2006/relationships/image" Target="../media/image71.emf"/><Relationship Id="rId7" Type="http://schemas.openxmlformats.org/officeDocument/2006/relationships/oleObject" Target="../embeddings/oleObject67.bin"/><Relationship Id="rId8" Type="http://schemas.openxmlformats.org/officeDocument/2006/relationships/image" Target="../media/image72.emf"/><Relationship Id="rId9" Type="http://schemas.openxmlformats.org/officeDocument/2006/relationships/oleObject" Target="../embeddings/oleObject68.bin"/><Relationship Id="rId10" Type="http://schemas.openxmlformats.org/officeDocument/2006/relationships/image" Target="../media/image73.emf"/></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74.bin"/><Relationship Id="rId12" Type="http://schemas.openxmlformats.org/officeDocument/2006/relationships/image" Target="../media/image79.emf"/><Relationship Id="rId13" Type="http://schemas.openxmlformats.org/officeDocument/2006/relationships/image" Target="../media/image80.png"/><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oleObject" Target="../embeddings/oleObject70.bin"/><Relationship Id="rId4" Type="http://schemas.openxmlformats.org/officeDocument/2006/relationships/image" Target="../media/image75.emf"/><Relationship Id="rId5" Type="http://schemas.openxmlformats.org/officeDocument/2006/relationships/oleObject" Target="../embeddings/oleObject71.bin"/><Relationship Id="rId6" Type="http://schemas.openxmlformats.org/officeDocument/2006/relationships/image" Target="../media/image76.emf"/><Relationship Id="rId7" Type="http://schemas.openxmlformats.org/officeDocument/2006/relationships/oleObject" Target="../embeddings/oleObject72.bin"/><Relationship Id="rId8" Type="http://schemas.openxmlformats.org/officeDocument/2006/relationships/image" Target="../media/image77.emf"/><Relationship Id="rId9" Type="http://schemas.openxmlformats.org/officeDocument/2006/relationships/oleObject" Target="../embeddings/oleObject73.bin"/><Relationship Id="rId10" Type="http://schemas.openxmlformats.org/officeDocument/2006/relationships/image" Target="../media/image78.emf"/></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oleObject" Target="../embeddings/oleObject75.bin"/><Relationship Id="rId5" Type="http://schemas.openxmlformats.org/officeDocument/2006/relationships/image" Target="../media/image81.emf"/><Relationship Id="rId6" Type="http://schemas.openxmlformats.org/officeDocument/2006/relationships/oleObject" Target="../embeddings/oleObject76.bin"/><Relationship Id="rId7" Type="http://schemas.openxmlformats.org/officeDocument/2006/relationships/image" Target="../media/image82.emf"/><Relationship Id="rId8" Type="http://schemas.openxmlformats.org/officeDocument/2006/relationships/oleObject" Target="../embeddings/oleObject77.bin"/><Relationship Id="rId9" Type="http://schemas.openxmlformats.org/officeDocument/2006/relationships/image" Target="../media/image83.e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wmf"/><Relationship Id="rId5" Type="http://schemas.openxmlformats.org/officeDocument/2006/relationships/oleObject" Target="../embeddings/oleObject2.bin"/><Relationship Id="rId6" Type="http://schemas.openxmlformats.org/officeDocument/2006/relationships/image" Target="../media/image4.wmf"/><Relationship Id="rId7" Type="http://schemas.openxmlformats.org/officeDocument/2006/relationships/oleObject" Target="../embeddings/oleObject3.bin"/><Relationship Id="rId8" Type="http://schemas.openxmlformats.org/officeDocument/2006/relationships/image" Target="../media/image5.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8.bin"/><Relationship Id="rId4" Type="http://schemas.openxmlformats.org/officeDocument/2006/relationships/image" Target="../media/image85.emf"/><Relationship Id="rId5" Type="http://schemas.openxmlformats.org/officeDocument/2006/relationships/oleObject" Target="../embeddings/oleObject79.bin"/><Relationship Id="rId6" Type="http://schemas.openxmlformats.org/officeDocument/2006/relationships/image" Target="../media/image86.emf"/><Relationship Id="rId7" Type="http://schemas.openxmlformats.org/officeDocument/2006/relationships/oleObject" Target="../embeddings/oleObject80.bin"/><Relationship Id="rId8" Type="http://schemas.openxmlformats.org/officeDocument/2006/relationships/image" Target="../media/image87.emf"/><Relationship Id="rId9" Type="http://schemas.openxmlformats.org/officeDocument/2006/relationships/oleObject" Target="../embeddings/oleObject81.bin"/><Relationship Id="rId10" Type="http://schemas.openxmlformats.org/officeDocument/2006/relationships/image" Target="../media/image88.emf"/><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9" Type="http://schemas.openxmlformats.org/officeDocument/2006/relationships/oleObject" Target="../embeddings/oleObject85.bin"/><Relationship Id="rId20" Type="http://schemas.openxmlformats.org/officeDocument/2006/relationships/image" Target="../media/image97.emf"/><Relationship Id="rId21" Type="http://schemas.openxmlformats.org/officeDocument/2006/relationships/oleObject" Target="../embeddings/oleObject91.bin"/><Relationship Id="rId22" Type="http://schemas.openxmlformats.org/officeDocument/2006/relationships/image" Target="../media/image98.emf"/><Relationship Id="rId10" Type="http://schemas.openxmlformats.org/officeDocument/2006/relationships/image" Target="../media/image92.emf"/><Relationship Id="rId11" Type="http://schemas.openxmlformats.org/officeDocument/2006/relationships/oleObject" Target="../embeddings/oleObject86.bin"/><Relationship Id="rId12" Type="http://schemas.openxmlformats.org/officeDocument/2006/relationships/image" Target="../media/image93.emf"/><Relationship Id="rId13" Type="http://schemas.openxmlformats.org/officeDocument/2006/relationships/oleObject" Target="../embeddings/oleObject87.bin"/><Relationship Id="rId14" Type="http://schemas.openxmlformats.org/officeDocument/2006/relationships/image" Target="../media/image94.emf"/><Relationship Id="rId15" Type="http://schemas.openxmlformats.org/officeDocument/2006/relationships/oleObject" Target="../embeddings/oleObject88.bin"/><Relationship Id="rId16" Type="http://schemas.openxmlformats.org/officeDocument/2006/relationships/image" Target="../media/image95.emf"/><Relationship Id="rId17" Type="http://schemas.openxmlformats.org/officeDocument/2006/relationships/oleObject" Target="../embeddings/oleObject89.bin"/><Relationship Id="rId18" Type="http://schemas.openxmlformats.org/officeDocument/2006/relationships/image" Target="../media/image96.emf"/><Relationship Id="rId19" Type="http://schemas.openxmlformats.org/officeDocument/2006/relationships/oleObject" Target="../embeddings/oleObject90.bin"/><Relationship Id="rId1" Type="http://schemas.openxmlformats.org/officeDocument/2006/relationships/vmlDrawing" Target="../drawings/vmlDrawing15.vml"/><Relationship Id="rId2" Type="http://schemas.openxmlformats.org/officeDocument/2006/relationships/slideLayout" Target="../slideLayouts/slideLayout6.xml"/><Relationship Id="rId3" Type="http://schemas.openxmlformats.org/officeDocument/2006/relationships/oleObject" Target="../embeddings/oleObject82.bin"/><Relationship Id="rId4" Type="http://schemas.openxmlformats.org/officeDocument/2006/relationships/image" Target="../media/image89.emf"/><Relationship Id="rId5" Type="http://schemas.openxmlformats.org/officeDocument/2006/relationships/oleObject" Target="../embeddings/oleObject83.bin"/><Relationship Id="rId6" Type="http://schemas.openxmlformats.org/officeDocument/2006/relationships/image" Target="../media/image90.emf"/><Relationship Id="rId7" Type="http://schemas.openxmlformats.org/officeDocument/2006/relationships/oleObject" Target="../embeddings/oleObject84.bin"/><Relationship Id="rId8" Type="http://schemas.openxmlformats.org/officeDocument/2006/relationships/image" Target="../media/image9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92.bin"/><Relationship Id="rId4" Type="http://schemas.openxmlformats.org/officeDocument/2006/relationships/image" Target="../media/image21.emf"/><Relationship Id="rId5" Type="http://schemas.openxmlformats.org/officeDocument/2006/relationships/oleObject" Target="../embeddings/oleObject93.bin"/><Relationship Id="rId6" Type="http://schemas.openxmlformats.org/officeDocument/2006/relationships/oleObject" Target="../embeddings/oleObject94.bin"/><Relationship Id="rId7" Type="http://schemas.openxmlformats.org/officeDocument/2006/relationships/oleObject" Target="../embeddings/oleObject95.bin"/><Relationship Id="rId8" Type="http://schemas.openxmlformats.org/officeDocument/2006/relationships/image" Target="../media/image101.emf"/><Relationship Id="rId9" Type="http://schemas.openxmlformats.org/officeDocument/2006/relationships/oleObject" Target="../embeddings/oleObject96.bin"/><Relationship Id="rId10" Type="http://schemas.openxmlformats.org/officeDocument/2006/relationships/image" Target="../media/image102.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7.bin"/><Relationship Id="rId4" Type="http://schemas.openxmlformats.org/officeDocument/2006/relationships/image" Target="../media/image103.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98.bin"/><Relationship Id="rId4" Type="http://schemas.openxmlformats.org/officeDocument/2006/relationships/image" Target="../media/image104.emf"/><Relationship Id="rId5" Type="http://schemas.openxmlformats.org/officeDocument/2006/relationships/image" Target="../media/image105.png"/><Relationship Id="rId1" Type="http://schemas.openxmlformats.org/officeDocument/2006/relationships/vmlDrawing" Target="../drawings/vmlDrawing18.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wmf"/><Relationship Id="rId5" Type="http://schemas.openxmlformats.org/officeDocument/2006/relationships/oleObject" Target="../embeddings/oleObject5.bin"/><Relationship Id="rId6" Type="http://schemas.openxmlformats.org/officeDocument/2006/relationships/image" Target="../media/image7.emf"/><Relationship Id="rId7" Type="http://schemas.openxmlformats.org/officeDocument/2006/relationships/oleObject" Target="../embeddings/oleObject6.bin"/><Relationship Id="rId8"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oleObject" Target="../embeddings/oleObject11.bin"/><Relationship Id="rId12" Type="http://schemas.openxmlformats.org/officeDocument/2006/relationships/image" Target="../media/image13.wmf"/><Relationship Id="rId13" Type="http://schemas.openxmlformats.org/officeDocument/2006/relationships/oleObject" Target="../embeddings/oleObject12.bin"/><Relationship Id="rId14" Type="http://schemas.openxmlformats.org/officeDocument/2006/relationships/image" Target="../media/image14.wmf"/><Relationship Id="rId15" Type="http://schemas.openxmlformats.org/officeDocument/2006/relationships/oleObject" Target="../embeddings/oleObject13.bin"/><Relationship Id="rId16" Type="http://schemas.openxmlformats.org/officeDocument/2006/relationships/image" Target="../media/image15.emf"/><Relationship Id="rId17" Type="http://schemas.openxmlformats.org/officeDocument/2006/relationships/oleObject" Target="../embeddings/oleObject14.bin"/><Relationship Id="rId18" Type="http://schemas.openxmlformats.org/officeDocument/2006/relationships/image" Target="../media/image16.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7.bin"/><Relationship Id="rId4" Type="http://schemas.openxmlformats.org/officeDocument/2006/relationships/image" Target="../media/image9.wmf"/><Relationship Id="rId5" Type="http://schemas.openxmlformats.org/officeDocument/2006/relationships/oleObject" Target="../embeddings/oleObject8.bin"/><Relationship Id="rId6" Type="http://schemas.openxmlformats.org/officeDocument/2006/relationships/image" Target="../media/image10.wmf"/><Relationship Id="rId7" Type="http://schemas.openxmlformats.org/officeDocument/2006/relationships/oleObject" Target="../embeddings/oleObject9.bin"/><Relationship Id="rId8" Type="http://schemas.openxmlformats.org/officeDocument/2006/relationships/image" Target="../media/image11.wmf"/><Relationship Id="rId9" Type="http://schemas.openxmlformats.org/officeDocument/2006/relationships/oleObject" Target="../embeddings/oleObject10.bin"/><Relationship Id="rId10" Type="http://schemas.openxmlformats.org/officeDocument/2006/relationships/image" Target="../media/image12.wmf"/></Relationships>
</file>

<file path=ppt/slides/_rels/slide5.xml.rels><?xml version="1.0" encoding="UTF-8" standalone="yes"?>
<Relationships xmlns="http://schemas.openxmlformats.org/package/2006/relationships"><Relationship Id="rId11" Type="http://schemas.openxmlformats.org/officeDocument/2006/relationships/oleObject" Target="../embeddings/oleObject19.bin"/><Relationship Id="rId12" Type="http://schemas.openxmlformats.org/officeDocument/2006/relationships/image" Target="../media/image21.emf"/><Relationship Id="rId13" Type="http://schemas.openxmlformats.org/officeDocument/2006/relationships/oleObject" Target="../embeddings/oleObject20.bin"/><Relationship Id="rId14" Type="http://schemas.openxmlformats.org/officeDocument/2006/relationships/oleObject" Target="../embeddings/oleObject21.bin"/><Relationship Id="rId15" Type="http://schemas.openxmlformats.org/officeDocument/2006/relationships/image" Target="../media/image22.emf"/><Relationship Id="rId16" Type="http://schemas.openxmlformats.org/officeDocument/2006/relationships/oleObject" Target="../embeddings/oleObject22.bin"/><Relationship Id="rId17" Type="http://schemas.openxmlformats.org/officeDocument/2006/relationships/oleObject" Target="../embeddings/oleObject23.bin"/><Relationship Id="rId18" Type="http://schemas.openxmlformats.org/officeDocument/2006/relationships/oleObject" Target="../embeddings/oleObject24.bin"/><Relationship Id="rId19" Type="http://schemas.openxmlformats.org/officeDocument/2006/relationships/image" Target="../media/image23.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15.bin"/><Relationship Id="rId4" Type="http://schemas.openxmlformats.org/officeDocument/2006/relationships/image" Target="../media/image17.emf"/><Relationship Id="rId5" Type="http://schemas.openxmlformats.org/officeDocument/2006/relationships/oleObject" Target="../embeddings/oleObject16.bin"/><Relationship Id="rId6" Type="http://schemas.openxmlformats.org/officeDocument/2006/relationships/image" Target="../media/image18.wmf"/><Relationship Id="rId7" Type="http://schemas.openxmlformats.org/officeDocument/2006/relationships/oleObject" Target="../embeddings/oleObject17.bin"/><Relationship Id="rId8" Type="http://schemas.openxmlformats.org/officeDocument/2006/relationships/image" Target="../media/image19.wmf"/><Relationship Id="rId9" Type="http://schemas.openxmlformats.org/officeDocument/2006/relationships/oleObject" Target="../embeddings/oleObject18.bin"/><Relationship Id="rId10" Type="http://schemas.openxmlformats.org/officeDocument/2006/relationships/image" Target="../media/image20.wmf"/></Relationships>
</file>

<file path=ppt/slides/_rels/slide6.xml.rels><?xml version="1.0" encoding="UTF-8" standalone="yes"?>
<Relationships xmlns="http://schemas.openxmlformats.org/package/2006/relationships"><Relationship Id="rId11" Type="http://schemas.openxmlformats.org/officeDocument/2006/relationships/oleObject" Target="../embeddings/oleObject29.bin"/><Relationship Id="rId12" Type="http://schemas.openxmlformats.org/officeDocument/2006/relationships/image" Target="../media/image21.emf"/><Relationship Id="rId13" Type="http://schemas.openxmlformats.org/officeDocument/2006/relationships/oleObject" Target="../embeddings/oleObject30.bin"/><Relationship Id="rId14" Type="http://schemas.openxmlformats.org/officeDocument/2006/relationships/image" Target="../media/image28.emf"/><Relationship Id="rId15" Type="http://schemas.openxmlformats.org/officeDocument/2006/relationships/oleObject" Target="../embeddings/oleObject31.bin"/><Relationship Id="rId16" Type="http://schemas.openxmlformats.org/officeDocument/2006/relationships/image" Target="../media/image19.w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oleObject" Target="../embeddings/oleObject25.bin"/><Relationship Id="rId4" Type="http://schemas.openxmlformats.org/officeDocument/2006/relationships/image" Target="../media/image24.wmf"/><Relationship Id="rId5" Type="http://schemas.openxmlformats.org/officeDocument/2006/relationships/oleObject" Target="../embeddings/oleObject26.bin"/><Relationship Id="rId6" Type="http://schemas.openxmlformats.org/officeDocument/2006/relationships/image" Target="../media/image25.emf"/><Relationship Id="rId7" Type="http://schemas.openxmlformats.org/officeDocument/2006/relationships/oleObject" Target="../embeddings/oleObject27.bin"/><Relationship Id="rId8" Type="http://schemas.openxmlformats.org/officeDocument/2006/relationships/image" Target="../media/image26.wmf"/><Relationship Id="rId9" Type="http://schemas.openxmlformats.org/officeDocument/2006/relationships/oleObject" Target="../embeddings/oleObject28.bin"/><Relationship Id="rId10" Type="http://schemas.openxmlformats.org/officeDocument/2006/relationships/image" Target="../media/image27.emf"/></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36.bin"/><Relationship Id="rId12" Type="http://schemas.openxmlformats.org/officeDocument/2006/relationships/image" Target="../media/image33.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oleObject" Target="../embeddings/oleObject32.bin"/><Relationship Id="rId4" Type="http://schemas.openxmlformats.org/officeDocument/2006/relationships/image" Target="../media/image29.wmf"/><Relationship Id="rId5" Type="http://schemas.openxmlformats.org/officeDocument/2006/relationships/oleObject" Target="../embeddings/oleObject33.bin"/><Relationship Id="rId6" Type="http://schemas.openxmlformats.org/officeDocument/2006/relationships/image" Target="../media/image30.wmf"/><Relationship Id="rId7" Type="http://schemas.openxmlformats.org/officeDocument/2006/relationships/oleObject" Target="../embeddings/oleObject34.bin"/><Relationship Id="rId8" Type="http://schemas.openxmlformats.org/officeDocument/2006/relationships/image" Target="../media/image31.wmf"/><Relationship Id="rId9" Type="http://schemas.openxmlformats.org/officeDocument/2006/relationships/oleObject" Target="../embeddings/oleObject35.bin"/><Relationship Id="rId10" Type="http://schemas.openxmlformats.org/officeDocument/2006/relationships/image" Target="../media/image3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34.emf"/><Relationship Id="rId5" Type="http://schemas.openxmlformats.org/officeDocument/2006/relationships/image" Target="../media/image36.png"/><Relationship Id="rId6" Type="http://schemas.openxmlformats.org/officeDocument/2006/relationships/image" Target="../media/image37.emf"/><Relationship Id="rId7" Type="http://schemas.openxmlformats.org/officeDocument/2006/relationships/oleObject" Target="../embeddings/oleObject38.bin"/><Relationship Id="rId8" Type="http://schemas.openxmlformats.org/officeDocument/2006/relationships/image" Target="../media/image35.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ctrTitle"/>
          </p:nvPr>
        </p:nvSpPr>
        <p:spPr>
          <a:xfrm>
            <a:off x="1708879" y="533400"/>
            <a:ext cx="6763389" cy="2868168"/>
          </a:xfrm>
        </p:spPr>
        <p:txBody>
          <a:bodyPr/>
          <a:lstStyle/>
          <a:p>
            <a:pPr eaLnBrk="1" hangingPunct="1">
              <a:defRPr/>
            </a:pPr>
            <a:r>
              <a:rPr lang="en-US" dirty="0" err="1" smtClean="0"/>
              <a:t>Floquet</a:t>
            </a:r>
            <a:r>
              <a:rPr lang="en-US" dirty="0" smtClean="0"/>
              <a:t> Coordinates, Resonance, and Couplings</a:t>
            </a:r>
            <a:endParaRPr lang="en-US" dirty="0"/>
          </a:p>
        </p:txBody>
      </p:sp>
      <p:sp>
        <p:nvSpPr>
          <p:cNvPr id="8195" name="Rectangle 5"/>
          <p:cNvSpPr>
            <a:spLocks noGrp="1" noChangeArrowheads="1"/>
          </p:cNvSpPr>
          <p:nvPr>
            <p:ph type="subTitle" idx="1"/>
          </p:nvPr>
        </p:nvSpPr>
        <p:spPr>
          <a:xfrm>
            <a:off x="3354388" y="3540125"/>
            <a:ext cx="5114925" cy="1101725"/>
          </a:xfrm>
        </p:spPr>
        <p:txBody>
          <a:bodyPr/>
          <a:lstStyle/>
          <a:p>
            <a:pPr eaLnBrk="1" hangingPunct="1"/>
            <a:r>
              <a:rPr lang="en-US" dirty="0" smtClean="0"/>
              <a:t>Eric Prebys, FNAL</a:t>
            </a:r>
          </a:p>
        </p:txBody>
      </p:sp>
    </p:spTree>
    <p:extLst>
      <p:ext uri="{BB962C8B-B14F-4D97-AF65-F5344CB8AC3E}">
        <p14:creationId xmlns:p14="http://schemas.microsoft.com/office/powerpoint/2010/main" val="104079718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 of Resonance</a:t>
            </a:r>
            <a:endParaRPr lang="en-US" dirty="0"/>
          </a:p>
        </p:txBody>
      </p:sp>
      <p:sp>
        <p:nvSpPr>
          <p:cNvPr id="3" name="Content Placeholder 2"/>
          <p:cNvSpPr>
            <a:spLocks noGrp="1"/>
          </p:cNvSpPr>
          <p:nvPr>
            <p:ph idx="1"/>
          </p:nvPr>
        </p:nvSpPr>
        <p:spPr>
          <a:xfrm>
            <a:off x="503776" y="690226"/>
            <a:ext cx="8251825" cy="1386854"/>
          </a:xfrm>
        </p:spPr>
        <p:txBody>
          <a:bodyPr/>
          <a:lstStyle/>
          <a:p>
            <a:r>
              <a:rPr lang="en-US" dirty="0" smtClean="0"/>
              <a:t>The size of the stable region in phase space with shrink with increased driving strength or by moving the tune closer to m/3.</a:t>
            </a:r>
            <a:endParaRPr lang="en-US"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10</a:t>
            </a:fld>
            <a:endParaRPr lang="en-US"/>
          </a:p>
        </p:txBody>
      </p:sp>
      <p:pic>
        <p:nvPicPr>
          <p:cNvPr id="7" name="Picture 6"/>
          <p:cNvPicPr>
            <a:picLocks noChangeAspect="1"/>
          </p:cNvPicPr>
          <p:nvPr/>
        </p:nvPicPr>
        <p:blipFill>
          <a:blip r:embed="rId3"/>
          <a:stretch>
            <a:fillRect/>
          </a:stretch>
        </p:blipFill>
        <p:spPr>
          <a:xfrm>
            <a:off x="1353249" y="2126182"/>
            <a:ext cx="2840093" cy="3736964"/>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141905198"/>
              </p:ext>
            </p:extLst>
          </p:nvPr>
        </p:nvGraphicFramePr>
        <p:xfrm>
          <a:off x="4713651" y="3742217"/>
          <a:ext cx="2600561" cy="1814302"/>
        </p:xfrm>
        <a:graphic>
          <a:graphicData uri="http://schemas.openxmlformats.org/presentationml/2006/ole">
            <mc:AlternateContent xmlns:mc="http://schemas.openxmlformats.org/markup-compatibility/2006">
              <mc:Choice xmlns:v="urn:schemas-microsoft-com:vml" Requires="v">
                <p:oleObj spid="_x0000_s716836" name="Equation" r:id="rId4" imgW="1384200" imgH="965160" progId="Equation.3">
                  <p:embed/>
                </p:oleObj>
              </mc:Choice>
              <mc:Fallback>
                <p:oleObj name="Equation" r:id="rId4" imgW="1384200" imgH="9651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651" y="3742217"/>
                        <a:ext cx="2600561" cy="1814302"/>
                      </a:xfrm>
                      <a:prstGeom prst="rect">
                        <a:avLst/>
                      </a:prstGeom>
                      <a:noFill/>
                      <a:extLst/>
                    </p:spPr>
                  </p:pic>
                </p:oleObj>
              </mc:Fallback>
            </mc:AlternateContent>
          </a:graphicData>
        </a:graphic>
      </p:graphicFrame>
      <p:cxnSp>
        <p:nvCxnSpPr>
          <p:cNvPr id="10" name="Straight Arrow Connector 9"/>
          <p:cNvCxnSpPr/>
          <p:nvPr/>
        </p:nvCxnSpPr>
        <p:spPr>
          <a:xfrm flipH="1" flipV="1">
            <a:off x="3558388" y="3744035"/>
            <a:ext cx="1058257" cy="330746"/>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3" name="Object 8"/>
          <p:cNvGraphicFramePr>
            <a:graphicFrameLocks noChangeAspect="1"/>
          </p:cNvGraphicFramePr>
          <p:nvPr>
            <p:extLst>
              <p:ext uri="{D42A27DB-BD31-4B8C-83A1-F6EECF244321}">
                <p14:modId xmlns:p14="http://schemas.microsoft.com/office/powerpoint/2010/main" val="2405624143"/>
              </p:ext>
            </p:extLst>
          </p:nvPr>
        </p:nvGraphicFramePr>
        <p:xfrm>
          <a:off x="4786313" y="2239963"/>
          <a:ext cx="3816350" cy="1455737"/>
        </p:xfrm>
        <a:graphic>
          <a:graphicData uri="http://schemas.openxmlformats.org/presentationml/2006/ole">
            <mc:AlternateContent xmlns:mc="http://schemas.openxmlformats.org/markup-compatibility/2006">
              <mc:Choice xmlns:v="urn:schemas-microsoft-com:vml" Requires="v">
                <p:oleObj spid="_x0000_s716837" name="Equation" r:id="rId6" imgW="2362200" imgH="901700" progId="Equation.DSMT4">
                  <p:embed/>
                </p:oleObj>
              </mc:Choice>
              <mc:Fallback>
                <p:oleObj name="Equation" r:id="rId6" imgW="2362200" imgH="901700" progId="Equation.DSMT4">
                  <p:embed/>
                  <p:pic>
                    <p:nvPicPr>
                      <p:cNvPr id="0" name=""/>
                      <p:cNvPicPr>
                        <a:picLocks noChangeAspect="1" noChangeArrowheads="1"/>
                      </p:cNvPicPr>
                      <p:nvPr/>
                    </p:nvPicPr>
                    <p:blipFill>
                      <a:blip r:embed="rId7"/>
                      <a:srcRect/>
                      <a:stretch>
                        <a:fillRect/>
                      </a:stretch>
                    </p:blipFill>
                    <p:spPr bwMode="auto">
                      <a:xfrm>
                        <a:off x="4786313" y="2239963"/>
                        <a:ext cx="3816350" cy="1455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553851063"/>
              </p:ext>
            </p:extLst>
          </p:nvPr>
        </p:nvGraphicFramePr>
        <p:xfrm>
          <a:off x="4774074" y="1567305"/>
          <a:ext cx="1099250" cy="619577"/>
        </p:xfrm>
        <a:graphic>
          <a:graphicData uri="http://schemas.openxmlformats.org/presentationml/2006/ole">
            <mc:AlternateContent xmlns:mc="http://schemas.openxmlformats.org/markup-compatibility/2006">
              <mc:Choice xmlns:v="urn:schemas-microsoft-com:vml" Requires="v">
                <p:oleObj spid="_x0000_s716838" name="Equation" r:id="rId8" imgW="698500" imgH="393700" progId="Equation.DSMT4">
                  <p:embed/>
                </p:oleObj>
              </mc:Choice>
              <mc:Fallback>
                <p:oleObj name="Equation" r:id="rId8" imgW="698500" imgH="393700" progId="Equation.DSMT4">
                  <p:embed/>
                  <p:pic>
                    <p:nvPicPr>
                      <p:cNvPr id="0" name=""/>
                      <p:cNvPicPr/>
                      <p:nvPr/>
                    </p:nvPicPr>
                    <p:blipFill>
                      <a:blip r:embed="rId9"/>
                      <a:stretch>
                        <a:fillRect/>
                      </a:stretch>
                    </p:blipFill>
                    <p:spPr>
                      <a:xfrm>
                        <a:off x="4774074" y="1567305"/>
                        <a:ext cx="1099250" cy="619577"/>
                      </a:xfrm>
                      <a:prstGeom prst="rect">
                        <a:avLst/>
                      </a:prstGeom>
                    </p:spPr>
                  </p:pic>
                </p:oleObj>
              </mc:Fallback>
            </mc:AlternateContent>
          </a:graphicData>
        </a:graphic>
      </p:graphicFrame>
    </p:spTree>
    <p:extLst>
      <p:ext uri="{BB962C8B-B14F-4D97-AF65-F5344CB8AC3E}">
        <p14:creationId xmlns:p14="http://schemas.microsoft.com/office/powerpoint/2010/main" val="1373722850"/>
      </p:ext>
    </p:extLst>
  </p:cSld>
  <p:clrMapOvr>
    <a:masterClrMapping/>
  </p:clrMapOvr>
  <p:transition xmlns:p14="http://schemas.microsoft.com/office/powerpoint/2010/mai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Driving Terms</a:t>
            </a:r>
            <a:endParaRPr lang="en-US" dirty="0"/>
          </a:p>
        </p:txBody>
      </p:sp>
      <p:sp>
        <p:nvSpPr>
          <p:cNvPr id="3" name="Content Placeholder 2"/>
          <p:cNvSpPr>
            <a:spLocks noGrp="1"/>
          </p:cNvSpPr>
          <p:nvPr>
            <p:ph idx="1"/>
          </p:nvPr>
        </p:nvSpPr>
        <p:spPr/>
        <p:txBody>
          <a:bodyPr/>
          <a:lstStyle/>
          <a:p>
            <a:r>
              <a:rPr lang="en-US" sz="1800" dirty="0" smtClean="0"/>
              <a:t>We see that in general, magnetic imperfections drive specific resonances based on the harmonic content of individual </a:t>
            </a:r>
            <a:r>
              <a:rPr lang="en-US" sz="1800" dirty="0" err="1" smtClean="0"/>
              <a:t>multipole</a:t>
            </a:r>
            <a:r>
              <a:rPr lang="en-US" sz="1800" dirty="0" smtClean="0"/>
              <a:t> moments.</a:t>
            </a:r>
          </a:p>
          <a:p>
            <a:pPr lvl="1"/>
            <a:r>
              <a:rPr lang="en-US" sz="1600" dirty="0" smtClean="0"/>
              <a:t>This means that unwanted resonances can be canceled out by installing </a:t>
            </a:r>
            <a:r>
              <a:rPr lang="en-US" sz="1600" dirty="0" err="1" smtClean="0"/>
              <a:t>multipoles</a:t>
            </a:r>
            <a:r>
              <a:rPr lang="en-US" sz="1600" dirty="0" smtClean="0"/>
              <a:t> to drive that specific harmonic term.  </a:t>
            </a:r>
          </a:p>
          <a:p>
            <a:pPr lvl="1"/>
            <a:r>
              <a:rPr lang="en-US" sz="1600" dirty="0" smtClean="0"/>
              <a:t>Example: Booster harmonic corrector page</a:t>
            </a:r>
            <a:endParaRPr lang="en-US" sz="1600"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11</a:t>
            </a:fld>
            <a:endParaRPr lang="en-US"/>
          </a:p>
        </p:txBody>
      </p:sp>
      <p:pic>
        <p:nvPicPr>
          <p:cNvPr id="7" name="Picture 6" descr="Screen Shot 2016-06-22 at 10.37.2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84874" y="2306114"/>
            <a:ext cx="6103645" cy="3898663"/>
          </a:xfrm>
          <a:prstGeom prst="rect">
            <a:avLst/>
          </a:prstGeom>
        </p:spPr>
      </p:pic>
      <p:sp>
        <p:nvSpPr>
          <p:cNvPr id="8" name="Rectangle 7"/>
          <p:cNvSpPr/>
          <p:nvPr/>
        </p:nvSpPr>
        <p:spPr>
          <a:xfrm>
            <a:off x="2857293" y="3466208"/>
            <a:ext cx="1574157" cy="4762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3693" y="3254533"/>
            <a:ext cx="1944546" cy="830997"/>
          </a:xfrm>
          <a:prstGeom prst="rect">
            <a:avLst/>
          </a:prstGeom>
          <a:noFill/>
        </p:spPr>
        <p:txBody>
          <a:bodyPr wrap="square" rtlCol="0">
            <a:spAutoFit/>
          </a:bodyPr>
          <a:lstStyle/>
          <a:p>
            <a:pPr algn="r"/>
            <a:r>
              <a:rPr lang="en-US" sz="1600" dirty="0" smtClean="0">
                <a:solidFill>
                  <a:srgbClr val="C00000"/>
                </a:solidFill>
                <a:latin typeface="+mn-lt"/>
              </a:rPr>
              <a:t>Third order resonances near </a:t>
            </a:r>
            <a:br>
              <a:rPr lang="en-US" sz="1600" dirty="0" smtClean="0">
                <a:solidFill>
                  <a:srgbClr val="C00000"/>
                </a:solidFill>
                <a:latin typeface="+mn-lt"/>
              </a:rPr>
            </a:br>
            <a:r>
              <a:rPr lang="en-US" sz="1600" dirty="0" smtClean="0">
                <a:solidFill>
                  <a:srgbClr val="C00000"/>
                </a:solidFill>
                <a:latin typeface="Symbol" charset="2"/>
                <a:cs typeface="Symbol" charset="2"/>
              </a:rPr>
              <a:t>n</a:t>
            </a:r>
            <a:r>
              <a:rPr lang="en-US" sz="1600" dirty="0" smtClean="0">
                <a:solidFill>
                  <a:srgbClr val="C00000"/>
                </a:solidFill>
                <a:latin typeface="+mn-lt"/>
              </a:rPr>
              <a:t>=6 2/3</a:t>
            </a:r>
          </a:p>
        </p:txBody>
      </p:sp>
      <p:sp>
        <p:nvSpPr>
          <p:cNvPr id="10" name="TextBox 9"/>
          <p:cNvSpPr txBox="1"/>
          <p:nvPr/>
        </p:nvSpPr>
        <p:spPr>
          <a:xfrm>
            <a:off x="423303" y="4835752"/>
            <a:ext cx="2308599" cy="584776"/>
          </a:xfrm>
          <a:prstGeom prst="rect">
            <a:avLst/>
          </a:prstGeom>
          <a:noFill/>
        </p:spPr>
        <p:txBody>
          <a:bodyPr wrap="square" rtlCol="0">
            <a:spAutoFit/>
          </a:bodyPr>
          <a:lstStyle/>
          <a:p>
            <a:pPr algn="r"/>
            <a:r>
              <a:rPr lang="en-US" sz="1600" dirty="0" smtClean="0">
                <a:solidFill>
                  <a:srgbClr val="C00000"/>
                </a:solidFill>
                <a:latin typeface="+mn-lt"/>
              </a:rPr>
              <a:t>Control magnitude and phase (A </a:t>
            </a:r>
            <a:r>
              <a:rPr lang="en-US" sz="1600" dirty="0" err="1" smtClean="0">
                <a:solidFill>
                  <a:srgbClr val="C00000"/>
                </a:solidFill>
                <a:latin typeface="+mn-lt"/>
              </a:rPr>
              <a:t>vs</a:t>
            </a:r>
            <a:r>
              <a:rPr lang="en-US" sz="1600" dirty="0" smtClean="0">
                <a:solidFill>
                  <a:srgbClr val="C00000"/>
                </a:solidFill>
                <a:latin typeface="+mn-lt"/>
              </a:rPr>
              <a:t> B terms)</a:t>
            </a:r>
          </a:p>
        </p:txBody>
      </p:sp>
      <p:cxnSp>
        <p:nvCxnSpPr>
          <p:cNvPr id="12" name="Straight Arrow Connector 11"/>
          <p:cNvCxnSpPr/>
          <p:nvPr/>
        </p:nvCxnSpPr>
        <p:spPr>
          <a:xfrm flipV="1">
            <a:off x="2777924" y="4947947"/>
            <a:ext cx="476216" cy="66149"/>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547079"/>
      </p:ext>
    </p:extLst>
  </p:cSld>
  <p:clrMapOvr>
    <a:masterClrMapping/>
  </p:clrMapOvr>
  <p:transition xmlns:p14="http://schemas.microsoft.com/office/powerpoint/2010/mai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Resonance</a:t>
            </a:r>
            <a:endParaRPr lang="en-US" dirty="0"/>
          </a:p>
        </p:txBody>
      </p:sp>
      <p:sp>
        <p:nvSpPr>
          <p:cNvPr id="3" name="Content Placeholder 2"/>
          <p:cNvSpPr>
            <a:spLocks noGrp="1"/>
          </p:cNvSpPr>
          <p:nvPr>
            <p:ph idx="1"/>
          </p:nvPr>
        </p:nvSpPr>
        <p:spPr>
          <a:xfrm>
            <a:off x="503776" y="690225"/>
            <a:ext cx="8251825" cy="986175"/>
          </a:xfrm>
        </p:spPr>
        <p:txBody>
          <a:bodyPr/>
          <a:lstStyle/>
          <a:p>
            <a:r>
              <a:rPr lang="en-US" sz="1800" dirty="0" smtClean="0"/>
              <a:t>If we increase the driving term (or move the tune closer to m/3), then the area of the triangle will shrink, and particles which were inside the separatrix will now find themselves outside</a:t>
            </a:r>
          </a:p>
          <a:p>
            <a:r>
              <a:rPr lang="en-US" sz="1800" dirty="0" smtClean="0"/>
              <a:t>These will stream out along the asymptotes</a:t>
            </a:r>
            <a:br>
              <a:rPr lang="en-US" sz="1800" dirty="0" smtClean="0"/>
            </a:br>
            <a:r>
              <a:rPr lang="en-US" sz="1800" dirty="0" smtClean="0"/>
              <a:t>at the corners.</a:t>
            </a:r>
          </a:p>
          <a:p>
            <a:r>
              <a:rPr lang="en-US" sz="1800" dirty="0" smtClean="0"/>
              <a:t>These particles can be intercepted</a:t>
            </a:r>
            <a:br>
              <a:rPr lang="en-US" sz="1800" dirty="0" smtClean="0"/>
            </a:br>
            <a:r>
              <a:rPr lang="en-US" sz="1800" dirty="0" smtClean="0"/>
              <a:t>by an extraction channel</a:t>
            </a:r>
          </a:p>
          <a:p>
            <a:pPr lvl="1"/>
            <a:r>
              <a:rPr lang="en-US" sz="1400" dirty="0" smtClean="0">
                <a:latin typeface="Wingdings"/>
                <a:ea typeface="Wingdings"/>
                <a:cs typeface="Wingdings"/>
                <a:sym typeface="Wingdings"/>
              </a:rPr>
              <a:t></a:t>
            </a:r>
            <a:r>
              <a:rPr lang="en-US" sz="1400" dirty="0" smtClean="0"/>
              <a:t>Slow extraction (</a:t>
            </a:r>
            <a:r>
              <a:rPr lang="en-US" sz="1400" dirty="0" err="1" smtClean="0"/>
              <a:t>ms</a:t>
            </a:r>
            <a:r>
              <a:rPr lang="en-US" sz="1400" dirty="0" smtClean="0"/>
              <a:t> to many seconds)</a:t>
            </a:r>
          </a:p>
          <a:p>
            <a:pPr lvl="1"/>
            <a:r>
              <a:rPr lang="en-US" sz="1400" dirty="0" smtClean="0"/>
              <a:t>Very common technique</a:t>
            </a:r>
            <a:endParaRPr lang="en-US" sz="1400"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12</a:t>
            </a:fld>
            <a:endParaRPr lang="en-US"/>
          </a:p>
        </p:txBody>
      </p:sp>
      <p:grpSp>
        <p:nvGrpSpPr>
          <p:cNvPr id="31" name="Group 30"/>
          <p:cNvGrpSpPr/>
          <p:nvPr/>
        </p:nvGrpSpPr>
        <p:grpSpPr>
          <a:xfrm>
            <a:off x="5410338" y="1322980"/>
            <a:ext cx="3095401" cy="2897328"/>
            <a:chOff x="5410338" y="1322980"/>
            <a:chExt cx="3095401" cy="2897328"/>
          </a:xfrm>
        </p:grpSpPr>
        <p:pic>
          <p:nvPicPr>
            <p:cNvPr id="8" name="Picture 6"/>
            <p:cNvPicPr>
              <a:picLocks noChangeAspect="1" noChangeArrowheads="1"/>
            </p:cNvPicPr>
            <p:nvPr/>
          </p:nvPicPr>
          <p:blipFill>
            <a:blip r:embed="rId2" cstate="print"/>
            <a:srcRect/>
            <a:stretch>
              <a:fillRect/>
            </a:stretch>
          </p:blipFill>
          <p:spPr bwMode="auto">
            <a:xfrm>
              <a:off x="6019800" y="1447800"/>
              <a:ext cx="2209800" cy="2132714"/>
            </a:xfrm>
            <a:prstGeom prst="rect">
              <a:avLst/>
            </a:prstGeom>
            <a:noFill/>
            <a:ln w="9525">
              <a:noFill/>
              <a:miter lim="800000"/>
              <a:headEnd/>
              <a:tailEnd/>
            </a:ln>
          </p:spPr>
        </p:pic>
        <p:cxnSp>
          <p:nvCxnSpPr>
            <p:cNvPr id="10" name="Straight Arrow Connector 9"/>
            <p:cNvCxnSpPr/>
            <p:nvPr/>
          </p:nvCxnSpPr>
          <p:spPr>
            <a:xfrm flipV="1">
              <a:off x="7682972" y="1322980"/>
              <a:ext cx="822767" cy="5555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410338" y="2010930"/>
              <a:ext cx="833378" cy="4762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467600" y="3505200"/>
              <a:ext cx="19567" cy="7151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5" name="Line 4"/>
          <p:cNvSpPr>
            <a:spLocks noChangeShapeType="1"/>
          </p:cNvSpPr>
          <p:nvPr/>
        </p:nvSpPr>
        <p:spPr bwMode="auto">
          <a:xfrm>
            <a:off x="3124200" y="4114800"/>
            <a:ext cx="2286000" cy="0"/>
          </a:xfrm>
          <a:prstGeom prst="line">
            <a:avLst/>
          </a:prstGeom>
          <a:noFill/>
          <a:ln w="50800">
            <a:solidFill>
              <a:srgbClr val="000000"/>
            </a:solidFill>
            <a:round/>
            <a:headEnd/>
            <a:tailEnd/>
          </a:ln>
          <a:effectLst/>
        </p:spPr>
        <p:txBody>
          <a:bodyPr/>
          <a:lstStyle/>
          <a:p>
            <a:endParaRPr lang="en-US"/>
          </a:p>
        </p:txBody>
      </p:sp>
      <p:sp>
        <p:nvSpPr>
          <p:cNvPr id="16" name="Line 5"/>
          <p:cNvSpPr>
            <a:spLocks noChangeShapeType="1"/>
          </p:cNvSpPr>
          <p:nvPr/>
        </p:nvSpPr>
        <p:spPr bwMode="auto">
          <a:xfrm>
            <a:off x="3136900" y="4876800"/>
            <a:ext cx="2197100" cy="0"/>
          </a:xfrm>
          <a:prstGeom prst="line">
            <a:avLst/>
          </a:prstGeom>
          <a:noFill/>
          <a:ln w="0">
            <a:solidFill>
              <a:srgbClr val="000000"/>
            </a:solidFill>
            <a:round/>
            <a:headEnd/>
            <a:tailEnd/>
          </a:ln>
          <a:effectLst/>
        </p:spPr>
        <p:txBody>
          <a:bodyPr/>
          <a:lstStyle/>
          <a:p>
            <a:endParaRPr lang="en-US"/>
          </a:p>
        </p:txBody>
      </p:sp>
      <p:sp>
        <p:nvSpPr>
          <p:cNvPr id="17" name="Line 6"/>
          <p:cNvSpPr>
            <a:spLocks noChangeShapeType="1"/>
          </p:cNvSpPr>
          <p:nvPr/>
        </p:nvSpPr>
        <p:spPr bwMode="auto">
          <a:xfrm flipH="1">
            <a:off x="2514600" y="4178300"/>
            <a:ext cx="393700" cy="1841500"/>
          </a:xfrm>
          <a:prstGeom prst="line">
            <a:avLst/>
          </a:prstGeom>
          <a:noFill/>
          <a:ln w="25400" cap="rnd">
            <a:solidFill>
              <a:srgbClr val="FF0000"/>
            </a:solidFill>
            <a:prstDash val="sysDot"/>
            <a:round/>
            <a:headEnd/>
            <a:tailEnd/>
          </a:ln>
          <a:effectLst/>
        </p:spPr>
        <p:txBody>
          <a:bodyPr/>
          <a:lstStyle/>
          <a:p>
            <a:endParaRPr lang="en-US"/>
          </a:p>
        </p:txBody>
      </p:sp>
      <p:sp>
        <p:nvSpPr>
          <p:cNvPr id="18" name="Text Box 7"/>
          <p:cNvSpPr txBox="1">
            <a:spLocks noChangeArrowheads="1"/>
          </p:cNvSpPr>
          <p:nvPr/>
        </p:nvSpPr>
        <p:spPr bwMode="auto">
          <a:xfrm>
            <a:off x="3441700" y="4267200"/>
            <a:ext cx="1993900" cy="338554"/>
          </a:xfrm>
          <a:prstGeom prst="rect">
            <a:avLst/>
          </a:prstGeom>
          <a:noFill/>
          <a:ln w="0" algn="ctr">
            <a:noFill/>
            <a:miter lim="800000"/>
            <a:headEnd/>
            <a:tailEnd/>
          </a:ln>
          <a:effectLst/>
        </p:spPr>
        <p:txBody>
          <a:bodyPr>
            <a:spAutoFit/>
            <a:flatTx/>
          </a:bodyPr>
          <a:lstStyle/>
          <a:p>
            <a:pPr>
              <a:spcBef>
                <a:spcPct val="50000"/>
              </a:spcBef>
            </a:pPr>
            <a:r>
              <a:rPr lang="en-US" sz="1600" dirty="0">
                <a:latin typeface="+mn-lt"/>
              </a:rPr>
              <a:t>Extraction Field</a:t>
            </a:r>
          </a:p>
        </p:txBody>
      </p:sp>
      <p:sp>
        <p:nvSpPr>
          <p:cNvPr id="19" name="Text Box 8"/>
          <p:cNvSpPr txBox="1">
            <a:spLocks noChangeArrowheads="1"/>
          </p:cNvSpPr>
          <p:nvPr/>
        </p:nvSpPr>
        <p:spPr bwMode="auto">
          <a:xfrm>
            <a:off x="3327400" y="5016500"/>
            <a:ext cx="1320800" cy="369332"/>
          </a:xfrm>
          <a:prstGeom prst="rect">
            <a:avLst/>
          </a:prstGeom>
          <a:noFill/>
          <a:ln w="0" algn="ctr">
            <a:noFill/>
            <a:miter lim="800000"/>
            <a:headEnd/>
            <a:tailEnd/>
          </a:ln>
          <a:effectLst/>
        </p:spPr>
        <p:txBody>
          <a:bodyPr>
            <a:spAutoFit/>
            <a:flatTx/>
          </a:bodyPr>
          <a:lstStyle/>
          <a:p>
            <a:pPr>
              <a:spcBef>
                <a:spcPct val="50000"/>
              </a:spcBef>
            </a:pPr>
            <a:r>
              <a:rPr lang="en-US" sz="1800" dirty="0">
                <a:latin typeface="+mn-lt"/>
              </a:rPr>
              <a:t>Septum</a:t>
            </a:r>
          </a:p>
        </p:txBody>
      </p:sp>
      <p:sp>
        <p:nvSpPr>
          <p:cNvPr id="20" name="Line 9"/>
          <p:cNvSpPr>
            <a:spLocks noChangeShapeType="1"/>
          </p:cNvSpPr>
          <p:nvPr/>
        </p:nvSpPr>
        <p:spPr bwMode="auto">
          <a:xfrm flipV="1">
            <a:off x="4457700" y="4940300"/>
            <a:ext cx="165100" cy="177800"/>
          </a:xfrm>
          <a:prstGeom prst="line">
            <a:avLst/>
          </a:prstGeom>
          <a:noFill/>
          <a:ln w="0">
            <a:solidFill>
              <a:srgbClr val="000000"/>
            </a:solidFill>
            <a:round/>
            <a:headEnd/>
            <a:tailEnd type="triangle" w="med" len="med"/>
          </a:ln>
          <a:effectLst/>
        </p:spPr>
        <p:txBody>
          <a:bodyPr/>
          <a:lstStyle/>
          <a:p>
            <a:endParaRPr lang="en-US"/>
          </a:p>
        </p:txBody>
      </p:sp>
      <p:sp>
        <p:nvSpPr>
          <p:cNvPr id="21" name="Line 10"/>
          <p:cNvSpPr>
            <a:spLocks noChangeShapeType="1"/>
          </p:cNvSpPr>
          <p:nvPr/>
        </p:nvSpPr>
        <p:spPr bwMode="auto">
          <a:xfrm flipH="1">
            <a:off x="5257800" y="4876800"/>
            <a:ext cx="304800" cy="1143000"/>
          </a:xfrm>
          <a:prstGeom prst="line">
            <a:avLst/>
          </a:prstGeom>
          <a:noFill/>
          <a:ln w="25400" cap="rnd">
            <a:solidFill>
              <a:srgbClr val="FF0000"/>
            </a:solidFill>
            <a:prstDash val="sysDot"/>
            <a:round/>
            <a:headEnd/>
            <a:tailEnd/>
          </a:ln>
          <a:effectLst/>
        </p:spPr>
        <p:txBody>
          <a:bodyPr/>
          <a:lstStyle/>
          <a:p>
            <a:endParaRPr lang="en-US"/>
          </a:p>
        </p:txBody>
      </p:sp>
      <p:sp>
        <p:nvSpPr>
          <p:cNvPr id="22" name="Line 11"/>
          <p:cNvSpPr>
            <a:spLocks noChangeShapeType="1"/>
          </p:cNvSpPr>
          <p:nvPr/>
        </p:nvSpPr>
        <p:spPr bwMode="auto">
          <a:xfrm flipH="1">
            <a:off x="5638800" y="3657600"/>
            <a:ext cx="190500" cy="889000"/>
          </a:xfrm>
          <a:prstGeom prst="line">
            <a:avLst/>
          </a:prstGeom>
          <a:noFill/>
          <a:ln w="25400" cap="rnd">
            <a:solidFill>
              <a:srgbClr val="FF0000"/>
            </a:solidFill>
            <a:prstDash val="sysDot"/>
            <a:round/>
            <a:headEnd/>
            <a:tailEnd/>
          </a:ln>
          <a:effectLst/>
        </p:spPr>
        <p:txBody>
          <a:bodyPr/>
          <a:lstStyle/>
          <a:p>
            <a:endParaRPr lang="en-US"/>
          </a:p>
        </p:txBody>
      </p:sp>
      <p:sp>
        <p:nvSpPr>
          <p:cNvPr id="23" name="AutoShape 12"/>
          <p:cNvSpPr>
            <a:spLocks noChangeArrowheads="1"/>
          </p:cNvSpPr>
          <p:nvPr/>
        </p:nvSpPr>
        <p:spPr bwMode="auto">
          <a:xfrm>
            <a:off x="3200400" y="5638800"/>
            <a:ext cx="1371600" cy="342900"/>
          </a:xfrm>
          <a:prstGeom prst="rightArrow">
            <a:avLst>
              <a:gd name="adj1" fmla="val 50000"/>
              <a:gd name="adj2" fmla="val 65556"/>
            </a:avLst>
          </a:prstGeom>
          <a:solidFill>
            <a:srgbClr val="FF0000"/>
          </a:solidFill>
          <a:ln w="0" algn="ctr">
            <a:solidFill>
              <a:schemeClr val="tx1"/>
            </a:solidFill>
            <a:miter lim="800000"/>
            <a:headEnd/>
            <a:tailEnd/>
          </a:ln>
          <a:effectLst/>
        </p:spPr>
        <p:txBody>
          <a:bodyPr wrap="none" anchor="ctr"/>
          <a:lstStyle/>
          <a:p>
            <a:endParaRPr lang="en-US"/>
          </a:p>
        </p:txBody>
      </p:sp>
      <p:sp>
        <p:nvSpPr>
          <p:cNvPr id="24" name="AutoShape 13"/>
          <p:cNvSpPr>
            <a:spLocks noChangeArrowheads="1"/>
          </p:cNvSpPr>
          <p:nvPr/>
        </p:nvSpPr>
        <p:spPr bwMode="auto">
          <a:xfrm rot="20006097">
            <a:off x="5897309" y="3834716"/>
            <a:ext cx="1009650" cy="430117"/>
          </a:xfrm>
          <a:prstGeom prst="rightArrow">
            <a:avLst>
              <a:gd name="adj1" fmla="val 50000"/>
              <a:gd name="adj2" fmla="val 44167"/>
            </a:avLst>
          </a:prstGeom>
          <a:solidFill>
            <a:srgbClr val="FF0000"/>
          </a:solidFill>
          <a:ln w="0" algn="ctr">
            <a:solidFill>
              <a:srgbClr val="000000"/>
            </a:solidFill>
            <a:miter lim="800000"/>
            <a:headEnd/>
            <a:tailEnd/>
          </a:ln>
          <a:effectLst/>
        </p:spPr>
        <p:txBody>
          <a:bodyPr wrap="none" anchor="ctr"/>
          <a:lstStyle/>
          <a:p>
            <a:endParaRPr lang="en-US"/>
          </a:p>
        </p:txBody>
      </p:sp>
      <p:sp>
        <p:nvSpPr>
          <p:cNvPr id="25" name="AutoShape 15"/>
          <p:cNvSpPr>
            <a:spLocks/>
          </p:cNvSpPr>
          <p:nvPr/>
        </p:nvSpPr>
        <p:spPr bwMode="auto">
          <a:xfrm rot="600000">
            <a:off x="2451100" y="4102100"/>
            <a:ext cx="228600" cy="762000"/>
          </a:xfrm>
          <a:prstGeom prst="leftBrace">
            <a:avLst>
              <a:gd name="adj1" fmla="val 22222"/>
              <a:gd name="adj2" fmla="val 48333"/>
            </a:avLst>
          </a:prstGeom>
          <a:noFill/>
          <a:ln w="0">
            <a:solidFill>
              <a:srgbClr val="000000"/>
            </a:solidFill>
            <a:round/>
            <a:headEnd/>
            <a:tailEnd/>
          </a:ln>
          <a:effectLst/>
        </p:spPr>
        <p:txBody>
          <a:bodyPr wrap="none" anchor="ctr"/>
          <a:lstStyle/>
          <a:p>
            <a:endParaRPr lang="en-US"/>
          </a:p>
        </p:txBody>
      </p:sp>
      <p:sp>
        <p:nvSpPr>
          <p:cNvPr id="26" name="Text Box 16"/>
          <p:cNvSpPr txBox="1">
            <a:spLocks noChangeArrowheads="1"/>
          </p:cNvSpPr>
          <p:nvPr/>
        </p:nvSpPr>
        <p:spPr bwMode="auto">
          <a:xfrm>
            <a:off x="304800" y="4013200"/>
            <a:ext cx="2120900" cy="523220"/>
          </a:xfrm>
          <a:prstGeom prst="rect">
            <a:avLst/>
          </a:prstGeom>
          <a:noFill/>
          <a:ln w="0" algn="ctr">
            <a:noFill/>
            <a:miter lim="800000"/>
            <a:headEnd/>
            <a:tailEnd/>
          </a:ln>
          <a:effectLst/>
        </p:spPr>
        <p:txBody>
          <a:bodyPr wrap="square">
            <a:spAutoFit/>
            <a:flatTx/>
          </a:bodyPr>
          <a:lstStyle/>
          <a:p>
            <a:pPr algn="r">
              <a:spcBef>
                <a:spcPct val="50000"/>
              </a:spcBef>
            </a:pPr>
            <a:r>
              <a:rPr lang="en-US" sz="1400" dirty="0">
                <a:latin typeface="+mn-lt"/>
              </a:rPr>
              <a:t>Unstable beam motion in N(order) turns</a:t>
            </a:r>
          </a:p>
        </p:txBody>
      </p:sp>
      <p:sp>
        <p:nvSpPr>
          <p:cNvPr id="27" name="Line 17"/>
          <p:cNvSpPr>
            <a:spLocks noChangeShapeType="1"/>
          </p:cNvSpPr>
          <p:nvPr/>
        </p:nvSpPr>
        <p:spPr bwMode="auto">
          <a:xfrm flipV="1">
            <a:off x="5611812" y="4722812"/>
            <a:ext cx="723900" cy="165100"/>
          </a:xfrm>
          <a:prstGeom prst="line">
            <a:avLst/>
          </a:prstGeom>
          <a:noFill/>
          <a:ln w="0">
            <a:solidFill>
              <a:srgbClr val="FF0000"/>
            </a:solidFill>
            <a:round/>
            <a:headEnd/>
            <a:tailEnd type="triangle" w="med" len="med"/>
          </a:ln>
          <a:effectLst/>
        </p:spPr>
        <p:txBody>
          <a:bodyPr/>
          <a:lstStyle/>
          <a:p>
            <a:endParaRPr lang="en-US"/>
          </a:p>
        </p:txBody>
      </p:sp>
      <p:sp>
        <p:nvSpPr>
          <p:cNvPr id="28" name="Line 18"/>
          <p:cNvSpPr>
            <a:spLocks noChangeShapeType="1"/>
          </p:cNvSpPr>
          <p:nvPr/>
        </p:nvSpPr>
        <p:spPr bwMode="auto">
          <a:xfrm flipV="1">
            <a:off x="5638800" y="4800600"/>
            <a:ext cx="723900" cy="88900"/>
          </a:xfrm>
          <a:prstGeom prst="line">
            <a:avLst/>
          </a:prstGeom>
          <a:noFill/>
          <a:ln w="0">
            <a:solidFill>
              <a:srgbClr val="FF0000"/>
            </a:solidFill>
            <a:round/>
            <a:headEnd/>
            <a:tailEnd type="triangle" w="med" len="med"/>
          </a:ln>
          <a:effectLst/>
        </p:spPr>
        <p:txBody>
          <a:bodyPr/>
          <a:lstStyle/>
          <a:p>
            <a:endParaRPr lang="en-US"/>
          </a:p>
        </p:txBody>
      </p:sp>
      <p:sp>
        <p:nvSpPr>
          <p:cNvPr id="29" name="Line 19"/>
          <p:cNvSpPr>
            <a:spLocks noChangeShapeType="1"/>
          </p:cNvSpPr>
          <p:nvPr/>
        </p:nvSpPr>
        <p:spPr bwMode="auto">
          <a:xfrm flipV="1">
            <a:off x="5640387" y="4865687"/>
            <a:ext cx="723900" cy="50800"/>
          </a:xfrm>
          <a:prstGeom prst="line">
            <a:avLst/>
          </a:prstGeom>
          <a:noFill/>
          <a:ln w="0">
            <a:solidFill>
              <a:srgbClr val="FF0000"/>
            </a:solidFill>
            <a:round/>
            <a:headEnd/>
            <a:tailEnd type="triangle" w="med" len="med"/>
          </a:ln>
          <a:effectLst/>
        </p:spPr>
        <p:txBody>
          <a:bodyPr/>
          <a:lstStyle/>
          <a:p>
            <a:endParaRPr lang="en-US"/>
          </a:p>
        </p:txBody>
      </p:sp>
      <p:sp>
        <p:nvSpPr>
          <p:cNvPr id="30" name="Text Box 21"/>
          <p:cNvSpPr txBox="1">
            <a:spLocks noChangeArrowheads="1"/>
          </p:cNvSpPr>
          <p:nvPr/>
        </p:nvSpPr>
        <p:spPr bwMode="auto">
          <a:xfrm>
            <a:off x="6019800" y="4876800"/>
            <a:ext cx="1257300" cy="338554"/>
          </a:xfrm>
          <a:prstGeom prst="rect">
            <a:avLst/>
          </a:prstGeom>
          <a:noFill/>
          <a:ln w="0" algn="ctr">
            <a:noFill/>
            <a:miter lim="800000"/>
            <a:headEnd/>
            <a:tailEnd/>
          </a:ln>
          <a:effectLst/>
        </p:spPr>
        <p:txBody>
          <a:bodyPr>
            <a:spAutoFit/>
            <a:flatTx/>
          </a:bodyPr>
          <a:lstStyle/>
          <a:p>
            <a:pPr algn="l">
              <a:spcBef>
                <a:spcPct val="50000"/>
              </a:spcBef>
            </a:pPr>
            <a:r>
              <a:rPr lang="en-US" sz="1600" dirty="0">
                <a:latin typeface="+mn-lt"/>
              </a:rPr>
              <a:t>Lost beam</a:t>
            </a:r>
          </a:p>
        </p:txBody>
      </p:sp>
      <p:sp>
        <p:nvSpPr>
          <p:cNvPr id="32" name="Text Box 21"/>
          <p:cNvSpPr txBox="1">
            <a:spLocks noChangeArrowheads="1"/>
          </p:cNvSpPr>
          <p:nvPr/>
        </p:nvSpPr>
        <p:spPr bwMode="auto">
          <a:xfrm>
            <a:off x="6477000" y="4191000"/>
            <a:ext cx="1676400" cy="338554"/>
          </a:xfrm>
          <a:prstGeom prst="rect">
            <a:avLst/>
          </a:prstGeom>
          <a:noFill/>
          <a:ln w="0" algn="ctr">
            <a:noFill/>
            <a:miter lim="800000"/>
            <a:headEnd/>
            <a:tailEnd/>
          </a:ln>
          <a:effectLst/>
        </p:spPr>
        <p:txBody>
          <a:bodyPr wrap="square">
            <a:spAutoFit/>
            <a:flatTx/>
          </a:bodyPr>
          <a:lstStyle/>
          <a:p>
            <a:pPr algn="l">
              <a:spcBef>
                <a:spcPct val="50000"/>
              </a:spcBef>
            </a:pPr>
            <a:r>
              <a:rPr lang="en-US" sz="1600" dirty="0" smtClean="0">
                <a:latin typeface="+mn-lt"/>
              </a:rPr>
              <a:t>Extracted beam</a:t>
            </a:r>
            <a:endParaRPr lang="en-US" sz="1600" dirty="0">
              <a:latin typeface="+mn-lt"/>
            </a:endParaRPr>
          </a:p>
        </p:txBody>
      </p:sp>
    </p:spTree>
    <p:extLst>
      <p:ext uri="{BB962C8B-B14F-4D97-AF65-F5344CB8AC3E}">
        <p14:creationId xmlns:p14="http://schemas.microsoft.com/office/powerpoint/2010/main" val="2386595135"/>
      </p:ext>
    </p:extLst>
  </p:cSld>
  <p:clrMapOvr>
    <a:masterClrMapping/>
  </p:clrMapOvr>
  <p:transition xmlns:p14="http://schemas.microsoft.com/office/powerpoint/2010/mai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Mu2e Experiment 8 </a:t>
            </a:r>
            <a:r>
              <a:rPr lang="en-US" dirty="0" err="1" smtClean="0"/>
              <a:t>GeV</a:t>
            </a:r>
            <a:r>
              <a:rPr lang="en-US" dirty="0" smtClean="0"/>
              <a:t> Extraction</a:t>
            </a:r>
            <a:endParaRPr lang="en-US" dirty="0"/>
          </a:p>
        </p:txBody>
      </p:sp>
      <p:sp>
        <p:nvSpPr>
          <p:cNvPr id="3" name="Content Placeholder 2"/>
          <p:cNvSpPr>
            <a:spLocks noGrp="1"/>
          </p:cNvSpPr>
          <p:nvPr>
            <p:ph idx="1"/>
          </p:nvPr>
        </p:nvSpPr>
        <p:spPr>
          <a:xfrm>
            <a:off x="503776" y="690226"/>
            <a:ext cx="8251825" cy="698904"/>
          </a:xfrm>
        </p:spPr>
        <p:txBody>
          <a:bodyPr/>
          <a:lstStyle/>
          <a:p>
            <a:r>
              <a:rPr lang="en-US" dirty="0" smtClean="0"/>
              <a:t>Use </a:t>
            </a:r>
            <a:r>
              <a:rPr lang="en-US" dirty="0" err="1" smtClean="0"/>
              <a:t>sextupoles</a:t>
            </a:r>
            <a:r>
              <a:rPr lang="en-US" dirty="0" smtClean="0"/>
              <a:t> to drive 3</a:t>
            </a:r>
            <a:r>
              <a:rPr lang="en-US" baseline="30000" dirty="0" smtClean="0"/>
              <a:t>rd</a:t>
            </a:r>
            <a:r>
              <a:rPr lang="en-US" dirty="0" smtClean="0"/>
              <a:t> integer resonance</a:t>
            </a:r>
            <a:endParaRPr lang="en-US"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13</a:t>
            </a:fld>
            <a:endParaRPr lang="en-US"/>
          </a:p>
        </p:txBody>
      </p:sp>
      <p:pic>
        <p:nvPicPr>
          <p:cNvPr id="7" name="Picture 6"/>
          <p:cNvPicPr/>
          <p:nvPr/>
        </p:nvPicPr>
        <p:blipFill rotWithShape="1">
          <a:blip r:embed="rId2" cstate="print">
            <a:extLst>
              <a:ext uri="{28A0092B-C50C-407E-A947-70E740481C1C}">
                <a14:useLocalDpi xmlns:a14="http://schemas.microsoft.com/office/drawing/2010/main"/>
              </a:ext>
            </a:extLst>
          </a:blip>
          <a:srcRect t="7143"/>
          <a:stretch/>
        </p:blipFill>
        <p:spPr bwMode="auto">
          <a:xfrm>
            <a:off x="483994" y="1545473"/>
            <a:ext cx="5190909" cy="3548002"/>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4960579" y="1442049"/>
            <a:ext cx="3399650" cy="1200329"/>
          </a:xfrm>
          <a:prstGeom prst="rect">
            <a:avLst/>
          </a:prstGeom>
          <a:noFill/>
        </p:spPr>
        <p:txBody>
          <a:bodyPr wrap="square" rtlCol="0">
            <a:spAutoFit/>
          </a:bodyPr>
          <a:lstStyle/>
          <a:p>
            <a:r>
              <a:rPr lang="en-US" sz="1800" dirty="0" smtClean="0">
                <a:solidFill>
                  <a:srgbClr val="C00000"/>
                </a:solidFill>
                <a:latin typeface="+mn-lt"/>
              </a:rPr>
              <a:t>Moving tune closer to m/3 will reduce stable phase space, causing beam to be removed at a steady rate</a:t>
            </a:r>
          </a:p>
        </p:txBody>
      </p:sp>
      <p:cxnSp>
        <p:nvCxnSpPr>
          <p:cNvPr id="10" name="Straight Arrow Connector 9"/>
          <p:cNvCxnSpPr/>
          <p:nvPr/>
        </p:nvCxnSpPr>
        <p:spPr>
          <a:xfrm flipH="1">
            <a:off x="3584845" y="2328446"/>
            <a:ext cx="1322821" cy="807018"/>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843070" y="5073888"/>
            <a:ext cx="4014487" cy="923330"/>
          </a:xfrm>
          <a:prstGeom prst="rect">
            <a:avLst/>
          </a:prstGeom>
          <a:noFill/>
        </p:spPr>
        <p:txBody>
          <a:bodyPr wrap="square" rtlCol="0">
            <a:spAutoFit/>
          </a:bodyPr>
          <a:lstStyle/>
          <a:p>
            <a:r>
              <a:rPr lang="en-US" sz="1800" dirty="0" smtClean="0">
                <a:solidFill>
                  <a:srgbClr val="C00000"/>
                </a:solidFill>
                <a:latin typeface="+mn-lt"/>
              </a:rPr>
              <a:t>Electrostatic septum at 80 kV/1cm</a:t>
            </a:r>
            <a:br>
              <a:rPr lang="en-US" sz="1800" dirty="0" smtClean="0">
                <a:solidFill>
                  <a:srgbClr val="C00000"/>
                </a:solidFill>
                <a:latin typeface="+mn-lt"/>
              </a:rPr>
            </a:br>
            <a:r>
              <a:rPr lang="en-US" sz="1800" dirty="0" smtClean="0">
                <a:solidFill>
                  <a:srgbClr val="C00000"/>
                </a:solidFill>
                <a:latin typeface="+mn-lt"/>
              </a:rPr>
              <a:t>deflects beam into a downstream </a:t>
            </a:r>
            <a:r>
              <a:rPr lang="en-US" sz="1800" dirty="0" err="1" smtClean="0">
                <a:solidFill>
                  <a:srgbClr val="C00000"/>
                </a:solidFill>
                <a:latin typeface="+mn-lt"/>
              </a:rPr>
              <a:t>Lambertson</a:t>
            </a:r>
            <a:r>
              <a:rPr lang="en-US" sz="1800" dirty="0" smtClean="0">
                <a:solidFill>
                  <a:srgbClr val="C00000"/>
                </a:solidFill>
                <a:latin typeface="+mn-lt"/>
              </a:rPr>
              <a:t> magnet</a:t>
            </a:r>
          </a:p>
        </p:txBody>
      </p:sp>
      <p:cxnSp>
        <p:nvCxnSpPr>
          <p:cNvPr id="13" name="Straight Arrow Connector 12"/>
          <p:cNvCxnSpPr>
            <a:stCxn id="12" idx="1"/>
          </p:cNvCxnSpPr>
          <p:nvPr/>
        </p:nvCxnSpPr>
        <p:spPr>
          <a:xfrm flipH="1" flipV="1">
            <a:off x="2229230" y="4901900"/>
            <a:ext cx="1613840" cy="633653"/>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rotWithShape="1">
          <a:blip r:embed="rId3" cstate="print">
            <a:extLst>
              <a:ext uri="{28A0092B-C50C-407E-A947-70E740481C1C}">
                <a14:useLocalDpi xmlns:a14="http://schemas.microsoft.com/office/drawing/2010/main"/>
              </a:ext>
            </a:extLst>
          </a:blip>
          <a:srcRect/>
          <a:stretch/>
        </p:blipFill>
        <p:spPr>
          <a:xfrm>
            <a:off x="5330968" y="3333909"/>
            <a:ext cx="3068945" cy="1402361"/>
          </a:xfrm>
          <a:prstGeom prst="rect">
            <a:avLst/>
          </a:prstGeom>
        </p:spPr>
      </p:pic>
    </p:spTree>
    <p:extLst>
      <p:ext uri="{BB962C8B-B14F-4D97-AF65-F5344CB8AC3E}">
        <p14:creationId xmlns:p14="http://schemas.microsoft.com/office/powerpoint/2010/main" val="79095166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of Third Integer Extraction*</a:t>
            </a:r>
            <a:endParaRPr lang="en-US"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14</a:t>
            </a:fld>
            <a:endParaRPr lang="en-US"/>
          </a:p>
        </p:txBody>
      </p:sp>
      <p:sp>
        <p:nvSpPr>
          <p:cNvPr id="7" name="TextBox 6"/>
          <p:cNvSpPr txBox="1"/>
          <p:nvPr/>
        </p:nvSpPr>
        <p:spPr>
          <a:xfrm>
            <a:off x="5693331" y="6117088"/>
            <a:ext cx="2905058" cy="369332"/>
          </a:xfrm>
          <a:prstGeom prst="rect">
            <a:avLst/>
          </a:prstGeom>
          <a:noFill/>
        </p:spPr>
        <p:txBody>
          <a:bodyPr wrap="square" rtlCol="0">
            <a:spAutoFit/>
          </a:bodyPr>
          <a:lstStyle/>
          <a:p>
            <a:pPr algn="r"/>
            <a:r>
              <a:rPr lang="en-US" sz="1800" dirty="0" smtClean="0">
                <a:solidFill>
                  <a:srgbClr val="C00000"/>
                </a:solidFill>
                <a:latin typeface="+mn-lt"/>
              </a:rPr>
              <a:t>*M. </a:t>
            </a:r>
            <a:r>
              <a:rPr lang="en-US" sz="1800" dirty="0" err="1" smtClean="0">
                <a:solidFill>
                  <a:srgbClr val="C00000"/>
                </a:solidFill>
                <a:latin typeface="+mn-lt"/>
              </a:rPr>
              <a:t>Syphers</a:t>
            </a:r>
            <a:endParaRPr lang="en-US" sz="1800" dirty="0" smtClean="0">
              <a:solidFill>
                <a:srgbClr val="C00000"/>
              </a:solidFill>
              <a:latin typeface="+mn-lt"/>
            </a:endParaRPr>
          </a:p>
        </p:txBody>
      </p:sp>
      <p:pic>
        <p:nvPicPr>
          <p:cNvPr id="8" name="v3_ThirdExtrac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5145" y="703123"/>
            <a:ext cx="5931827" cy="5282572"/>
          </a:xfrm>
          <a:prstGeom prst="rect">
            <a:avLst/>
          </a:prstGeom>
        </p:spPr>
      </p:pic>
    </p:spTree>
    <p:extLst>
      <p:ext uri="{BB962C8B-B14F-4D97-AF65-F5344CB8AC3E}">
        <p14:creationId xmlns:p14="http://schemas.microsoft.com/office/powerpoint/2010/main" val="419607915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Coupled Harmonic Oscillators</a:t>
            </a:r>
            <a:endParaRPr lang="en-US"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15</a:t>
            </a:fld>
            <a:endParaRPr lang="en-US"/>
          </a:p>
        </p:txBody>
      </p:sp>
      <p:pic>
        <p:nvPicPr>
          <p:cNvPr id="7" name="Picture 6" descr="Coupled_Harmonic_Oscillator.pdf"/>
          <p:cNvPicPr>
            <a:picLocks noChangeAspect="1"/>
          </p:cNvPicPr>
          <p:nvPr/>
        </p:nvPicPr>
        <p:blipFill rotWithShape="1">
          <a:blip r:embed="rId3" cstate="print">
            <a:extLst>
              <a:ext uri="{28A0092B-C50C-407E-A947-70E740481C1C}">
                <a14:useLocalDpi xmlns:a14="http://schemas.microsoft.com/office/drawing/2010/main"/>
              </a:ext>
            </a:extLst>
          </a:blip>
          <a:srcRect l="1967" t="2417" r="14900" b="79721"/>
          <a:stretch/>
        </p:blipFill>
        <p:spPr>
          <a:xfrm>
            <a:off x="2286000" y="762000"/>
            <a:ext cx="4114800" cy="1144108"/>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995248696"/>
              </p:ext>
            </p:extLst>
          </p:nvPr>
        </p:nvGraphicFramePr>
        <p:xfrm>
          <a:off x="2819400" y="838200"/>
          <a:ext cx="228600" cy="304800"/>
        </p:xfrm>
        <a:graphic>
          <a:graphicData uri="http://schemas.openxmlformats.org/presentationml/2006/ole">
            <mc:AlternateContent xmlns:mc="http://schemas.openxmlformats.org/markup-compatibility/2006">
              <mc:Choice xmlns:v="urn:schemas-microsoft-com:vml" Requires="v">
                <p:oleObj spid="_x0000_s1208" name="Equation" r:id="rId4" imgW="152400" imgH="203200" progId="Equation.DSMT4">
                  <p:embed/>
                </p:oleObj>
              </mc:Choice>
              <mc:Fallback>
                <p:oleObj name="Equation" r:id="rId4" imgW="152400" imgH="203200" progId="Equation.DSMT4">
                  <p:embed/>
                  <p:pic>
                    <p:nvPicPr>
                      <p:cNvPr id="0" name=""/>
                      <p:cNvPicPr/>
                      <p:nvPr/>
                    </p:nvPicPr>
                    <p:blipFill>
                      <a:blip r:embed="rId5"/>
                      <a:stretch>
                        <a:fillRect/>
                      </a:stretch>
                    </p:blipFill>
                    <p:spPr>
                      <a:xfrm>
                        <a:off x="2819400" y="838200"/>
                        <a:ext cx="228600" cy="304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52707286"/>
              </p:ext>
            </p:extLst>
          </p:nvPr>
        </p:nvGraphicFramePr>
        <p:xfrm>
          <a:off x="5629275" y="838200"/>
          <a:ext cx="247650" cy="304800"/>
        </p:xfrm>
        <a:graphic>
          <a:graphicData uri="http://schemas.openxmlformats.org/presentationml/2006/ole">
            <mc:AlternateContent xmlns:mc="http://schemas.openxmlformats.org/markup-compatibility/2006">
              <mc:Choice xmlns:v="urn:schemas-microsoft-com:vml" Requires="v">
                <p:oleObj spid="_x0000_s1209" name="Equation" r:id="rId6" imgW="165100" imgH="203200" progId="Equation.DSMT4">
                  <p:embed/>
                </p:oleObj>
              </mc:Choice>
              <mc:Fallback>
                <p:oleObj name="Equation" r:id="rId6" imgW="165100" imgH="203200" progId="Equation.DSMT4">
                  <p:embed/>
                  <p:pic>
                    <p:nvPicPr>
                      <p:cNvPr id="0" name=""/>
                      <p:cNvPicPr/>
                      <p:nvPr/>
                    </p:nvPicPr>
                    <p:blipFill>
                      <a:blip r:embed="rId7"/>
                      <a:stretch>
                        <a:fillRect/>
                      </a:stretch>
                    </p:blipFill>
                    <p:spPr>
                      <a:xfrm>
                        <a:off x="5629275" y="838200"/>
                        <a:ext cx="247650" cy="304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16698558"/>
              </p:ext>
            </p:extLst>
          </p:nvPr>
        </p:nvGraphicFramePr>
        <p:xfrm>
          <a:off x="4267200" y="838200"/>
          <a:ext cx="209550" cy="190500"/>
        </p:xfrm>
        <a:graphic>
          <a:graphicData uri="http://schemas.openxmlformats.org/presentationml/2006/ole">
            <mc:AlternateContent xmlns:mc="http://schemas.openxmlformats.org/markup-compatibility/2006">
              <mc:Choice xmlns:v="urn:schemas-microsoft-com:vml" Requires="v">
                <p:oleObj spid="_x0000_s1210" name="Equation" r:id="rId8" imgW="139700" imgH="127000" progId="Equation.DSMT4">
                  <p:embed/>
                </p:oleObj>
              </mc:Choice>
              <mc:Fallback>
                <p:oleObj name="Equation" r:id="rId8" imgW="139700" imgH="127000" progId="Equation.DSMT4">
                  <p:embed/>
                  <p:pic>
                    <p:nvPicPr>
                      <p:cNvPr id="0" name=""/>
                      <p:cNvPicPr/>
                      <p:nvPr/>
                    </p:nvPicPr>
                    <p:blipFill>
                      <a:blip r:embed="rId9"/>
                      <a:stretch>
                        <a:fillRect/>
                      </a:stretch>
                    </p:blipFill>
                    <p:spPr>
                      <a:xfrm>
                        <a:off x="4267200" y="838200"/>
                        <a:ext cx="209550" cy="190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639886830"/>
              </p:ext>
            </p:extLst>
          </p:nvPr>
        </p:nvGraphicFramePr>
        <p:xfrm>
          <a:off x="6143625" y="1066800"/>
          <a:ext cx="1200150" cy="304800"/>
        </p:xfrm>
        <a:graphic>
          <a:graphicData uri="http://schemas.openxmlformats.org/presentationml/2006/ole">
            <mc:AlternateContent xmlns:mc="http://schemas.openxmlformats.org/markup-compatibility/2006">
              <mc:Choice xmlns:v="urn:schemas-microsoft-com:vml" Requires="v">
                <p:oleObj spid="_x0000_s1211" name="Equation" r:id="rId10" imgW="800100" imgH="203200" progId="Equation.DSMT4">
                  <p:embed/>
                </p:oleObj>
              </mc:Choice>
              <mc:Fallback>
                <p:oleObj name="Equation" r:id="rId10" imgW="800100" imgH="203200" progId="Equation.DSMT4">
                  <p:embed/>
                  <p:pic>
                    <p:nvPicPr>
                      <p:cNvPr id="0" name=""/>
                      <p:cNvPicPr/>
                      <p:nvPr/>
                    </p:nvPicPr>
                    <p:blipFill>
                      <a:blip r:embed="rId11"/>
                      <a:stretch>
                        <a:fillRect/>
                      </a:stretch>
                    </p:blipFill>
                    <p:spPr>
                      <a:xfrm>
                        <a:off x="6143625" y="1066800"/>
                        <a:ext cx="1200150" cy="304800"/>
                      </a:xfrm>
                      <a:prstGeom prst="rect">
                        <a:avLst/>
                      </a:prstGeom>
                    </p:spPr>
                  </p:pic>
                </p:oleObj>
              </mc:Fallback>
            </mc:AlternateContent>
          </a:graphicData>
        </a:graphic>
      </p:graphicFrame>
      <p:cxnSp>
        <p:nvCxnSpPr>
          <p:cNvPr id="13" name="Straight Connector 12"/>
          <p:cNvCxnSpPr/>
          <p:nvPr/>
        </p:nvCxnSpPr>
        <p:spPr>
          <a:xfrm>
            <a:off x="3657600" y="1676400"/>
            <a:ext cx="0" cy="3048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029200" y="1676400"/>
            <a:ext cx="0" cy="3048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657600" y="1828800"/>
            <a:ext cx="30480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029200" y="1828800"/>
            <a:ext cx="30480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8" name="Object 17"/>
          <p:cNvGraphicFramePr>
            <a:graphicFrameLocks noChangeAspect="1"/>
          </p:cNvGraphicFramePr>
          <p:nvPr>
            <p:extLst>
              <p:ext uri="{D42A27DB-BD31-4B8C-83A1-F6EECF244321}">
                <p14:modId xmlns:p14="http://schemas.microsoft.com/office/powerpoint/2010/main" val="3915210635"/>
              </p:ext>
            </p:extLst>
          </p:nvPr>
        </p:nvGraphicFramePr>
        <p:xfrm>
          <a:off x="3676650" y="1885950"/>
          <a:ext cx="190500" cy="190500"/>
        </p:xfrm>
        <a:graphic>
          <a:graphicData uri="http://schemas.openxmlformats.org/presentationml/2006/ole">
            <mc:AlternateContent xmlns:mc="http://schemas.openxmlformats.org/markup-compatibility/2006">
              <mc:Choice xmlns:v="urn:schemas-microsoft-com:vml" Requires="v">
                <p:oleObj spid="_x0000_s1212" name="Equation" r:id="rId12" imgW="127000" imgH="127000" progId="Equation.DSMT4">
                  <p:embed/>
                </p:oleObj>
              </mc:Choice>
              <mc:Fallback>
                <p:oleObj name="Equation" r:id="rId12" imgW="127000" imgH="127000" progId="Equation.DSMT4">
                  <p:embed/>
                  <p:pic>
                    <p:nvPicPr>
                      <p:cNvPr id="0" name=""/>
                      <p:cNvPicPr/>
                      <p:nvPr/>
                    </p:nvPicPr>
                    <p:blipFill>
                      <a:blip r:embed="rId13"/>
                      <a:stretch>
                        <a:fillRect/>
                      </a:stretch>
                    </p:blipFill>
                    <p:spPr>
                      <a:xfrm>
                        <a:off x="3676650" y="1885950"/>
                        <a:ext cx="190500" cy="1905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346317620"/>
              </p:ext>
            </p:extLst>
          </p:nvPr>
        </p:nvGraphicFramePr>
        <p:xfrm>
          <a:off x="5048250" y="1857375"/>
          <a:ext cx="190500" cy="247650"/>
        </p:xfrm>
        <a:graphic>
          <a:graphicData uri="http://schemas.openxmlformats.org/presentationml/2006/ole">
            <mc:AlternateContent xmlns:mc="http://schemas.openxmlformats.org/markup-compatibility/2006">
              <mc:Choice xmlns:v="urn:schemas-microsoft-com:vml" Requires="v">
                <p:oleObj spid="_x0000_s1213" name="Equation" r:id="rId14" imgW="127000" imgH="165100" progId="Equation.DSMT4">
                  <p:embed/>
                </p:oleObj>
              </mc:Choice>
              <mc:Fallback>
                <p:oleObj name="Equation" r:id="rId14" imgW="127000" imgH="165100" progId="Equation.DSMT4">
                  <p:embed/>
                  <p:pic>
                    <p:nvPicPr>
                      <p:cNvPr id="0" name=""/>
                      <p:cNvPicPr/>
                      <p:nvPr/>
                    </p:nvPicPr>
                    <p:blipFill>
                      <a:blip r:embed="rId15"/>
                      <a:stretch>
                        <a:fillRect/>
                      </a:stretch>
                    </p:blipFill>
                    <p:spPr>
                      <a:xfrm>
                        <a:off x="5048250" y="1857375"/>
                        <a:ext cx="190500" cy="24765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574882458"/>
              </p:ext>
            </p:extLst>
          </p:nvPr>
        </p:nvGraphicFramePr>
        <p:xfrm>
          <a:off x="1143000" y="2667000"/>
          <a:ext cx="2667000" cy="1274495"/>
        </p:xfrm>
        <a:graphic>
          <a:graphicData uri="http://schemas.openxmlformats.org/presentationml/2006/ole">
            <mc:AlternateContent xmlns:mc="http://schemas.openxmlformats.org/markup-compatibility/2006">
              <mc:Choice xmlns:v="urn:schemas-microsoft-com:vml" Requires="v">
                <p:oleObj spid="_x0000_s1214" name="Equation" r:id="rId16" imgW="1435100" imgH="685800" progId="Equation.DSMT4">
                  <p:embed/>
                </p:oleObj>
              </mc:Choice>
              <mc:Fallback>
                <p:oleObj name="Equation" r:id="rId16" imgW="1435100" imgH="685800" progId="Equation.DSMT4">
                  <p:embed/>
                  <p:pic>
                    <p:nvPicPr>
                      <p:cNvPr id="0" name=""/>
                      <p:cNvPicPr/>
                      <p:nvPr/>
                    </p:nvPicPr>
                    <p:blipFill>
                      <a:blip r:embed="rId17"/>
                      <a:stretch>
                        <a:fillRect/>
                      </a:stretch>
                    </p:blipFill>
                    <p:spPr>
                      <a:xfrm>
                        <a:off x="1143000" y="2667000"/>
                        <a:ext cx="2667000" cy="127449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29137303"/>
              </p:ext>
            </p:extLst>
          </p:nvPr>
        </p:nvGraphicFramePr>
        <p:xfrm>
          <a:off x="4558034" y="2895601"/>
          <a:ext cx="4052566" cy="760204"/>
        </p:xfrm>
        <a:graphic>
          <a:graphicData uri="http://schemas.openxmlformats.org/presentationml/2006/ole">
            <mc:AlternateContent xmlns:mc="http://schemas.openxmlformats.org/markup-compatibility/2006">
              <mc:Choice xmlns:v="urn:schemas-microsoft-com:vml" Requires="v">
                <p:oleObj spid="_x0000_s1215" name="Equation" r:id="rId18" imgW="2235200" imgH="419100" progId="Equation.DSMT4">
                  <p:embed/>
                </p:oleObj>
              </mc:Choice>
              <mc:Fallback>
                <p:oleObj name="Equation" r:id="rId18" imgW="2235200" imgH="419100" progId="Equation.DSMT4">
                  <p:embed/>
                  <p:pic>
                    <p:nvPicPr>
                      <p:cNvPr id="0" name=""/>
                      <p:cNvPicPr/>
                      <p:nvPr/>
                    </p:nvPicPr>
                    <p:blipFill>
                      <a:blip r:embed="rId19"/>
                      <a:stretch>
                        <a:fillRect/>
                      </a:stretch>
                    </p:blipFill>
                    <p:spPr>
                      <a:xfrm>
                        <a:off x="4558034" y="2895601"/>
                        <a:ext cx="4052566" cy="760204"/>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737672023"/>
              </p:ext>
            </p:extLst>
          </p:nvPr>
        </p:nvGraphicFramePr>
        <p:xfrm>
          <a:off x="1447800" y="4191000"/>
          <a:ext cx="2066834" cy="914400"/>
        </p:xfrm>
        <a:graphic>
          <a:graphicData uri="http://schemas.openxmlformats.org/presentationml/2006/ole">
            <mc:AlternateContent xmlns:mc="http://schemas.openxmlformats.org/markup-compatibility/2006">
              <mc:Choice xmlns:v="urn:schemas-microsoft-com:vml" Requires="v">
                <p:oleObj spid="_x0000_s1216" name="Equation" r:id="rId20" imgW="1092200" imgH="482600" progId="Equation.DSMT4">
                  <p:embed/>
                </p:oleObj>
              </mc:Choice>
              <mc:Fallback>
                <p:oleObj name="Equation" r:id="rId20" imgW="1092200" imgH="482600" progId="Equation.DSMT4">
                  <p:embed/>
                  <p:pic>
                    <p:nvPicPr>
                      <p:cNvPr id="0" name=""/>
                      <p:cNvPicPr/>
                      <p:nvPr/>
                    </p:nvPicPr>
                    <p:blipFill>
                      <a:blip r:embed="rId21"/>
                      <a:stretch>
                        <a:fillRect/>
                      </a:stretch>
                    </p:blipFill>
                    <p:spPr>
                      <a:xfrm>
                        <a:off x="1447800" y="4191000"/>
                        <a:ext cx="2066834" cy="9144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200935976"/>
              </p:ext>
            </p:extLst>
          </p:nvPr>
        </p:nvGraphicFramePr>
        <p:xfrm>
          <a:off x="4800600" y="4038600"/>
          <a:ext cx="3154362" cy="1000125"/>
        </p:xfrm>
        <a:graphic>
          <a:graphicData uri="http://schemas.openxmlformats.org/presentationml/2006/ole">
            <mc:AlternateContent xmlns:mc="http://schemas.openxmlformats.org/markup-compatibility/2006">
              <mc:Choice xmlns:v="urn:schemas-microsoft-com:vml" Requires="v">
                <p:oleObj spid="_x0000_s1217" name="Equation" r:id="rId22" imgW="1524000" imgH="482600" progId="Equation.DSMT4">
                  <p:embed/>
                </p:oleObj>
              </mc:Choice>
              <mc:Fallback>
                <p:oleObj name="Equation" r:id="rId22" imgW="1524000" imgH="482600" progId="Equation.DSMT4">
                  <p:embed/>
                  <p:pic>
                    <p:nvPicPr>
                      <p:cNvPr id="0" name=""/>
                      <p:cNvPicPr/>
                      <p:nvPr/>
                    </p:nvPicPr>
                    <p:blipFill>
                      <a:blip r:embed="rId23"/>
                      <a:stretch>
                        <a:fillRect/>
                      </a:stretch>
                    </p:blipFill>
                    <p:spPr>
                      <a:xfrm>
                        <a:off x="4800600" y="4038600"/>
                        <a:ext cx="3154362" cy="100012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662502803"/>
              </p:ext>
            </p:extLst>
          </p:nvPr>
        </p:nvGraphicFramePr>
        <p:xfrm>
          <a:off x="1143000" y="5334000"/>
          <a:ext cx="2753464" cy="1020319"/>
        </p:xfrm>
        <a:graphic>
          <a:graphicData uri="http://schemas.openxmlformats.org/presentationml/2006/ole">
            <mc:AlternateContent xmlns:mc="http://schemas.openxmlformats.org/markup-compatibility/2006">
              <mc:Choice xmlns:v="urn:schemas-microsoft-com:vml" Requires="v">
                <p:oleObj spid="_x0000_s1218" name="Equation" r:id="rId24" imgW="1511300" imgH="558800" progId="Equation.DSMT4">
                  <p:embed/>
                </p:oleObj>
              </mc:Choice>
              <mc:Fallback>
                <p:oleObj name="Equation" r:id="rId24" imgW="1511300" imgH="558800" progId="Equation.DSMT4">
                  <p:embed/>
                  <p:pic>
                    <p:nvPicPr>
                      <p:cNvPr id="0" name=""/>
                      <p:cNvPicPr/>
                      <p:nvPr/>
                    </p:nvPicPr>
                    <p:blipFill>
                      <a:blip r:embed="rId25"/>
                      <a:stretch>
                        <a:fillRect/>
                      </a:stretch>
                    </p:blipFill>
                    <p:spPr>
                      <a:xfrm>
                        <a:off x="1143000" y="5334000"/>
                        <a:ext cx="2753464" cy="1020319"/>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608319093"/>
              </p:ext>
            </p:extLst>
          </p:nvPr>
        </p:nvGraphicFramePr>
        <p:xfrm>
          <a:off x="4837113" y="5699125"/>
          <a:ext cx="3206750" cy="579438"/>
        </p:xfrm>
        <a:graphic>
          <a:graphicData uri="http://schemas.openxmlformats.org/presentationml/2006/ole">
            <mc:AlternateContent xmlns:mc="http://schemas.openxmlformats.org/markup-compatibility/2006">
              <mc:Choice xmlns:v="urn:schemas-microsoft-com:vml" Requires="v">
                <p:oleObj spid="_x0000_s1219" name="Equation" r:id="rId26" imgW="1549400" imgH="279400" progId="Equation.DSMT4">
                  <p:embed/>
                </p:oleObj>
              </mc:Choice>
              <mc:Fallback>
                <p:oleObj name="Equation" r:id="rId26" imgW="1549400" imgH="279400" progId="Equation.DSMT4">
                  <p:embed/>
                  <p:pic>
                    <p:nvPicPr>
                      <p:cNvPr id="0" name=""/>
                      <p:cNvPicPr/>
                      <p:nvPr/>
                    </p:nvPicPr>
                    <p:blipFill>
                      <a:blip r:embed="rId27"/>
                      <a:stretch>
                        <a:fillRect/>
                      </a:stretch>
                    </p:blipFill>
                    <p:spPr>
                      <a:xfrm>
                        <a:off x="4837113" y="5699125"/>
                        <a:ext cx="3206750" cy="579438"/>
                      </a:xfrm>
                      <a:prstGeom prst="rect">
                        <a:avLst/>
                      </a:prstGeom>
                    </p:spPr>
                  </p:pic>
                </p:oleObj>
              </mc:Fallback>
            </mc:AlternateContent>
          </a:graphicData>
        </a:graphic>
      </p:graphicFrame>
      <p:sp>
        <p:nvSpPr>
          <p:cNvPr id="3" name="TextBox 2"/>
          <p:cNvSpPr txBox="1"/>
          <p:nvPr/>
        </p:nvSpPr>
        <p:spPr>
          <a:xfrm>
            <a:off x="609600" y="2209800"/>
            <a:ext cx="3124200" cy="381000"/>
          </a:xfrm>
          <a:prstGeom prst="rect">
            <a:avLst/>
          </a:prstGeom>
          <a:noFill/>
        </p:spPr>
        <p:txBody>
          <a:bodyPr wrap="square" rtlCol="0">
            <a:spAutoFit/>
          </a:bodyPr>
          <a:lstStyle/>
          <a:p>
            <a:r>
              <a:rPr lang="en-US" sz="1800" dirty="0" smtClean="0">
                <a:solidFill>
                  <a:srgbClr val="C00000"/>
                </a:solidFill>
                <a:latin typeface="+mn-lt"/>
              </a:rPr>
              <a:t>Equations of motion</a:t>
            </a:r>
          </a:p>
        </p:txBody>
      </p:sp>
      <p:sp>
        <p:nvSpPr>
          <p:cNvPr id="12" name="Right Arrow 11"/>
          <p:cNvSpPr/>
          <p:nvPr/>
        </p:nvSpPr>
        <p:spPr>
          <a:xfrm>
            <a:off x="533400" y="5638800"/>
            <a:ext cx="533400" cy="381000"/>
          </a:xfrm>
          <a:prstGeom prst="rightArrow">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4267200" y="2438400"/>
            <a:ext cx="4114800" cy="369332"/>
          </a:xfrm>
          <a:prstGeom prst="rect">
            <a:avLst/>
          </a:prstGeom>
          <a:noFill/>
        </p:spPr>
        <p:txBody>
          <a:bodyPr wrap="square" rtlCol="0">
            <a:spAutoFit/>
          </a:bodyPr>
          <a:lstStyle/>
          <a:p>
            <a:r>
              <a:rPr lang="en-US" sz="1800" dirty="0" smtClean="0">
                <a:solidFill>
                  <a:srgbClr val="C00000"/>
                </a:solidFill>
                <a:latin typeface="+mn-lt"/>
              </a:rPr>
              <a:t>Define uncoupled frequencies:</a:t>
            </a:r>
          </a:p>
        </p:txBody>
      </p:sp>
      <p:sp>
        <p:nvSpPr>
          <p:cNvPr id="27" name="TextBox 26"/>
          <p:cNvSpPr txBox="1"/>
          <p:nvPr/>
        </p:nvSpPr>
        <p:spPr>
          <a:xfrm>
            <a:off x="4343400" y="3733800"/>
            <a:ext cx="4114800" cy="369332"/>
          </a:xfrm>
          <a:prstGeom prst="rect">
            <a:avLst/>
          </a:prstGeom>
          <a:noFill/>
        </p:spPr>
        <p:txBody>
          <a:bodyPr wrap="square" rtlCol="0">
            <a:spAutoFit/>
          </a:bodyPr>
          <a:lstStyle/>
          <a:p>
            <a:r>
              <a:rPr lang="en-US" sz="1800" dirty="0" smtClean="0">
                <a:solidFill>
                  <a:srgbClr val="C00000"/>
                </a:solidFill>
                <a:latin typeface="+mn-lt"/>
              </a:rPr>
              <a:t>Try a solution of he form:</a:t>
            </a:r>
          </a:p>
        </p:txBody>
      </p:sp>
      <p:sp>
        <p:nvSpPr>
          <p:cNvPr id="28" name="TextBox 27"/>
          <p:cNvSpPr txBox="1"/>
          <p:nvPr/>
        </p:nvSpPr>
        <p:spPr>
          <a:xfrm>
            <a:off x="4343400" y="5181600"/>
            <a:ext cx="4114800" cy="369332"/>
          </a:xfrm>
          <a:prstGeom prst="rect">
            <a:avLst/>
          </a:prstGeom>
          <a:noFill/>
        </p:spPr>
        <p:txBody>
          <a:bodyPr wrap="square" rtlCol="0">
            <a:spAutoFit/>
          </a:bodyPr>
          <a:lstStyle/>
          <a:p>
            <a:r>
              <a:rPr lang="en-US" sz="1800" dirty="0" smtClean="0">
                <a:solidFill>
                  <a:srgbClr val="C00000"/>
                </a:solidFill>
                <a:latin typeface="+mn-lt"/>
              </a:rPr>
              <a:t>Multiply the top by the bottom:</a:t>
            </a:r>
          </a:p>
        </p:txBody>
      </p:sp>
      <p:sp>
        <p:nvSpPr>
          <p:cNvPr id="29" name="Right Arrow 28"/>
          <p:cNvSpPr/>
          <p:nvPr/>
        </p:nvSpPr>
        <p:spPr>
          <a:xfrm>
            <a:off x="3962400" y="3124200"/>
            <a:ext cx="533400" cy="381000"/>
          </a:xfrm>
          <a:prstGeom prst="rightArrow">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ight Arrow 29"/>
          <p:cNvSpPr/>
          <p:nvPr/>
        </p:nvSpPr>
        <p:spPr>
          <a:xfrm>
            <a:off x="3886200" y="4495800"/>
            <a:ext cx="533400" cy="381000"/>
          </a:xfrm>
          <a:prstGeom prst="rightArrow">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ight Arrow 30"/>
          <p:cNvSpPr/>
          <p:nvPr/>
        </p:nvSpPr>
        <p:spPr>
          <a:xfrm>
            <a:off x="685800" y="4419600"/>
            <a:ext cx="533400" cy="381000"/>
          </a:xfrm>
          <a:prstGeom prst="rightArrow">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Right Arrow 31"/>
          <p:cNvSpPr/>
          <p:nvPr/>
        </p:nvSpPr>
        <p:spPr>
          <a:xfrm>
            <a:off x="4038600" y="5791200"/>
            <a:ext cx="533400" cy="381000"/>
          </a:xfrm>
          <a:prstGeom prst="rightArrow">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77665199"/>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USPAS, Ft. Collins, CO June 13-24, 2016</a:t>
            </a:r>
            <a:endParaRPr lang="en-US" dirty="0"/>
          </a:p>
        </p:txBody>
      </p:sp>
      <p:sp>
        <p:nvSpPr>
          <p:cNvPr id="4" name="Footer Placeholder 3"/>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5" name="Slide Number Placeholder 4"/>
          <p:cNvSpPr>
            <a:spLocks noGrp="1"/>
          </p:cNvSpPr>
          <p:nvPr>
            <p:ph type="sldNum" sz="quarter" idx="12"/>
          </p:nvPr>
        </p:nvSpPr>
        <p:spPr/>
        <p:txBody>
          <a:bodyPr/>
          <a:lstStyle/>
          <a:p>
            <a:pPr>
              <a:defRPr/>
            </a:pPr>
            <a:fld id="{BAB536C3-BB10-4165-8E74-99838CB51702}" type="slidenum">
              <a:rPr lang="en-US" smtClean="0"/>
              <a:pPr>
                <a:defRPr/>
              </a:pPr>
              <a:t>16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96160643"/>
              </p:ext>
            </p:extLst>
          </p:nvPr>
        </p:nvGraphicFramePr>
        <p:xfrm>
          <a:off x="1219200" y="228600"/>
          <a:ext cx="4191000" cy="518900"/>
        </p:xfrm>
        <a:graphic>
          <a:graphicData uri="http://schemas.openxmlformats.org/presentationml/2006/ole">
            <mc:AlternateContent xmlns:mc="http://schemas.openxmlformats.org/markup-compatibility/2006">
              <mc:Choice xmlns:v="urn:schemas-microsoft-com:vml" Requires="v">
                <p:oleObj spid="_x0000_s709812" name="Equation" r:id="rId3" imgW="2260600" imgH="279400" progId="Equation.DSMT4">
                  <p:embed/>
                </p:oleObj>
              </mc:Choice>
              <mc:Fallback>
                <p:oleObj name="Equation" r:id="rId3" imgW="2260600" imgH="279400" progId="Equation.DSMT4">
                  <p:embed/>
                  <p:pic>
                    <p:nvPicPr>
                      <p:cNvPr id="0" name=""/>
                      <p:cNvPicPr/>
                      <p:nvPr/>
                    </p:nvPicPr>
                    <p:blipFill>
                      <a:blip r:embed="rId4"/>
                      <a:stretch>
                        <a:fillRect/>
                      </a:stretch>
                    </p:blipFill>
                    <p:spPr>
                      <a:xfrm>
                        <a:off x="1219200" y="228600"/>
                        <a:ext cx="4191000" cy="5189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22684959"/>
              </p:ext>
            </p:extLst>
          </p:nvPr>
        </p:nvGraphicFramePr>
        <p:xfrm>
          <a:off x="1219200" y="990600"/>
          <a:ext cx="5257800" cy="1959933"/>
        </p:xfrm>
        <a:graphic>
          <a:graphicData uri="http://schemas.openxmlformats.org/presentationml/2006/ole">
            <mc:AlternateContent xmlns:mc="http://schemas.openxmlformats.org/markup-compatibility/2006">
              <mc:Choice xmlns:v="urn:schemas-microsoft-com:vml" Requires="v">
                <p:oleObj spid="_x0000_s709813" name="Equation" r:id="rId5" imgW="2832100" imgH="1054100" progId="Equation.DSMT4">
                  <p:embed/>
                </p:oleObj>
              </mc:Choice>
              <mc:Fallback>
                <p:oleObj name="Equation" r:id="rId5" imgW="2832100" imgH="1054100" progId="Equation.DSMT4">
                  <p:embed/>
                  <p:pic>
                    <p:nvPicPr>
                      <p:cNvPr id="0" name=""/>
                      <p:cNvPicPr/>
                      <p:nvPr/>
                    </p:nvPicPr>
                    <p:blipFill>
                      <a:blip r:embed="rId6"/>
                      <a:stretch>
                        <a:fillRect/>
                      </a:stretch>
                    </p:blipFill>
                    <p:spPr>
                      <a:xfrm>
                        <a:off x="1219200" y="990600"/>
                        <a:ext cx="5257800" cy="1959933"/>
                      </a:xfrm>
                      <a:prstGeom prst="rect">
                        <a:avLst/>
                      </a:prstGeom>
                    </p:spPr>
                  </p:pic>
                </p:oleObj>
              </mc:Fallback>
            </mc:AlternateContent>
          </a:graphicData>
        </a:graphic>
      </p:graphicFrame>
      <p:sp>
        <p:nvSpPr>
          <p:cNvPr id="9" name="Rectangle 8"/>
          <p:cNvSpPr/>
          <p:nvPr/>
        </p:nvSpPr>
        <p:spPr>
          <a:xfrm>
            <a:off x="1143000" y="3581400"/>
            <a:ext cx="4495800"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1143000" y="4876800"/>
            <a:ext cx="1981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3581400" y="3581400"/>
            <a:ext cx="1905000" cy="1143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143000" y="5029200"/>
            <a:ext cx="1981200" cy="1143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581400" y="4876800"/>
            <a:ext cx="1981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3128904" y="4718304"/>
            <a:ext cx="470388" cy="155448"/>
          </a:xfrm>
          <a:custGeom>
            <a:avLst/>
            <a:gdLst>
              <a:gd name="connsiteX0" fmla="*/ 0 w 470388"/>
              <a:gd name="connsiteY0" fmla="*/ 134388 h 134876"/>
              <a:gd name="connsiteX1" fmla="*/ 235194 w 470388"/>
              <a:gd name="connsiteY1" fmla="*/ 114230 h 134876"/>
              <a:gd name="connsiteX2" fmla="*/ 470388 w 470388"/>
              <a:gd name="connsiteY2" fmla="*/ 0 h 134876"/>
            </a:gdLst>
            <a:ahLst/>
            <a:cxnLst>
              <a:cxn ang="0">
                <a:pos x="connsiteX0" y="connsiteY0"/>
              </a:cxn>
              <a:cxn ang="0">
                <a:pos x="connsiteX1" y="connsiteY1"/>
              </a:cxn>
              <a:cxn ang="0">
                <a:pos x="connsiteX2" y="connsiteY2"/>
              </a:cxn>
            </a:cxnLst>
            <a:rect l="l" t="t" r="r" b="b"/>
            <a:pathLst>
              <a:path w="470388" h="134876">
                <a:moveTo>
                  <a:pt x="0" y="134388"/>
                </a:moveTo>
                <a:cubicBezTo>
                  <a:pt x="78398" y="135508"/>
                  <a:pt x="156796" y="136628"/>
                  <a:pt x="235194" y="114230"/>
                </a:cubicBezTo>
                <a:cubicBezTo>
                  <a:pt x="313592" y="91832"/>
                  <a:pt x="470388" y="0"/>
                  <a:pt x="470388" y="0"/>
                </a:cubicBezTo>
              </a:path>
            </a:pathLst>
          </a:cu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rot="10800000">
            <a:off x="3124200" y="4876800"/>
            <a:ext cx="470388" cy="155448"/>
          </a:xfrm>
          <a:custGeom>
            <a:avLst/>
            <a:gdLst>
              <a:gd name="connsiteX0" fmla="*/ 0 w 470388"/>
              <a:gd name="connsiteY0" fmla="*/ 134388 h 134876"/>
              <a:gd name="connsiteX1" fmla="*/ 235194 w 470388"/>
              <a:gd name="connsiteY1" fmla="*/ 114230 h 134876"/>
              <a:gd name="connsiteX2" fmla="*/ 470388 w 470388"/>
              <a:gd name="connsiteY2" fmla="*/ 0 h 134876"/>
            </a:gdLst>
            <a:ahLst/>
            <a:cxnLst>
              <a:cxn ang="0">
                <a:pos x="connsiteX0" y="connsiteY0"/>
              </a:cxn>
              <a:cxn ang="0">
                <a:pos x="connsiteX1" y="connsiteY1"/>
              </a:cxn>
              <a:cxn ang="0">
                <a:pos x="connsiteX2" y="connsiteY2"/>
              </a:cxn>
            </a:cxnLst>
            <a:rect l="l" t="t" r="r" b="b"/>
            <a:pathLst>
              <a:path w="470388" h="134876">
                <a:moveTo>
                  <a:pt x="0" y="134388"/>
                </a:moveTo>
                <a:cubicBezTo>
                  <a:pt x="78398" y="135508"/>
                  <a:pt x="156796" y="136628"/>
                  <a:pt x="235194" y="114230"/>
                </a:cubicBezTo>
                <a:cubicBezTo>
                  <a:pt x="313592" y="91832"/>
                  <a:pt x="470388" y="0"/>
                  <a:pt x="470388" y="0"/>
                </a:cubicBezTo>
              </a:path>
            </a:pathLst>
          </a:cu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2469494947"/>
              </p:ext>
            </p:extLst>
          </p:nvPr>
        </p:nvGraphicFramePr>
        <p:xfrm>
          <a:off x="685800" y="3657600"/>
          <a:ext cx="447675" cy="420688"/>
        </p:xfrm>
        <a:graphic>
          <a:graphicData uri="http://schemas.openxmlformats.org/presentationml/2006/ole">
            <mc:AlternateContent xmlns:mc="http://schemas.openxmlformats.org/markup-compatibility/2006">
              <mc:Choice xmlns:v="urn:schemas-microsoft-com:vml" Requires="v">
                <p:oleObj spid="_x0000_s709814" name="Equation" r:id="rId7" imgW="215900" imgH="203200" progId="Equation.DSMT4">
                  <p:embed/>
                </p:oleObj>
              </mc:Choice>
              <mc:Fallback>
                <p:oleObj name="Equation" r:id="rId7" imgW="215900" imgH="203200" progId="Equation.DSMT4">
                  <p:embed/>
                  <p:pic>
                    <p:nvPicPr>
                      <p:cNvPr id="0" name=""/>
                      <p:cNvPicPr/>
                      <p:nvPr/>
                    </p:nvPicPr>
                    <p:blipFill>
                      <a:blip r:embed="rId8"/>
                      <a:stretch>
                        <a:fillRect/>
                      </a:stretch>
                    </p:blipFill>
                    <p:spPr>
                      <a:xfrm>
                        <a:off x="685800" y="3657600"/>
                        <a:ext cx="447675" cy="420688"/>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126598233"/>
              </p:ext>
            </p:extLst>
          </p:nvPr>
        </p:nvGraphicFramePr>
        <p:xfrm>
          <a:off x="698500" y="4648200"/>
          <a:ext cx="420688" cy="420688"/>
        </p:xfrm>
        <a:graphic>
          <a:graphicData uri="http://schemas.openxmlformats.org/presentationml/2006/ole">
            <mc:AlternateContent xmlns:mc="http://schemas.openxmlformats.org/markup-compatibility/2006">
              <mc:Choice xmlns:v="urn:schemas-microsoft-com:vml" Requires="v">
                <p:oleObj spid="_x0000_s709815" name="Equation" r:id="rId9" imgW="203200" imgH="203200" progId="Equation.DSMT4">
                  <p:embed/>
                </p:oleObj>
              </mc:Choice>
              <mc:Fallback>
                <p:oleObj name="Equation" r:id="rId9" imgW="203200" imgH="203200" progId="Equation.DSMT4">
                  <p:embed/>
                  <p:pic>
                    <p:nvPicPr>
                      <p:cNvPr id="0" name=""/>
                      <p:cNvPicPr/>
                      <p:nvPr/>
                    </p:nvPicPr>
                    <p:blipFill>
                      <a:blip r:embed="rId10"/>
                      <a:stretch>
                        <a:fillRect/>
                      </a:stretch>
                    </p:blipFill>
                    <p:spPr>
                      <a:xfrm>
                        <a:off x="698500" y="4648200"/>
                        <a:ext cx="420688" cy="420688"/>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658195990"/>
              </p:ext>
            </p:extLst>
          </p:nvPr>
        </p:nvGraphicFramePr>
        <p:xfrm>
          <a:off x="5257800" y="6172200"/>
          <a:ext cx="393700" cy="420688"/>
        </p:xfrm>
        <a:graphic>
          <a:graphicData uri="http://schemas.openxmlformats.org/presentationml/2006/ole">
            <mc:AlternateContent xmlns:mc="http://schemas.openxmlformats.org/markup-compatibility/2006">
              <mc:Choice xmlns:v="urn:schemas-microsoft-com:vml" Requires="v">
                <p:oleObj spid="_x0000_s709816" name="Equation" r:id="rId11" imgW="190500" imgH="203200" progId="Equation.DSMT4">
                  <p:embed/>
                </p:oleObj>
              </mc:Choice>
              <mc:Fallback>
                <p:oleObj name="Equation" r:id="rId11" imgW="190500" imgH="203200" progId="Equation.DSMT4">
                  <p:embed/>
                  <p:pic>
                    <p:nvPicPr>
                      <p:cNvPr id="0" name=""/>
                      <p:cNvPicPr/>
                      <p:nvPr/>
                    </p:nvPicPr>
                    <p:blipFill>
                      <a:blip r:embed="rId12"/>
                      <a:stretch>
                        <a:fillRect/>
                      </a:stretch>
                    </p:blipFill>
                    <p:spPr>
                      <a:xfrm>
                        <a:off x="5257800" y="6172200"/>
                        <a:ext cx="393700" cy="420688"/>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250047073"/>
              </p:ext>
            </p:extLst>
          </p:nvPr>
        </p:nvGraphicFramePr>
        <p:xfrm>
          <a:off x="4406900" y="3581400"/>
          <a:ext cx="447675" cy="420688"/>
        </p:xfrm>
        <a:graphic>
          <a:graphicData uri="http://schemas.openxmlformats.org/presentationml/2006/ole">
            <mc:AlternateContent xmlns:mc="http://schemas.openxmlformats.org/markup-compatibility/2006">
              <mc:Choice xmlns:v="urn:schemas-microsoft-com:vml" Requires="v">
                <p:oleObj spid="_x0000_s709817" name="Equation" r:id="rId13" imgW="215900" imgH="203200" progId="Equation.DSMT4">
                  <p:embed/>
                </p:oleObj>
              </mc:Choice>
              <mc:Fallback>
                <p:oleObj name="Equation" r:id="rId13" imgW="215900" imgH="203200" progId="Equation.DSMT4">
                  <p:embed/>
                  <p:pic>
                    <p:nvPicPr>
                      <p:cNvPr id="0" name=""/>
                      <p:cNvPicPr/>
                      <p:nvPr/>
                    </p:nvPicPr>
                    <p:blipFill>
                      <a:blip r:embed="rId14"/>
                      <a:stretch>
                        <a:fillRect/>
                      </a:stretch>
                    </p:blipFill>
                    <p:spPr>
                      <a:xfrm>
                        <a:off x="4406900" y="3581400"/>
                        <a:ext cx="447675" cy="42068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001747071"/>
              </p:ext>
            </p:extLst>
          </p:nvPr>
        </p:nvGraphicFramePr>
        <p:xfrm>
          <a:off x="4876800" y="4495800"/>
          <a:ext cx="447675" cy="420688"/>
        </p:xfrm>
        <a:graphic>
          <a:graphicData uri="http://schemas.openxmlformats.org/presentationml/2006/ole">
            <mc:AlternateContent xmlns:mc="http://schemas.openxmlformats.org/markup-compatibility/2006">
              <mc:Choice xmlns:v="urn:schemas-microsoft-com:vml" Requires="v">
                <p:oleObj spid="_x0000_s709818" name="Equation" r:id="rId15" imgW="215900" imgH="203200" progId="Equation.DSMT4">
                  <p:embed/>
                </p:oleObj>
              </mc:Choice>
              <mc:Fallback>
                <p:oleObj name="Equation" r:id="rId15" imgW="215900" imgH="203200" progId="Equation.DSMT4">
                  <p:embed/>
                  <p:pic>
                    <p:nvPicPr>
                      <p:cNvPr id="0" name=""/>
                      <p:cNvPicPr/>
                      <p:nvPr/>
                    </p:nvPicPr>
                    <p:blipFill>
                      <a:blip r:embed="rId16"/>
                      <a:stretch>
                        <a:fillRect/>
                      </a:stretch>
                    </p:blipFill>
                    <p:spPr>
                      <a:xfrm>
                        <a:off x="4876800" y="4495800"/>
                        <a:ext cx="447675" cy="420688"/>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336501932"/>
              </p:ext>
            </p:extLst>
          </p:nvPr>
        </p:nvGraphicFramePr>
        <p:xfrm>
          <a:off x="1371600" y="3733800"/>
          <a:ext cx="1106487" cy="447675"/>
        </p:xfrm>
        <a:graphic>
          <a:graphicData uri="http://schemas.openxmlformats.org/presentationml/2006/ole">
            <mc:AlternateContent xmlns:mc="http://schemas.openxmlformats.org/markup-compatibility/2006">
              <mc:Choice xmlns:v="urn:schemas-microsoft-com:vml" Requires="v">
                <p:oleObj spid="_x0000_s709819" name="Equation" r:id="rId17" imgW="533400" imgH="215900" progId="Equation.DSMT4">
                  <p:embed/>
                </p:oleObj>
              </mc:Choice>
              <mc:Fallback>
                <p:oleObj name="Equation" r:id="rId17" imgW="533400" imgH="215900" progId="Equation.DSMT4">
                  <p:embed/>
                  <p:pic>
                    <p:nvPicPr>
                      <p:cNvPr id="0" name=""/>
                      <p:cNvPicPr/>
                      <p:nvPr/>
                    </p:nvPicPr>
                    <p:blipFill>
                      <a:blip r:embed="rId18"/>
                      <a:stretch>
                        <a:fillRect/>
                      </a:stretch>
                    </p:blipFill>
                    <p:spPr>
                      <a:xfrm>
                        <a:off x="1371600" y="3733800"/>
                        <a:ext cx="1106487" cy="447675"/>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466919462"/>
              </p:ext>
            </p:extLst>
          </p:nvPr>
        </p:nvGraphicFramePr>
        <p:xfrm>
          <a:off x="3587750" y="5181600"/>
          <a:ext cx="1054100" cy="420688"/>
        </p:xfrm>
        <a:graphic>
          <a:graphicData uri="http://schemas.openxmlformats.org/presentationml/2006/ole">
            <mc:AlternateContent xmlns:mc="http://schemas.openxmlformats.org/markup-compatibility/2006">
              <mc:Choice xmlns:v="urn:schemas-microsoft-com:vml" Requires="v">
                <p:oleObj spid="_x0000_s709820" name="Equation" r:id="rId19" imgW="508000" imgH="203200" progId="Equation.DSMT4">
                  <p:embed/>
                </p:oleObj>
              </mc:Choice>
              <mc:Fallback>
                <p:oleObj name="Equation" r:id="rId19" imgW="508000" imgH="203200" progId="Equation.DSMT4">
                  <p:embed/>
                  <p:pic>
                    <p:nvPicPr>
                      <p:cNvPr id="0" name=""/>
                      <p:cNvPicPr/>
                      <p:nvPr/>
                    </p:nvPicPr>
                    <p:blipFill>
                      <a:blip r:embed="rId20"/>
                      <a:stretch>
                        <a:fillRect/>
                      </a:stretch>
                    </p:blipFill>
                    <p:spPr>
                      <a:xfrm>
                        <a:off x="3587750" y="5181600"/>
                        <a:ext cx="1054100" cy="420688"/>
                      </a:xfrm>
                      <a:prstGeom prst="rect">
                        <a:avLst/>
                      </a:prstGeom>
                    </p:spPr>
                  </p:pic>
                </p:oleObj>
              </mc:Fallback>
            </mc:AlternateContent>
          </a:graphicData>
        </a:graphic>
      </p:graphicFrame>
      <p:cxnSp>
        <p:nvCxnSpPr>
          <p:cNvPr id="31" name="Straight Arrow Connector 30"/>
          <p:cNvCxnSpPr/>
          <p:nvPr/>
        </p:nvCxnSpPr>
        <p:spPr>
          <a:xfrm flipH="1" flipV="1">
            <a:off x="3429000" y="4953000"/>
            <a:ext cx="228600" cy="304800"/>
          </a:xfrm>
          <a:prstGeom prst="straightConnector1">
            <a:avLst/>
          </a:prstGeom>
          <a:ln w="12700">
            <a:solidFill>
              <a:srgbClr val="CC3399"/>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extLst>
              <p:ext uri="{D42A27DB-BD31-4B8C-83A1-F6EECF244321}">
                <p14:modId xmlns:p14="http://schemas.microsoft.com/office/powerpoint/2010/main" val="3268329805"/>
              </p:ext>
            </p:extLst>
          </p:nvPr>
        </p:nvGraphicFramePr>
        <p:xfrm>
          <a:off x="6096000" y="4191000"/>
          <a:ext cx="1736725" cy="420688"/>
        </p:xfrm>
        <a:graphic>
          <a:graphicData uri="http://schemas.openxmlformats.org/presentationml/2006/ole">
            <mc:AlternateContent xmlns:mc="http://schemas.openxmlformats.org/markup-compatibility/2006">
              <mc:Choice xmlns:v="urn:schemas-microsoft-com:vml" Requires="v">
                <p:oleObj spid="_x0000_s709821" name="Equation" r:id="rId21" imgW="838200" imgH="203200" progId="Equation.DSMT4">
                  <p:embed/>
                </p:oleObj>
              </mc:Choice>
              <mc:Fallback>
                <p:oleObj name="Equation" r:id="rId21" imgW="838200" imgH="203200" progId="Equation.DSMT4">
                  <p:embed/>
                  <p:pic>
                    <p:nvPicPr>
                      <p:cNvPr id="0" name=""/>
                      <p:cNvPicPr/>
                      <p:nvPr/>
                    </p:nvPicPr>
                    <p:blipFill>
                      <a:blip r:embed="rId22"/>
                      <a:stretch>
                        <a:fillRect/>
                      </a:stretch>
                    </p:blipFill>
                    <p:spPr>
                      <a:xfrm>
                        <a:off x="6096000" y="4191000"/>
                        <a:ext cx="1736725" cy="42068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615030439"/>
              </p:ext>
            </p:extLst>
          </p:nvPr>
        </p:nvGraphicFramePr>
        <p:xfrm>
          <a:off x="6096000" y="4876800"/>
          <a:ext cx="2947987" cy="814388"/>
        </p:xfrm>
        <a:graphic>
          <a:graphicData uri="http://schemas.openxmlformats.org/presentationml/2006/ole">
            <mc:AlternateContent xmlns:mc="http://schemas.openxmlformats.org/markup-compatibility/2006">
              <mc:Choice xmlns:v="urn:schemas-microsoft-com:vml" Requires="v">
                <p:oleObj spid="_x0000_s709822" name="Equation" r:id="rId23" imgW="1422400" imgH="393700" progId="Equation.DSMT4">
                  <p:embed/>
                </p:oleObj>
              </mc:Choice>
              <mc:Fallback>
                <p:oleObj name="Equation" r:id="rId23" imgW="1422400" imgH="393700" progId="Equation.DSMT4">
                  <p:embed/>
                  <p:pic>
                    <p:nvPicPr>
                      <p:cNvPr id="0" name=""/>
                      <p:cNvPicPr/>
                      <p:nvPr/>
                    </p:nvPicPr>
                    <p:blipFill>
                      <a:blip r:embed="rId24"/>
                      <a:stretch>
                        <a:fillRect/>
                      </a:stretch>
                    </p:blipFill>
                    <p:spPr>
                      <a:xfrm>
                        <a:off x="6096000" y="4876800"/>
                        <a:ext cx="2947987" cy="814388"/>
                      </a:xfrm>
                      <a:prstGeom prst="rect">
                        <a:avLst/>
                      </a:prstGeom>
                    </p:spPr>
                  </p:pic>
                </p:oleObj>
              </mc:Fallback>
            </mc:AlternateContent>
          </a:graphicData>
        </a:graphic>
      </p:graphicFrame>
      <p:sp>
        <p:nvSpPr>
          <p:cNvPr id="35" name="TextBox 34"/>
          <p:cNvSpPr txBox="1"/>
          <p:nvPr/>
        </p:nvSpPr>
        <p:spPr>
          <a:xfrm>
            <a:off x="762000" y="3124200"/>
            <a:ext cx="1676400" cy="369332"/>
          </a:xfrm>
          <a:prstGeom prst="rect">
            <a:avLst/>
          </a:prstGeom>
          <a:noFill/>
        </p:spPr>
        <p:txBody>
          <a:bodyPr wrap="square" rtlCol="0">
            <a:spAutoFit/>
          </a:bodyPr>
          <a:lstStyle/>
          <a:p>
            <a:r>
              <a:rPr lang="en-US" sz="1800" dirty="0" smtClean="0">
                <a:solidFill>
                  <a:srgbClr val="C00000"/>
                </a:solidFill>
                <a:latin typeface="+mn-lt"/>
              </a:rPr>
              <a:t>Weak Coupling</a:t>
            </a:r>
          </a:p>
        </p:txBody>
      </p:sp>
      <p:sp>
        <p:nvSpPr>
          <p:cNvPr id="36" name="TextBox 35"/>
          <p:cNvSpPr txBox="1"/>
          <p:nvPr/>
        </p:nvSpPr>
        <p:spPr>
          <a:xfrm>
            <a:off x="6019800" y="3657600"/>
            <a:ext cx="2286000" cy="369332"/>
          </a:xfrm>
          <a:prstGeom prst="rect">
            <a:avLst/>
          </a:prstGeom>
          <a:noFill/>
        </p:spPr>
        <p:txBody>
          <a:bodyPr wrap="square" rtlCol="0">
            <a:spAutoFit/>
          </a:bodyPr>
          <a:lstStyle/>
          <a:p>
            <a:r>
              <a:rPr lang="en-US" sz="1800" dirty="0" smtClean="0">
                <a:solidFill>
                  <a:srgbClr val="C00000"/>
                </a:solidFill>
                <a:latin typeface="+mn-lt"/>
              </a:rPr>
              <a:t>Degenerate Case:</a:t>
            </a:r>
          </a:p>
        </p:txBody>
      </p:sp>
      <p:sp>
        <p:nvSpPr>
          <p:cNvPr id="37" name="TextBox 36"/>
          <p:cNvSpPr txBox="1"/>
          <p:nvPr/>
        </p:nvSpPr>
        <p:spPr>
          <a:xfrm>
            <a:off x="6096000" y="5943600"/>
            <a:ext cx="2286000" cy="369332"/>
          </a:xfrm>
          <a:prstGeom prst="rect">
            <a:avLst/>
          </a:prstGeom>
          <a:noFill/>
        </p:spPr>
        <p:txBody>
          <a:bodyPr wrap="square" rtlCol="0">
            <a:spAutoFit/>
          </a:bodyPr>
          <a:lstStyle/>
          <a:p>
            <a:r>
              <a:rPr lang="en-US" sz="1800" dirty="0" smtClean="0">
                <a:solidFill>
                  <a:srgbClr val="C00000"/>
                </a:solidFill>
                <a:latin typeface="+mn-lt"/>
              </a:rPr>
              <a:t>Resonance splitting</a:t>
            </a:r>
          </a:p>
        </p:txBody>
      </p:sp>
      <p:cxnSp>
        <p:nvCxnSpPr>
          <p:cNvPr id="39" name="Straight Arrow Connector 38"/>
          <p:cNvCxnSpPr/>
          <p:nvPr/>
        </p:nvCxnSpPr>
        <p:spPr>
          <a:xfrm flipV="1">
            <a:off x="7086600" y="5562600"/>
            <a:ext cx="76200" cy="381000"/>
          </a:xfrm>
          <a:prstGeom prst="straightConnector1">
            <a:avLst/>
          </a:prstGeom>
          <a:ln w="12700">
            <a:solidFill>
              <a:srgbClr val="CC3399"/>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33400" y="1295400"/>
            <a:ext cx="622686" cy="584776"/>
          </a:xfrm>
          <a:prstGeom prst="rect">
            <a:avLst/>
          </a:prstGeom>
        </p:spPr>
        <p:txBody>
          <a:bodyPr wrap="none">
            <a:spAutoFit/>
          </a:bodyPr>
          <a:lstStyle/>
          <a:p>
            <a:r>
              <a:rPr lang="en-US" dirty="0">
                <a:latin typeface="Wingdings" charset="2"/>
                <a:cs typeface="Wingdings" charset="2"/>
              </a:rPr>
              <a:t></a:t>
            </a:r>
          </a:p>
        </p:txBody>
      </p:sp>
      <p:sp>
        <p:nvSpPr>
          <p:cNvPr id="41" name="Rectangle 40"/>
          <p:cNvSpPr/>
          <p:nvPr/>
        </p:nvSpPr>
        <p:spPr>
          <a:xfrm>
            <a:off x="1524000" y="1981200"/>
            <a:ext cx="4267200" cy="990600"/>
          </a:xfrm>
          <a:prstGeom prst="rect">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83607215"/>
      </p:ext>
    </p:extLst>
  </p:cSld>
  <p:clrMapOvr>
    <a:masterClrMapping/>
  </p:clrMapOvr>
  <p:transition xmlns:p14="http://schemas.microsoft.com/office/powerpoint/2010/mai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Formalism</a:t>
            </a:r>
            <a:endParaRPr lang="en-US" dirty="0"/>
          </a:p>
        </p:txBody>
      </p:sp>
      <p:sp>
        <p:nvSpPr>
          <p:cNvPr id="16" name="Content Placeholder 15"/>
          <p:cNvSpPr>
            <a:spLocks noGrp="1"/>
          </p:cNvSpPr>
          <p:nvPr>
            <p:ph idx="1"/>
          </p:nvPr>
        </p:nvSpPr>
        <p:spPr>
          <a:xfrm>
            <a:off x="609600" y="3505200"/>
            <a:ext cx="8251825" cy="1824375"/>
          </a:xfrm>
        </p:spPr>
        <p:txBody>
          <a:bodyPr/>
          <a:lstStyle/>
          <a:p>
            <a:r>
              <a:rPr lang="en-US" dirty="0" smtClean="0"/>
              <a:t>i.e. ω</a:t>
            </a:r>
            <a:r>
              <a:rPr lang="en-US" baseline="30000" dirty="0" smtClean="0"/>
              <a:t>2</a:t>
            </a:r>
            <a:r>
              <a:rPr lang="en-US" dirty="0" smtClean="0"/>
              <a:t> are the eigenvalues of </a:t>
            </a:r>
            <a:r>
              <a:rPr lang="en-US" b="1" dirty="0" smtClean="0"/>
              <a:t>M</a:t>
            </a:r>
            <a:r>
              <a:rPr lang="en-US" dirty="0" smtClean="0"/>
              <a:t> and (</a:t>
            </a:r>
            <a:r>
              <a:rPr lang="en-US" i="1" dirty="0" err="1" smtClean="0"/>
              <a:t>a</a:t>
            </a:r>
            <a:r>
              <a:rPr lang="en-US" dirty="0" err="1" smtClean="0"/>
              <a:t>,</a:t>
            </a:r>
            <a:r>
              <a:rPr lang="en-US" i="1" dirty="0" err="1" smtClean="0"/>
              <a:t>b</a:t>
            </a:r>
            <a:r>
              <a:rPr lang="en-US" dirty="0" smtClean="0"/>
              <a:t>) are the linear combinations of </a:t>
            </a:r>
            <a:r>
              <a:rPr lang="en-US" i="1" dirty="0" smtClean="0"/>
              <a:t>x</a:t>
            </a:r>
            <a:r>
              <a:rPr lang="en-US" dirty="0" smtClean="0"/>
              <a:t> and </a:t>
            </a:r>
            <a:r>
              <a:rPr lang="en-US" i="1" dirty="0" smtClean="0"/>
              <a:t>y</a:t>
            </a:r>
            <a:r>
              <a:rPr lang="en-US" dirty="0" smtClean="0"/>
              <a:t> which undergo simple harmonic motion.</a:t>
            </a:r>
            <a:endParaRPr lang="en-US" dirty="0"/>
          </a:p>
        </p:txBody>
      </p:sp>
      <p:sp>
        <p:nvSpPr>
          <p:cNvPr id="2" name="Date Placeholder 1"/>
          <p:cNvSpPr>
            <a:spLocks noGrp="1"/>
          </p:cNvSpPr>
          <p:nvPr>
            <p:ph type="dt" sz="half" idx="10"/>
          </p:nvPr>
        </p:nvSpPr>
        <p:spPr/>
        <p:txBody>
          <a:bodyPr/>
          <a:lstStyle/>
          <a:p>
            <a:pPr>
              <a:defRPr/>
            </a:pPr>
            <a:r>
              <a:rPr lang="en-US" smtClean="0"/>
              <a:t>USPAS, Ft. Collins, CO June 13-24, 2016</a:t>
            </a:r>
            <a:endParaRPr lang="en-US" dirty="0"/>
          </a:p>
        </p:txBody>
      </p:sp>
      <p:sp>
        <p:nvSpPr>
          <p:cNvPr id="3" name="Footer Placeholder 2"/>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4" name="Slide Number Placeholder 3"/>
          <p:cNvSpPr>
            <a:spLocks noGrp="1"/>
          </p:cNvSpPr>
          <p:nvPr>
            <p:ph type="sldNum" sz="quarter" idx="12"/>
          </p:nvPr>
        </p:nvSpPr>
        <p:spPr/>
        <p:txBody>
          <a:bodyPr/>
          <a:lstStyle/>
          <a:p>
            <a:pPr>
              <a:defRPr/>
            </a:pPr>
            <a:fld id="{7A871096-0617-41A5-9758-D80165640925}" type="slidenum">
              <a:rPr lang="en-US" smtClean="0"/>
              <a:pPr>
                <a:defRPr/>
              </a:pPr>
              <a:t>17</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159676221"/>
              </p:ext>
            </p:extLst>
          </p:nvPr>
        </p:nvGraphicFramePr>
        <p:xfrm>
          <a:off x="10204450" y="5410200"/>
          <a:ext cx="1371600" cy="520700"/>
        </p:xfrm>
        <a:graphic>
          <a:graphicData uri="http://schemas.openxmlformats.org/presentationml/2006/ole">
            <mc:AlternateContent xmlns:mc="http://schemas.openxmlformats.org/markup-compatibility/2006">
              <mc:Choice xmlns:v="urn:schemas-microsoft-com:vml" Requires="v">
                <p:oleObj spid="_x0000_s710740" name="Equation" r:id="rId3" imgW="1371600" imgH="520700" progId="Equation.DSMT4">
                  <p:embed/>
                </p:oleObj>
              </mc:Choice>
              <mc:Fallback>
                <p:oleObj name="Equation" r:id="rId3" imgW="1371600" imgH="520700" progId="Equation.DSMT4">
                  <p:embed/>
                  <p:pic>
                    <p:nvPicPr>
                      <p:cNvPr id="0" name=""/>
                      <p:cNvPicPr/>
                      <p:nvPr/>
                    </p:nvPicPr>
                    <p:blipFill>
                      <a:blip r:embed="rId4"/>
                      <a:stretch>
                        <a:fillRect/>
                      </a:stretch>
                    </p:blipFill>
                    <p:spPr>
                      <a:xfrm>
                        <a:off x="10204450" y="5410200"/>
                        <a:ext cx="1371600" cy="520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1469908"/>
              </p:ext>
            </p:extLst>
          </p:nvPr>
        </p:nvGraphicFramePr>
        <p:xfrm>
          <a:off x="10833100" y="5588000"/>
          <a:ext cx="114300" cy="165100"/>
        </p:xfrm>
        <a:graphic>
          <a:graphicData uri="http://schemas.openxmlformats.org/presentationml/2006/ole">
            <mc:AlternateContent xmlns:mc="http://schemas.openxmlformats.org/markup-compatibility/2006">
              <mc:Choice xmlns:v="urn:schemas-microsoft-com:vml" Requires="v">
                <p:oleObj spid="_x0000_s710741" name="Equation" r:id="rId5" imgW="114300" imgH="165100" progId="Equation.DSMT4">
                  <p:embed/>
                </p:oleObj>
              </mc:Choice>
              <mc:Fallback>
                <p:oleObj name="Equation" r:id="rId5" imgW="114300" imgH="165100" progId="Equation.DSMT4">
                  <p:embed/>
                  <p:pic>
                    <p:nvPicPr>
                      <p:cNvPr id="0" name=""/>
                      <p:cNvPicPr/>
                      <p:nvPr/>
                    </p:nvPicPr>
                    <p:blipFill>
                      <a:blip r:embed="rId6"/>
                      <a:stretch>
                        <a:fillRect/>
                      </a:stretch>
                    </p:blipFill>
                    <p:spPr>
                      <a:xfrm>
                        <a:off x="10833100" y="5588000"/>
                        <a:ext cx="114300" cy="1651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76729470"/>
              </p:ext>
            </p:extLst>
          </p:nvPr>
        </p:nvGraphicFramePr>
        <p:xfrm>
          <a:off x="1388285" y="1238582"/>
          <a:ext cx="2672131" cy="1014420"/>
        </p:xfrm>
        <a:graphic>
          <a:graphicData uri="http://schemas.openxmlformats.org/presentationml/2006/ole">
            <mc:AlternateContent xmlns:mc="http://schemas.openxmlformats.org/markup-compatibility/2006">
              <mc:Choice xmlns:v="urn:schemas-microsoft-com:vml" Requires="v">
                <p:oleObj spid="_x0000_s710742" name="Equation" r:id="rId7" imgW="1371600" imgH="520700" progId="Equation.DSMT4">
                  <p:embed/>
                </p:oleObj>
              </mc:Choice>
              <mc:Fallback>
                <p:oleObj name="Equation" r:id="rId7" imgW="1371600" imgH="520700" progId="Equation.DSMT4">
                  <p:embed/>
                  <p:pic>
                    <p:nvPicPr>
                      <p:cNvPr id="0" name=""/>
                      <p:cNvPicPr/>
                      <p:nvPr/>
                    </p:nvPicPr>
                    <p:blipFill>
                      <a:blip r:embed="rId8"/>
                      <a:stretch>
                        <a:fillRect/>
                      </a:stretch>
                    </p:blipFill>
                    <p:spPr>
                      <a:xfrm>
                        <a:off x="1388285" y="1238582"/>
                        <a:ext cx="2672131" cy="1014420"/>
                      </a:xfrm>
                      <a:prstGeom prst="rect">
                        <a:avLst/>
                      </a:prstGeom>
                    </p:spPr>
                  </p:pic>
                </p:oleObj>
              </mc:Fallback>
            </mc:AlternateContent>
          </a:graphicData>
        </a:graphic>
      </p:graphicFrame>
      <p:sp>
        <p:nvSpPr>
          <p:cNvPr id="11" name="TextBox 10"/>
          <p:cNvSpPr txBox="1"/>
          <p:nvPr/>
        </p:nvSpPr>
        <p:spPr>
          <a:xfrm>
            <a:off x="609600" y="685800"/>
            <a:ext cx="3048000" cy="369332"/>
          </a:xfrm>
          <a:prstGeom prst="rect">
            <a:avLst/>
          </a:prstGeom>
          <a:noFill/>
        </p:spPr>
        <p:txBody>
          <a:bodyPr wrap="square" rtlCol="0">
            <a:spAutoFit/>
          </a:bodyPr>
          <a:lstStyle/>
          <a:p>
            <a:r>
              <a:rPr lang="en-US" sz="1800" dirty="0" smtClean="0">
                <a:solidFill>
                  <a:srgbClr val="C00000"/>
                </a:solidFill>
                <a:latin typeface="+mn-lt"/>
              </a:rPr>
              <a:t>General coupled equation</a:t>
            </a:r>
          </a:p>
        </p:txBody>
      </p:sp>
      <p:sp>
        <p:nvSpPr>
          <p:cNvPr id="12" name="TextBox 11"/>
          <p:cNvSpPr txBox="1"/>
          <p:nvPr/>
        </p:nvSpPr>
        <p:spPr>
          <a:xfrm>
            <a:off x="4962275" y="685800"/>
            <a:ext cx="3048000" cy="369332"/>
          </a:xfrm>
          <a:prstGeom prst="rect">
            <a:avLst/>
          </a:prstGeom>
          <a:noFill/>
        </p:spPr>
        <p:txBody>
          <a:bodyPr wrap="square" rtlCol="0">
            <a:spAutoFit/>
          </a:bodyPr>
          <a:lstStyle/>
          <a:p>
            <a:r>
              <a:rPr lang="en-US" sz="1800" dirty="0" smtClean="0">
                <a:solidFill>
                  <a:srgbClr val="C00000"/>
                </a:solidFill>
                <a:latin typeface="+mn-lt"/>
              </a:rPr>
              <a:t>General solution</a:t>
            </a:r>
          </a:p>
        </p:txBody>
      </p:sp>
      <p:graphicFrame>
        <p:nvGraphicFramePr>
          <p:cNvPr id="13" name="Object 12"/>
          <p:cNvGraphicFramePr>
            <a:graphicFrameLocks noChangeAspect="1"/>
          </p:cNvGraphicFramePr>
          <p:nvPr>
            <p:extLst>
              <p:ext uri="{D42A27DB-BD31-4B8C-83A1-F6EECF244321}">
                <p14:modId xmlns:p14="http://schemas.microsoft.com/office/powerpoint/2010/main" val="4072051466"/>
              </p:ext>
            </p:extLst>
          </p:nvPr>
        </p:nvGraphicFramePr>
        <p:xfrm>
          <a:off x="4567943" y="1310837"/>
          <a:ext cx="4272404" cy="908217"/>
        </p:xfrm>
        <a:graphic>
          <a:graphicData uri="http://schemas.openxmlformats.org/presentationml/2006/ole">
            <mc:AlternateContent xmlns:mc="http://schemas.openxmlformats.org/markup-compatibility/2006">
              <mc:Choice xmlns:v="urn:schemas-microsoft-com:vml" Requires="v">
                <p:oleObj spid="_x0000_s710743" name="Equation" r:id="rId9" imgW="2451100" imgH="520700" progId="Equation.DSMT4">
                  <p:embed/>
                </p:oleObj>
              </mc:Choice>
              <mc:Fallback>
                <p:oleObj name="Equation" r:id="rId9" imgW="2451100" imgH="520700" progId="Equation.DSMT4">
                  <p:embed/>
                  <p:pic>
                    <p:nvPicPr>
                      <p:cNvPr id="0" name=""/>
                      <p:cNvPicPr/>
                      <p:nvPr/>
                    </p:nvPicPr>
                    <p:blipFill>
                      <a:blip r:embed="rId10"/>
                      <a:stretch>
                        <a:fillRect/>
                      </a:stretch>
                    </p:blipFill>
                    <p:spPr>
                      <a:xfrm>
                        <a:off x="4567943" y="1310837"/>
                        <a:ext cx="4272404" cy="90821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396032753"/>
              </p:ext>
            </p:extLst>
          </p:nvPr>
        </p:nvGraphicFramePr>
        <p:xfrm>
          <a:off x="1337781" y="2550831"/>
          <a:ext cx="2358080" cy="835497"/>
        </p:xfrm>
        <a:graphic>
          <a:graphicData uri="http://schemas.openxmlformats.org/presentationml/2006/ole">
            <mc:AlternateContent xmlns:mc="http://schemas.openxmlformats.org/markup-compatibility/2006">
              <mc:Choice xmlns:v="urn:schemas-microsoft-com:vml" Requires="v">
                <p:oleObj spid="_x0000_s710744" name="Equation" r:id="rId11" imgW="1397000" imgH="495300" progId="Equation.DSMT4">
                  <p:embed/>
                </p:oleObj>
              </mc:Choice>
              <mc:Fallback>
                <p:oleObj name="Equation" r:id="rId11" imgW="1397000" imgH="495300" progId="Equation.DSMT4">
                  <p:embed/>
                  <p:pic>
                    <p:nvPicPr>
                      <p:cNvPr id="0" name=""/>
                      <p:cNvPicPr/>
                      <p:nvPr/>
                    </p:nvPicPr>
                    <p:blipFill>
                      <a:blip r:embed="rId12"/>
                      <a:stretch>
                        <a:fillRect/>
                      </a:stretch>
                    </p:blipFill>
                    <p:spPr>
                      <a:xfrm>
                        <a:off x="1337781" y="2550831"/>
                        <a:ext cx="2358080" cy="835497"/>
                      </a:xfrm>
                      <a:prstGeom prst="rect">
                        <a:avLst/>
                      </a:prstGeom>
                    </p:spPr>
                  </p:pic>
                </p:oleObj>
              </mc:Fallback>
            </mc:AlternateContent>
          </a:graphicData>
        </a:graphic>
      </p:graphicFrame>
      <p:sp>
        <p:nvSpPr>
          <p:cNvPr id="15" name="Rectangle 14"/>
          <p:cNvSpPr/>
          <p:nvPr/>
        </p:nvSpPr>
        <p:spPr>
          <a:xfrm>
            <a:off x="509119" y="2648946"/>
            <a:ext cx="622686" cy="584776"/>
          </a:xfrm>
          <a:prstGeom prst="rect">
            <a:avLst/>
          </a:prstGeom>
        </p:spPr>
        <p:txBody>
          <a:bodyPr wrap="none">
            <a:spAutoFit/>
          </a:bodyPr>
          <a:lstStyle/>
          <a:p>
            <a:r>
              <a:rPr lang="en-US" dirty="0">
                <a:latin typeface="Wingdings" charset="2"/>
                <a:cs typeface="Wingdings" charset="2"/>
              </a:rPr>
              <a:t></a:t>
            </a:r>
          </a:p>
        </p:txBody>
      </p:sp>
    </p:spTree>
    <p:extLst>
      <p:ext uri="{BB962C8B-B14F-4D97-AF65-F5344CB8AC3E}">
        <p14:creationId xmlns:p14="http://schemas.microsoft.com/office/powerpoint/2010/main" val="3873176164"/>
      </p:ext>
    </p:extLst>
  </p:cSld>
  <p:clrMapOvr>
    <a:masterClrMapping/>
  </p:clrMapOvr>
  <p:transition xmlns:p14="http://schemas.microsoft.com/office/powerpoint/2010/mai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to Accelerators</a:t>
            </a:r>
            <a:endParaRPr lang="en-US"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18</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612000004"/>
              </p:ext>
            </p:extLst>
          </p:nvPr>
        </p:nvGraphicFramePr>
        <p:xfrm>
          <a:off x="1295400" y="1219200"/>
          <a:ext cx="1931987" cy="803275"/>
        </p:xfrm>
        <a:graphic>
          <a:graphicData uri="http://schemas.openxmlformats.org/presentationml/2006/ole">
            <mc:AlternateContent xmlns:mc="http://schemas.openxmlformats.org/markup-compatibility/2006">
              <mc:Choice xmlns:v="urn:schemas-microsoft-com:vml" Requires="v">
                <p:oleObj spid="_x0000_s711764" name="Equation" r:id="rId3" imgW="1041400" imgH="431800" progId="Equation.DSMT4">
                  <p:embed/>
                </p:oleObj>
              </mc:Choice>
              <mc:Fallback>
                <p:oleObj name="Equation" r:id="rId3" imgW="1041400" imgH="431800" progId="Equation.DSMT4">
                  <p:embed/>
                  <p:pic>
                    <p:nvPicPr>
                      <p:cNvPr id="0" name=""/>
                      <p:cNvPicPr/>
                      <p:nvPr/>
                    </p:nvPicPr>
                    <p:blipFill>
                      <a:blip r:embed="rId4"/>
                      <a:stretch>
                        <a:fillRect/>
                      </a:stretch>
                    </p:blipFill>
                    <p:spPr>
                      <a:xfrm>
                        <a:off x="1295400" y="1219200"/>
                        <a:ext cx="1931987" cy="803275"/>
                      </a:xfrm>
                      <a:prstGeom prst="rect">
                        <a:avLst/>
                      </a:prstGeom>
                    </p:spPr>
                  </p:pic>
                </p:oleObj>
              </mc:Fallback>
            </mc:AlternateContent>
          </a:graphicData>
        </a:graphic>
      </p:graphicFrame>
      <p:sp>
        <p:nvSpPr>
          <p:cNvPr id="8" name="TextBox 7"/>
          <p:cNvSpPr txBox="1"/>
          <p:nvPr/>
        </p:nvSpPr>
        <p:spPr>
          <a:xfrm>
            <a:off x="609600" y="762000"/>
            <a:ext cx="3886200" cy="369332"/>
          </a:xfrm>
          <a:prstGeom prst="rect">
            <a:avLst/>
          </a:prstGeom>
          <a:noFill/>
        </p:spPr>
        <p:txBody>
          <a:bodyPr wrap="square" rtlCol="0">
            <a:spAutoFit/>
          </a:bodyPr>
          <a:lstStyle/>
          <a:p>
            <a:r>
              <a:rPr lang="en-US" sz="1800" dirty="0" smtClean="0">
                <a:solidFill>
                  <a:srgbClr val="C00000"/>
                </a:solidFill>
                <a:latin typeface="+mn-lt"/>
              </a:rPr>
              <a:t>Introduce skew-quadrupole term</a:t>
            </a:r>
          </a:p>
        </p:txBody>
      </p:sp>
      <p:graphicFrame>
        <p:nvGraphicFramePr>
          <p:cNvPr id="9" name="Object 8"/>
          <p:cNvGraphicFramePr>
            <a:graphicFrameLocks noChangeAspect="1"/>
          </p:cNvGraphicFramePr>
          <p:nvPr>
            <p:extLst>
              <p:ext uri="{D42A27DB-BD31-4B8C-83A1-F6EECF244321}">
                <p14:modId xmlns:p14="http://schemas.microsoft.com/office/powerpoint/2010/main" val="2012908084"/>
              </p:ext>
            </p:extLst>
          </p:nvPr>
        </p:nvGraphicFramePr>
        <p:xfrm>
          <a:off x="4343400" y="609600"/>
          <a:ext cx="2354262" cy="1633537"/>
        </p:xfrm>
        <a:graphic>
          <a:graphicData uri="http://schemas.openxmlformats.org/presentationml/2006/ole">
            <mc:AlternateContent xmlns:mc="http://schemas.openxmlformats.org/markup-compatibility/2006">
              <mc:Choice xmlns:v="urn:schemas-microsoft-com:vml" Requires="v">
                <p:oleObj spid="_x0000_s711765" name="Equation" r:id="rId5" imgW="1270000" imgH="876300" progId="Equation.DSMT4">
                  <p:embed/>
                </p:oleObj>
              </mc:Choice>
              <mc:Fallback>
                <p:oleObj name="Equation" r:id="rId5" imgW="1270000" imgH="876300" progId="Equation.DSMT4">
                  <p:embed/>
                  <p:pic>
                    <p:nvPicPr>
                      <p:cNvPr id="0" name=""/>
                      <p:cNvPicPr/>
                      <p:nvPr/>
                    </p:nvPicPr>
                    <p:blipFill>
                      <a:blip r:embed="rId6"/>
                      <a:stretch>
                        <a:fillRect/>
                      </a:stretch>
                    </p:blipFill>
                    <p:spPr>
                      <a:xfrm>
                        <a:off x="4343400" y="609600"/>
                        <a:ext cx="2354262" cy="1633537"/>
                      </a:xfrm>
                      <a:prstGeom prst="rect">
                        <a:avLst/>
                      </a:prstGeom>
                    </p:spPr>
                  </p:pic>
                </p:oleObj>
              </mc:Fallback>
            </mc:AlternateContent>
          </a:graphicData>
        </a:graphic>
      </p:graphicFrame>
      <p:sp>
        <p:nvSpPr>
          <p:cNvPr id="10" name="TextBox 9"/>
          <p:cNvSpPr txBox="1"/>
          <p:nvPr/>
        </p:nvSpPr>
        <p:spPr>
          <a:xfrm>
            <a:off x="6781800" y="685800"/>
            <a:ext cx="2286000" cy="923330"/>
          </a:xfrm>
          <a:prstGeom prst="rect">
            <a:avLst/>
          </a:prstGeom>
          <a:noFill/>
        </p:spPr>
        <p:txBody>
          <a:bodyPr wrap="square" rtlCol="0">
            <a:spAutoFit/>
          </a:bodyPr>
          <a:lstStyle/>
          <a:p>
            <a:r>
              <a:rPr lang="en-US" sz="1800" dirty="0" smtClean="0">
                <a:solidFill>
                  <a:srgbClr val="C00000"/>
                </a:solidFill>
                <a:latin typeface="+mn-lt"/>
              </a:rPr>
              <a:t>Planes coupled</a:t>
            </a:r>
          </a:p>
          <a:p>
            <a:r>
              <a:rPr lang="en-US" sz="1800" dirty="0" smtClean="0">
                <a:solidFill>
                  <a:srgbClr val="C00000"/>
                </a:solidFill>
                <a:latin typeface="+mn-lt"/>
              </a:rPr>
              <a:t>x and y motion </a:t>
            </a:r>
            <a:r>
              <a:rPr lang="en-US" sz="1800" i="1" dirty="0" smtClean="0">
                <a:solidFill>
                  <a:srgbClr val="C00000"/>
                </a:solidFill>
                <a:latin typeface="+mn-lt"/>
              </a:rPr>
              <a:t>not</a:t>
            </a:r>
            <a:r>
              <a:rPr lang="en-US" sz="1800" dirty="0" smtClean="0">
                <a:solidFill>
                  <a:srgbClr val="C00000"/>
                </a:solidFill>
                <a:latin typeface="+mn-lt"/>
              </a:rPr>
              <a:t> </a:t>
            </a:r>
          </a:p>
          <a:p>
            <a:r>
              <a:rPr lang="en-US" sz="1800" dirty="0" smtClean="0">
                <a:solidFill>
                  <a:srgbClr val="C00000"/>
                </a:solidFill>
                <a:latin typeface="+mn-lt"/>
              </a:rPr>
              <a:t>independent</a:t>
            </a:r>
          </a:p>
        </p:txBody>
      </p:sp>
      <p:sp>
        <p:nvSpPr>
          <p:cNvPr id="11" name="TextBox 10"/>
          <p:cNvSpPr txBox="1"/>
          <p:nvPr/>
        </p:nvSpPr>
        <p:spPr>
          <a:xfrm>
            <a:off x="533400" y="2590800"/>
            <a:ext cx="3886200" cy="369332"/>
          </a:xfrm>
          <a:prstGeom prst="rect">
            <a:avLst/>
          </a:prstGeom>
          <a:noFill/>
        </p:spPr>
        <p:txBody>
          <a:bodyPr wrap="square" rtlCol="0">
            <a:spAutoFit/>
          </a:bodyPr>
          <a:lstStyle/>
          <a:p>
            <a:r>
              <a:rPr lang="en-US" sz="1800" dirty="0" smtClean="0">
                <a:solidFill>
                  <a:srgbClr val="C00000"/>
                </a:solidFill>
                <a:latin typeface="+mn-lt"/>
              </a:rPr>
              <a:t>General Transfer Matrix</a:t>
            </a:r>
          </a:p>
        </p:txBody>
      </p:sp>
      <p:graphicFrame>
        <p:nvGraphicFramePr>
          <p:cNvPr id="12" name="Object 11"/>
          <p:cNvGraphicFramePr>
            <a:graphicFrameLocks noChangeAspect="1"/>
          </p:cNvGraphicFramePr>
          <p:nvPr>
            <p:extLst>
              <p:ext uri="{D42A27DB-BD31-4B8C-83A1-F6EECF244321}">
                <p14:modId xmlns:p14="http://schemas.microsoft.com/office/powerpoint/2010/main" val="2930476440"/>
              </p:ext>
            </p:extLst>
          </p:nvPr>
        </p:nvGraphicFramePr>
        <p:xfrm>
          <a:off x="844539" y="3335877"/>
          <a:ext cx="2721284" cy="2260331"/>
        </p:xfrm>
        <a:graphic>
          <a:graphicData uri="http://schemas.openxmlformats.org/presentationml/2006/ole">
            <mc:AlternateContent xmlns:mc="http://schemas.openxmlformats.org/markup-compatibility/2006">
              <mc:Choice xmlns:v="urn:schemas-microsoft-com:vml" Requires="v">
                <p:oleObj spid="_x0000_s711766" name="Equation" r:id="rId7" imgW="1257300" imgH="1041400" progId="Equation.DSMT4">
                  <p:embed/>
                </p:oleObj>
              </mc:Choice>
              <mc:Fallback>
                <p:oleObj name="Equation" r:id="rId7" imgW="1257300" imgH="1041400" progId="Equation.DSMT4">
                  <p:embed/>
                  <p:pic>
                    <p:nvPicPr>
                      <p:cNvPr id="0" name=""/>
                      <p:cNvPicPr/>
                      <p:nvPr/>
                    </p:nvPicPr>
                    <p:blipFill>
                      <a:blip r:embed="rId8"/>
                      <a:stretch>
                        <a:fillRect/>
                      </a:stretch>
                    </p:blipFill>
                    <p:spPr>
                      <a:xfrm>
                        <a:off x="844539" y="3335877"/>
                        <a:ext cx="2721284" cy="2260331"/>
                      </a:xfrm>
                      <a:prstGeom prst="rect">
                        <a:avLst/>
                      </a:prstGeom>
                    </p:spPr>
                  </p:pic>
                </p:oleObj>
              </mc:Fallback>
            </mc:AlternateContent>
          </a:graphicData>
        </a:graphic>
      </p:graphicFrame>
      <p:sp>
        <p:nvSpPr>
          <p:cNvPr id="13" name="TextBox 12"/>
          <p:cNvSpPr txBox="1"/>
          <p:nvPr/>
        </p:nvSpPr>
        <p:spPr>
          <a:xfrm>
            <a:off x="4267200" y="2667000"/>
            <a:ext cx="2514600" cy="369332"/>
          </a:xfrm>
          <a:prstGeom prst="rect">
            <a:avLst/>
          </a:prstGeom>
          <a:noFill/>
        </p:spPr>
        <p:txBody>
          <a:bodyPr wrap="square" rtlCol="0">
            <a:spAutoFit/>
          </a:bodyPr>
          <a:lstStyle/>
          <a:p>
            <a:r>
              <a:rPr lang="en-US" sz="1800" dirty="0" smtClean="0">
                <a:solidFill>
                  <a:srgbClr val="C00000"/>
                </a:solidFill>
                <a:latin typeface="+mn-lt"/>
              </a:rPr>
              <a:t>Normal Quad</a:t>
            </a:r>
          </a:p>
        </p:txBody>
      </p:sp>
      <p:graphicFrame>
        <p:nvGraphicFramePr>
          <p:cNvPr id="14" name="Object 13"/>
          <p:cNvGraphicFramePr>
            <a:graphicFrameLocks noChangeAspect="1"/>
          </p:cNvGraphicFramePr>
          <p:nvPr>
            <p:extLst>
              <p:ext uri="{D42A27DB-BD31-4B8C-83A1-F6EECF244321}">
                <p14:modId xmlns:p14="http://schemas.microsoft.com/office/powerpoint/2010/main" val="2473443621"/>
              </p:ext>
            </p:extLst>
          </p:nvPr>
        </p:nvGraphicFramePr>
        <p:xfrm>
          <a:off x="6570148" y="3220502"/>
          <a:ext cx="1790080" cy="884551"/>
        </p:xfrm>
        <a:graphic>
          <a:graphicData uri="http://schemas.openxmlformats.org/presentationml/2006/ole">
            <mc:AlternateContent xmlns:mc="http://schemas.openxmlformats.org/markup-compatibility/2006">
              <mc:Choice xmlns:v="urn:schemas-microsoft-com:vml" Requires="v">
                <p:oleObj spid="_x0000_s711767" name="Equation" r:id="rId9" imgW="876300" imgH="431800" progId="Equation.DSMT4">
                  <p:embed/>
                </p:oleObj>
              </mc:Choice>
              <mc:Fallback>
                <p:oleObj name="Equation" r:id="rId9" imgW="876300" imgH="431800" progId="Equation.DSMT4">
                  <p:embed/>
                  <p:pic>
                    <p:nvPicPr>
                      <p:cNvPr id="0" name=""/>
                      <p:cNvPicPr/>
                      <p:nvPr/>
                    </p:nvPicPr>
                    <p:blipFill>
                      <a:blip r:embed="rId10"/>
                      <a:stretch>
                        <a:fillRect/>
                      </a:stretch>
                    </p:blipFill>
                    <p:spPr>
                      <a:xfrm>
                        <a:off x="6570148" y="3220502"/>
                        <a:ext cx="1790080" cy="884551"/>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750185228"/>
              </p:ext>
            </p:extLst>
          </p:nvPr>
        </p:nvGraphicFramePr>
        <p:xfrm>
          <a:off x="5562600" y="4572000"/>
          <a:ext cx="2944812" cy="1771650"/>
        </p:xfrm>
        <a:graphic>
          <a:graphicData uri="http://schemas.openxmlformats.org/presentationml/2006/ole">
            <mc:AlternateContent xmlns:mc="http://schemas.openxmlformats.org/markup-compatibility/2006">
              <mc:Choice xmlns:v="urn:schemas-microsoft-com:vml" Requires="v">
                <p:oleObj spid="_x0000_s711768" name="Equation" r:id="rId11" imgW="1587500" imgH="952500" progId="Equation.DSMT4">
                  <p:embed/>
                </p:oleObj>
              </mc:Choice>
              <mc:Fallback>
                <p:oleObj name="Equation" r:id="rId11" imgW="1587500" imgH="952500" progId="Equation.DSMT4">
                  <p:embed/>
                  <p:pic>
                    <p:nvPicPr>
                      <p:cNvPr id="0" name=""/>
                      <p:cNvPicPr/>
                      <p:nvPr/>
                    </p:nvPicPr>
                    <p:blipFill>
                      <a:blip r:embed="rId12"/>
                      <a:stretch>
                        <a:fillRect/>
                      </a:stretch>
                    </p:blipFill>
                    <p:spPr>
                      <a:xfrm>
                        <a:off x="5562600" y="4572000"/>
                        <a:ext cx="2944812" cy="1771650"/>
                      </a:xfrm>
                      <a:prstGeom prst="rect">
                        <a:avLst/>
                      </a:prstGeom>
                    </p:spPr>
                  </p:pic>
                </p:oleObj>
              </mc:Fallback>
            </mc:AlternateContent>
          </a:graphicData>
        </a:graphic>
      </p:graphicFrame>
      <p:pic>
        <p:nvPicPr>
          <p:cNvPr id="16" name="Picture 3" descr="quadlens"/>
          <p:cNvPicPr>
            <a:picLocks noChangeAspect="1" noChangeArrowheads="1"/>
          </p:cNvPicPr>
          <p:nvPr/>
        </p:nvPicPr>
        <p:blipFill>
          <a:blip r:embed="rId13" cstate="print"/>
          <a:srcRect/>
          <a:stretch>
            <a:fillRect/>
          </a:stretch>
        </p:blipFill>
        <p:spPr bwMode="auto">
          <a:xfrm>
            <a:off x="4267200" y="3048000"/>
            <a:ext cx="1447387" cy="1447387"/>
          </a:xfrm>
          <a:prstGeom prst="rect">
            <a:avLst/>
          </a:prstGeom>
          <a:noFill/>
          <a:ln w="9525">
            <a:noFill/>
            <a:miter lim="800000"/>
            <a:headEnd/>
            <a:tailEnd/>
          </a:ln>
        </p:spPr>
      </p:pic>
    </p:spTree>
    <p:extLst>
      <p:ext uri="{BB962C8B-B14F-4D97-AF65-F5344CB8AC3E}">
        <p14:creationId xmlns:p14="http://schemas.microsoft.com/office/powerpoint/2010/main" val="4007135297"/>
      </p:ext>
    </p:extLst>
  </p:cSld>
  <p:clrMapOvr>
    <a:masterClrMapping/>
  </p:clrMapOvr>
  <p:transition xmlns:p14="http://schemas.microsoft.com/office/powerpoint/2010/mai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19</a:t>
            </a:fld>
            <a:endParaRPr lang="en-US"/>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6800" y="609600"/>
            <a:ext cx="1644147" cy="1752600"/>
          </a:xfrm>
          <a:prstGeom prst="rect">
            <a:avLst/>
          </a:prstGeom>
        </p:spPr>
      </p:pic>
      <p:sp>
        <p:nvSpPr>
          <p:cNvPr id="14" name="TextBox 13"/>
          <p:cNvSpPr txBox="1"/>
          <p:nvPr/>
        </p:nvSpPr>
        <p:spPr>
          <a:xfrm>
            <a:off x="685800" y="304800"/>
            <a:ext cx="1447800" cy="369332"/>
          </a:xfrm>
          <a:prstGeom prst="rect">
            <a:avLst/>
          </a:prstGeom>
          <a:noFill/>
        </p:spPr>
        <p:txBody>
          <a:bodyPr wrap="square" rtlCol="0">
            <a:spAutoFit/>
          </a:bodyPr>
          <a:lstStyle/>
          <a:p>
            <a:r>
              <a:rPr lang="en-US" sz="1800" dirty="0" smtClean="0">
                <a:solidFill>
                  <a:srgbClr val="C00000"/>
                </a:solidFill>
                <a:latin typeface="+mn-lt"/>
              </a:rPr>
              <a:t>Skew quad</a:t>
            </a:r>
          </a:p>
        </p:txBody>
      </p:sp>
      <p:graphicFrame>
        <p:nvGraphicFramePr>
          <p:cNvPr id="15" name="Object 14"/>
          <p:cNvGraphicFramePr>
            <a:graphicFrameLocks noChangeAspect="1"/>
          </p:cNvGraphicFramePr>
          <p:nvPr>
            <p:extLst>
              <p:ext uri="{D42A27DB-BD31-4B8C-83A1-F6EECF244321}">
                <p14:modId xmlns:p14="http://schemas.microsoft.com/office/powerpoint/2010/main" val="292113712"/>
              </p:ext>
            </p:extLst>
          </p:nvPr>
        </p:nvGraphicFramePr>
        <p:xfrm>
          <a:off x="3733800" y="533400"/>
          <a:ext cx="3605212" cy="1724025"/>
        </p:xfrm>
        <a:graphic>
          <a:graphicData uri="http://schemas.openxmlformats.org/presentationml/2006/ole">
            <mc:AlternateContent xmlns:mc="http://schemas.openxmlformats.org/markup-compatibility/2006">
              <mc:Choice xmlns:v="urn:schemas-microsoft-com:vml" Requires="v">
                <p:oleObj spid="_x0000_s712753" name="Equation" r:id="rId4" imgW="1943100" imgH="927100" progId="Equation.DSMT4">
                  <p:embed/>
                </p:oleObj>
              </mc:Choice>
              <mc:Fallback>
                <p:oleObj name="Equation" r:id="rId4" imgW="1943100" imgH="927100" progId="Equation.DSMT4">
                  <p:embed/>
                  <p:pic>
                    <p:nvPicPr>
                      <p:cNvPr id="0" name=""/>
                      <p:cNvPicPr/>
                      <p:nvPr/>
                    </p:nvPicPr>
                    <p:blipFill>
                      <a:blip r:embed="rId5"/>
                      <a:stretch>
                        <a:fillRect/>
                      </a:stretch>
                    </p:blipFill>
                    <p:spPr>
                      <a:xfrm>
                        <a:off x="3733800" y="533400"/>
                        <a:ext cx="3605212" cy="1724025"/>
                      </a:xfrm>
                      <a:prstGeom prst="rect">
                        <a:avLst/>
                      </a:prstGeom>
                    </p:spPr>
                  </p:pic>
                </p:oleObj>
              </mc:Fallback>
            </mc:AlternateContent>
          </a:graphicData>
        </a:graphic>
      </p:graphicFrame>
      <p:sp>
        <p:nvSpPr>
          <p:cNvPr id="16" name="TextBox 15"/>
          <p:cNvSpPr txBox="1"/>
          <p:nvPr/>
        </p:nvSpPr>
        <p:spPr>
          <a:xfrm>
            <a:off x="981468" y="2438400"/>
            <a:ext cx="6629400" cy="369332"/>
          </a:xfrm>
          <a:prstGeom prst="rect">
            <a:avLst/>
          </a:prstGeom>
          <a:noFill/>
        </p:spPr>
        <p:txBody>
          <a:bodyPr wrap="square" rtlCol="0">
            <a:spAutoFit/>
          </a:bodyPr>
          <a:lstStyle/>
          <a:p>
            <a:r>
              <a:rPr lang="en-US" sz="1800" dirty="0" smtClean="0">
                <a:solidFill>
                  <a:srgbClr val="C00000"/>
                </a:solidFill>
                <a:latin typeface="+mn-lt"/>
              </a:rPr>
              <a:t>So the transfer matrix for a skew quad would be:</a:t>
            </a:r>
          </a:p>
        </p:txBody>
      </p:sp>
      <p:graphicFrame>
        <p:nvGraphicFramePr>
          <p:cNvPr id="17" name="Object 16"/>
          <p:cNvGraphicFramePr>
            <a:graphicFrameLocks noChangeAspect="1"/>
          </p:cNvGraphicFramePr>
          <p:nvPr>
            <p:extLst>
              <p:ext uri="{D42A27DB-BD31-4B8C-83A1-F6EECF244321}">
                <p14:modId xmlns:p14="http://schemas.microsoft.com/office/powerpoint/2010/main" val="1297068763"/>
              </p:ext>
            </p:extLst>
          </p:nvPr>
        </p:nvGraphicFramePr>
        <p:xfrm>
          <a:off x="1676400" y="2819400"/>
          <a:ext cx="2374900" cy="1526721"/>
        </p:xfrm>
        <a:graphic>
          <a:graphicData uri="http://schemas.openxmlformats.org/presentationml/2006/ole">
            <mc:AlternateContent xmlns:mc="http://schemas.openxmlformats.org/markup-compatibility/2006">
              <mc:Choice xmlns:v="urn:schemas-microsoft-com:vml" Requires="v">
                <p:oleObj spid="_x0000_s712754" name="Equation" r:id="rId6" imgW="1485900" imgH="952500" progId="Equation.DSMT4">
                  <p:embed/>
                </p:oleObj>
              </mc:Choice>
              <mc:Fallback>
                <p:oleObj name="Equation" r:id="rId6" imgW="1485900" imgH="952500" progId="Equation.DSMT4">
                  <p:embed/>
                  <p:pic>
                    <p:nvPicPr>
                      <p:cNvPr id="0" name=""/>
                      <p:cNvPicPr/>
                      <p:nvPr/>
                    </p:nvPicPr>
                    <p:blipFill>
                      <a:blip r:embed="rId7"/>
                      <a:stretch>
                        <a:fillRect/>
                      </a:stretch>
                    </p:blipFill>
                    <p:spPr>
                      <a:xfrm>
                        <a:off x="1676400" y="2819400"/>
                        <a:ext cx="2374900" cy="1526721"/>
                      </a:xfrm>
                      <a:prstGeom prst="rect">
                        <a:avLst/>
                      </a:prstGeom>
                    </p:spPr>
                  </p:pic>
                </p:oleObj>
              </mc:Fallback>
            </mc:AlternateContent>
          </a:graphicData>
        </a:graphic>
      </p:graphicFrame>
      <p:sp>
        <p:nvSpPr>
          <p:cNvPr id="18" name="TextBox 17"/>
          <p:cNvSpPr txBox="1"/>
          <p:nvPr/>
        </p:nvSpPr>
        <p:spPr>
          <a:xfrm>
            <a:off x="1066800" y="4419600"/>
            <a:ext cx="6629400" cy="369332"/>
          </a:xfrm>
          <a:prstGeom prst="rect">
            <a:avLst/>
          </a:prstGeom>
          <a:noFill/>
        </p:spPr>
        <p:txBody>
          <a:bodyPr wrap="square" rtlCol="0">
            <a:spAutoFit/>
          </a:bodyPr>
          <a:lstStyle/>
          <a:p>
            <a:r>
              <a:rPr lang="en-US" sz="1800" dirty="0" smtClean="0">
                <a:solidFill>
                  <a:srgbClr val="C00000"/>
                </a:solidFill>
                <a:latin typeface="+mn-lt"/>
              </a:rPr>
              <a:t>For a normal quad rotated by </a:t>
            </a:r>
            <a:r>
              <a:rPr lang="en-US" sz="1800" dirty="0" err="1" smtClean="0">
                <a:solidFill>
                  <a:srgbClr val="C00000"/>
                </a:solidFill>
                <a:latin typeface="+mn-lt"/>
                <a:cs typeface="Symbol" charset="2"/>
              </a:rPr>
              <a:t>ϕ</a:t>
            </a:r>
            <a:r>
              <a:rPr lang="en-US" sz="1800" dirty="0" smtClean="0">
                <a:solidFill>
                  <a:srgbClr val="C00000"/>
                </a:solidFill>
                <a:latin typeface="+mn-lt"/>
              </a:rPr>
              <a:t> it would be</a:t>
            </a:r>
          </a:p>
        </p:txBody>
      </p:sp>
      <p:graphicFrame>
        <p:nvGraphicFramePr>
          <p:cNvPr id="19" name="Object 18"/>
          <p:cNvGraphicFramePr>
            <a:graphicFrameLocks noChangeAspect="1"/>
          </p:cNvGraphicFramePr>
          <p:nvPr>
            <p:extLst>
              <p:ext uri="{D42A27DB-BD31-4B8C-83A1-F6EECF244321}">
                <p14:modId xmlns:p14="http://schemas.microsoft.com/office/powerpoint/2010/main" val="2028627802"/>
              </p:ext>
            </p:extLst>
          </p:nvPr>
        </p:nvGraphicFramePr>
        <p:xfrm>
          <a:off x="2209800" y="4800600"/>
          <a:ext cx="4498975" cy="1771650"/>
        </p:xfrm>
        <a:graphic>
          <a:graphicData uri="http://schemas.openxmlformats.org/presentationml/2006/ole">
            <mc:AlternateContent xmlns:mc="http://schemas.openxmlformats.org/markup-compatibility/2006">
              <mc:Choice xmlns:v="urn:schemas-microsoft-com:vml" Requires="v">
                <p:oleObj spid="_x0000_s712755" name="Equation" r:id="rId8" imgW="2425700" imgH="952500" progId="Equation.DSMT4">
                  <p:embed/>
                </p:oleObj>
              </mc:Choice>
              <mc:Fallback>
                <p:oleObj name="Equation" r:id="rId8" imgW="2425700" imgH="952500" progId="Equation.DSMT4">
                  <p:embed/>
                  <p:pic>
                    <p:nvPicPr>
                      <p:cNvPr id="0" name=""/>
                      <p:cNvPicPr/>
                      <p:nvPr/>
                    </p:nvPicPr>
                    <p:blipFill>
                      <a:blip r:embed="rId9"/>
                      <a:stretch>
                        <a:fillRect/>
                      </a:stretch>
                    </p:blipFill>
                    <p:spPr>
                      <a:xfrm>
                        <a:off x="2209800" y="4800600"/>
                        <a:ext cx="4498975" cy="1771650"/>
                      </a:xfrm>
                      <a:prstGeom prst="rect">
                        <a:avLst/>
                      </a:prstGeom>
                    </p:spPr>
                  </p:pic>
                </p:oleObj>
              </mc:Fallback>
            </mc:AlternateContent>
          </a:graphicData>
        </a:graphic>
      </p:graphicFrame>
    </p:spTree>
    <p:extLst>
      <p:ext uri="{BB962C8B-B14F-4D97-AF65-F5344CB8AC3E}">
        <p14:creationId xmlns:p14="http://schemas.microsoft.com/office/powerpoint/2010/main" val="2204845964"/>
      </p:ext>
    </p:extLst>
  </p:cSld>
  <p:clrMapOvr>
    <a:masterClrMapping/>
  </p:clrMapOvr>
  <p:transition xmlns:p14="http://schemas.microsoft.com/office/powerpoint/2010/mai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Perturbations</a:t>
            </a:r>
            <a:endParaRPr lang="en-US" dirty="0"/>
          </a:p>
        </p:txBody>
      </p:sp>
      <p:sp>
        <p:nvSpPr>
          <p:cNvPr id="3" name="Content Placeholder 2"/>
          <p:cNvSpPr>
            <a:spLocks noGrp="1"/>
          </p:cNvSpPr>
          <p:nvPr>
            <p:ph idx="1"/>
          </p:nvPr>
        </p:nvSpPr>
        <p:spPr>
          <a:xfrm>
            <a:off x="503776" y="690226"/>
            <a:ext cx="8251825" cy="419046"/>
          </a:xfrm>
        </p:spPr>
        <p:txBody>
          <a:bodyPr/>
          <a:lstStyle/>
          <a:p>
            <a:r>
              <a:rPr lang="en-US" sz="1800" dirty="0" smtClean="0"/>
              <a:t>In our earlier lectures, we found the general equations of motion</a:t>
            </a:r>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We initially considered only the linear </a:t>
            </a:r>
            <a:br>
              <a:rPr lang="en-US" sz="1800" dirty="0" smtClean="0"/>
            </a:br>
            <a:r>
              <a:rPr lang="en-US" sz="1800" dirty="0" smtClean="0"/>
              <a:t>fields, but now we will bundle all </a:t>
            </a:r>
            <a:br>
              <a:rPr lang="en-US" sz="1800" dirty="0" smtClean="0"/>
            </a:br>
            <a:r>
              <a:rPr lang="en-US" sz="1800" dirty="0" smtClean="0"/>
              <a:t>additional terms into </a:t>
            </a:r>
            <a:r>
              <a:rPr lang="en-US" sz="1800" dirty="0" smtClean="0">
                <a:latin typeface="Symbol" pitchFamily="18" charset="2"/>
              </a:rPr>
              <a:t>Δ</a:t>
            </a:r>
            <a:r>
              <a:rPr lang="en-US" sz="1800" dirty="0" smtClean="0"/>
              <a:t>B</a:t>
            </a:r>
          </a:p>
          <a:p>
            <a:pPr lvl="1"/>
            <a:r>
              <a:rPr lang="en-US" sz="1400" dirty="0" smtClean="0"/>
              <a:t>non-linear plus linear field errors</a:t>
            </a:r>
          </a:p>
          <a:p>
            <a:r>
              <a:rPr lang="en-US" sz="1800" dirty="0" smtClean="0"/>
              <a:t>We see that if we keep the lowest</a:t>
            </a:r>
            <a:br>
              <a:rPr lang="en-US" sz="1800" dirty="0" smtClean="0"/>
            </a:br>
            <a:r>
              <a:rPr lang="en-US" sz="1800" dirty="0" smtClean="0"/>
              <a:t>order term in ΔB, we have</a:t>
            </a:r>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2</a:t>
            </a:fld>
            <a:endParaRPr lang="en-US"/>
          </a:p>
        </p:txBody>
      </p:sp>
      <p:graphicFrame>
        <p:nvGraphicFramePr>
          <p:cNvPr id="37890" name="Object 2"/>
          <p:cNvGraphicFramePr>
            <a:graphicFrameLocks noChangeAspect="1"/>
          </p:cNvGraphicFramePr>
          <p:nvPr/>
        </p:nvGraphicFramePr>
        <p:xfrm>
          <a:off x="1219200" y="990600"/>
          <a:ext cx="3252605" cy="2130476"/>
        </p:xfrm>
        <a:graphic>
          <a:graphicData uri="http://schemas.openxmlformats.org/presentationml/2006/ole">
            <mc:AlternateContent xmlns:mc="http://schemas.openxmlformats.org/markup-compatibility/2006">
              <mc:Choice xmlns:v="urn:schemas-microsoft-com:vml" Requires="v">
                <p:oleObj spid="_x0000_s688180" name="Equation" r:id="rId3" imgW="1815840" imgH="1193760" progId="Equation.3">
                  <p:embed/>
                </p:oleObj>
              </mc:Choice>
              <mc:Fallback>
                <p:oleObj name="Equation" r:id="rId3" imgW="1815840" imgH="11937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90600"/>
                        <a:ext cx="3252605" cy="2130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1" name="Object 3"/>
          <p:cNvGraphicFramePr>
            <a:graphicFrameLocks noChangeAspect="1"/>
          </p:cNvGraphicFramePr>
          <p:nvPr/>
        </p:nvGraphicFramePr>
        <p:xfrm>
          <a:off x="5443538" y="3054350"/>
          <a:ext cx="3098800" cy="903288"/>
        </p:xfrm>
        <a:graphic>
          <a:graphicData uri="http://schemas.openxmlformats.org/presentationml/2006/ole">
            <mc:AlternateContent xmlns:mc="http://schemas.openxmlformats.org/markup-compatibility/2006">
              <mc:Choice xmlns:v="urn:schemas-microsoft-com:vml" Requires="v">
                <p:oleObj spid="_x0000_s688181" name="Equation" r:id="rId5" imgW="1562040" imgH="457200" progId="Equation.3">
                  <p:embed/>
                </p:oleObj>
              </mc:Choice>
              <mc:Fallback>
                <p:oleObj name="Equation" r:id="rId5" imgW="156204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3538" y="3054350"/>
                        <a:ext cx="3098800" cy="903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Left Brace 8"/>
          <p:cNvSpPr/>
          <p:nvPr/>
        </p:nvSpPr>
        <p:spPr>
          <a:xfrm rot="16200000">
            <a:off x="6430780" y="3522689"/>
            <a:ext cx="359765" cy="10792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5561350" y="4227226"/>
            <a:ext cx="2458387" cy="584775"/>
          </a:xfrm>
          <a:prstGeom prst="rect">
            <a:avLst/>
          </a:prstGeom>
          <a:noFill/>
        </p:spPr>
        <p:txBody>
          <a:bodyPr wrap="square" rtlCol="0">
            <a:spAutoFit/>
          </a:bodyPr>
          <a:lstStyle/>
          <a:p>
            <a:r>
              <a:rPr lang="en-US" sz="1600" dirty="0" smtClean="0">
                <a:solidFill>
                  <a:srgbClr val="C00000"/>
                </a:solidFill>
                <a:latin typeface="+mn-lt"/>
              </a:rPr>
              <a:t>This part gave us the Hill’s equation</a:t>
            </a:r>
          </a:p>
        </p:txBody>
      </p:sp>
      <p:graphicFrame>
        <p:nvGraphicFramePr>
          <p:cNvPr id="37892" name="Object 4"/>
          <p:cNvGraphicFramePr>
            <a:graphicFrameLocks noChangeAspect="1"/>
          </p:cNvGraphicFramePr>
          <p:nvPr/>
        </p:nvGraphicFramePr>
        <p:xfrm>
          <a:off x="1198381" y="4729944"/>
          <a:ext cx="3321050" cy="1541462"/>
        </p:xfrm>
        <a:graphic>
          <a:graphicData uri="http://schemas.openxmlformats.org/presentationml/2006/ole">
            <mc:AlternateContent xmlns:mc="http://schemas.openxmlformats.org/markup-compatibility/2006">
              <mc:Choice xmlns:v="urn:schemas-microsoft-com:vml" Requires="v">
                <p:oleObj spid="_x0000_s688182" name="Equation" r:id="rId7" imgW="1854000" imgH="863280" progId="Equation.DSMT4">
                  <p:embed/>
                </p:oleObj>
              </mc:Choice>
              <mc:Fallback>
                <p:oleObj name="Equation" r:id="rId7" imgW="1854000" imgH="863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8381" y="4729944"/>
                        <a:ext cx="3321050" cy="154146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11737048"/>
      </p:ext>
    </p:extLst>
  </p:cSld>
  <p:clrMapOvr>
    <a:masterClrMapping/>
  </p:clrMapOvr>
  <p:transition xmlns:p14="http://schemas.microsoft.com/office/powerpoint/2010/mai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Coupling in </a:t>
            </a:r>
            <a:r>
              <a:rPr lang="en-US" dirty="0" err="1" smtClean="0"/>
              <a:t>Floquet</a:t>
            </a:r>
            <a:r>
              <a:rPr lang="en-US" dirty="0" smtClean="0"/>
              <a:t> Coordinates</a:t>
            </a:r>
            <a:endParaRPr lang="en-US" dirty="0"/>
          </a:p>
        </p:txBody>
      </p:sp>
      <p:sp>
        <p:nvSpPr>
          <p:cNvPr id="2" name="Date Placeholder 1"/>
          <p:cNvSpPr>
            <a:spLocks noGrp="1"/>
          </p:cNvSpPr>
          <p:nvPr>
            <p:ph type="dt" sz="half" idx="10"/>
          </p:nvPr>
        </p:nvSpPr>
        <p:spPr/>
        <p:txBody>
          <a:bodyPr/>
          <a:lstStyle/>
          <a:p>
            <a:pPr>
              <a:defRPr/>
            </a:pPr>
            <a:r>
              <a:rPr lang="en-US" smtClean="0"/>
              <a:t>USPAS, Ft. Collins, CO June 13-24, 2016</a:t>
            </a:r>
            <a:endParaRPr lang="en-US" dirty="0"/>
          </a:p>
        </p:txBody>
      </p:sp>
      <p:sp>
        <p:nvSpPr>
          <p:cNvPr id="3" name="Footer Placeholder 2"/>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4" name="Slide Number Placeholder 3"/>
          <p:cNvSpPr>
            <a:spLocks noGrp="1"/>
          </p:cNvSpPr>
          <p:nvPr>
            <p:ph type="sldNum" sz="quarter" idx="12"/>
          </p:nvPr>
        </p:nvSpPr>
        <p:spPr/>
        <p:txBody>
          <a:bodyPr/>
          <a:lstStyle/>
          <a:p>
            <a:pPr>
              <a:defRPr/>
            </a:pPr>
            <a:fld id="{7A871096-0617-41A5-9758-D80165640925}" type="slidenum">
              <a:rPr lang="en-US" smtClean="0"/>
              <a:pPr>
                <a:defRPr/>
              </a:pPr>
              <a:t>20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001199762"/>
              </p:ext>
            </p:extLst>
          </p:nvPr>
        </p:nvGraphicFramePr>
        <p:xfrm>
          <a:off x="1143000" y="914400"/>
          <a:ext cx="2824019" cy="1219200"/>
        </p:xfrm>
        <a:graphic>
          <a:graphicData uri="http://schemas.openxmlformats.org/presentationml/2006/ole">
            <mc:AlternateContent xmlns:mc="http://schemas.openxmlformats.org/markup-compatibility/2006">
              <mc:Choice xmlns:v="urn:schemas-microsoft-com:vml" Requires="v">
                <p:oleObj spid="_x0000_s717851" name="Equation" r:id="rId3" imgW="1117600" imgH="482600" progId="Equation.DSMT4">
                  <p:embed/>
                </p:oleObj>
              </mc:Choice>
              <mc:Fallback>
                <p:oleObj name="Equation" r:id="rId3" imgW="1117600" imgH="482600" progId="Equation.DSMT4">
                  <p:embed/>
                  <p:pic>
                    <p:nvPicPr>
                      <p:cNvPr id="0" name=""/>
                      <p:cNvPicPr/>
                      <p:nvPr/>
                    </p:nvPicPr>
                    <p:blipFill>
                      <a:blip r:embed="rId4"/>
                      <a:stretch>
                        <a:fillRect/>
                      </a:stretch>
                    </p:blipFill>
                    <p:spPr>
                      <a:xfrm>
                        <a:off x="1143000" y="914400"/>
                        <a:ext cx="2824019" cy="1219200"/>
                      </a:xfrm>
                      <a:prstGeom prst="rect">
                        <a:avLst/>
                      </a:prstGeom>
                    </p:spPr>
                  </p:pic>
                </p:oleObj>
              </mc:Fallback>
            </mc:AlternateContent>
          </a:graphicData>
        </a:graphic>
      </p:graphicFrame>
      <p:sp>
        <p:nvSpPr>
          <p:cNvPr id="7" name="TextBox 6"/>
          <p:cNvSpPr txBox="1"/>
          <p:nvPr/>
        </p:nvSpPr>
        <p:spPr>
          <a:xfrm>
            <a:off x="685800" y="2362200"/>
            <a:ext cx="3352800" cy="400110"/>
          </a:xfrm>
          <a:prstGeom prst="rect">
            <a:avLst/>
          </a:prstGeom>
          <a:noFill/>
        </p:spPr>
        <p:txBody>
          <a:bodyPr wrap="square" rtlCol="0">
            <a:spAutoFit/>
          </a:bodyPr>
          <a:lstStyle/>
          <a:p>
            <a:r>
              <a:rPr lang="en-US" sz="2000" dirty="0" smtClean="0">
                <a:solidFill>
                  <a:srgbClr val="C00000"/>
                </a:solidFill>
                <a:latin typeface="+mn-lt"/>
              </a:rPr>
              <a:t>In </a:t>
            </a:r>
            <a:r>
              <a:rPr lang="en-US" sz="2000" dirty="0" err="1" smtClean="0">
                <a:solidFill>
                  <a:srgbClr val="C00000"/>
                </a:solidFill>
                <a:latin typeface="+mn-lt"/>
              </a:rPr>
              <a:t>Floquet</a:t>
            </a:r>
            <a:r>
              <a:rPr lang="en-US" sz="2000" dirty="0" smtClean="0">
                <a:solidFill>
                  <a:srgbClr val="C00000"/>
                </a:solidFill>
                <a:latin typeface="+mn-lt"/>
              </a:rPr>
              <a:t> Coordinates</a:t>
            </a:r>
          </a:p>
        </p:txBody>
      </p:sp>
      <p:graphicFrame>
        <p:nvGraphicFramePr>
          <p:cNvPr id="8" name="Object 7"/>
          <p:cNvGraphicFramePr>
            <a:graphicFrameLocks noChangeAspect="1"/>
          </p:cNvGraphicFramePr>
          <p:nvPr>
            <p:extLst>
              <p:ext uri="{D42A27DB-BD31-4B8C-83A1-F6EECF244321}">
                <p14:modId xmlns:p14="http://schemas.microsoft.com/office/powerpoint/2010/main" val="2565971775"/>
              </p:ext>
            </p:extLst>
          </p:nvPr>
        </p:nvGraphicFramePr>
        <p:xfrm>
          <a:off x="821880" y="3048000"/>
          <a:ext cx="3610420" cy="1981200"/>
        </p:xfrm>
        <a:graphic>
          <a:graphicData uri="http://schemas.openxmlformats.org/presentationml/2006/ole">
            <mc:AlternateContent xmlns:mc="http://schemas.openxmlformats.org/markup-compatibility/2006">
              <mc:Choice xmlns:v="urn:schemas-microsoft-com:vml" Requires="v">
                <p:oleObj spid="_x0000_s717852" name="Equation" r:id="rId5" imgW="1689100" imgH="927100" progId="Equation.DSMT4">
                  <p:embed/>
                </p:oleObj>
              </mc:Choice>
              <mc:Fallback>
                <p:oleObj name="Equation" r:id="rId5" imgW="1689100" imgH="927100" progId="Equation.DSMT4">
                  <p:embed/>
                  <p:pic>
                    <p:nvPicPr>
                      <p:cNvPr id="0" name=""/>
                      <p:cNvPicPr/>
                      <p:nvPr/>
                    </p:nvPicPr>
                    <p:blipFill>
                      <a:blip r:embed="rId6"/>
                      <a:stretch>
                        <a:fillRect/>
                      </a:stretch>
                    </p:blipFill>
                    <p:spPr>
                      <a:xfrm>
                        <a:off x="821880" y="3048000"/>
                        <a:ext cx="3610420" cy="1981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32907043"/>
              </p:ext>
            </p:extLst>
          </p:nvPr>
        </p:nvGraphicFramePr>
        <p:xfrm>
          <a:off x="5753228" y="3124200"/>
          <a:ext cx="2125444" cy="1524000"/>
        </p:xfrm>
        <a:graphic>
          <a:graphicData uri="http://schemas.openxmlformats.org/presentationml/2006/ole">
            <mc:AlternateContent xmlns:mc="http://schemas.openxmlformats.org/markup-compatibility/2006">
              <mc:Choice xmlns:v="urn:schemas-microsoft-com:vml" Requires="v">
                <p:oleObj spid="_x0000_s717853" name="Equation" r:id="rId7" imgW="762000" imgH="546100" progId="Equation.DSMT4">
                  <p:embed/>
                </p:oleObj>
              </mc:Choice>
              <mc:Fallback>
                <p:oleObj name="Equation" r:id="rId7" imgW="762000" imgH="546100" progId="Equation.DSMT4">
                  <p:embed/>
                  <p:pic>
                    <p:nvPicPr>
                      <p:cNvPr id="0" name=""/>
                      <p:cNvPicPr/>
                      <p:nvPr/>
                    </p:nvPicPr>
                    <p:blipFill>
                      <a:blip r:embed="rId8"/>
                      <a:stretch>
                        <a:fillRect/>
                      </a:stretch>
                    </p:blipFill>
                    <p:spPr>
                      <a:xfrm>
                        <a:off x="5753228" y="3124200"/>
                        <a:ext cx="2125444" cy="15240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298804603"/>
              </p:ext>
            </p:extLst>
          </p:nvPr>
        </p:nvGraphicFramePr>
        <p:xfrm>
          <a:off x="4953000" y="5105400"/>
          <a:ext cx="3256008" cy="762000"/>
        </p:xfrm>
        <a:graphic>
          <a:graphicData uri="http://schemas.openxmlformats.org/presentationml/2006/ole">
            <mc:AlternateContent xmlns:mc="http://schemas.openxmlformats.org/markup-compatibility/2006">
              <mc:Choice xmlns:v="urn:schemas-microsoft-com:vml" Requires="v">
                <p:oleObj spid="_x0000_s717854" name="Equation" r:id="rId9" imgW="1193800" imgH="279400" progId="Equation.DSMT4">
                  <p:embed/>
                </p:oleObj>
              </mc:Choice>
              <mc:Fallback>
                <p:oleObj name="Equation" r:id="rId9" imgW="1193800" imgH="279400" progId="Equation.DSMT4">
                  <p:embed/>
                  <p:pic>
                    <p:nvPicPr>
                      <p:cNvPr id="0" name=""/>
                      <p:cNvPicPr/>
                      <p:nvPr/>
                    </p:nvPicPr>
                    <p:blipFill>
                      <a:blip r:embed="rId10"/>
                      <a:stretch>
                        <a:fillRect/>
                      </a:stretch>
                    </p:blipFill>
                    <p:spPr>
                      <a:xfrm>
                        <a:off x="4953000" y="5105400"/>
                        <a:ext cx="3256008" cy="762000"/>
                      </a:xfrm>
                      <a:prstGeom prst="rect">
                        <a:avLst/>
                      </a:prstGeom>
                    </p:spPr>
                  </p:pic>
                </p:oleObj>
              </mc:Fallback>
            </mc:AlternateContent>
          </a:graphicData>
        </a:graphic>
      </p:graphicFrame>
      <p:sp>
        <p:nvSpPr>
          <p:cNvPr id="17" name="Right Arrow 16"/>
          <p:cNvSpPr/>
          <p:nvPr/>
        </p:nvSpPr>
        <p:spPr>
          <a:xfrm>
            <a:off x="4753422" y="3657600"/>
            <a:ext cx="580578" cy="304800"/>
          </a:xfrm>
          <a:prstGeom prst="rightArrow">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6096000" y="5029200"/>
            <a:ext cx="2133600" cy="838200"/>
          </a:xfrm>
          <a:prstGeom prst="rect">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943600" y="5943600"/>
            <a:ext cx="2667000" cy="369332"/>
          </a:xfrm>
          <a:prstGeom prst="rect">
            <a:avLst/>
          </a:prstGeom>
          <a:noFill/>
        </p:spPr>
        <p:txBody>
          <a:bodyPr wrap="square" rtlCol="0">
            <a:spAutoFit/>
          </a:bodyPr>
          <a:lstStyle/>
          <a:p>
            <a:r>
              <a:rPr lang="en-US" sz="1800" dirty="0" smtClean="0">
                <a:solidFill>
                  <a:srgbClr val="C00000"/>
                </a:solidFill>
                <a:latin typeface="+mn-lt"/>
              </a:rPr>
              <a:t>Dimensionless coupling</a:t>
            </a:r>
          </a:p>
        </p:txBody>
      </p:sp>
    </p:spTree>
    <p:extLst>
      <p:ext uri="{BB962C8B-B14F-4D97-AF65-F5344CB8AC3E}">
        <p14:creationId xmlns:p14="http://schemas.microsoft.com/office/powerpoint/2010/main" val="2334680910"/>
      </p:ext>
    </p:extLst>
  </p:cSld>
  <p:clrMapOvr>
    <a:masterClrMapping/>
  </p:clrMapOvr>
  <p:transition xmlns:p14="http://schemas.microsoft.com/office/powerpoint/2010/mai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Coupled Tunes</a:t>
            </a:r>
            <a:endParaRPr lang="en-US" dirty="0"/>
          </a:p>
        </p:txBody>
      </p:sp>
      <p:sp>
        <p:nvSpPr>
          <p:cNvPr id="2" name="Date Placeholder 1"/>
          <p:cNvSpPr>
            <a:spLocks noGrp="1"/>
          </p:cNvSpPr>
          <p:nvPr>
            <p:ph type="dt" sz="half" idx="10"/>
          </p:nvPr>
        </p:nvSpPr>
        <p:spPr/>
        <p:txBody>
          <a:bodyPr/>
          <a:lstStyle/>
          <a:p>
            <a:pPr>
              <a:defRPr/>
            </a:pPr>
            <a:r>
              <a:rPr lang="en-US" smtClean="0"/>
              <a:t>USPAS, Ft. Collins, CO June 13-24, 2016</a:t>
            </a:r>
            <a:endParaRPr lang="en-US" dirty="0"/>
          </a:p>
        </p:txBody>
      </p:sp>
      <p:sp>
        <p:nvSpPr>
          <p:cNvPr id="3" name="Footer Placeholder 2"/>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4" name="Slide Number Placeholder 3"/>
          <p:cNvSpPr>
            <a:spLocks noGrp="1"/>
          </p:cNvSpPr>
          <p:nvPr>
            <p:ph type="sldNum" sz="quarter" idx="12"/>
          </p:nvPr>
        </p:nvSpPr>
        <p:spPr/>
        <p:txBody>
          <a:bodyPr/>
          <a:lstStyle/>
          <a:p>
            <a:pPr>
              <a:defRPr/>
            </a:pPr>
            <a:fld id="{7A871096-0617-41A5-9758-D80165640925}" type="slidenum">
              <a:rPr lang="en-US" smtClean="0"/>
              <a:pPr>
                <a:defRPr/>
              </a:pPr>
              <a:t>21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16395261"/>
              </p:ext>
            </p:extLst>
          </p:nvPr>
        </p:nvGraphicFramePr>
        <p:xfrm>
          <a:off x="696913" y="622300"/>
          <a:ext cx="3046670" cy="2867455"/>
        </p:xfrm>
        <a:graphic>
          <a:graphicData uri="http://schemas.openxmlformats.org/presentationml/2006/ole">
            <mc:AlternateContent xmlns:mc="http://schemas.openxmlformats.org/markup-compatibility/2006">
              <mc:Choice xmlns:v="urn:schemas-microsoft-com:vml" Requires="v">
                <p:oleObj spid="_x0000_s713890" name="Equation" r:id="rId3" imgW="1663700" imgH="1562100" progId="Equation.DSMT4">
                  <p:embed/>
                </p:oleObj>
              </mc:Choice>
              <mc:Fallback>
                <p:oleObj name="Equation" r:id="rId3" imgW="1663700" imgH="1562100" progId="Equation.DSMT4">
                  <p:embed/>
                  <p:pic>
                    <p:nvPicPr>
                      <p:cNvPr id="0" name=""/>
                      <p:cNvPicPr/>
                      <p:nvPr/>
                    </p:nvPicPr>
                    <p:blipFill>
                      <a:blip r:embed="rId4"/>
                      <a:stretch>
                        <a:fillRect/>
                      </a:stretch>
                    </p:blipFill>
                    <p:spPr>
                      <a:xfrm>
                        <a:off x="696913" y="622300"/>
                        <a:ext cx="3046670" cy="2867455"/>
                      </a:xfrm>
                      <a:prstGeom prst="rect">
                        <a:avLst/>
                      </a:prstGeom>
                    </p:spPr>
                  </p:pic>
                </p:oleObj>
              </mc:Fallback>
            </mc:AlternateContent>
          </a:graphicData>
        </a:graphic>
      </p:graphicFrame>
      <p:sp>
        <p:nvSpPr>
          <p:cNvPr id="7" name="TextBox 6"/>
          <p:cNvSpPr txBox="1"/>
          <p:nvPr/>
        </p:nvSpPr>
        <p:spPr>
          <a:xfrm>
            <a:off x="4915933" y="1384315"/>
            <a:ext cx="3505200" cy="369332"/>
          </a:xfrm>
          <a:prstGeom prst="rect">
            <a:avLst/>
          </a:prstGeom>
          <a:noFill/>
        </p:spPr>
        <p:txBody>
          <a:bodyPr wrap="square" rtlCol="0">
            <a:spAutoFit/>
          </a:bodyPr>
          <a:lstStyle/>
          <a:p>
            <a:r>
              <a:rPr lang="en-US" sz="1800" dirty="0" smtClean="0">
                <a:solidFill>
                  <a:srgbClr val="C00000"/>
                </a:solidFill>
                <a:latin typeface="+mn-lt"/>
              </a:rPr>
              <a:t>If there’s no coupling, then</a:t>
            </a:r>
          </a:p>
        </p:txBody>
      </p:sp>
      <p:graphicFrame>
        <p:nvGraphicFramePr>
          <p:cNvPr id="8" name="Object 7"/>
          <p:cNvGraphicFramePr>
            <a:graphicFrameLocks noChangeAspect="1"/>
          </p:cNvGraphicFramePr>
          <p:nvPr>
            <p:extLst>
              <p:ext uri="{D42A27DB-BD31-4B8C-83A1-F6EECF244321}">
                <p14:modId xmlns:p14="http://schemas.microsoft.com/office/powerpoint/2010/main" val="4080325902"/>
              </p:ext>
            </p:extLst>
          </p:nvPr>
        </p:nvGraphicFramePr>
        <p:xfrm>
          <a:off x="5657264" y="1907665"/>
          <a:ext cx="1519238" cy="1270000"/>
        </p:xfrm>
        <a:graphic>
          <a:graphicData uri="http://schemas.openxmlformats.org/presentationml/2006/ole">
            <mc:AlternateContent xmlns:mc="http://schemas.openxmlformats.org/markup-compatibility/2006">
              <mc:Choice xmlns:v="urn:schemas-microsoft-com:vml" Requires="v">
                <p:oleObj spid="_x0000_s713891" name="Equation" r:id="rId5" imgW="762000" imgH="635000" progId="Equation.DSMT4">
                  <p:embed/>
                </p:oleObj>
              </mc:Choice>
              <mc:Fallback>
                <p:oleObj name="Equation" r:id="rId5" imgW="762000" imgH="635000" progId="Equation.DSMT4">
                  <p:embed/>
                  <p:pic>
                    <p:nvPicPr>
                      <p:cNvPr id="0" name=""/>
                      <p:cNvPicPr/>
                      <p:nvPr/>
                    </p:nvPicPr>
                    <p:blipFill>
                      <a:blip r:embed="rId6"/>
                      <a:stretch>
                        <a:fillRect/>
                      </a:stretch>
                    </p:blipFill>
                    <p:spPr>
                      <a:xfrm>
                        <a:off x="5657264" y="1907665"/>
                        <a:ext cx="1519238" cy="1270000"/>
                      </a:xfrm>
                      <a:prstGeom prst="rect">
                        <a:avLst/>
                      </a:prstGeom>
                    </p:spPr>
                  </p:pic>
                </p:oleObj>
              </mc:Fallback>
            </mc:AlternateContent>
          </a:graphicData>
        </a:graphic>
      </p:graphicFrame>
      <p:sp>
        <p:nvSpPr>
          <p:cNvPr id="9" name="TextBox 8"/>
          <p:cNvSpPr txBox="1"/>
          <p:nvPr/>
        </p:nvSpPr>
        <p:spPr>
          <a:xfrm>
            <a:off x="467259" y="3505200"/>
            <a:ext cx="3505200" cy="646331"/>
          </a:xfrm>
          <a:prstGeom prst="rect">
            <a:avLst/>
          </a:prstGeom>
          <a:noFill/>
        </p:spPr>
        <p:txBody>
          <a:bodyPr wrap="square" rtlCol="0">
            <a:spAutoFit/>
          </a:bodyPr>
          <a:lstStyle/>
          <a:p>
            <a:r>
              <a:rPr lang="en-US" sz="1800" dirty="0" smtClean="0">
                <a:solidFill>
                  <a:srgbClr val="C00000"/>
                </a:solidFill>
                <a:latin typeface="+mn-lt"/>
              </a:rPr>
              <a:t>If there’s coupling, then there will always be a tune split </a:t>
            </a:r>
          </a:p>
        </p:txBody>
      </p:sp>
      <p:sp>
        <p:nvSpPr>
          <p:cNvPr id="11" name="Rectangle 10"/>
          <p:cNvSpPr/>
          <p:nvPr/>
        </p:nvSpPr>
        <p:spPr>
          <a:xfrm>
            <a:off x="4257692" y="3551247"/>
            <a:ext cx="4495800"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257692" y="4846647"/>
            <a:ext cx="1981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6696092" y="3551247"/>
            <a:ext cx="1905000" cy="1143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257692" y="4999047"/>
            <a:ext cx="1981200" cy="1143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96092" y="4846647"/>
            <a:ext cx="1981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6243596" y="4688151"/>
            <a:ext cx="470388" cy="155448"/>
          </a:xfrm>
          <a:custGeom>
            <a:avLst/>
            <a:gdLst>
              <a:gd name="connsiteX0" fmla="*/ 0 w 470388"/>
              <a:gd name="connsiteY0" fmla="*/ 134388 h 134876"/>
              <a:gd name="connsiteX1" fmla="*/ 235194 w 470388"/>
              <a:gd name="connsiteY1" fmla="*/ 114230 h 134876"/>
              <a:gd name="connsiteX2" fmla="*/ 470388 w 470388"/>
              <a:gd name="connsiteY2" fmla="*/ 0 h 134876"/>
            </a:gdLst>
            <a:ahLst/>
            <a:cxnLst>
              <a:cxn ang="0">
                <a:pos x="connsiteX0" y="connsiteY0"/>
              </a:cxn>
              <a:cxn ang="0">
                <a:pos x="connsiteX1" y="connsiteY1"/>
              </a:cxn>
              <a:cxn ang="0">
                <a:pos x="connsiteX2" y="connsiteY2"/>
              </a:cxn>
            </a:cxnLst>
            <a:rect l="l" t="t" r="r" b="b"/>
            <a:pathLst>
              <a:path w="470388" h="134876">
                <a:moveTo>
                  <a:pt x="0" y="134388"/>
                </a:moveTo>
                <a:cubicBezTo>
                  <a:pt x="78398" y="135508"/>
                  <a:pt x="156796" y="136628"/>
                  <a:pt x="235194" y="114230"/>
                </a:cubicBezTo>
                <a:cubicBezTo>
                  <a:pt x="313592" y="91832"/>
                  <a:pt x="470388" y="0"/>
                  <a:pt x="470388" y="0"/>
                </a:cubicBezTo>
              </a:path>
            </a:pathLst>
          </a:cu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rot="10800000">
            <a:off x="6238892" y="4846647"/>
            <a:ext cx="470388" cy="155448"/>
          </a:xfrm>
          <a:custGeom>
            <a:avLst/>
            <a:gdLst>
              <a:gd name="connsiteX0" fmla="*/ 0 w 470388"/>
              <a:gd name="connsiteY0" fmla="*/ 134388 h 134876"/>
              <a:gd name="connsiteX1" fmla="*/ 235194 w 470388"/>
              <a:gd name="connsiteY1" fmla="*/ 114230 h 134876"/>
              <a:gd name="connsiteX2" fmla="*/ 470388 w 470388"/>
              <a:gd name="connsiteY2" fmla="*/ 0 h 134876"/>
            </a:gdLst>
            <a:ahLst/>
            <a:cxnLst>
              <a:cxn ang="0">
                <a:pos x="connsiteX0" y="connsiteY0"/>
              </a:cxn>
              <a:cxn ang="0">
                <a:pos x="connsiteX1" y="connsiteY1"/>
              </a:cxn>
              <a:cxn ang="0">
                <a:pos x="connsiteX2" y="connsiteY2"/>
              </a:cxn>
            </a:cxnLst>
            <a:rect l="l" t="t" r="r" b="b"/>
            <a:pathLst>
              <a:path w="470388" h="134876">
                <a:moveTo>
                  <a:pt x="0" y="134388"/>
                </a:moveTo>
                <a:cubicBezTo>
                  <a:pt x="78398" y="135508"/>
                  <a:pt x="156796" y="136628"/>
                  <a:pt x="235194" y="114230"/>
                </a:cubicBezTo>
                <a:cubicBezTo>
                  <a:pt x="313592" y="91832"/>
                  <a:pt x="470388" y="0"/>
                  <a:pt x="470388" y="0"/>
                </a:cubicBezTo>
              </a:path>
            </a:pathLst>
          </a:cu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141259021"/>
              </p:ext>
            </p:extLst>
          </p:nvPr>
        </p:nvGraphicFramePr>
        <p:xfrm>
          <a:off x="3838592" y="3627447"/>
          <a:ext cx="369888" cy="420688"/>
        </p:xfrm>
        <a:graphic>
          <a:graphicData uri="http://schemas.openxmlformats.org/presentationml/2006/ole">
            <mc:AlternateContent xmlns:mc="http://schemas.openxmlformats.org/markup-compatibility/2006">
              <mc:Choice xmlns:v="urn:schemas-microsoft-com:vml" Requires="v">
                <p:oleObj spid="_x0000_s713892" name="Equation" r:id="rId7" imgW="177800" imgH="203200" progId="Equation.DSMT4">
                  <p:embed/>
                </p:oleObj>
              </mc:Choice>
              <mc:Fallback>
                <p:oleObj name="Equation" r:id="rId7" imgW="177800" imgH="203200" progId="Equation.DSMT4">
                  <p:embed/>
                  <p:pic>
                    <p:nvPicPr>
                      <p:cNvPr id="0" name=""/>
                      <p:cNvPicPr/>
                      <p:nvPr/>
                    </p:nvPicPr>
                    <p:blipFill>
                      <a:blip r:embed="rId8"/>
                      <a:stretch>
                        <a:fillRect/>
                      </a:stretch>
                    </p:blipFill>
                    <p:spPr>
                      <a:xfrm>
                        <a:off x="3838592" y="3627447"/>
                        <a:ext cx="369888" cy="42068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904576324"/>
              </p:ext>
            </p:extLst>
          </p:nvPr>
        </p:nvGraphicFramePr>
        <p:xfrm>
          <a:off x="3838592" y="4592647"/>
          <a:ext cx="368300" cy="473075"/>
        </p:xfrm>
        <a:graphic>
          <a:graphicData uri="http://schemas.openxmlformats.org/presentationml/2006/ole">
            <mc:AlternateContent xmlns:mc="http://schemas.openxmlformats.org/markup-compatibility/2006">
              <mc:Choice xmlns:v="urn:schemas-microsoft-com:vml" Requires="v">
                <p:oleObj spid="_x0000_s713893" name="Equation" r:id="rId9" imgW="177800" imgH="228600" progId="Equation.DSMT4">
                  <p:embed/>
                </p:oleObj>
              </mc:Choice>
              <mc:Fallback>
                <p:oleObj name="Equation" r:id="rId9" imgW="177800" imgH="228600" progId="Equation.DSMT4">
                  <p:embed/>
                  <p:pic>
                    <p:nvPicPr>
                      <p:cNvPr id="0" name=""/>
                      <p:cNvPicPr/>
                      <p:nvPr/>
                    </p:nvPicPr>
                    <p:blipFill>
                      <a:blip r:embed="rId10"/>
                      <a:stretch>
                        <a:fillRect/>
                      </a:stretch>
                    </p:blipFill>
                    <p:spPr>
                      <a:xfrm>
                        <a:off x="3838592" y="4592647"/>
                        <a:ext cx="368300" cy="47307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258671246"/>
              </p:ext>
            </p:extLst>
          </p:nvPr>
        </p:nvGraphicFramePr>
        <p:xfrm>
          <a:off x="8385192" y="6142047"/>
          <a:ext cx="366713" cy="420688"/>
        </p:xfrm>
        <a:graphic>
          <a:graphicData uri="http://schemas.openxmlformats.org/presentationml/2006/ole">
            <mc:AlternateContent xmlns:mc="http://schemas.openxmlformats.org/markup-compatibility/2006">
              <mc:Choice xmlns:v="urn:schemas-microsoft-com:vml" Requires="v">
                <p:oleObj spid="_x0000_s713894" name="Equation" r:id="rId11" imgW="177800" imgH="203200" progId="Equation.DSMT4">
                  <p:embed/>
                </p:oleObj>
              </mc:Choice>
              <mc:Fallback>
                <p:oleObj name="Equation" r:id="rId11" imgW="177800" imgH="203200" progId="Equation.DSMT4">
                  <p:embed/>
                  <p:pic>
                    <p:nvPicPr>
                      <p:cNvPr id="0" name=""/>
                      <p:cNvPicPr/>
                      <p:nvPr/>
                    </p:nvPicPr>
                    <p:blipFill>
                      <a:blip r:embed="rId12"/>
                      <a:stretch>
                        <a:fillRect/>
                      </a:stretch>
                    </p:blipFill>
                    <p:spPr>
                      <a:xfrm>
                        <a:off x="8385192" y="6142047"/>
                        <a:ext cx="366713" cy="420688"/>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403180817"/>
              </p:ext>
            </p:extLst>
          </p:nvPr>
        </p:nvGraphicFramePr>
        <p:xfrm>
          <a:off x="7561280" y="3551247"/>
          <a:ext cx="368300" cy="420688"/>
        </p:xfrm>
        <a:graphic>
          <a:graphicData uri="http://schemas.openxmlformats.org/presentationml/2006/ole">
            <mc:AlternateContent xmlns:mc="http://schemas.openxmlformats.org/markup-compatibility/2006">
              <mc:Choice xmlns:v="urn:schemas-microsoft-com:vml" Requires="v">
                <p:oleObj spid="_x0000_s713895" name="Equation" r:id="rId13" imgW="177800" imgH="203200" progId="Equation.DSMT4">
                  <p:embed/>
                </p:oleObj>
              </mc:Choice>
              <mc:Fallback>
                <p:oleObj name="Equation" r:id="rId13" imgW="177800" imgH="203200" progId="Equation.DSMT4">
                  <p:embed/>
                  <p:pic>
                    <p:nvPicPr>
                      <p:cNvPr id="0" name=""/>
                      <p:cNvPicPr/>
                      <p:nvPr/>
                    </p:nvPicPr>
                    <p:blipFill>
                      <a:blip r:embed="rId14"/>
                      <a:stretch>
                        <a:fillRect/>
                      </a:stretch>
                    </p:blipFill>
                    <p:spPr>
                      <a:xfrm>
                        <a:off x="7561280" y="3551247"/>
                        <a:ext cx="368300" cy="420688"/>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42210026"/>
              </p:ext>
            </p:extLst>
          </p:nvPr>
        </p:nvGraphicFramePr>
        <p:xfrm>
          <a:off x="8031180" y="4465647"/>
          <a:ext cx="368300" cy="420688"/>
        </p:xfrm>
        <a:graphic>
          <a:graphicData uri="http://schemas.openxmlformats.org/presentationml/2006/ole">
            <mc:AlternateContent xmlns:mc="http://schemas.openxmlformats.org/markup-compatibility/2006">
              <mc:Choice xmlns:v="urn:schemas-microsoft-com:vml" Requires="v">
                <p:oleObj spid="_x0000_s713896" name="Equation" r:id="rId15" imgW="177800" imgH="203200" progId="Equation.DSMT4">
                  <p:embed/>
                </p:oleObj>
              </mc:Choice>
              <mc:Fallback>
                <p:oleObj name="Equation" r:id="rId15" imgW="177800" imgH="203200" progId="Equation.DSMT4">
                  <p:embed/>
                  <p:pic>
                    <p:nvPicPr>
                      <p:cNvPr id="0" name=""/>
                      <p:cNvPicPr/>
                      <p:nvPr/>
                    </p:nvPicPr>
                    <p:blipFill>
                      <a:blip r:embed="rId16"/>
                      <a:stretch>
                        <a:fillRect/>
                      </a:stretch>
                    </p:blipFill>
                    <p:spPr>
                      <a:xfrm>
                        <a:off x="8031180" y="4465647"/>
                        <a:ext cx="368300" cy="420688"/>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075051335"/>
              </p:ext>
            </p:extLst>
          </p:nvPr>
        </p:nvGraphicFramePr>
        <p:xfrm>
          <a:off x="6754830" y="5126047"/>
          <a:ext cx="949325" cy="473075"/>
        </p:xfrm>
        <a:graphic>
          <a:graphicData uri="http://schemas.openxmlformats.org/presentationml/2006/ole">
            <mc:AlternateContent xmlns:mc="http://schemas.openxmlformats.org/markup-compatibility/2006">
              <mc:Choice xmlns:v="urn:schemas-microsoft-com:vml" Requires="v">
                <p:oleObj spid="_x0000_s713897" name="Equation" r:id="rId17" imgW="457200" imgH="228600" progId="Equation.DSMT4">
                  <p:embed/>
                </p:oleObj>
              </mc:Choice>
              <mc:Fallback>
                <p:oleObj name="Equation" r:id="rId17" imgW="457200" imgH="228600" progId="Equation.DSMT4">
                  <p:embed/>
                  <p:pic>
                    <p:nvPicPr>
                      <p:cNvPr id="0" name=""/>
                      <p:cNvPicPr/>
                      <p:nvPr/>
                    </p:nvPicPr>
                    <p:blipFill>
                      <a:blip r:embed="rId18"/>
                      <a:stretch>
                        <a:fillRect/>
                      </a:stretch>
                    </p:blipFill>
                    <p:spPr>
                      <a:xfrm>
                        <a:off x="6754830" y="5126047"/>
                        <a:ext cx="949325" cy="473075"/>
                      </a:xfrm>
                      <a:prstGeom prst="rect">
                        <a:avLst/>
                      </a:prstGeom>
                    </p:spPr>
                  </p:pic>
                </p:oleObj>
              </mc:Fallback>
            </mc:AlternateContent>
          </a:graphicData>
        </a:graphic>
      </p:graphicFrame>
      <p:cxnSp>
        <p:nvCxnSpPr>
          <p:cNvPr id="25" name="Straight Arrow Connector 24"/>
          <p:cNvCxnSpPr/>
          <p:nvPr/>
        </p:nvCxnSpPr>
        <p:spPr>
          <a:xfrm flipH="1" flipV="1">
            <a:off x="6543692" y="4922847"/>
            <a:ext cx="228600" cy="304800"/>
          </a:xfrm>
          <a:prstGeom prst="straightConnector1">
            <a:avLst/>
          </a:prstGeom>
          <a:ln w="12700">
            <a:solidFill>
              <a:srgbClr val="CC3399"/>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38059315"/>
              </p:ext>
            </p:extLst>
          </p:nvPr>
        </p:nvGraphicFramePr>
        <p:xfrm>
          <a:off x="903288" y="4191000"/>
          <a:ext cx="2571750" cy="2133600"/>
        </p:xfrm>
        <a:graphic>
          <a:graphicData uri="http://schemas.openxmlformats.org/presentationml/2006/ole">
            <mc:AlternateContent xmlns:mc="http://schemas.openxmlformats.org/markup-compatibility/2006">
              <mc:Choice xmlns:v="urn:schemas-microsoft-com:vml" Requires="v">
                <p:oleObj spid="_x0000_s713898" name="Equation" r:id="rId19" imgW="1397000" imgH="1155700" progId="Equation.DSMT4">
                  <p:embed/>
                </p:oleObj>
              </mc:Choice>
              <mc:Fallback>
                <p:oleObj name="Equation" r:id="rId19" imgW="1397000" imgH="1155700" progId="Equation.DSMT4">
                  <p:embed/>
                  <p:pic>
                    <p:nvPicPr>
                      <p:cNvPr id="0" name=""/>
                      <p:cNvPicPr/>
                      <p:nvPr/>
                    </p:nvPicPr>
                    <p:blipFill>
                      <a:blip r:embed="rId20"/>
                      <a:stretch>
                        <a:fillRect/>
                      </a:stretch>
                    </p:blipFill>
                    <p:spPr>
                      <a:xfrm>
                        <a:off x="903288" y="4191000"/>
                        <a:ext cx="2571750" cy="21336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288833019"/>
              </p:ext>
            </p:extLst>
          </p:nvPr>
        </p:nvGraphicFramePr>
        <p:xfrm>
          <a:off x="4483627" y="714410"/>
          <a:ext cx="1281358" cy="469864"/>
        </p:xfrm>
        <a:graphic>
          <a:graphicData uri="http://schemas.openxmlformats.org/presentationml/2006/ole">
            <mc:AlternateContent xmlns:mc="http://schemas.openxmlformats.org/markup-compatibility/2006">
              <mc:Choice xmlns:v="urn:schemas-microsoft-com:vml" Requires="v">
                <p:oleObj spid="_x0000_s713899" name="Equation" r:id="rId21" imgW="762000" imgH="279400" progId="Equation.DSMT4">
                  <p:embed/>
                </p:oleObj>
              </mc:Choice>
              <mc:Fallback>
                <p:oleObj name="Equation" r:id="rId21" imgW="762000" imgH="279400" progId="Equation.DSMT4">
                  <p:embed/>
                  <p:pic>
                    <p:nvPicPr>
                      <p:cNvPr id="0" name=""/>
                      <p:cNvPicPr/>
                      <p:nvPr/>
                    </p:nvPicPr>
                    <p:blipFill>
                      <a:blip r:embed="rId22"/>
                      <a:stretch>
                        <a:fillRect/>
                      </a:stretch>
                    </p:blipFill>
                    <p:spPr>
                      <a:xfrm>
                        <a:off x="4483627" y="714410"/>
                        <a:ext cx="1281358" cy="469864"/>
                      </a:xfrm>
                      <a:prstGeom prst="rect">
                        <a:avLst/>
                      </a:prstGeom>
                    </p:spPr>
                  </p:pic>
                </p:oleObj>
              </mc:Fallback>
            </mc:AlternateContent>
          </a:graphicData>
        </a:graphic>
      </p:graphicFrame>
      <p:cxnSp>
        <p:nvCxnSpPr>
          <p:cNvPr id="23" name="Straight Arrow Connector 22"/>
          <p:cNvCxnSpPr/>
          <p:nvPr/>
        </p:nvCxnSpPr>
        <p:spPr>
          <a:xfrm flipH="1">
            <a:off x="3214456" y="1177453"/>
            <a:ext cx="1256679" cy="965775"/>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846605" y="5067015"/>
            <a:ext cx="2751468" cy="138913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856508"/>
      </p:ext>
    </p:extLst>
  </p:cSld>
  <p:clrMapOvr>
    <a:masterClrMapping/>
  </p:clrMapOvr>
  <p:transition xmlns:p14="http://schemas.microsoft.com/office/powerpoint/2010/mai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Tune Coupling in LHC</a:t>
            </a:r>
            <a:endParaRPr lang="en-US"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22</a:t>
            </a:fld>
            <a:endParaRPr lang="en-US"/>
          </a:p>
        </p:txBody>
      </p:sp>
      <p:pic>
        <p:nvPicPr>
          <p:cNvPr id="7" name="Picture 1" descr="https://ab-dep-op-elogbook.web.cern.ch/ab-dep-op-elogbook/elogbook/attach.php?attachId=1056849&amp;type=png&amp;fname=20091205104902.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479" y="851239"/>
            <a:ext cx="7423413" cy="5357967"/>
          </a:xfrm>
          <a:prstGeom prst="rect">
            <a:avLst/>
          </a:prstGeom>
          <a:noFill/>
        </p:spPr>
      </p:pic>
      <p:cxnSp>
        <p:nvCxnSpPr>
          <p:cNvPr id="9" name="Straight Arrow Connector 8"/>
          <p:cNvCxnSpPr/>
          <p:nvPr/>
        </p:nvCxnSpPr>
        <p:spPr>
          <a:xfrm flipV="1">
            <a:off x="5635217" y="2685650"/>
            <a:ext cx="873062" cy="1719875"/>
          </a:xfrm>
          <a:prstGeom prst="straightConnector1">
            <a:avLst/>
          </a:prstGeom>
          <a:ln w="12700">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766504" y="2791489"/>
            <a:ext cx="813260" cy="1488611"/>
          </a:xfrm>
          <a:prstGeom prst="straightConnector1">
            <a:avLst/>
          </a:prstGeom>
          <a:ln w="12700">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7928394"/>
      </p:ext>
    </p:extLst>
  </p:cSld>
  <p:clrMapOvr>
    <a:masterClrMapping/>
  </p:clrMapOvr>
  <p:transition xmlns:p14="http://schemas.microsoft.com/office/powerpoint/2010/mai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NSLS-II 3 </a:t>
            </a:r>
            <a:r>
              <a:rPr lang="en-US" dirty="0" err="1" smtClean="0"/>
              <a:t>GeV</a:t>
            </a:r>
            <a:r>
              <a:rPr lang="en-US" dirty="0" smtClean="0"/>
              <a:t> Electron Ring (BNL)</a:t>
            </a:r>
            <a:endParaRPr lang="en-US" dirty="0"/>
          </a:p>
        </p:txBody>
      </p:sp>
      <p:sp>
        <p:nvSpPr>
          <p:cNvPr id="7" name="Content Placeholder 6"/>
          <p:cNvSpPr>
            <a:spLocks noGrp="1"/>
          </p:cNvSpPr>
          <p:nvPr>
            <p:ph idx="1"/>
          </p:nvPr>
        </p:nvSpPr>
        <p:spPr/>
        <p:txBody>
          <a:bodyPr/>
          <a:lstStyle/>
          <a:p>
            <a:r>
              <a:rPr lang="en-US" dirty="0" smtClean="0"/>
              <a:t>Minimum tune separation before and after correction.</a:t>
            </a:r>
            <a:endParaRPr lang="en-US" dirty="0"/>
          </a:p>
        </p:txBody>
      </p:sp>
      <p:sp>
        <p:nvSpPr>
          <p:cNvPr id="3" name="Date Placeholder 2"/>
          <p:cNvSpPr>
            <a:spLocks noGrp="1"/>
          </p:cNvSpPr>
          <p:nvPr>
            <p:ph type="dt" sz="half" idx="10"/>
          </p:nvPr>
        </p:nvSpPr>
        <p:spPr/>
        <p:txBody>
          <a:bodyPr/>
          <a:lstStyle/>
          <a:p>
            <a:pPr>
              <a:defRPr/>
            </a:pPr>
            <a:r>
              <a:rPr lang="en-US" smtClean="0"/>
              <a:t>USPAS, Ft. Collins, CO June 13-24, 2016</a:t>
            </a:r>
            <a:endParaRPr lang="en-US" dirty="0"/>
          </a:p>
        </p:txBody>
      </p:sp>
      <p:sp>
        <p:nvSpPr>
          <p:cNvPr id="4" name="Footer Placeholder 3"/>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5" name="Slide Number Placeholder 4"/>
          <p:cNvSpPr>
            <a:spLocks noGrp="1"/>
          </p:cNvSpPr>
          <p:nvPr>
            <p:ph type="sldNum" sz="quarter" idx="12"/>
          </p:nvPr>
        </p:nvSpPr>
        <p:spPr/>
        <p:txBody>
          <a:bodyPr/>
          <a:lstStyle/>
          <a:p>
            <a:pPr>
              <a:defRPr/>
            </a:pPr>
            <a:fld id="{BAB536C3-BB10-4165-8E74-99838CB51702}" type="slidenum">
              <a:rPr lang="en-US" smtClean="0"/>
              <a:pPr>
                <a:defRPr/>
              </a:pPr>
              <a:t>23</a:t>
            </a:fld>
            <a:endParaRPr lang="en-US"/>
          </a:p>
        </p:txBody>
      </p:sp>
      <p:pic>
        <p:nvPicPr>
          <p:cNvPr id="6" name="Picture 5"/>
          <p:cNvPicPr>
            <a:picLocks noChangeAspect="1"/>
          </p:cNvPicPr>
          <p:nvPr/>
        </p:nvPicPr>
        <p:blipFill>
          <a:blip r:embed="rId2"/>
          <a:stretch>
            <a:fillRect/>
          </a:stretch>
        </p:blipFill>
        <p:spPr>
          <a:xfrm>
            <a:off x="1665927" y="1283291"/>
            <a:ext cx="6059347" cy="4988392"/>
          </a:xfrm>
          <a:prstGeom prst="rect">
            <a:avLst/>
          </a:prstGeom>
        </p:spPr>
      </p:pic>
    </p:spTree>
    <p:extLst>
      <p:ext uri="{BB962C8B-B14F-4D97-AF65-F5344CB8AC3E}">
        <p14:creationId xmlns:p14="http://schemas.microsoft.com/office/powerpoint/2010/main" val="3127867443"/>
      </p:ext>
    </p:extLst>
  </p:cSld>
  <p:clrMapOvr>
    <a:masterClrMapping/>
  </p:clrMapOvr>
  <p:transition xmlns:p14="http://schemas.microsoft.com/office/powerpoint/2010/mai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Problem (from 2012 final)</a:t>
            </a:r>
            <a:endParaRPr lang="en-US" dirty="0"/>
          </a:p>
        </p:txBody>
      </p:sp>
      <p:sp>
        <p:nvSpPr>
          <p:cNvPr id="3" name="Content Placeholder 2"/>
          <p:cNvSpPr>
            <a:spLocks noGrp="1"/>
          </p:cNvSpPr>
          <p:nvPr>
            <p:ph idx="1"/>
          </p:nvPr>
        </p:nvSpPr>
        <p:spPr>
          <a:xfrm>
            <a:off x="503776" y="690225"/>
            <a:ext cx="8251825" cy="1082569"/>
          </a:xfrm>
        </p:spPr>
        <p:txBody>
          <a:bodyPr/>
          <a:lstStyle/>
          <a:p>
            <a:r>
              <a:rPr lang="en-US" sz="2000" dirty="0" smtClean="0"/>
              <a:t>A 10 </a:t>
            </a:r>
            <a:r>
              <a:rPr lang="en-US" sz="2000" dirty="0" err="1" smtClean="0"/>
              <a:t>GeV</a:t>
            </a:r>
            <a:r>
              <a:rPr lang="en-US" sz="2000" dirty="0" smtClean="0"/>
              <a:t> proton synchrotron is found to have a minimum tune separation of .02.  If this is due to coupling, determine the dimensionless coupling strength </a:t>
            </a:r>
            <a:r>
              <a:rPr lang="en-US" sz="2000" dirty="0" smtClean="0">
                <a:latin typeface="Symbol" charset="2"/>
                <a:cs typeface="Symbol" charset="2"/>
              </a:rPr>
              <a:t>k</a:t>
            </a:r>
          </a:p>
          <a:p>
            <a:endParaRPr lang="en-US" sz="2000" dirty="0">
              <a:latin typeface="Symbol" charset="2"/>
              <a:cs typeface="Symbol" charset="2"/>
            </a:endParaRPr>
          </a:p>
          <a:p>
            <a:endParaRPr lang="en-US" sz="2000" dirty="0" smtClean="0">
              <a:latin typeface="Symbol" charset="2"/>
              <a:cs typeface="Symbol" charset="2"/>
            </a:endParaRPr>
          </a:p>
          <a:p>
            <a:endParaRPr lang="en-US" sz="2000" dirty="0">
              <a:latin typeface="Symbol" charset="2"/>
              <a:cs typeface="Symbol" charset="2"/>
            </a:endParaRPr>
          </a:p>
          <a:p>
            <a:endParaRPr lang="en-US" sz="2000" dirty="0" smtClean="0">
              <a:latin typeface="Symbol" charset="2"/>
              <a:cs typeface="Symbol" charset="2"/>
            </a:endParaRPr>
          </a:p>
          <a:p>
            <a:endParaRPr lang="en-US" sz="2000" dirty="0">
              <a:latin typeface="Symbol" charset="2"/>
              <a:cs typeface="Symbol" charset="2"/>
            </a:endParaRPr>
          </a:p>
          <a:p>
            <a:endParaRPr lang="en-US" sz="2000" dirty="0" smtClean="0">
              <a:latin typeface="Symbol" charset="2"/>
              <a:cs typeface="Symbol" charset="2"/>
            </a:endParaRPr>
          </a:p>
          <a:p>
            <a:r>
              <a:rPr lang="en-US" sz="2000" dirty="0" smtClean="0">
                <a:cs typeface="Symbol" charset="2"/>
              </a:rPr>
              <a:t>If a skew quadrupole is located at a location where </a:t>
            </a:r>
            <a:r>
              <a:rPr lang="en-US" sz="2000" dirty="0" err="1" smtClean="0">
                <a:cs typeface="Symbol" charset="2"/>
              </a:rPr>
              <a:t>bx</a:t>
            </a:r>
            <a:r>
              <a:rPr lang="en-US" sz="2000" dirty="0" smtClean="0">
                <a:cs typeface="Symbol" charset="2"/>
              </a:rPr>
              <a:t>=50m and by=20, what integrated skew quadrupole field would be required to generate this tune splitting?</a:t>
            </a:r>
            <a:endParaRPr lang="en-US" sz="2000" dirty="0">
              <a:cs typeface="Symbol" charset="2"/>
            </a:endParaRPr>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24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130507173"/>
              </p:ext>
            </p:extLst>
          </p:nvPr>
        </p:nvGraphicFramePr>
        <p:xfrm>
          <a:off x="4140200" y="3454400"/>
          <a:ext cx="114300" cy="165100"/>
        </p:xfrm>
        <a:graphic>
          <a:graphicData uri="http://schemas.openxmlformats.org/presentationml/2006/ole">
            <mc:AlternateContent xmlns:mc="http://schemas.openxmlformats.org/markup-compatibility/2006">
              <mc:Choice xmlns:v="urn:schemas-microsoft-com:vml" Requires="v">
                <p:oleObj spid="_x0000_s719894" name="Equation" r:id="rId3" imgW="114300" imgH="165100" progId="Equation.DSMT4">
                  <p:embed/>
                </p:oleObj>
              </mc:Choice>
              <mc:Fallback>
                <p:oleObj name="Equation" r:id="rId3" imgW="114300" imgH="165100" progId="Equation.DSMT4">
                  <p:embed/>
                  <p:pic>
                    <p:nvPicPr>
                      <p:cNvPr id="0" name=""/>
                      <p:cNvPicPr/>
                      <p:nvPr/>
                    </p:nvPicPr>
                    <p:blipFill>
                      <a:blip r:embed="rId4"/>
                      <a:stretch>
                        <a:fillRect/>
                      </a:stretch>
                    </p:blipFill>
                    <p:spPr>
                      <a:xfrm>
                        <a:off x="4140200" y="3454400"/>
                        <a:ext cx="114300" cy="165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81744238"/>
              </p:ext>
            </p:extLst>
          </p:nvPr>
        </p:nvGraphicFramePr>
        <p:xfrm>
          <a:off x="4140200" y="3454400"/>
          <a:ext cx="114300" cy="165100"/>
        </p:xfrm>
        <a:graphic>
          <a:graphicData uri="http://schemas.openxmlformats.org/presentationml/2006/ole">
            <mc:AlternateContent xmlns:mc="http://schemas.openxmlformats.org/markup-compatibility/2006">
              <mc:Choice xmlns:v="urn:schemas-microsoft-com:vml" Requires="v">
                <p:oleObj spid="_x0000_s719895" name="Equation" r:id="rId5" imgW="114300" imgH="165100" progId="Equation.DSMT4">
                  <p:embed/>
                </p:oleObj>
              </mc:Choice>
              <mc:Fallback>
                <p:oleObj name="Equation" r:id="rId5" imgW="114300" imgH="165100" progId="Equation.DSMT4">
                  <p:embed/>
                  <p:pic>
                    <p:nvPicPr>
                      <p:cNvPr id="0" name=""/>
                      <p:cNvPicPr/>
                      <p:nvPr/>
                    </p:nvPicPr>
                    <p:blipFill>
                      <a:blip r:embed="rId4"/>
                      <a:stretch>
                        <a:fillRect/>
                      </a:stretch>
                    </p:blipFill>
                    <p:spPr>
                      <a:xfrm>
                        <a:off x="4140200" y="3454400"/>
                        <a:ext cx="114300" cy="165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59026069"/>
              </p:ext>
            </p:extLst>
          </p:nvPr>
        </p:nvGraphicFramePr>
        <p:xfrm>
          <a:off x="4140200" y="3454400"/>
          <a:ext cx="114300" cy="165100"/>
        </p:xfrm>
        <a:graphic>
          <a:graphicData uri="http://schemas.openxmlformats.org/presentationml/2006/ole">
            <mc:AlternateContent xmlns:mc="http://schemas.openxmlformats.org/markup-compatibility/2006">
              <mc:Choice xmlns:v="urn:schemas-microsoft-com:vml" Requires="v">
                <p:oleObj spid="_x0000_s719896" name="Equation" r:id="rId6" imgW="114300" imgH="165100" progId="Equation.DSMT4">
                  <p:embed/>
                </p:oleObj>
              </mc:Choice>
              <mc:Fallback>
                <p:oleObj name="Equation" r:id="rId6" imgW="114300" imgH="165100" progId="Equation.DSMT4">
                  <p:embed/>
                  <p:pic>
                    <p:nvPicPr>
                      <p:cNvPr id="0" name=""/>
                      <p:cNvPicPr/>
                      <p:nvPr/>
                    </p:nvPicPr>
                    <p:blipFill>
                      <a:blip r:embed="rId4"/>
                      <a:stretch>
                        <a:fillRect/>
                      </a:stretch>
                    </p:blipFill>
                    <p:spPr>
                      <a:xfrm>
                        <a:off x="4140200" y="3454400"/>
                        <a:ext cx="114300" cy="1651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14526331"/>
              </p:ext>
            </p:extLst>
          </p:nvPr>
        </p:nvGraphicFramePr>
        <p:xfrm>
          <a:off x="3148313" y="1757361"/>
          <a:ext cx="2241762" cy="2040989"/>
        </p:xfrm>
        <a:graphic>
          <a:graphicData uri="http://schemas.openxmlformats.org/presentationml/2006/ole">
            <mc:AlternateContent xmlns:mc="http://schemas.openxmlformats.org/markup-compatibility/2006">
              <mc:Choice xmlns:v="urn:schemas-microsoft-com:vml" Requires="v">
                <p:oleObj spid="_x0000_s719897" name="Equation" r:id="rId7" imgW="1143000" imgH="1041400" progId="Equation.DSMT4">
                  <p:embed/>
                </p:oleObj>
              </mc:Choice>
              <mc:Fallback>
                <p:oleObj name="Equation" r:id="rId7" imgW="1143000" imgH="1041400" progId="Equation.DSMT4">
                  <p:embed/>
                  <p:pic>
                    <p:nvPicPr>
                      <p:cNvPr id="0" name=""/>
                      <p:cNvPicPr/>
                      <p:nvPr/>
                    </p:nvPicPr>
                    <p:blipFill>
                      <a:blip r:embed="rId8"/>
                      <a:stretch>
                        <a:fillRect/>
                      </a:stretch>
                    </p:blipFill>
                    <p:spPr>
                      <a:xfrm>
                        <a:off x="3148313" y="1757361"/>
                        <a:ext cx="2241762" cy="204098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448356896"/>
              </p:ext>
            </p:extLst>
          </p:nvPr>
        </p:nvGraphicFramePr>
        <p:xfrm>
          <a:off x="3126840" y="5097559"/>
          <a:ext cx="3266445" cy="1332126"/>
        </p:xfrm>
        <a:graphic>
          <a:graphicData uri="http://schemas.openxmlformats.org/presentationml/2006/ole">
            <mc:AlternateContent xmlns:mc="http://schemas.openxmlformats.org/markup-compatibility/2006">
              <mc:Choice xmlns:v="urn:schemas-microsoft-com:vml" Requires="v">
                <p:oleObj spid="_x0000_s719898" name="Equation" r:id="rId9" imgW="2273300" imgH="927100" progId="Equation.DSMT4">
                  <p:embed/>
                </p:oleObj>
              </mc:Choice>
              <mc:Fallback>
                <p:oleObj name="Equation" r:id="rId9" imgW="2273300" imgH="927100" progId="Equation.DSMT4">
                  <p:embed/>
                  <p:pic>
                    <p:nvPicPr>
                      <p:cNvPr id="0" name=""/>
                      <p:cNvPicPr/>
                      <p:nvPr/>
                    </p:nvPicPr>
                    <p:blipFill>
                      <a:blip r:embed="rId10"/>
                      <a:stretch>
                        <a:fillRect/>
                      </a:stretch>
                    </p:blipFill>
                    <p:spPr>
                      <a:xfrm>
                        <a:off x="3126840" y="5097559"/>
                        <a:ext cx="3266445" cy="1332126"/>
                      </a:xfrm>
                      <a:prstGeom prst="rect">
                        <a:avLst/>
                      </a:prstGeom>
                    </p:spPr>
                  </p:pic>
                </p:oleObj>
              </mc:Fallback>
            </mc:AlternateContent>
          </a:graphicData>
        </a:graphic>
      </p:graphicFrame>
      <p:sp>
        <p:nvSpPr>
          <p:cNvPr id="12" name="Rectangle 11"/>
          <p:cNvSpPr/>
          <p:nvPr/>
        </p:nvSpPr>
        <p:spPr>
          <a:xfrm>
            <a:off x="3822953" y="3505898"/>
            <a:ext cx="925974" cy="3175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02423" y="5867675"/>
            <a:ext cx="925974" cy="3175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084079"/>
      </p:ext>
    </p:extLst>
  </p:cSld>
  <p:clrMapOvr>
    <a:masterClrMapping/>
  </p:clrMapOvr>
  <p:transition xmlns:p14="http://schemas.microsoft.com/office/powerpoint/2010/mai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(cont’d)</a:t>
            </a:r>
            <a:endParaRPr lang="en-US" dirty="0"/>
          </a:p>
        </p:txBody>
      </p:sp>
      <p:sp>
        <p:nvSpPr>
          <p:cNvPr id="3" name="Content Placeholder 2"/>
          <p:cNvSpPr>
            <a:spLocks noGrp="1"/>
          </p:cNvSpPr>
          <p:nvPr>
            <p:ph idx="1"/>
          </p:nvPr>
        </p:nvSpPr>
        <p:spPr>
          <a:xfrm>
            <a:off x="503776" y="690225"/>
            <a:ext cx="8251825" cy="950271"/>
          </a:xfrm>
        </p:spPr>
        <p:txBody>
          <a:bodyPr/>
          <a:lstStyle/>
          <a:p>
            <a:r>
              <a:rPr lang="en-US" dirty="0" smtClean="0"/>
              <a:t>By what angle would a 1 m long 1 T/m </a:t>
            </a:r>
            <a:r>
              <a:rPr lang="en-US" i="1" dirty="0" smtClean="0"/>
              <a:t>normal</a:t>
            </a:r>
            <a:r>
              <a:rPr lang="en-US" dirty="0" smtClean="0"/>
              <a:t> quad have to be rotated to produce this coupling?</a:t>
            </a:r>
            <a:endParaRPr lang="en-US"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25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4050313000"/>
              </p:ext>
            </p:extLst>
          </p:nvPr>
        </p:nvGraphicFramePr>
        <p:xfrm>
          <a:off x="2965495" y="1717625"/>
          <a:ext cx="2405157" cy="3172760"/>
        </p:xfrm>
        <a:graphic>
          <a:graphicData uri="http://schemas.openxmlformats.org/presentationml/2006/ole">
            <mc:AlternateContent xmlns:mc="http://schemas.openxmlformats.org/markup-compatibility/2006">
              <mc:Choice xmlns:v="urn:schemas-microsoft-com:vml" Requires="v">
                <p:oleObj spid="_x0000_s720901" name="Equation" r:id="rId3" imgW="1193800" imgH="1574800" progId="Equation.DSMT4">
                  <p:embed/>
                </p:oleObj>
              </mc:Choice>
              <mc:Fallback>
                <p:oleObj name="Equation" r:id="rId3" imgW="1193800" imgH="1574800" progId="Equation.DSMT4">
                  <p:embed/>
                  <p:pic>
                    <p:nvPicPr>
                      <p:cNvPr id="0" name=""/>
                      <p:cNvPicPr/>
                      <p:nvPr/>
                    </p:nvPicPr>
                    <p:blipFill>
                      <a:blip r:embed="rId4"/>
                      <a:stretch>
                        <a:fillRect/>
                      </a:stretch>
                    </p:blipFill>
                    <p:spPr>
                      <a:xfrm>
                        <a:off x="2965495" y="1717625"/>
                        <a:ext cx="2405157" cy="3172760"/>
                      </a:xfrm>
                      <a:prstGeom prst="rect">
                        <a:avLst/>
                      </a:prstGeom>
                    </p:spPr>
                  </p:pic>
                </p:oleObj>
              </mc:Fallback>
            </mc:AlternateContent>
          </a:graphicData>
        </a:graphic>
      </p:graphicFrame>
      <p:sp>
        <p:nvSpPr>
          <p:cNvPr id="8" name="Rectangle 7"/>
          <p:cNvSpPr/>
          <p:nvPr/>
        </p:nvSpPr>
        <p:spPr>
          <a:xfrm>
            <a:off x="3161542" y="4524593"/>
            <a:ext cx="939203" cy="4365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10021"/>
      </p:ext>
    </p:extLst>
  </p:cSld>
  <p:clrMapOvr>
    <a:masterClrMapping/>
  </p:clrMapOvr>
  <p:transition xmlns:p14="http://schemas.microsoft.com/office/powerpoint/2010/mai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Coupling </a:t>
            </a:r>
            <a:r>
              <a:rPr lang="en-US" smtClean="0"/>
              <a:t>and Resonances</a:t>
            </a:r>
            <a:endParaRPr lang="en-US" dirty="0"/>
          </a:p>
        </p:txBody>
      </p:sp>
      <p:sp>
        <p:nvSpPr>
          <p:cNvPr id="2" name="Date Placeholder 1"/>
          <p:cNvSpPr>
            <a:spLocks noGrp="1"/>
          </p:cNvSpPr>
          <p:nvPr>
            <p:ph type="dt" sz="half" idx="10"/>
          </p:nvPr>
        </p:nvSpPr>
        <p:spPr/>
        <p:txBody>
          <a:bodyPr/>
          <a:lstStyle/>
          <a:p>
            <a:pPr>
              <a:defRPr/>
            </a:pPr>
            <a:r>
              <a:rPr lang="en-US" smtClean="0"/>
              <a:t>USPAS, Ft. Collins, CO June 13-24, 2016</a:t>
            </a:r>
            <a:endParaRPr lang="en-US" dirty="0"/>
          </a:p>
        </p:txBody>
      </p:sp>
      <p:sp>
        <p:nvSpPr>
          <p:cNvPr id="3" name="Footer Placeholder 2"/>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4" name="Slide Number Placeholder 3"/>
          <p:cNvSpPr>
            <a:spLocks noGrp="1"/>
          </p:cNvSpPr>
          <p:nvPr>
            <p:ph type="sldNum" sz="quarter" idx="12"/>
          </p:nvPr>
        </p:nvSpPr>
        <p:spPr/>
        <p:txBody>
          <a:bodyPr/>
          <a:lstStyle/>
          <a:p>
            <a:pPr>
              <a:defRPr/>
            </a:pPr>
            <a:fld id="{7A871096-0617-41A5-9758-D80165640925}" type="slidenum">
              <a:rPr lang="en-US" smtClean="0"/>
              <a:pPr>
                <a:defRPr/>
              </a:pPr>
              <a:t>26</a:t>
            </a:fld>
            <a:endParaRPr lang="en-US"/>
          </a:p>
        </p:txBody>
      </p:sp>
      <p:sp>
        <p:nvSpPr>
          <p:cNvPr id="7" name="TextBox 6"/>
          <p:cNvSpPr txBox="1"/>
          <p:nvPr/>
        </p:nvSpPr>
        <p:spPr>
          <a:xfrm>
            <a:off x="609600" y="762000"/>
            <a:ext cx="6934200" cy="4247317"/>
          </a:xfrm>
          <a:prstGeom prst="rect">
            <a:avLst/>
          </a:prstGeom>
          <a:noFill/>
        </p:spPr>
        <p:txBody>
          <a:bodyPr wrap="square" rtlCol="0">
            <a:spAutoFit/>
          </a:bodyPr>
          <a:lstStyle/>
          <a:p>
            <a:r>
              <a:rPr lang="en-US" sz="1800" dirty="0" smtClean="0">
                <a:solidFill>
                  <a:srgbClr val="C00000"/>
                </a:solidFill>
                <a:latin typeface="+mn-lt"/>
              </a:rPr>
              <a:t>Although we won’t derive it in detail, it’s clear that if motion is coupled, we can analyze the system in terms of the normal coordinates, and repeat the analysis in the last chapter.  In this case, the normal tunes will be linear combinations of the tunes in the two planes, and so the general condition for resonance becomes.</a:t>
            </a:r>
          </a:p>
          <a:p>
            <a:endParaRPr lang="en-US" sz="1800" dirty="0">
              <a:solidFill>
                <a:srgbClr val="C00000"/>
              </a:solidFill>
              <a:latin typeface="+mn-lt"/>
            </a:endParaRPr>
          </a:p>
          <a:p>
            <a:endParaRPr lang="en-US" sz="1800" dirty="0" smtClean="0">
              <a:solidFill>
                <a:srgbClr val="C00000"/>
              </a:solidFill>
              <a:latin typeface="+mn-lt"/>
            </a:endParaRPr>
          </a:p>
          <a:p>
            <a:r>
              <a:rPr lang="en-US" sz="1800" dirty="0" smtClean="0">
                <a:solidFill>
                  <a:srgbClr val="C00000"/>
                </a:solidFill>
                <a:latin typeface="+mn-lt"/>
              </a:rPr>
              <a:t>This appears as a set of crossing</a:t>
            </a:r>
          </a:p>
          <a:p>
            <a:r>
              <a:rPr lang="en-US" sz="1800" dirty="0" smtClean="0">
                <a:solidFill>
                  <a:srgbClr val="C00000"/>
                </a:solidFill>
                <a:latin typeface="+mn-lt"/>
              </a:rPr>
              <a:t>lines in the </a:t>
            </a:r>
            <a:r>
              <a:rPr lang="en-US" sz="1800" dirty="0" err="1" smtClean="0">
                <a:solidFill>
                  <a:srgbClr val="C00000"/>
                </a:solidFill>
                <a:latin typeface="+mn-lt"/>
              </a:rPr>
              <a:t>nx,ny</a:t>
            </a:r>
            <a:r>
              <a:rPr lang="en-US" sz="1800" dirty="0" smtClean="0">
                <a:solidFill>
                  <a:srgbClr val="C00000"/>
                </a:solidFill>
                <a:latin typeface="+mn-lt"/>
              </a:rPr>
              <a:t> “tune space”.</a:t>
            </a:r>
          </a:p>
          <a:p>
            <a:r>
              <a:rPr lang="en-US" sz="1800" dirty="0" smtClean="0">
                <a:solidFill>
                  <a:srgbClr val="C00000"/>
                </a:solidFill>
                <a:latin typeface="+mn-lt"/>
              </a:rPr>
              <a:t>The width of individual lines</a:t>
            </a:r>
          </a:p>
          <a:p>
            <a:r>
              <a:rPr lang="en-US" sz="1800" dirty="0" smtClean="0">
                <a:solidFill>
                  <a:srgbClr val="C00000"/>
                </a:solidFill>
                <a:latin typeface="+mn-lt"/>
              </a:rPr>
              <a:t>depends on the details of the</a:t>
            </a:r>
          </a:p>
          <a:p>
            <a:r>
              <a:rPr lang="en-US" sz="1800" dirty="0" smtClean="0">
                <a:solidFill>
                  <a:srgbClr val="C00000"/>
                </a:solidFill>
                <a:latin typeface="+mn-lt"/>
              </a:rPr>
              <a:t>machine, and one tries to pick</a:t>
            </a:r>
          </a:p>
          <a:p>
            <a:r>
              <a:rPr lang="en-US" sz="1800" dirty="0" smtClean="0">
                <a:solidFill>
                  <a:srgbClr val="C00000"/>
                </a:solidFill>
                <a:latin typeface="+mn-lt"/>
              </a:rPr>
              <a:t>a “working point” to avoid</a:t>
            </a:r>
          </a:p>
          <a:p>
            <a:r>
              <a:rPr lang="en-US" sz="1800" dirty="0" smtClean="0">
                <a:solidFill>
                  <a:srgbClr val="C00000"/>
                </a:solidFill>
                <a:latin typeface="+mn-lt"/>
              </a:rPr>
              <a:t>the strongest resonances.</a:t>
            </a:r>
          </a:p>
        </p:txBody>
      </p:sp>
      <p:graphicFrame>
        <p:nvGraphicFramePr>
          <p:cNvPr id="8" name="Object 7"/>
          <p:cNvGraphicFramePr>
            <a:graphicFrameLocks noChangeAspect="1"/>
          </p:cNvGraphicFramePr>
          <p:nvPr>
            <p:extLst>
              <p:ext uri="{D42A27DB-BD31-4B8C-83A1-F6EECF244321}">
                <p14:modId xmlns:p14="http://schemas.microsoft.com/office/powerpoint/2010/main" val="1462484513"/>
              </p:ext>
            </p:extLst>
          </p:nvPr>
        </p:nvGraphicFramePr>
        <p:xfrm>
          <a:off x="1981200" y="2286000"/>
          <a:ext cx="4757738" cy="457200"/>
        </p:xfrm>
        <a:graphic>
          <a:graphicData uri="http://schemas.openxmlformats.org/presentationml/2006/ole">
            <mc:AlternateContent xmlns:mc="http://schemas.openxmlformats.org/markup-compatibility/2006">
              <mc:Choice xmlns:v="urn:schemas-microsoft-com:vml" Requires="v">
                <p:oleObj spid="_x0000_s714771" name="Equation" r:id="rId3" imgW="2387600" imgH="228600" progId="Equation.DSMT4">
                  <p:embed/>
                </p:oleObj>
              </mc:Choice>
              <mc:Fallback>
                <p:oleObj name="Equation" r:id="rId3" imgW="2387600" imgH="228600" progId="Equation.DSMT4">
                  <p:embed/>
                  <p:pic>
                    <p:nvPicPr>
                      <p:cNvPr id="0" name=""/>
                      <p:cNvPicPr/>
                      <p:nvPr/>
                    </p:nvPicPr>
                    <p:blipFill>
                      <a:blip r:embed="rId4"/>
                      <a:stretch>
                        <a:fillRect/>
                      </a:stretch>
                    </p:blipFill>
                    <p:spPr>
                      <a:xfrm>
                        <a:off x="1981200" y="2286000"/>
                        <a:ext cx="4757738" cy="457200"/>
                      </a:xfrm>
                      <a:prstGeom prst="rect">
                        <a:avLst/>
                      </a:prstGeom>
                    </p:spPr>
                  </p:pic>
                </p:oleObj>
              </mc:Fallback>
            </mc:AlternateContent>
          </a:graphicData>
        </a:graphic>
      </p:graphicFrame>
      <p:sp>
        <p:nvSpPr>
          <p:cNvPr id="9" name="Rectangle 8"/>
          <p:cNvSpPr/>
          <p:nvPr/>
        </p:nvSpPr>
        <p:spPr>
          <a:xfrm>
            <a:off x="1905000" y="2209800"/>
            <a:ext cx="4876800" cy="533400"/>
          </a:xfrm>
          <a:prstGeom prst="rect">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l="12670" t="-1030" r="13600" b="4968"/>
          <a:stretch/>
        </p:blipFill>
        <p:spPr>
          <a:xfrm>
            <a:off x="4114800" y="2895600"/>
            <a:ext cx="3657600" cy="3335808"/>
          </a:xfrm>
          <a:prstGeom prst="rect">
            <a:avLst/>
          </a:prstGeom>
        </p:spPr>
      </p:pic>
    </p:spTree>
    <p:extLst>
      <p:ext uri="{BB962C8B-B14F-4D97-AF65-F5344CB8AC3E}">
        <p14:creationId xmlns:p14="http://schemas.microsoft.com/office/powerpoint/2010/main" val="1215929299"/>
      </p:ext>
    </p:extLst>
  </p:cSld>
  <p:clrMapOvr>
    <a:masterClrMapping/>
  </p:clrMapOvr>
  <p:transition xmlns:p14="http://schemas.microsoft.com/office/powerpoint/2010/mai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Floquet</a:t>
            </a:r>
            <a:r>
              <a:rPr lang="en-US" dirty="0" smtClean="0"/>
              <a:t> Transformation</a:t>
            </a:r>
            <a:endParaRPr lang="en-US" dirty="0"/>
          </a:p>
        </p:txBody>
      </p:sp>
      <p:sp>
        <p:nvSpPr>
          <p:cNvPr id="3" name="Content Placeholder 2"/>
          <p:cNvSpPr>
            <a:spLocks noGrp="1"/>
          </p:cNvSpPr>
          <p:nvPr>
            <p:ph idx="1"/>
          </p:nvPr>
        </p:nvSpPr>
        <p:spPr>
          <a:xfrm>
            <a:off x="503776" y="690225"/>
            <a:ext cx="8251825" cy="224175"/>
          </a:xfrm>
        </p:spPr>
        <p:txBody>
          <a:bodyPr/>
          <a:lstStyle/>
          <a:p>
            <a:r>
              <a:rPr lang="en-US" sz="2000" dirty="0" smtClean="0"/>
              <a:t>Evaluating these perturbed equations can be very complicated, so we will seek a transformation which will simplify things</a:t>
            </a:r>
          </a:p>
          <a:p>
            <a:r>
              <a:rPr lang="en-US" sz="2000" dirty="0" smtClean="0"/>
              <a:t>Our general equation of Motion is</a:t>
            </a:r>
          </a:p>
          <a:p>
            <a:endParaRPr lang="en-US" sz="2000" dirty="0" smtClean="0"/>
          </a:p>
          <a:p>
            <a:endParaRPr lang="en-US" sz="2000" dirty="0" smtClean="0"/>
          </a:p>
          <a:p>
            <a:r>
              <a:rPr lang="en-US" sz="2000" dirty="0" smtClean="0"/>
              <a:t>This looks quite a bit like a harmonic oscillator, so not surprisingly there is a transformation which looks </a:t>
            </a:r>
            <a:r>
              <a:rPr lang="en-US" sz="2000" i="1" dirty="0" smtClean="0"/>
              <a:t>exactly</a:t>
            </a:r>
            <a:r>
              <a:rPr lang="en-US" sz="2000" dirty="0" smtClean="0"/>
              <a:t> like harmonic oscillations</a:t>
            </a:r>
          </a:p>
          <a:p>
            <a:endParaRPr lang="en-US" sz="2000" dirty="0"/>
          </a:p>
          <a:p>
            <a:endParaRPr lang="en-US" sz="800" dirty="0" smtClean="0"/>
          </a:p>
          <a:p>
            <a:endParaRPr lang="en-US" sz="2000" dirty="0"/>
          </a:p>
          <a:p>
            <a:endParaRPr lang="en-US" sz="2000" dirty="0" smtClean="0"/>
          </a:p>
          <a:p>
            <a:r>
              <a:rPr lang="en-US" sz="2000" dirty="0" smtClean="0"/>
              <a:t>After a couple pages of messy math, we find that the general equation of motion is</a:t>
            </a:r>
            <a:endParaRPr lang="en-US" sz="2000"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3</a:t>
            </a:fld>
            <a:endParaRPr lang="en-US"/>
          </a:p>
        </p:txBody>
      </p:sp>
      <p:graphicFrame>
        <p:nvGraphicFramePr>
          <p:cNvPr id="7" name="Object 6"/>
          <p:cNvGraphicFramePr>
            <a:graphicFrameLocks noChangeAspect="1"/>
          </p:cNvGraphicFramePr>
          <p:nvPr/>
        </p:nvGraphicFramePr>
        <p:xfrm>
          <a:off x="2327979" y="1843192"/>
          <a:ext cx="3323314" cy="474557"/>
        </p:xfrm>
        <a:graphic>
          <a:graphicData uri="http://schemas.openxmlformats.org/presentationml/2006/ole">
            <mc:AlternateContent xmlns:mc="http://schemas.openxmlformats.org/markup-compatibility/2006">
              <mc:Choice xmlns:v="urn:schemas-microsoft-com:vml" Requires="v">
                <p:oleObj spid="_x0000_s689205" name="Equation" r:id="rId3" imgW="1777680" imgH="253800" progId="Equation.3">
                  <p:embed/>
                </p:oleObj>
              </mc:Choice>
              <mc:Fallback>
                <p:oleObj name="Equation" r:id="rId3" imgW="17776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979" y="1843192"/>
                        <a:ext cx="3323314" cy="4745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7" name="Object 3"/>
          <p:cNvGraphicFramePr>
            <a:graphicFrameLocks noChangeAspect="1"/>
          </p:cNvGraphicFramePr>
          <p:nvPr>
            <p:extLst>
              <p:ext uri="{D42A27DB-BD31-4B8C-83A1-F6EECF244321}">
                <p14:modId xmlns:p14="http://schemas.microsoft.com/office/powerpoint/2010/main" val="2729691408"/>
              </p:ext>
            </p:extLst>
          </p:nvPr>
        </p:nvGraphicFramePr>
        <p:xfrm>
          <a:off x="2746375" y="3306763"/>
          <a:ext cx="2992438" cy="1441450"/>
        </p:xfrm>
        <a:graphic>
          <a:graphicData uri="http://schemas.openxmlformats.org/presentationml/2006/ole">
            <mc:AlternateContent xmlns:mc="http://schemas.openxmlformats.org/markup-compatibility/2006">
              <mc:Choice xmlns:v="urn:schemas-microsoft-com:vml" Requires="v">
                <p:oleObj spid="_x0000_s689206" name="Equation" r:id="rId5" imgW="1816100" imgH="876300" progId="Equation.DSMT4">
                  <p:embed/>
                </p:oleObj>
              </mc:Choice>
              <mc:Fallback>
                <p:oleObj name="Equation" r:id="rId5" imgW="1816100" imgH="876300" progId="Equation.DSMT4">
                  <p:embed/>
                  <p:pic>
                    <p:nvPicPr>
                      <p:cNvPr id="0" name=""/>
                      <p:cNvPicPr>
                        <a:picLocks noChangeAspect="1" noChangeArrowheads="1"/>
                      </p:cNvPicPr>
                      <p:nvPr/>
                    </p:nvPicPr>
                    <p:blipFill>
                      <a:blip r:embed="rId6"/>
                      <a:srcRect/>
                      <a:stretch>
                        <a:fillRect/>
                      </a:stretch>
                    </p:blipFill>
                    <p:spPr bwMode="auto">
                      <a:xfrm>
                        <a:off x="2746375" y="3306763"/>
                        <a:ext cx="2992438" cy="1441450"/>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677720"/>
              </p:ext>
            </p:extLst>
          </p:nvPr>
        </p:nvGraphicFramePr>
        <p:xfrm>
          <a:off x="3020542" y="5530057"/>
          <a:ext cx="2853102" cy="899627"/>
        </p:xfrm>
        <a:graphic>
          <a:graphicData uri="http://schemas.openxmlformats.org/presentationml/2006/ole">
            <mc:AlternateContent xmlns:mc="http://schemas.openxmlformats.org/markup-compatibility/2006">
              <mc:Choice xmlns:v="urn:schemas-microsoft-com:vml" Requires="v">
                <p:oleObj spid="_x0000_s689207" name="Equation" r:id="rId7" imgW="1409700" imgH="444500" progId="Equation.DSMT4">
                  <p:embed/>
                </p:oleObj>
              </mc:Choice>
              <mc:Fallback>
                <p:oleObj name="Equation" r:id="rId7" imgW="1409700" imgH="444500" progId="Equation.DSMT4">
                  <p:embed/>
                  <p:pic>
                    <p:nvPicPr>
                      <p:cNvPr id="0" name=""/>
                      <p:cNvPicPr/>
                      <p:nvPr/>
                    </p:nvPicPr>
                    <p:blipFill>
                      <a:blip r:embed="rId8"/>
                      <a:stretch>
                        <a:fillRect/>
                      </a:stretch>
                    </p:blipFill>
                    <p:spPr>
                      <a:xfrm>
                        <a:off x="3020542" y="5530057"/>
                        <a:ext cx="2853102" cy="899627"/>
                      </a:xfrm>
                      <a:prstGeom prst="rect">
                        <a:avLst/>
                      </a:prstGeom>
                    </p:spPr>
                  </p:pic>
                </p:oleObj>
              </mc:Fallback>
            </mc:AlternateContent>
          </a:graphicData>
        </a:graphic>
      </p:graphicFrame>
      <p:sp>
        <p:nvSpPr>
          <p:cNvPr id="9" name="Rectangle 8"/>
          <p:cNvSpPr/>
          <p:nvPr/>
        </p:nvSpPr>
        <p:spPr>
          <a:xfrm>
            <a:off x="2896977" y="5556517"/>
            <a:ext cx="3280596" cy="91285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58256" y="5635897"/>
            <a:ext cx="1336049" cy="646331"/>
          </a:xfrm>
          <a:prstGeom prst="rect">
            <a:avLst/>
          </a:prstGeom>
          <a:noFill/>
        </p:spPr>
        <p:txBody>
          <a:bodyPr wrap="square" rtlCol="0">
            <a:spAutoFit/>
          </a:bodyPr>
          <a:lstStyle/>
          <a:p>
            <a:pPr algn="r"/>
            <a:r>
              <a:rPr lang="en-US" sz="1800" dirty="0" smtClean="0">
                <a:solidFill>
                  <a:srgbClr val="C00000"/>
                </a:solidFill>
                <a:latin typeface="+mn-lt"/>
              </a:rPr>
              <a:t>Harmonic Oscillator</a:t>
            </a:r>
          </a:p>
        </p:txBody>
      </p:sp>
      <p:cxnSp>
        <p:nvCxnSpPr>
          <p:cNvPr id="12" name="Straight Arrow Connector 11"/>
          <p:cNvCxnSpPr>
            <a:stCxn id="10" idx="3"/>
            <a:endCxn id="8" idx="1"/>
          </p:cNvCxnSpPr>
          <p:nvPr/>
        </p:nvCxnSpPr>
        <p:spPr>
          <a:xfrm>
            <a:off x="2394305" y="5959063"/>
            <a:ext cx="626237" cy="20807"/>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475483" y="5523701"/>
            <a:ext cx="1336049" cy="646331"/>
          </a:xfrm>
          <a:prstGeom prst="rect">
            <a:avLst/>
          </a:prstGeom>
          <a:noFill/>
        </p:spPr>
        <p:txBody>
          <a:bodyPr wrap="square" rtlCol="0">
            <a:spAutoFit/>
          </a:bodyPr>
          <a:lstStyle/>
          <a:p>
            <a:r>
              <a:rPr lang="en-US" sz="1800" dirty="0" smtClean="0">
                <a:solidFill>
                  <a:srgbClr val="C00000"/>
                </a:solidFill>
                <a:latin typeface="+mn-lt"/>
              </a:rPr>
              <a:t>Driving Term</a:t>
            </a:r>
          </a:p>
        </p:txBody>
      </p:sp>
      <p:cxnSp>
        <p:nvCxnSpPr>
          <p:cNvPr id="17" name="Straight Arrow Connector 16"/>
          <p:cNvCxnSpPr>
            <a:stCxn id="16" idx="1"/>
          </p:cNvCxnSpPr>
          <p:nvPr/>
        </p:nvCxnSpPr>
        <p:spPr>
          <a:xfrm flipH="1">
            <a:off x="5893442" y="5846867"/>
            <a:ext cx="582041" cy="14193"/>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776340"/>
      </p:ext>
    </p:extLst>
  </p:cSld>
  <p:clrMapOvr>
    <a:masterClrMapping/>
  </p:clrMapOvr>
  <p:transition xmlns:p14="http://schemas.microsoft.com/office/powerpoint/2010/mai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t>
            </a:r>
            <a:r>
              <a:rPr lang="en-US" dirty="0" err="1" smtClean="0"/>
              <a:t>Floquet</a:t>
            </a:r>
            <a:r>
              <a:rPr lang="en-US" dirty="0" smtClean="0"/>
              <a:t> Coordinates</a:t>
            </a:r>
            <a:endParaRPr lang="en-US" dirty="0"/>
          </a:p>
        </p:txBody>
      </p:sp>
      <p:sp>
        <p:nvSpPr>
          <p:cNvPr id="3" name="Content Placeholder 2"/>
          <p:cNvSpPr>
            <a:spLocks noGrp="1"/>
          </p:cNvSpPr>
          <p:nvPr>
            <p:ph idx="1"/>
          </p:nvPr>
        </p:nvSpPr>
        <p:spPr>
          <a:xfrm>
            <a:off x="503776" y="690225"/>
            <a:ext cx="8251825" cy="381193"/>
          </a:xfrm>
        </p:spPr>
        <p:txBody>
          <a:bodyPr/>
          <a:lstStyle/>
          <a:p>
            <a:r>
              <a:rPr lang="en-US" sz="1800" dirty="0" smtClean="0"/>
              <a:t>In the absence of nonlinear terms, our equation of motion</a:t>
            </a:r>
            <a:br>
              <a:rPr lang="en-US" sz="1800" dirty="0" smtClean="0"/>
            </a:br>
            <a:r>
              <a:rPr lang="en-US" sz="1800" dirty="0" smtClean="0"/>
              <a:t>is simply that of a harmonic oscillator</a:t>
            </a:r>
          </a:p>
          <a:p>
            <a:endParaRPr lang="en-US" sz="1800" dirty="0" smtClean="0"/>
          </a:p>
          <a:p>
            <a:endParaRPr lang="en-US" sz="1800" dirty="0" smtClean="0"/>
          </a:p>
          <a:p>
            <a:pPr>
              <a:buNone/>
            </a:pPr>
            <a:r>
              <a:rPr lang="en-US" sz="1800" dirty="0" smtClean="0"/>
              <a:t>and we write down the solution</a:t>
            </a:r>
          </a:p>
          <a:p>
            <a:pPr>
              <a:buNone/>
            </a:pPr>
            <a:endParaRPr lang="en-US" sz="1800" dirty="0" smtClean="0"/>
          </a:p>
          <a:p>
            <a:pPr>
              <a:buNone/>
            </a:pPr>
            <a:endParaRPr lang="en-US" sz="1800" dirty="0" smtClean="0"/>
          </a:p>
          <a:p>
            <a:r>
              <a:rPr lang="en-US" sz="1800" dirty="0" smtClean="0"/>
              <a:t>Thus, motion is a circle in the        plane</a:t>
            </a:r>
          </a:p>
          <a:p>
            <a:r>
              <a:rPr lang="en-US" sz="1800" dirty="0" smtClean="0"/>
              <a:t>Using our standard formalism, we can express this as</a:t>
            </a:r>
          </a:p>
          <a:p>
            <a:endParaRPr lang="en-US" sz="1800" dirty="0" smtClean="0"/>
          </a:p>
          <a:p>
            <a:endParaRPr lang="en-US" sz="1800" dirty="0" smtClean="0"/>
          </a:p>
          <a:p>
            <a:pPr>
              <a:buNone/>
            </a:pPr>
            <a:endParaRPr lang="en-US" sz="1800" dirty="0" smtClean="0"/>
          </a:p>
          <a:p>
            <a:r>
              <a:rPr lang="en-US" sz="1800" dirty="0" smtClean="0"/>
              <a:t>A common mistake is to view </a:t>
            </a:r>
            <a:r>
              <a:rPr lang="en-US" sz="1800" dirty="0" smtClean="0">
                <a:latin typeface="Symbol" pitchFamily="18" charset="2"/>
              </a:rPr>
              <a:t>f </a:t>
            </a:r>
            <a:r>
              <a:rPr lang="en-US" sz="1800" dirty="0" smtClean="0"/>
              <a:t>as the phase angle of the oscillation.</a:t>
            </a:r>
          </a:p>
          <a:p>
            <a:pPr lvl="1"/>
            <a:r>
              <a:rPr lang="en-US" sz="1400" dirty="0" err="1" smtClean="0"/>
              <a:t>νϕ</a:t>
            </a:r>
            <a:r>
              <a:rPr lang="en-US" sz="1400" dirty="0" smtClean="0"/>
              <a:t> the phase angle of the oscillation</a:t>
            </a:r>
          </a:p>
          <a:p>
            <a:pPr lvl="1"/>
            <a:r>
              <a:rPr lang="en-US" sz="1400" dirty="0" err="1" smtClean="0"/>
              <a:t>φ</a:t>
            </a:r>
            <a:r>
              <a:rPr lang="en-US" sz="1400" dirty="0" smtClean="0"/>
              <a:t> advances by 2π in one revolution, so it’s </a:t>
            </a:r>
            <a:r>
              <a:rPr lang="en-US" sz="1400" i="1" dirty="0" smtClean="0"/>
              <a:t>related</a:t>
            </a:r>
            <a:r>
              <a:rPr lang="en-US" sz="1400" dirty="0" smtClean="0"/>
              <a:t> (but NOT equal to!) the angle around the ring.</a:t>
            </a:r>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4</a:t>
            </a:fld>
            <a:endParaRPr lang="en-US"/>
          </a:p>
        </p:txBody>
      </p:sp>
      <p:graphicFrame>
        <p:nvGraphicFramePr>
          <p:cNvPr id="55298" name="Content Placeholder 6"/>
          <p:cNvGraphicFramePr>
            <a:graphicFrameLocks noChangeAspect="1"/>
          </p:cNvGraphicFramePr>
          <p:nvPr/>
        </p:nvGraphicFramePr>
        <p:xfrm>
          <a:off x="1295400" y="1447800"/>
          <a:ext cx="2201863" cy="455612"/>
        </p:xfrm>
        <a:graphic>
          <a:graphicData uri="http://schemas.openxmlformats.org/presentationml/2006/ole">
            <mc:AlternateContent xmlns:mc="http://schemas.openxmlformats.org/markup-compatibility/2006">
              <mc:Choice xmlns:v="urn:schemas-microsoft-com:vml" Requires="v">
                <p:oleObj spid="_x0000_s692356" name="Equation" r:id="rId3" imgW="1104840" imgH="228600" progId="Equation.3">
                  <p:embed/>
                </p:oleObj>
              </mc:Choice>
              <mc:Fallback>
                <p:oleObj name="Equation" r:id="rId3" imgW="11048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447800"/>
                        <a:ext cx="2201863" cy="455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a:off x="7239000" y="914400"/>
            <a:ext cx="0" cy="266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867400" y="2286000"/>
            <a:ext cx="27432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324600" y="13716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5299" name="Content Placeholder 6"/>
          <p:cNvGraphicFramePr>
            <a:graphicFrameLocks noChangeAspect="1"/>
          </p:cNvGraphicFramePr>
          <p:nvPr/>
        </p:nvGraphicFramePr>
        <p:xfrm>
          <a:off x="8305800" y="2286000"/>
          <a:ext cx="254000" cy="404813"/>
        </p:xfrm>
        <a:graphic>
          <a:graphicData uri="http://schemas.openxmlformats.org/presentationml/2006/ole">
            <mc:AlternateContent xmlns:mc="http://schemas.openxmlformats.org/markup-compatibility/2006">
              <mc:Choice xmlns:v="urn:schemas-microsoft-com:vml" Requires="v">
                <p:oleObj spid="_x0000_s692357" name="Equation" r:id="rId5" imgW="126720" imgH="203040" progId="Equation.3">
                  <p:embed/>
                </p:oleObj>
              </mc:Choice>
              <mc:Fallback>
                <p:oleObj name="Equation" r:id="rId5" imgW="1267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2286000"/>
                        <a:ext cx="254000" cy="404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300" name="Content Placeholder 6"/>
          <p:cNvGraphicFramePr>
            <a:graphicFrameLocks noChangeAspect="1"/>
          </p:cNvGraphicFramePr>
          <p:nvPr/>
        </p:nvGraphicFramePr>
        <p:xfrm>
          <a:off x="7239000" y="609600"/>
          <a:ext cx="254386" cy="696913"/>
        </p:xfrm>
        <a:graphic>
          <a:graphicData uri="http://schemas.openxmlformats.org/presentationml/2006/ole">
            <mc:AlternateContent xmlns:mc="http://schemas.openxmlformats.org/markup-compatibility/2006">
              <mc:Choice xmlns:v="urn:schemas-microsoft-com:vml" Requires="v">
                <p:oleObj spid="_x0000_s692358" name="Equation" r:id="rId7" imgW="152280" imgH="419040" progId="Equation.3">
                  <p:embed/>
                </p:oleObj>
              </mc:Choice>
              <mc:Fallback>
                <p:oleObj name="Equation" r:id="rId7" imgW="152280" imgH="419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609600"/>
                        <a:ext cx="254386" cy="696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1" name="Straight Connector 20"/>
          <p:cNvCxnSpPr>
            <a:endCxn id="22" idx="1"/>
          </p:cNvCxnSpPr>
          <p:nvPr/>
        </p:nvCxnSpPr>
        <p:spPr>
          <a:xfrm>
            <a:off x="7239000" y="2286000"/>
            <a:ext cx="708118" cy="4795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924800" y="2743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5301" name="Content Placeholder 6"/>
          <p:cNvGraphicFramePr>
            <a:graphicFrameLocks noChangeAspect="1"/>
          </p:cNvGraphicFramePr>
          <p:nvPr/>
        </p:nvGraphicFramePr>
        <p:xfrm>
          <a:off x="7543800" y="2286000"/>
          <a:ext cx="522643" cy="252413"/>
        </p:xfrm>
        <a:graphic>
          <a:graphicData uri="http://schemas.openxmlformats.org/presentationml/2006/ole">
            <mc:AlternateContent xmlns:mc="http://schemas.openxmlformats.org/markup-compatibility/2006">
              <mc:Choice xmlns:v="urn:schemas-microsoft-com:vml" Requires="v">
                <p:oleObj spid="_x0000_s692359" name="Equation" r:id="rId9" imgW="419040" imgH="203040" progId="Equation.3">
                  <p:embed/>
                </p:oleObj>
              </mc:Choice>
              <mc:Fallback>
                <p:oleObj name="Equation" r:id="rId9" imgW="41904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0" y="2286000"/>
                        <a:ext cx="522643" cy="25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5" name="Straight Arrow Connector 24"/>
          <p:cNvCxnSpPr/>
          <p:nvPr/>
        </p:nvCxnSpPr>
        <p:spPr>
          <a:xfrm flipV="1">
            <a:off x="7391400" y="2286000"/>
            <a:ext cx="152400" cy="1524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graphicFrame>
        <p:nvGraphicFramePr>
          <p:cNvPr id="55302" name="Content Placeholder 6"/>
          <p:cNvGraphicFramePr>
            <a:graphicFrameLocks noChangeAspect="1"/>
          </p:cNvGraphicFramePr>
          <p:nvPr/>
        </p:nvGraphicFramePr>
        <p:xfrm>
          <a:off x="1143000" y="2362200"/>
          <a:ext cx="2438400" cy="790758"/>
        </p:xfrm>
        <a:graphic>
          <a:graphicData uri="http://schemas.openxmlformats.org/presentationml/2006/ole">
            <mc:AlternateContent xmlns:mc="http://schemas.openxmlformats.org/markup-compatibility/2006">
              <mc:Choice xmlns:v="urn:schemas-microsoft-com:vml" Requires="v">
                <p:oleObj spid="_x0000_s692360" name="Equation" r:id="rId11" imgW="1409400" imgH="457200" progId="Equation.3">
                  <p:embed/>
                </p:oleObj>
              </mc:Choice>
              <mc:Fallback>
                <p:oleObj name="Equation" r:id="rId11" imgW="1409400" imgH="457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3000" y="2362200"/>
                        <a:ext cx="2438400" cy="7907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303" name="Object 7"/>
          <p:cNvGraphicFramePr>
            <a:graphicFrameLocks noChangeAspect="1"/>
          </p:cNvGraphicFramePr>
          <p:nvPr/>
        </p:nvGraphicFramePr>
        <p:xfrm>
          <a:off x="3962400" y="3048000"/>
          <a:ext cx="444500" cy="482600"/>
        </p:xfrm>
        <a:graphic>
          <a:graphicData uri="http://schemas.openxmlformats.org/presentationml/2006/ole">
            <mc:AlternateContent xmlns:mc="http://schemas.openxmlformats.org/markup-compatibility/2006">
              <mc:Choice xmlns:v="urn:schemas-microsoft-com:vml" Requires="v">
                <p:oleObj spid="_x0000_s692361" name="Equation" r:id="rId13" imgW="444240" imgH="482400" progId="Equation.3">
                  <p:embed/>
                </p:oleObj>
              </mc:Choice>
              <mc:Fallback>
                <p:oleObj name="Equation" r:id="rId13" imgW="444240" imgH="4824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62400" y="3048000"/>
                        <a:ext cx="4445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30" name="Straight Arrow Connector 29"/>
          <p:cNvCxnSpPr/>
          <p:nvPr/>
        </p:nvCxnSpPr>
        <p:spPr>
          <a:xfrm flipV="1">
            <a:off x="5105400" y="2514600"/>
            <a:ext cx="1066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55304" name="Content Placeholder 6"/>
          <p:cNvGraphicFramePr>
            <a:graphicFrameLocks noChangeAspect="1"/>
          </p:cNvGraphicFramePr>
          <p:nvPr>
            <p:extLst>
              <p:ext uri="{D42A27DB-BD31-4B8C-83A1-F6EECF244321}">
                <p14:modId xmlns:p14="http://schemas.microsoft.com/office/powerpoint/2010/main" val="3776431743"/>
              </p:ext>
            </p:extLst>
          </p:nvPr>
        </p:nvGraphicFramePr>
        <p:xfrm>
          <a:off x="522404" y="3747162"/>
          <a:ext cx="7739116" cy="1012463"/>
        </p:xfrm>
        <a:graphic>
          <a:graphicData uri="http://schemas.openxmlformats.org/presentationml/2006/ole">
            <mc:AlternateContent xmlns:mc="http://schemas.openxmlformats.org/markup-compatibility/2006">
              <mc:Choice xmlns:v="urn:schemas-microsoft-com:vml" Requires="v">
                <p:oleObj spid="_x0000_s692362" name="Equation" r:id="rId15" imgW="6210300" imgH="812800" progId="Equation.DSMT4">
                  <p:embed/>
                </p:oleObj>
              </mc:Choice>
              <mc:Fallback>
                <p:oleObj name="Equation" r:id="rId15" imgW="6210300" imgH="812800" progId="Equation.DSMT4">
                  <p:embed/>
                  <p:pic>
                    <p:nvPicPr>
                      <p:cNvPr id="0" name=""/>
                      <p:cNvPicPr>
                        <a:picLocks noChangeAspect="1" noChangeArrowheads="1"/>
                      </p:cNvPicPr>
                      <p:nvPr/>
                    </p:nvPicPr>
                    <p:blipFill>
                      <a:blip r:embed="rId16"/>
                      <a:srcRect/>
                      <a:stretch>
                        <a:fillRect/>
                      </a:stretch>
                    </p:blipFill>
                    <p:spPr bwMode="auto">
                      <a:xfrm>
                        <a:off x="522404" y="3747162"/>
                        <a:ext cx="7739116" cy="1012463"/>
                      </a:xfrm>
                      <a:prstGeom prst="rect">
                        <a:avLst/>
                      </a:prstGeom>
                      <a:noFill/>
                      <a:extLst/>
                    </p:spPr>
                  </p:pic>
                </p:oleObj>
              </mc:Fallback>
            </mc:AlternateContent>
          </a:graphicData>
        </a:graphic>
      </p:graphicFrame>
      <p:graphicFrame>
        <p:nvGraphicFramePr>
          <p:cNvPr id="55305" name="Object 9"/>
          <p:cNvGraphicFramePr>
            <a:graphicFrameLocks noChangeAspect="1"/>
          </p:cNvGraphicFramePr>
          <p:nvPr>
            <p:extLst>
              <p:ext uri="{D42A27DB-BD31-4B8C-83A1-F6EECF244321}">
                <p14:modId xmlns:p14="http://schemas.microsoft.com/office/powerpoint/2010/main" val="1610307877"/>
              </p:ext>
            </p:extLst>
          </p:nvPr>
        </p:nvGraphicFramePr>
        <p:xfrm>
          <a:off x="1785938" y="6029325"/>
          <a:ext cx="4173537" cy="396875"/>
        </p:xfrm>
        <a:graphic>
          <a:graphicData uri="http://schemas.openxmlformats.org/presentationml/2006/ole">
            <mc:AlternateContent xmlns:mc="http://schemas.openxmlformats.org/markup-compatibility/2006">
              <mc:Choice xmlns:v="urn:schemas-microsoft-com:vml" Requires="v">
                <p:oleObj spid="_x0000_s692363" name="Equation" r:id="rId17" imgW="2413000" imgH="228600" progId="Equation.DSMT4">
                  <p:embed/>
                </p:oleObj>
              </mc:Choice>
              <mc:Fallback>
                <p:oleObj name="Equation" r:id="rId17" imgW="2413000" imgH="228600" progId="Equation.DSMT4">
                  <p:embed/>
                  <p:pic>
                    <p:nvPicPr>
                      <p:cNvPr id="0" name=""/>
                      <p:cNvPicPr>
                        <a:picLocks noChangeAspect="1" noChangeArrowheads="1"/>
                      </p:cNvPicPr>
                      <p:nvPr/>
                    </p:nvPicPr>
                    <p:blipFill>
                      <a:blip r:embed="rId18"/>
                      <a:srcRect/>
                      <a:stretch>
                        <a:fillRect/>
                      </a:stretch>
                    </p:blipFill>
                    <p:spPr bwMode="auto">
                      <a:xfrm>
                        <a:off x="1785938" y="6029325"/>
                        <a:ext cx="4173537"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6477000" y="5867400"/>
            <a:ext cx="2057400" cy="381000"/>
          </a:xfrm>
          <a:prstGeom prst="rect">
            <a:avLst/>
          </a:prstGeom>
          <a:noFill/>
        </p:spPr>
        <p:txBody>
          <a:bodyPr wrap="square" rtlCol="0">
            <a:spAutoFit/>
          </a:bodyPr>
          <a:lstStyle/>
          <a:p>
            <a:r>
              <a:rPr lang="en-US" sz="1800" dirty="0" err="1" smtClean="0">
                <a:solidFill>
                  <a:srgbClr val="C00000"/>
                </a:solidFill>
                <a:latin typeface="+mn-lt"/>
              </a:rPr>
              <a:t>unnormalized</a:t>
            </a:r>
            <a:r>
              <a:rPr lang="en-US" sz="1800" dirty="0" smtClean="0">
                <a:solidFill>
                  <a:srgbClr val="C00000"/>
                </a:solidFill>
                <a:latin typeface="+mn-lt"/>
              </a:rPr>
              <a:t>!</a:t>
            </a:r>
          </a:p>
        </p:txBody>
      </p:sp>
      <p:cxnSp>
        <p:nvCxnSpPr>
          <p:cNvPr id="26" name="Straight Arrow Connector 25"/>
          <p:cNvCxnSpPr>
            <a:stCxn id="23" idx="1"/>
          </p:cNvCxnSpPr>
          <p:nvPr/>
        </p:nvCxnSpPr>
        <p:spPr>
          <a:xfrm flipH="1">
            <a:off x="6096000" y="6057900"/>
            <a:ext cx="381000"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121507"/>
      </p:ext>
    </p:extLst>
  </p:cSld>
  <p:clrMapOvr>
    <a:masterClrMapping/>
  </p:clrMapOvr>
  <p:transition xmlns:p14="http://schemas.microsoft.com/office/powerpoint/2010/mai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Perturbations</a:t>
            </a:r>
            <a:endParaRPr lang="en-US" dirty="0"/>
          </a:p>
        </p:txBody>
      </p:sp>
      <p:sp>
        <p:nvSpPr>
          <p:cNvPr id="3" name="Content Placeholder 2"/>
          <p:cNvSpPr>
            <a:spLocks noGrp="1"/>
          </p:cNvSpPr>
          <p:nvPr>
            <p:ph idx="1"/>
          </p:nvPr>
        </p:nvSpPr>
        <p:spPr>
          <a:xfrm>
            <a:off x="533400" y="533400"/>
            <a:ext cx="8251825" cy="376575"/>
          </a:xfrm>
        </p:spPr>
        <p:txBody>
          <a:bodyPr/>
          <a:lstStyle/>
          <a:p>
            <a:r>
              <a:rPr lang="en-US" sz="1800" dirty="0" smtClean="0"/>
              <a:t>In general, resonant growth will occur if the perturbation has a component at the same frequency as the unperturbed oscillation; that is if</a:t>
            </a:r>
          </a:p>
          <a:p>
            <a:endParaRPr lang="en-US" sz="1800" dirty="0" smtClean="0"/>
          </a:p>
          <a:p>
            <a:r>
              <a:rPr lang="en-US" sz="1800" dirty="0" smtClean="0"/>
              <a:t>We will expand our magnetic errors at one point in </a:t>
            </a:r>
            <a:r>
              <a:rPr lang="en-US" sz="1800" dirty="0" smtClean="0">
                <a:latin typeface="Symbol" pitchFamily="18" charset="2"/>
              </a:rPr>
              <a:t>f </a:t>
            </a:r>
            <a:r>
              <a:rPr lang="en-US" sz="1800" dirty="0" smtClean="0"/>
              <a:t>as</a:t>
            </a:r>
          </a:p>
          <a:p>
            <a:endParaRPr lang="en-US" sz="1800" dirty="0" smtClean="0">
              <a:latin typeface="Symbol" pitchFamily="18" charset="2"/>
            </a:endParaRPr>
          </a:p>
          <a:p>
            <a:endParaRPr lang="en-US" sz="1800" dirty="0" smtClean="0">
              <a:latin typeface="Symbol" pitchFamily="18" charset="2"/>
            </a:endParaRPr>
          </a:p>
          <a:p>
            <a:endParaRPr lang="en-US" sz="1800" dirty="0" smtClean="0">
              <a:latin typeface="Symbol" pitchFamily="18" charset="2"/>
            </a:endParaRPr>
          </a:p>
          <a:p>
            <a:endParaRPr lang="en-US" sz="1800" dirty="0" smtClean="0">
              <a:latin typeface="Symbol" pitchFamily="18" charset="2"/>
            </a:endParaRPr>
          </a:p>
          <a:p>
            <a:endParaRPr lang="en-US" sz="300" dirty="0" smtClean="0">
              <a:latin typeface="Symbol" pitchFamily="18" charset="2"/>
            </a:endParaRPr>
          </a:p>
          <a:p>
            <a:endParaRPr lang="en-US" sz="1800" dirty="0" smtClean="0">
              <a:latin typeface="Symbol" pitchFamily="18" charset="2"/>
            </a:endParaRPr>
          </a:p>
          <a:p>
            <a:endParaRPr lang="en-US" sz="1800" dirty="0" smtClean="0">
              <a:latin typeface="Symbol" pitchFamily="18" charset="2"/>
            </a:endParaRPr>
          </a:p>
          <a:p>
            <a:r>
              <a:rPr lang="en-US" sz="1800" dirty="0" smtClean="0"/>
              <a:t>But in general, </a:t>
            </a:r>
            <a:r>
              <a:rPr lang="en-US" sz="1800" i="1" dirty="0" err="1"/>
              <a:t>b</a:t>
            </a:r>
            <a:r>
              <a:rPr lang="en-US" sz="1800" i="1" baseline="-25000" dirty="0" err="1" smtClean="0"/>
              <a:t>n</a:t>
            </a:r>
            <a:r>
              <a:rPr lang="en-US" sz="1800" dirty="0" smtClean="0"/>
              <a:t> is a function of </a:t>
            </a:r>
            <a:r>
              <a:rPr lang="en-US" sz="1800" dirty="0" err="1" smtClean="0"/>
              <a:t>ϕ</a:t>
            </a:r>
            <a:r>
              <a:rPr lang="en-US" sz="1800" dirty="0" smtClean="0"/>
              <a:t>, as is β, so we bundle all the dependence into harmonics of </a:t>
            </a:r>
            <a:r>
              <a:rPr lang="en-US" sz="1800" dirty="0" err="1" smtClean="0"/>
              <a:t>ϕ</a:t>
            </a:r>
            <a:endParaRPr lang="en-US" sz="1800" dirty="0" smtClean="0">
              <a:latin typeface="Symbol" pitchFamily="18" charset="2"/>
            </a:endParaRPr>
          </a:p>
          <a:p>
            <a:endParaRPr lang="en-US" sz="1800" dirty="0" smtClean="0">
              <a:latin typeface="Symbol" pitchFamily="18" charset="2"/>
            </a:endParaRPr>
          </a:p>
          <a:p>
            <a:r>
              <a:rPr lang="en-US" sz="1800" dirty="0" smtClean="0"/>
              <a:t>So the equation associated with the n</a:t>
            </a:r>
            <a:r>
              <a:rPr lang="en-US" sz="1800" baseline="30000" dirty="0" smtClean="0"/>
              <a:t>th</a:t>
            </a:r>
            <a:r>
              <a:rPr lang="en-US" sz="1800" dirty="0" smtClean="0"/>
              <a:t> driving term becomes</a:t>
            </a:r>
          </a:p>
          <a:p>
            <a:endParaRPr lang="en-US" sz="1800" dirty="0" smtClean="0"/>
          </a:p>
          <a:p>
            <a:endParaRPr lang="en-US" sz="900" dirty="0" smtClean="0"/>
          </a:p>
          <a:p>
            <a:endParaRPr lang="en-US" sz="1800" dirty="0" smtClean="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5</a:t>
            </a:fld>
            <a:endParaRPr lang="en-US"/>
          </a:p>
        </p:txBody>
      </p:sp>
      <p:graphicFrame>
        <p:nvGraphicFramePr>
          <p:cNvPr id="56322" name="Object 2"/>
          <p:cNvGraphicFramePr>
            <a:graphicFrameLocks noChangeAspect="1"/>
          </p:cNvGraphicFramePr>
          <p:nvPr>
            <p:extLst>
              <p:ext uri="{D42A27DB-BD31-4B8C-83A1-F6EECF244321}">
                <p14:modId xmlns:p14="http://schemas.microsoft.com/office/powerpoint/2010/main" val="1710144812"/>
              </p:ext>
            </p:extLst>
          </p:nvPr>
        </p:nvGraphicFramePr>
        <p:xfrm>
          <a:off x="1768475" y="1808163"/>
          <a:ext cx="5149850" cy="2347912"/>
        </p:xfrm>
        <a:graphic>
          <a:graphicData uri="http://schemas.openxmlformats.org/presentationml/2006/ole">
            <mc:AlternateContent xmlns:mc="http://schemas.openxmlformats.org/markup-compatibility/2006">
              <mc:Choice xmlns:v="urn:schemas-microsoft-com:vml" Requires="v">
                <p:oleObj spid="_x0000_s693404" name="Equation" r:id="rId3" imgW="3175000" imgH="1447800" progId="Equation.DSMT4">
                  <p:embed/>
                </p:oleObj>
              </mc:Choice>
              <mc:Fallback>
                <p:oleObj name="Equation" r:id="rId3" imgW="3175000" imgH="1447800" progId="Equation.DSMT4">
                  <p:embed/>
                  <p:pic>
                    <p:nvPicPr>
                      <p:cNvPr id="0" name=""/>
                      <p:cNvPicPr>
                        <a:picLocks noChangeAspect="1" noChangeArrowheads="1"/>
                      </p:cNvPicPr>
                      <p:nvPr/>
                    </p:nvPicPr>
                    <p:blipFill>
                      <a:blip r:embed="rId4"/>
                      <a:srcRect/>
                      <a:stretch>
                        <a:fillRect/>
                      </a:stretch>
                    </p:blipFill>
                    <p:spPr bwMode="auto">
                      <a:xfrm>
                        <a:off x="1768475" y="1808163"/>
                        <a:ext cx="5149850" cy="234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6323" name="Object 3"/>
          <p:cNvGraphicFramePr>
            <a:graphicFrameLocks noChangeAspect="1"/>
          </p:cNvGraphicFramePr>
          <p:nvPr/>
        </p:nvGraphicFramePr>
        <p:xfrm>
          <a:off x="4384675" y="4343400"/>
          <a:ext cx="3289300" cy="798513"/>
        </p:xfrm>
        <a:graphic>
          <a:graphicData uri="http://schemas.openxmlformats.org/presentationml/2006/ole">
            <mc:AlternateContent xmlns:mc="http://schemas.openxmlformats.org/markup-compatibility/2006">
              <mc:Choice xmlns:v="urn:schemas-microsoft-com:vml" Requires="v">
                <p:oleObj spid="_x0000_s693405" name="Equation" r:id="rId5" imgW="1777680" imgH="431640" progId="Equation.3">
                  <p:embed/>
                </p:oleObj>
              </mc:Choice>
              <mc:Fallback>
                <p:oleObj name="Equation" r:id="rId5" imgW="177768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4675" y="4343400"/>
                        <a:ext cx="32893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6325" name="Object 5"/>
          <p:cNvGraphicFramePr>
            <a:graphicFrameLocks noChangeAspect="1"/>
          </p:cNvGraphicFramePr>
          <p:nvPr/>
        </p:nvGraphicFramePr>
        <p:xfrm>
          <a:off x="2554288" y="5486400"/>
          <a:ext cx="3352800" cy="838200"/>
        </p:xfrm>
        <a:graphic>
          <a:graphicData uri="http://schemas.openxmlformats.org/presentationml/2006/ole">
            <mc:AlternateContent xmlns:mc="http://schemas.openxmlformats.org/markup-compatibility/2006">
              <mc:Choice xmlns:v="urn:schemas-microsoft-com:vml" Requires="v">
                <p:oleObj spid="_x0000_s693406" name="Equation" r:id="rId7" imgW="1726920" imgH="431640" progId="Equation.3">
                  <p:embed/>
                </p:oleObj>
              </mc:Choice>
              <mc:Fallback>
                <p:oleObj name="Equation" r:id="rId7" imgW="172692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4288" y="5486400"/>
                        <a:ext cx="335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 name="TextBox 15"/>
          <p:cNvSpPr txBox="1"/>
          <p:nvPr/>
        </p:nvSpPr>
        <p:spPr>
          <a:xfrm>
            <a:off x="6400800" y="5410200"/>
            <a:ext cx="2438400" cy="923330"/>
          </a:xfrm>
          <a:prstGeom prst="rect">
            <a:avLst/>
          </a:prstGeom>
          <a:noFill/>
        </p:spPr>
        <p:txBody>
          <a:bodyPr wrap="square" rtlCol="0">
            <a:spAutoFit/>
          </a:bodyPr>
          <a:lstStyle/>
          <a:p>
            <a:r>
              <a:rPr lang="en-US" sz="1800" dirty="0" smtClean="0">
                <a:solidFill>
                  <a:srgbClr val="C00000"/>
                </a:solidFill>
                <a:latin typeface="+mn-lt"/>
              </a:rPr>
              <a:t>Remember!</a:t>
            </a:r>
          </a:p>
          <a:p>
            <a:r>
              <a:rPr lang="en-US" sz="1800" dirty="0" err="1" smtClean="0">
                <a:solidFill>
                  <a:srgbClr val="C00000"/>
                </a:solidFill>
                <a:latin typeface="+mn-lt"/>
                <a:sym typeface="Symbol"/>
              </a:rPr>
              <a:t>ξ</a:t>
            </a:r>
            <a:r>
              <a:rPr lang="en-US" sz="1800" dirty="0" smtClean="0">
                <a:solidFill>
                  <a:srgbClr val="C00000"/>
                </a:solidFill>
                <a:latin typeface="+mn-lt"/>
                <a:sym typeface="Symbol"/>
              </a:rPr>
              <a:t>,β, and </a:t>
            </a:r>
            <a:r>
              <a:rPr lang="en-US" sz="1800" dirty="0" err="1" smtClean="0">
                <a:solidFill>
                  <a:srgbClr val="C00000"/>
                </a:solidFill>
                <a:latin typeface="+mn-lt"/>
                <a:sym typeface="Symbol"/>
              </a:rPr>
              <a:t>b</a:t>
            </a:r>
            <a:r>
              <a:rPr lang="en-US" sz="1800" baseline="-25000" dirty="0" err="1" smtClean="0">
                <a:solidFill>
                  <a:srgbClr val="C00000"/>
                </a:solidFill>
                <a:latin typeface="+mn-lt"/>
                <a:sym typeface="Symbol"/>
              </a:rPr>
              <a:t>n</a:t>
            </a:r>
            <a:r>
              <a:rPr lang="en-US" sz="1800" dirty="0" smtClean="0">
                <a:solidFill>
                  <a:srgbClr val="C00000"/>
                </a:solidFill>
                <a:latin typeface="+mn-lt"/>
                <a:sym typeface="Symbol"/>
              </a:rPr>
              <a:t> are all functions of (only) </a:t>
            </a:r>
            <a:r>
              <a:rPr lang="en-US" sz="1800" dirty="0" err="1" smtClean="0">
                <a:solidFill>
                  <a:srgbClr val="C00000"/>
                </a:solidFill>
                <a:latin typeface="+mn-lt"/>
                <a:sym typeface="Symbol"/>
              </a:rPr>
              <a:t>ϕ</a:t>
            </a:r>
            <a:endParaRPr lang="en-US" sz="1800" dirty="0" smtClean="0">
              <a:solidFill>
                <a:srgbClr val="C00000"/>
              </a:solidFill>
              <a:latin typeface="Symbol" pitchFamily="18" charset="2"/>
            </a:endParaRPr>
          </a:p>
        </p:txBody>
      </p:sp>
      <p:graphicFrame>
        <p:nvGraphicFramePr>
          <p:cNvPr id="56326" name="Object 6"/>
          <p:cNvGraphicFramePr>
            <a:graphicFrameLocks noChangeAspect="1"/>
          </p:cNvGraphicFramePr>
          <p:nvPr/>
        </p:nvGraphicFramePr>
        <p:xfrm>
          <a:off x="2133600" y="1143000"/>
          <a:ext cx="4289425" cy="442913"/>
        </p:xfrm>
        <a:graphic>
          <a:graphicData uri="http://schemas.openxmlformats.org/presentationml/2006/ole">
            <mc:AlternateContent xmlns:mc="http://schemas.openxmlformats.org/markup-compatibility/2006">
              <mc:Choice xmlns:v="urn:schemas-microsoft-com:vml" Requires="v">
                <p:oleObj spid="_x0000_s693407" name="Equation" r:id="rId9" imgW="2209680" imgH="228600" progId="Equation.DSMT4">
                  <p:embed/>
                </p:oleObj>
              </mc:Choice>
              <mc:Fallback>
                <p:oleObj name="Equation" r:id="rId9" imgW="220968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1143000"/>
                        <a:ext cx="4289425"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08724334"/>
              </p:ext>
            </p:extLst>
          </p:nvPr>
        </p:nvGraphicFramePr>
        <p:xfrm>
          <a:off x="4140200" y="3454400"/>
          <a:ext cx="114300" cy="165100"/>
        </p:xfrm>
        <a:graphic>
          <a:graphicData uri="http://schemas.openxmlformats.org/presentationml/2006/ole">
            <mc:AlternateContent xmlns:mc="http://schemas.openxmlformats.org/markup-compatibility/2006">
              <mc:Choice xmlns:v="urn:schemas-microsoft-com:vml" Requires="v">
                <p:oleObj spid="_x0000_s693408" name="Equation" r:id="rId11" imgW="114300" imgH="165100" progId="Equation.DSMT4">
                  <p:embed/>
                </p:oleObj>
              </mc:Choice>
              <mc:Fallback>
                <p:oleObj name="Equation" r:id="rId11" imgW="114300" imgH="165100" progId="Equation.DSMT4">
                  <p:embed/>
                  <p:pic>
                    <p:nvPicPr>
                      <p:cNvPr id="0" name=""/>
                      <p:cNvPicPr/>
                      <p:nvPr/>
                    </p:nvPicPr>
                    <p:blipFill>
                      <a:blip r:embed="rId12"/>
                      <a:stretch>
                        <a:fillRect/>
                      </a:stretch>
                    </p:blipFill>
                    <p:spPr>
                      <a:xfrm>
                        <a:off x="4140200" y="3454400"/>
                        <a:ext cx="114300" cy="165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63402336"/>
              </p:ext>
            </p:extLst>
          </p:nvPr>
        </p:nvGraphicFramePr>
        <p:xfrm>
          <a:off x="4140200" y="3454400"/>
          <a:ext cx="114300" cy="165100"/>
        </p:xfrm>
        <a:graphic>
          <a:graphicData uri="http://schemas.openxmlformats.org/presentationml/2006/ole">
            <mc:AlternateContent xmlns:mc="http://schemas.openxmlformats.org/markup-compatibility/2006">
              <mc:Choice xmlns:v="urn:schemas-microsoft-com:vml" Requires="v">
                <p:oleObj spid="_x0000_s693409" name="Equation" r:id="rId13" imgW="114300" imgH="165100" progId="Equation.DSMT4">
                  <p:embed/>
                </p:oleObj>
              </mc:Choice>
              <mc:Fallback>
                <p:oleObj name="Equation" r:id="rId13" imgW="114300" imgH="165100" progId="Equation.DSMT4">
                  <p:embed/>
                  <p:pic>
                    <p:nvPicPr>
                      <p:cNvPr id="0" name=""/>
                      <p:cNvPicPr/>
                      <p:nvPr/>
                    </p:nvPicPr>
                    <p:blipFill>
                      <a:blip r:embed="rId12"/>
                      <a:stretch>
                        <a:fillRect/>
                      </a:stretch>
                    </p:blipFill>
                    <p:spPr>
                      <a:xfrm>
                        <a:off x="4140200" y="3454400"/>
                        <a:ext cx="114300" cy="165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13560055"/>
              </p:ext>
            </p:extLst>
          </p:nvPr>
        </p:nvGraphicFramePr>
        <p:xfrm>
          <a:off x="7463919" y="2296613"/>
          <a:ext cx="1227015" cy="858910"/>
        </p:xfrm>
        <a:graphic>
          <a:graphicData uri="http://schemas.openxmlformats.org/presentationml/2006/ole">
            <mc:AlternateContent xmlns:mc="http://schemas.openxmlformats.org/markup-compatibility/2006">
              <mc:Choice xmlns:v="urn:schemas-microsoft-com:vml" Requires="v">
                <p:oleObj spid="_x0000_s693410" name="Equation" r:id="rId14" imgW="635000" imgH="444500" progId="Equation.DSMT4">
                  <p:embed/>
                </p:oleObj>
              </mc:Choice>
              <mc:Fallback>
                <p:oleObj name="Equation" r:id="rId14" imgW="635000" imgH="444500" progId="Equation.DSMT4">
                  <p:embed/>
                  <p:pic>
                    <p:nvPicPr>
                      <p:cNvPr id="0" name=""/>
                      <p:cNvPicPr/>
                      <p:nvPr/>
                    </p:nvPicPr>
                    <p:blipFill>
                      <a:blip r:embed="rId15"/>
                      <a:stretch>
                        <a:fillRect/>
                      </a:stretch>
                    </p:blipFill>
                    <p:spPr>
                      <a:xfrm>
                        <a:off x="7463919" y="2296613"/>
                        <a:ext cx="1227015" cy="858910"/>
                      </a:xfrm>
                      <a:prstGeom prst="rect">
                        <a:avLst/>
                      </a:prstGeom>
                    </p:spPr>
                  </p:pic>
                </p:oleObj>
              </mc:Fallback>
            </mc:AlternateContent>
          </a:graphicData>
        </a:graphic>
      </p:graphicFrame>
      <p:sp>
        <p:nvSpPr>
          <p:cNvPr id="10" name="Rectangle 9"/>
          <p:cNvSpPr/>
          <p:nvPr/>
        </p:nvSpPr>
        <p:spPr>
          <a:xfrm>
            <a:off x="7381340" y="2222607"/>
            <a:ext cx="1441875" cy="107161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21026" y="1812483"/>
            <a:ext cx="1190539" cy="369332"/>
          </a:xfrm>
          <a:prstGeom prst="rect">
            <a:avLst/>
          </a:prstGeom>
          <a:noFill/>
        </p:spPr>
        <p:txBody>
          <a:bodyPr wrap="square" rtlCol="0">
            <a:spAutoFit/>
          </a:bodyPr>
          <a:lstStyle/>
          <a:p>
            <a:r>
              <a:rPr lang="en-US" sz="1800" dirty="0" smtClean="0">
                <a:solidFill>
                  <a:srgbClr val="C00000"/>
                </a:solidFill>
                <a:latin typeface="+mn-lt"/>
              </a:rPr>
              <a:t>Note:</a:t>
            </a:r>
          </a:p>
        </p:txBody>
      </p:sp>
      <p:graphicFrame>
        <p:nvGraphicFramePr>
          <p:cNvPr id="12" name="Object 11"/>
          <p:cNvGraphicFramePr>
            <a:graphicFrameLocks noChangeAspect="1"/>
          </p:cNvGraphicFramePr>
          <p:nvPr>
            <p:extLst>
              <p:ext uri="{D42A27DB-BD31-4B8C-83A1-F6EECF244321}">
                <p14:modId xmlns:p14="http://schemas.microsoft.com/office/powerpoint/2010/main" val="2063685563"/>
              </p:ext>
            </p:extLst>
          </p:nvPr>
        </p:nvGraphicFramePr>
        <p:xfrm>
          <a:off x="4140200" y="3454400"/>
          <a:ext cx="114300" cy="165100"/>
        </p:xfrm>
        <a:graphic>
          <a:graphicData uri="http://schemas.openxmlformats.org/presentationml/2006/ole">
            <mc:AlternateContent xmlns:mc="http://schemas.openxmlformats.org/markup-compatibility/2006">
              <mc:Choice xmlns:v="urn:schemas-microsoft-com:vml" Requires="v">
                <p:oleObj spid="_x0000_s693411" name="Equation" r:id="rId16" imgW="114300" imgH="165100" progId="Equation.DSMT4">
                  <p:embed/>
                </p:oleObj>
              </mc:Choice>
              <mc:Fallback>
                <p:oleObj name="Equation" r:id="rId16" imgW="114300" imgH="165100" progId="Equation.DSMT4">
                  <p:embed/>
                  <p:pic>
                    <p:nvPicPr>
                      <p:cNvPr id="0" name=""/>
                      <p:cNvPicPr/>
                      <p:nvPr/>
                    </p:nvPicPr>
                    <p:blipFill>
                      <a:blip r:embed="rId12"/>
                      <a:stretch>
                        <a:fillRect/>
                      </a:stretch>
                    </p:blipFill>
                    <p:spPr>
                      <a:xfrm>
                        <a:off x="4140200" y="3454400"/>
                        <a:ext cx="114300" cy="165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79286550"/>
              </p:ext>
            </p:extLst>
          </p:nvPr>
        </p:nvGraphicFramePr>
        <p:xfrm>
          <a:off x="4140200" y="3454400"/>
          <a:ext cx="114300" cy="165100"/>
        </p:xfrm>
        <a:graphic>
          <a:graphicData uri="http://schemas.openxmlformats.org/presentationml/2006/ole">
            <mc:AlternateContent xmlns:mc="http://schemas.openxmlformats.org/markup-compatibility/2006">
              <mc:Choice xmlns:v="urn:schemas-microsoft-com:vml" Requires="v">
                <p:oleObj spid="_x0000_s693412" name="Equation" r:id="rId17" imgW="114300" imgH="165100" progId="Equation.DSMT4">
                  <p:embed/>
                </p:oleObj>
              </mc:Choice>
              <mc:Fallback>
                <p:oleObj name="Equation" r:id="rId17" imgW="114300" imgH="165100" progId="Equation.DSMT4">
                  <p:embed/>
                  <p:pic>
                    <p:nvPicPr>
                      <p:cNvPr id="0" name=""/>
                      <p:cNvPicPr/>
                      <p:nvPr/>
                    </p:nvPicPr>
                    <p:blipFill>
                      <a:blip r:embed="rId12"/>
                      <a:stretch>
                        <a:fillRect/>
                      </a:stretch>
                    </p:blipFill>
                    <p:spPr>
                      <a:xfrm>
                        <a:off x="4140200" y="3454400"/>
                        <a:ext cx="114300" cy="1651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551286511"/>
              </p:ext>
            </p:extLst>
          </p:nvPr>
        </p:nvGraphicFramePr>
        <p:xfrm>
          <a:off x="571212" y="2748459"/>
          <a:ext cx="967831" cy="439923"/>
        </p:xfrm>
        <a:graphic>
          <a:graphicData uri="http://schemas.openxmlformats.org/presentationml/2006/ole">
            <mc:AlternateContent xmlns:mc="http://schemas.openxmlformats.org/markup-compatibility/2006">
              <mc:Choice xmlns:v="urn:schemas-microsoft-com:vml" Requires="v">
                <p:oleObj spid="_x0000_s693413" name="Equation" r:id="rId18" imgW="558800" imgH="254000" progId="Equation.DSMT4">
                  <p:embed/>
                </p:oleObj>
              </mc:Choice>
              <mc:Fallback>
                <p:oleObj name="Equation" r:id="rId18" imgW="558800" imgH="254000" progId="Equation.DSMT4">
                  <p:embed/>
                  <p:pic>
                    <p:nvPicPr>
                      <p:cNvPr id="0" name=""/>
                      <p:cNvPicPr/>
                      <p:nvPr/>
                    </p:nvPicPr>
                    <p:blipFill>
                      <a:blip r:embed="rId19"/>
                      <a:stretch>
                        <a:fillRect/>
                      </a:stretch>
                    </p:blipFill>
                    <p:spPr>
                      <a:xfrm>
                        <a:off x="571212" y="2748459"/>
                        <a:ext cx="967831" cy="439923"/>
                      </a:xfrm>
                      <a:prstGeom prst="rect">
                        <a:avLst/>
                      </a:prstGeom>
                    </p:spPr>
                  </p:pic>
                </p:oleObj>
              </mc:Fallback>
            </mc:AlternateContent>
          </a:graphicData>
        </a:graphic>
      </p:graphicFrame>
      <p:sp>
        <p:nvSpPr>
          <p:cNvPr id="20" name="Rectangle 19"/>
          <p:cNvSpPr/>
          <p:nvPr/>
        </p:nvSpPr>
        <p:spPr>
          <a:xfrm>
            <a:off x="522790" y="2666063"/>
            <a:ext cx="1051368" cy="6413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055903"/>
      </p:ext>
    </p:extLst>
  </p:cSld>
  <p:clrMapOvr>
    <a:masterClrMapping/>
  </p:clrMapOvr>
  <p:transition xmlns:p14="http://schemas.microsoft.com/office/powerpoint/2010/mai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Driving Terms</a:t>
            </a:r>
            <a:endParaRPr lang="en-US" dirty="0"/>
          </a:p>
        </p:txBody>
      </p:sp>
      <p:sp>
        <p:nvSpPr>
          <p:cNvPr id="3" name="Content Placeholder 2"/>
          <p:cNvSpPr>
            <a:spLocks noGrp="1"/>
          </p:cNvSpPr>
          <p:nvPr>
            <p:ph idx="1"/>
          </p:nvPr>
        </p:nvSpPr>
        <p:spPr>
          <a:xfrm>
            <a:off x="503776" y="690225"/>
            <a:ext cx="8251825" cy="376575"/>
          </a:xfrm>
        </p:spPr>
        <p:txBody>
          <a:bodyPr/>
          <a:lstStyle/>
          <a:p>
            <a:r>
              <a:rPr lang="en-US" sz="1800" dirty="0" smtClean="0"/>
              <a:t>We can Fourier transform to calculate the </a:t>
            </a:r>
            <a:r>
              <a:rPr lang="en-US" sz="1800" dirty="0" err="1" smtClean="0"/>
              <a:t>C</a:t>
            </a:r>
            <a:r>
              <a:rPr lang="en-US" sz="1800" baseline="-25000" dirty="0" err="1" smtClean="0"/>
              <a:t>m,n</a:t>
            </a:r>
            <a:r>
              <a:rPr lang="en-US" sz="1800" baseline="-25000" dirty="0" smtClean="0"/>
              <a:t> </a:t>
            </a:r>
            <a:r>
              <a:rPr lang="en-US" sz="1800" dirty="0" smtClean="0"/>
              <a:t>coefficients based on the measured fields</a:t>
            </a:r>
          </a:p>
          <a:p>
            <a:endParaRPr lang="en-US" sz="1800" dirty="0" smtClean="0"/>
          </a:p>
          <a:p>
            <a:endParaRPr lang="en-US" sz="1800" dirty="0" smtClean="0"/>
          </a:p>
          <a:p>
            <a:r>
              <a:rPr lang="en-US" sz="1800" dirty="0" smtClean="0"/>
              <a:t>But we generally know things as functions of </a:t>
            </a:r>
            <a:r>
              <a:rPr lang="en-US" sz="1800" i="1" dirty="0" smtClean="0"/>
              <a:t>s</a:t>
            </a:r>
            <a:r>
              <a:rPr lang="en-US" sz="1800" dirty="0" smtClean="0"/>
              <a:t>, so we use</a:t>
            </a:r>
            <a:br>
              <a:rPr lang="en-US" sz="1800" dirty="0" smtClean="0"/>
            </a:br>
            <a:r>
              <a:rPr lang="en-US" sz="1800" dirty="0" smtClean="0"/>
              <a:t>to get </a:t>
            </a:r>
          </a:p>
          <a:p>
            <a:endParaRPr lang="en-US" sz="1800" dirty="0" smtClean="0"/>
          </a:p>
          <a:p>
            <a:endParaRPr lang="en-US" sz="1800" dirty="0" smtClean="0"/>
          </a:p>
          <a:p>
            <a:pPr>
              <a:buNone/>
            </a:pPr>
            <a:r>
              <a:rPr lang="en-US" sz="1800" dirty="0" smtClean="0"/>
              <a:t>Where (for a change) we have explicitly shown the </a:t>
            </a:r>
            <a:r>
              <a:rPr lang="en-US" sz="1800" i="1" dirty="0" smtClean="0"/>
              <a:t>s</a:t>
            </a:r>
            <a:r>
              <a:rPr lang="en-US" sz="1800" dirty="0" smtClean="0"/>
              <a:t> dependent terms.</a:t>
            </a:r>
          </a:p>
          <a:p>
            <a:r>
              <a:rPr lang="en-US" sz="1800" dirty="0" smtClean="0"/>
              <a:t>We’re going to assume small perturbations, so we can approximate β</a:t>
            </a:r>
            <a:r>
              <a:rPr lang="en-US" sz="1800" dirty="0" smtClean="0">
                <a:sym typeface="Symbol"/>
              </a:rPr>
              <a:t> with the solution to the homogeneous equation </a:t>
            </a:r>
            <a:endParaRPr lang="en-US" sz="1800"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6</a:t>
            </a:fld>
            <a:endParaRPr lang="en-US"/>
          </a:p>
        </p:txBody>
      </p:sp>
      <p:graphicFrame>
        <p:nvGraphicFramePr>
          <p:cNvPr id="57346" name="Object 2"/>
          <p:cNvGraphicFramePr>
            <a:graphicFrameLocks noChangeAspect="1"/>
          </p:cNvGraphicFramePr>
          <p:nvPr/>
        </p:nvGraphicFramePr>
        <p:xfrm>
          <a:off x="2303463" y="1143000"/>
          <a:ext cx="4137025" cy="954088"/>
        </p:xfrm>
        <a:graphic>
          <a:graphicData uri="http://schemas.openxmlformats.org/presentationml/2006/ole">
            <mc:AlternateContent xmlns:mc="http://schemas.openxmlformats.org/markup-compatibility/2006">
              <mc:Choice xmlns:v="urn:schemas-microsoft-com:vml" Requires="v">
                <p:oleObj spid="_x0000_s694394" name="Equation" r:id="rId3" imgW="2095200" imgH="482400" progId="Equation.3">
                  <p:embed/>
                </p:oleObj>
              </mc:Choice>
              <mc:Fallback>
                <p:oleObj name="Equation" r:id="rId3" imgW="209520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143000"/>
                        <a:ext cx="413702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7347" name="Object 3"/>
          <p:cNvGraphicFramePr>
            <a:graphicFrameLocks noChangeAspect="1"/>
          </p:cNvGraphicFramePr>
          <p:nvPr>
            <p:extLst>
              <p:ext uri="{D42A27DB-BD31-4B8C-83A1-F6EECF244321}">
                <p14:modId xmlns:p14="http://schemas.microsoft.com/office/powerpoint/2010/main" val="2452600830"/>
              </p:ext>
            </p:extLst>
          </p:nvPr>
        </p:nvGraphicFramePr>
        <p:xfrm>
          <a:off x="1674810" y="2421464"/>
          <a:ext cx="5424488" cy="969962"/>
        </p:xfrm>
        <a:graphic>
          <a:graphicData uri="http://schemas.openxmlformats.org/presentationml/2006/ole">
            <mc:AlternateContent xmlns:mc="http://schemas.openxmlformats.org/markup-compatibility/2006">
              <mc:Choice xmlns:v="urn:schemas-microsoft-com:vml" Requires="v">
                <p:oleObj spid="_x0000_s694395" name="Equation" r:id="rId5" imgW="2489200" imgH="444500" progId="Equation.DSMT4">
                  <p:embed/>
                </p:oleObj>
              </mc:Choice>
              <mc:Fallback>
                <p:oleObj name="Equation" r:id="rId5" imgW="2489200" imgH="444500" progId="Equation.DSMT4">
                  <p:embed/>
                  <p:pic>
                    <p:nvPicPr>
                      <p:cNvPr id="0" name=""/>
                      <p:cNvPicPr>
                        <a:picLocks noChangeAspect="1" noChangeArrowheads="1"/>
                      </p:cNvPicPr>
                      <p:nvPr/>
                    </p:nvPicPr>
                    <p:blipFill>
                      <a:blip r:embed="rId6"/>
                      <a:srcRect/>
                      <a:stretch>
                        <a:fillRect/>
                      </a:stretch>
                    </p:blipFill>
                    <p:spPr bwMode="auto">
                      <a:xfrm>
                        <a:off x="1674810" y="2421464"/>
                        <a:ext cx="5424488" cy="9699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01028204"/>
              </p:ext>
            </p:extLst>
          </p:nvPr>
        </p:nvGraphicFramePr>
        <p:xfrm>
          <a:off x="6786072" y="1978021"/>
          <a:ext cx="2226422" cy="496432"/>
        </p:xfrm>
        <a:graphic>
          <a:graphicData uri="http://schemas.openxmlformats.org/presentationml/2006/ole">
            <mc:AlternateContent xmlns:mc="http://schemas.openxmlformats.org/markup-compatibility/2006">
              <mc:Choice xmlns:v="urn:schemas-microsoft-com:vml" Requires="v">
                <p:oleObj spid="_x0000_s694396" name="Equation" r:id="rId7" imgW="1879560" imgH="419040" progId="Equation.3">
                  <p:embed/>
                </p:oleObj>
              </mc:Choice>
              <mc:Fallback>
                <p:oleObj name="Equation" r:id="rId7" imgW="1879560" imgH="419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6072" y="1978021"/>
                        <a:ext cx="2226422" cy="496432"/>
                      </a:xfrm>
                      <a:prstGeom prst="rect">
                        <a:avLst/>
                      </a:prstGeom>
                      <a:noFill/>
                      <a:extLst/>
                    </p:spPr>
                  </p:pic>
                </p:oleObj>
              </mc:Fallback>
            </mc:AlternateContent>
          </a:graphicData>
        </a:graphic>
      </p:graphicFrame>
      <p:graphicFrame>
        <p:nvGraphicFramePr>
          <p:cNvPr id="57349" name="Object 5"/>
          <p:cNvGraphicFramePr>
            <a:graphicFrameLocks noChangeAspect="1"/>
          </p:cNvGraphicFramePr>
          <p:nvPr>
            <p:extLst>
              <p:ext uri="{D42A27DB-BD31-4B8C-83A1-F6EECF244321}">
                <p14:modId xmlns:p14="http://schemas.microsoft.com/office/powerpoint/2010/main" val="3382845354"/>
              </p:ext>
            </p:extLst>
          </p:nvPr>
        </p:nvGraphicFramePr>
        <p:xfrm>
          <a:off x="1085850" y="4860925"/>
          <a:ext cx="7031038" cy="1585913"/>
        </p:xfrm>
        <a:graphic>
          <a:graphicData uri="http://schemas.openxmlformats.org/presentationml/2006/ole">
            <mc:AlternateContent xmlns:mc="http://schemas.openxmlformats.org/markup-compatibility/2006">
              <mc:Choice xmlns:v="urn:schemas-microsoft-com:vml" Requires="v">
                <p:oleObj spid="_x0000_s694397" name="Equation" r:id="rId9" imgW="4394200" imgH="990600" progId="Equation.DSMT4">
                  <p:embed/>
                </p:oleObj>
              </mc:Choice>
              <mc:Fallback>
                <p:oleObj name="Equation" r:id="rId9" imgW="4394200" imgH="990600" progId="Equation.DSMT4">
                  <p:embed/>
                  <p:pic>
                    <p:nvPicPr>
                      <p:cNvPr id="0" name=""/>
                      <p:cNvPicPr>
                        <a:picLocks noChangeAspect="1" noChangeArrowheads="1"/>
                      </p:cNvPicPr>
                      <p:nvPr/>
                    </p:nvPicPr>
                    <p:blipFill>
                      <a:blip r:embed="rId10"/>
                      <a:srcRect/>
                      <a:stretch>
                        <a:fillRect/>
                      </a:stretch>
                    </p:blipFill>
                    <p:spPr bwMode="auto">
                      <a:xfrm>
                        <a:off x="1085850" y="4860925"/>
                        <a:ext cx="7031038" cy="1585913"/>
                      </a:xfrm>
                      <a:prstGeom prst="rect">
                        <a:avLst/>
                      </a:prstGeom>
                      <a:noFill/>
                      <a:ln>
                        <a:noFill/>
                      </a:ln>
                      <a:effectLs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243086666"/>
              </p:ext>
            </p:extLst>
          </p:nvPr>
        </p:nvGraphicFramePr>
        <p:xfrm>
          <a:off x="4140200" y="3454400"/>
          <a:ext cx="114300" cy="165100"/>
        </p:xfrm>
        <a:graphic>
          <a:graphicData uri="http://schemas.openxmlformats.org/presentationml/2006/ole">
            <mc:AlternateContent xmlns:mc="http://schemas.openxmlformats.org/markup-compatibility/2006">
              <mc:Choice xmlns:v="urn:schemas-microsoft-com:vml" Requires="v">
                <p:oleObj spid="_x0000_s694398" name="Equation" r:id="rId11" imgW="114300" imgH="165100" progId="Equation.DSMT4">
                  <p:embed/>
                </p:oleObj>
              </mc:Choice>
              <mc:Fallback>
                <p:oleObj name="Equation" r:id="rId11" imgW="114300" imgH="165100" progId="Equation.DSMT4">
                  <p:embed/>
                  <p:pic>
                    <p:nvPicPr>
                      <p:cNvPr id="0" name=""/>
                      <p:cNvPicPr/>
                      <p:nvPr/>
                    </p:nvPicPr>
                    <p:blipFill>
                      <a:blip r:embed="rId12"/>
                      <a:stretch>
                        <a:fillRect/>
                      </a:stretch>
                    </p:blipFill>
                    <p:spPr>
                      <a:xfrm>
                        <a:off x="4140200" y="3454400"/>
                        <a:ext cx="114300" cy="165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8917536"/>
              </p:ext>
            </p:extLst>
          </p:nvPr>
        </p:nvGraphicFramePr>
        <p:xfrm>
          <a:off x="7262555" y="106736"/>
          <a:ext cx="1648849" cy="554753"/>
        </p:xfrm>
        <a:graphic>
          <a:graphicData uri="http://schemas.openxmlformats.org/presentationml/2006/ole">
            <mc:AlternateContent xmlns:mc="http://schemas.openxmlformats.org/markup-compatibility/2006">
              <mc:Choice xmlns:v="urn:schemas-microsoft-com:vml" Requires="v">
                <p:oleObj spid="_x0000_s694399" name="Equation" r:id="rId13" imgW="1358900" imgH="457200" progId="Equation.DSMT4">
                  <p:embed/>
                </p:oleObj>
              </mc:Choice>
              <mc:Fallback>
                <p:oleObj name="Equation" r:id="rId13" imgW="1358900" imgH="457200" progId="Equation.DSMT4">
                  <p:embed/>
                  <p:pic>
                    <p:nvPicPr>
                      <p:cNvPr id="0" name=""/>
                      <p:cNvPicPr/>
                      <p:nvPr/>
                    </p:nvPicPr>
                    <p:blipFill>
                      <a:blip r:embed="rId14"/>
                      <a:stretch>
                        <a:fillRect/>
                      </a:stretch>
                    </p:blipFill>
                    <p:spPr>
                      <a:xfrm>
                        <a:off x="7262555" y="106736"/>
                        <a:ext cx="1648849" cy="554753"/>
                      </a:xfrm>
                      <a:prstGeom prst="rect">
                        <a:avLst/>
                      </a:prstGeom>
                    </p:spPr>
                  </p:pic>
                </p:oleObj>
              </mc:Fallback>
            </mc:AlternateContent>
          </a:graphicData>
        </a:graphic>
      </p:graphicFrame>
      <p:graphicFrame>
        <p:nvGraphicFramePr>
          <p:cNvPr id="13" name="Object 5"/>
          <p:cNvGraphicFramePr>
            <a:graphicFrameLocks noChangeAspect="1"/>
          </p:cNvGraphicFramePr>
          <p:nvPr>
            <p:extLst>
              <p:ext uri="{D42A27DB-BD31-4B8C-83A1-F6EECF244321}">
                <p14:modId xmlns:p14="http://schemas.microsoft.com/office/powerpoint/2010/main" val="3558041498"/>
              </p:ext>
            </p:extLst>
          </p:nvPr>
        </p:nvGraphicFramePr>
        <p:xfrm>
          <a:off x="5358669" y="4057581"/>
          <a:ext cx="3352800" cy="838200"/>
        </p:xfrm>
        <a:graphic>
          <a:graphicData uri="http://schemas.openxmlformats.org/presentationml/2006/ole">
            <mc:AlternateContent xmlns:mc="http://schemas.openxmlformats.org/markup-compatibility/2006">
              <mc:Choice xmlns:v="urn:schemas-microsoft-com:vml" Requires="v">
                <p:oleObj spid="_x0000_s694400" name="Equation" r:id="rId15" imgW="1726920" imgH="431640" progId="Equation.3">
                  <p:embed/>
                </p:oleObj>
              </mc:Choice>
              <mc:Fallback>
                <p:oleObj name="Equation" r:id="rId15" imgW="1726920" imgH="4316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8669" y="4057581"/>
                        <a:ext cx="335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Rectangle 9"/>
          <p:cNvSpPr/>
          <p:nvPr/>
        </p:nvSpPr>
        <p:spPr>
          <a:xfrm>
            <a:off x="7143233" y="92609"/>
            <a:ext cx="1878406" cy="63503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295918"/>
      </p:ext>
    </p:extLst>
  </p:cSld>
  <p:clrMapOvr>
    <a:masterClrMapping/>
  </p:clrMapOvr>
  <p:transition xmlns:p14="http://schemas.microsoft.com/office/powerpoint/2010/mai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884" y="92610"/>
            <a:ext cx="8251825" cy="457200"/>
          </a:xfrm>
        </p:spPr>
        <p:txBody>
          <a:bodyPr/>
          <a:lstStyle/>
          <a:p>
            <a:r>
              <a:rPr lang="en-US" sz="1800" dirty="0" smtClean="0"/>
              <a:t>Exampl</a:t>
            </a:r>
            <a:r>
              <a:rPr lang="en-US" sz="1800" dirty="0"/>
              <a:t>e</a:t>
            </a:r>
            <a:endParaRPr lang="en-US" sz="1800" dirty="0" smtClean="0"/>
          </a:p>
          <a:p>
            <a:endParaRPr lang="en-US" sz="1800" dirty="0"/>
          </a:p>
          <a:p>
            <a:endParaRPr lang="en-US" sz="1800" dirty="0" smtClean="0"/>
          </a:p>
          <a:p>
            <a:r>
              <a:rPr lang="en-US" sz="1800" dirty="0" smtClean="0"/>
              <a:t>Plugging this in, we can write the nth driving term as</a:t>
            </a:r>
          </a:p>
          <a:p>
            <a:pPr marL="0" indent="0">
              <a:buNone/>
            </a:pPr>
            <a:endParaRPr lang="en-US" sz="1800" dirty="0" smtClean="0"/>
          </a:p>
          <a:p>
            <a:endParaRPr lang="en-US" sz="1800" dirty="0" smtClean="0"/>
          </a:p>
          <a:p>
            <a:endParaRPr lang="en-US" sz="1800" dirty="0" smtClean="0"/>
          </a:p>
          <a:p>
            <a:r>
              <a:rPr lang="en-US" sz="1800" dirty="0" smtClean="0"/>
              <a:t>We see that a resonance will occur whenever</a:t>
            </a:r>
          </a:p>
          <a:p>
            <a:endParaRPr lang="en-US" sz="1800" dirty="0" smtClean="0"/>
          </a:p>
          <a:p>
            <a:endParaRPr lang="en-US" sz="1800" dirty="0" smtClean="0"/>
          </a:p>
          <a:p>
            <a:endParaRPr lang="en-US" sz="1800" dirty="0" smtClean="0"/>
          </a:p>
          <a:p>
            <a:r>
              <a:rPr lang="en-US" sz="1800" dirty="0" smtClean="0"/>
              <a:t>Since </a:t>
            </a:r>
            <a:r>
              <a:rPr lang="en-US" sz="1800" i="1" dirty="0" smtClean="0"/>
              <a:t>m</a:t>
            </a:r>
            <a:r>
              <a:rPr lang="en-US" sz="1800" dirty="0" smtClean="0"/>
              <a:t> and </a:t>
            </a:r>
            <a:r>
              <a:rPr lang="en-US" sz="1800" i="1" dirty="0" smtClean="0"/>
              <a:t>k</a:t>
            </a:r>
            <a:r>
              <a:rPr lang="en-US" sz="1800" dirty="0" smtClean="0"/>
              <a:t> can have either sign, we can cover all possible combinations by writing</a:t>
            </a:r>
          </a:p>
          <a:p>
            <a:endParaRPr lang="en-US" sz="1800" dirty="0"/>
          </a:p>
          <a:p>
            <a:endParaRPr lang="en-US" sz="1050" dirty="0" smtClean="0"/>
          </a:p>
          <a:p>
            <a:r>
              <a:rPr lang="en-US" sz="1800" dirty="0" smtClean="0"/>
              <a:t>Reminder</a:t>
            </a:r>
          </a:p>
          <a:p>
            <a:pPr lvl="1"/>
            <a:r>
              <a:rPr lang="en-US" sz="1600" dirty="0" smtClean="0"/>
              <a:t>n= power of </a:t>
            </a:r>
            <a:r>
              <a:rPr lang="en-US" sz="1600" dirty="0" err="1" smtClean="0"/>
              <a:t>multipole</a:t>
            </a:r>
            <a:r>
              <a:rPr lang="en-US" sz="1600" dirty="0" smtClean="0"/>
              <a:t> expansion (quad=1, </a:t>
            </a:r>
            <a:r>
              <a:rPr lang="en-US" sz="1600" dirty="0" err="1" smtClean="0"/>
              <a:t>sextupole</a:t>
            </a:r>
            <a:r>
              <a:rPr lang="en-US" sz="1600" dirty="0" smtClean="0"/>
              <a:t>=2, </a:t>
            </a:r>
            <a:r>
              <a:rPr lang="en-US" sz="1600" dirty="0" err="1" smtClean="0"/>
              <a:t>octupole</a:t>
            </a:r>
            <a:r>
              <a:rPr lang="en-US" sz="1600" dirty="0" smtClean="0"/>
              <a:t>=2, </a:t>
            </a:r>
            <a:r>
              <a:rPr lang="en-US" sz="1600" dirty="0" err="1" smtClean="0"/>
              <a:t>etc</a:t>
            </a:r>
            <a:r>
              <a:rPr lang="en-US" sz="1600" dirty="0" smtClean="0"/>
              <a:t>)</a:t>
            </a:r>
          </a:p>
          <a:p>
            <a:pPr lvl="1"/>
            <a:r>
              <a:rPr lang="en-US" sz="1600" dirty="0"/>
              <a:t>m</a:t>
            </a:r>
            <a:r>
              <a:rPr lang="en-US" sz="1600" dirty="0" smtClean="0"/>
              <a:t>= Fourier component of anomalous magnetic component when integrated around the ring.</a:t>
            </a:r>
            <a:endParaRPr lang="en-US" sz="1600" dirty="0"/>
          </a:p>
          <a:p>
            <a:endParaRPr lang="en-US" sz="2000"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7</a:t>
            </a:fld>
            <a:endParaRPr lang="en-US"/>
          </a:p>
        </p:txBody>
      </p:sp>
      <p:graphicFrame>
        <p:nvGraphicFramePr>
          <p:cNvPr id="58370" name="Object 2"/>
          <p:cNvGraphicFramePr>
            <a:graphicFrameLocks noChangeAspect="1"/>
          </p:cNvGraphicFramePr>
          <p:nvPr>
            <p:extLst>
              <p:ext uri="{D42A27DB-BD31-4B8C-83A1-F6EECF244321}">
                <p14:modId xmlns:p14="http://schemas.microsoft.com/office/powerpoint/2010/main" val="846210282"/>
              </p:ext>
            </p:extLst>
          </p:nvPr>
        </p:nvGraphicFramePr>
        <p:xfrm>
          <a:off x="1921398" y="1507223"/>
          <a:ext cx="3885787" cy="1078855"/>
        </p:xfrm>
        <a:graphic>
          <a:graphicData uri="http://schemas.openxmlformats.org/presentationml/2006/ole">
            <mc:AlternateContent xmlns:mc="http://schemas.openxmlformats.org/markup-compatibility/2006">
              <mc:Choice xmlns:v="urn:schemas-microsoft-com:vml" Requires="v">
                <p:oleObj spid="_x0000_s695375" name="Equation" r:id="rId3" imgW="2197080" imgH="609480" progId="Equation.3">
                  <p:embed/>
                </p:oleObj>
              </mc:Choice>
              <mc:Fallback>
                <p:oleObj name="Equation" r:id="rId3" imgW="2197080" imgH="609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398" y="1507223"/>
                        <a:ext cx="3885787" cy="1078855"/>
                      </a:xfrm>
                      <a:prstGeom prst="rect">
                        <a:avLst/>
                      </a:prstGeom>
                      <a:noFill/>
                      <a:ln>
                        <a:noFill/>
                      </a:ln>
                      <a:effectLst/>
                      <a:extLst/>
                    </p:spPr>
                  </p:pic>
                </p:oleObj>
              </mc:Fallback>
            </mc:AlternateContent>
          </a:graphicData>
        </a:graphic>
      </p:graphicFrame>
      <p:graphicFrame>
        <p:nvGraphicFramePr>
          <p:cNvPr id="58371" name="Object 3"/>
          <p:cNvGraphicFramePr>
            <a:graphicFrameLocks noChangeAspect="1"/>
          </p:cNvGraphicFramePr>
          <p:nvPr>
            <p:extLst>
              <p:ext uri="{D42A27DB-BD31-4B8C-83A1-F6EECF244321}">
                <p14:modId xmlns:p14="http://schemas.microsoft.com/office/powerpoint/2010/main" val="2194654478"/>
              </p:ext>
            </p:extLst>
          </p:nvPr>
        </p:nvGraphicFramePr>
        <p:xfrm>
          <a:off x="1881712" y="3056509"/>
          <a:ext cx="5265737" cy="762000"/>
        </p:xfrm>
        <a:graphic>
          <a:graphicData uri="http://schemas.openxmlformats.org/presentationml/2006/ole">
            <mc:AlternateContent xmlns:mc="http://schemas.openxmlformats.org/markup-compatibility/2006">
              <mc:Choice xmlns:v="urn:schemas-microsoft-com:vml" Requires="v">
                <p:oleObj spid="_x0000_s695376" name="Equation" r:id="rId5" imgW="2984400" imgH="431640" progId="Equation.3">
                  <p:embed/>
                </p:oleObj>
              </mc:Choice>
              <mc:Fallback>
                <p:oleObj name="Equation" r:id="rId5" imgW="298440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1712" y="3056509"/>
                        <a:ext cx="5265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8372" name="Object 4"/>
          <p:cNvGraphicFramePr>
            <a:graphicFrameLocks noChangeAspect="1"/>
          </p:cNvGraphicFramePr>
          <p:nvPr>
            <p:extLst>
              <p:ext uri="{D42A27DB-BD31-4B8C-83A1-F6EECF244321}">
                <p14:modId xmlns:p14="http://schemas.microsoft.com/office/powerpoint/2010/main" val="1251891891"/>
              </p:ext>
            </p:extLst>
          </p:nvPr>
        </p:nvGraphicFramePr>
        <p:xfrm>
          <a:off x="3114692" y="4319092"/>
          <a:ext cx="1802297" cy="797169"/>
        </p:xfrm>
        <a:graphic>
          <a:graphicData uri="http://schemas.openxmlformats.org/presentationml/2006/ole">
            <mc:AlternateContent xmlns:mc="http://schemas.openxmlformats.org/markup-compatibility/2006">
              <mc:Choice xmlns:v="urn:schemas-microsoft-com:vml" Requires="v">
                <p:oleObj spid="_x0000_s695377" name="Equation" r:id="rId7" imgW="888840" imgH="393480" progId="Equation.DSMT4">
                  <p:embed/>
                </p:oleObj>
              </mc:Choice>
              <mc:Fallback>
                <p:oleObj name="Equation" r:id="rId7" imgW="88884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4692" y="4319092"/>
                        <a:ext cx="1802297" cy="79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007077561"/>
              </p:ext>
            </p:extLst>
          </p:nvPr>
        </p:nvGraphicFramePr>
        <p:xfrm>
          <a:off x="6696942" y="1779519"/>
          <a:ext cx="1388908" cy="694454"/>
        </p:xfrm>
        <a:graphic>
          <a:graphicData uri="http://schemas.openxmlformats.org/presentationml/2006/ole">
            <mc:AlternateContent xmlns:mc="http://schemas.openxmlformats.org/markup-compatibility/2006">
              <mc:Choice xmlns:v="urn:schemas-microsoft-com:vml" Requires="v">
                <p:oleObj spid="_x0000_s695378" name="Equation" r:id="rId9" imgW="1041400" imgH="520700" progId="Equation.DSMT4">
                  <p:embed/>
                </p:oleObj>
              </mc:Choice>
              <mc:Fallback>
                <p:oleObj name="Equation" r:id="rId9" imgW="1041400" imgH="520700" progId="Equation.DSMT4">
                  <p:embed/>
                  <p:pic>
                    <p:nvPicPr>
                      <p:cNvPr id="0" name=""/>
                      <p:cNvPicPr/>
                      <p:nvPr/>
                    </p:nvPicPr>
                    <p:blipFill>
                      <a:blip r:embed="rId10"/>
                      <a:stretch>
                        <a:fillRect/>
                      </a:stretch>
                    </p:blipFill>
                    <p:spPr>
                      <a:xfrm>
                        <a:off x="6696942" y="1779519"/>
                        <a:ext cx="1388908" cy="69445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30090866"/>
              </p:ext>
            </p:extLst>
          </p:nvPr>
        </p:nvGraphicFramePr>
        <p:xfrm>
          <a:off x="785813" y="463550"/>
          <a:ext cx="7854950" cy="695325"/>
        </p:xfrm>
        <a:graphic>
          <a:graphicData uri="http://schemas.openxmlformats.org/presentationml/2006/ole">
            <mc:AlternateContent xmlns:mc="http://schemas.openxmlformats.org/markup-compatibility/2006">
              <mc:Choice xmlns:v="urn:schemas-microsoft-com:vml" Requires="v">
                <p:oleObj spid="_x0000_s695379" name="Equation" r:id="rId11" imgW="5740400" imgH="508000" progId="Equation.DSMT4">
                  <p:embed/>
                </p:oleObj>
              </mc:Choice>
              <mc:Fallback>
                <p:oleObj name="Equation" r:id="rId11" imgW="5740400" imgH="508000" progId="Equation.DSMT4">
                  <p:embed/>
                  <p:pic>
                    <p:nvPicPr>
                      <p:cNvPr id="0" name=""/>
                      <p:cNvPicPr/>
                      <p:nvPr/>
                    </p:nvPicPr>
                    <p:blipFill>
                      <a:blip r:embed="rId12"/>
                      <a:stretch>
                        <a:fillRect/>
                      </a:stretch>
                    </p:blipFill>
                    <p:spPr>
                      <a:xfrm>
                        <a:off x="785813" y="463550"/>
                        <a:ext cx="7854950" cy="695325"/>
                      </a:xfrm>
                      <a:prstGeom prst="rect">
                        <a:avLst/>
                      </a:prstGeom>
                    </p:spPr>
                  </p:pic>
                </p:oleObj>
              </mc:Fallback>
            </mc:AlternateContent>
          </a:graphicData>
        </a:graphic>
      </p:graphicFrame>
      <p:sp>
        <p:nvSpPr>
          <p:cNvPr id="8" name="Rectangle 7"/>
          <p:cNvSpPr/>
          <p:nvPr/>
        </p:nvSpPr>
        <p:spPr>
          <a:xfrm>
            <a:off x="2883750" y="4379064"/>
            <a:ext cx="2103285" cy="87316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0746988"/>
      </p:ext>
    </p:extLst>
  </p:cSld>
  <p:clrMapOvr>
    <a:masterClrMapping/>
  </p:clrMapOvr>
  <p:transition xmlns:p14="http://schemas.microsoft.com/office/powerpoint/2010/mai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Resonances</a:t>
            </a:r>
            <a:endParaRPr lang="en-US"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8</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27291236"/>
              </p:ext>
            </p:extLst>
          </p:nvPr>
        </p:nvGraphicFramePr>
        <p:xfrm>
          <a:off x="533400" y="990600"/>
          <a:ext cx="8381999" cy="4876797"/>
        </p:xfrm>
        <a:graphic>
          <a:graphicData uri="http://schemas.openxmlformats.org/drawingml/2006/table">
            <a:tbl>
              <a:tblPr firstRow="1" bandRow="1">
                <a:tableStyleId>{2D5ABB26-0587-4C30-8999-92F81FD0307C}</a:tableStyleId>
              </a:tblPr>
              <a:tblGrid>
                <a:gridCol w="1752600"/>
                <a:gridCol w="685800"/>
                <a:gridCol w="685800"/>
                <a:gridCol w="914400"/>
                <a:gridCol w="2209800"/>
                <a:gridCol w="2133599"/>
              </a:tblGrid>
              <a:tr h="717847">
                <a:tc>
                  <a:txBody>
                    <a:bodyPr/>
                    <a:lstStyle/>
                    <a:p>
                      <a:r>
                        <a:rPr lang="en-US" dirty="0" smtClean="0"/>
                        <a:t>Magnet Type</a:t>
                      </a:r>
                      <a:endParaRPr lang="en-US"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i="1" dirty="0" smtClean="0"/>
                        <a:t>n</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i="1" dirty="0" smtClean="0"/>
                        <a:t>k</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dirty="0" smtClean="0"/>
                        <a:t>Order</a:t>
                      </a:r>
                    </a:p>
                    <a:p>
                      <a:pPr algn="ctr"/>
                      <a:r>
                        <a:rPr lang="en-US" i="1" dirty="0" smtClean="0"/>
                        <a:t>|1-k|</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dirty="0" smtClean="0"/>
                        <a:t>Resonant</a:t>
                      </a:r>
                      <a:r>
                        <a:rPr lang="en-US" baseline="0" dirty="0" smtClean="0"/>
                        <a:t> tunes</a:t>
                      </a:r>
                    </a:p>
                    <a:p>
                      <a:pPr algn="ctr"/>
                      <a:r>
                        <a:rPr lang="en-US" i="1" baseline="0" dirty="0" err="1" smtClean="0"/>
                        <a:t>ν</a:t>
                      </a:r>
                      <a:r>
                        <a:rPr lang="en-US" i="1" baseline="0" dirty="0" smtClean="0"/>
                        <a:t>=</a:t>
                      </a:r>
                      <a:r>
                        <a:rPr lang="en-US" i="1" baseline="0" dirty="0" smtClean="0">
                          <a:sym typeface="Symbol"/>
                        </a:rPr>
                        <a:t>m/(1-k)</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dirty="0" smtClean="0"/>
                        <a:t>Fractional Tune at</a:t>
                      </a:r>
                      <a:r>
                        <a:rPr lang="en-US" baseline="0" dirty="0" smtClean="0"/>
                        <a:t> Instability</a:t>
                      </a:r>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415895">
                <a:tc>
                  <a:txBody>
                    <a:bodyPr/>
                    <a:lstStyle/>
                    <a:p>
                      <a:r>
                        <a:rPr lang="en-US" dirty="0" smtClean="0"/>
                        <a:t>Dipole</a:t>
                      </a:r>
                      <a:endParaRPr lang="en-US"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m</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0,1</a:t>
                      </a:r>
                      <a:endParaRPr lang="en-US" i="1"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895">
                <a:tc rowSpan="2">
                  <a:txBody>
                    <a:bodyPr/>
                    <a:lstStyle/>
                    <a:p>
                      <a:r>
                        <a:rPr lang="en-US" dirty="0" smtClean="0"/>
                        <a:t>Quadrupole</a:t>
                      </a:r>
                      <a:endParaRPr lang="en-US"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none (tune shift)</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a:t>
                      </a:r>
                      <a:endParaRPr lang="en-US" i="1"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895">
                <a:tc vMerge="1">
                  <a:txBody>
                    <a:bodyPr/>
                    <a:lstStyle/>
                    <a:p>
                      <a:endParaRPr lang="en-US" dirty="0"/>
                    </a:p>
                  </a:txBody>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m/2</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0,</a:t>
                      </a:r>
                      <a:r>
                        <a:rPr lang="en-US" i="1" dirty="0" smtClean="0">
                          <a:latin typeface="Trebuchet MS"/>
                        </a:rPr>
                        <a:t>1/2,1</a:t>
                      </a:r>
                      <a:endParaRPr lang="en-US" i="1"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895">
                <a:tc rowSpan="3">
                  <a:txBody>
                    <a:bodyPr/>
                    <a:lstStyle/>
                    <a:p>
                      <a:r>
                        <a:rPr lang="en-US" dirty="0" err="1" smtClean="0"/>
                        <a:t>Sextupole</a:t>
                      </a:r>
                      <a:endParaRPr lang="en-US"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m</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0,1</a:t>
                      </a:r>
                      <a:endParaRPr lang="en-US" i="1"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895">
                <a:tc vMerge="1">
                  <a:txBody>
                    <a:bodyPr/>
                    <a:lstStyle/>
                    <a:p>
                      <a:endParaRPr lang="en-US" dirty="0"/>
                    </a:p>
                  </a:txBody>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m</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0,1</a:t>
                      </a:r>
                      <a:endParaRPr lang="en-US" i="1"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895">
                <a:tc vMerge="1">
                  <a:txBody>
                    <a:bodyPr/>
                    <a:lstStyle/>
                    <a:p>
                      <a:endParaRPr lang="en-US" dirty="0"/>
                    </a:p>
                  </a:txBody>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m/3</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0,1/3,2/3,1</a:t>
                      </a:r>
                      <a:endParaRPr lang="en-US" i="1"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895">
                <a:tc rowSpan="4">
                  <a:txBody>
                    <a:bodyPr/>
                    <a:lstStyle/>
                    <a:p>
                      <a:r>
                        <a:rPr lang="en-US" dirty="0" err="1" smtClean="0"/>
                        <a:t>Octupole</a:t>
                      </a:r>
                      <a:endParaRPr lang="en-US"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m/2</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0,</a:t>
                      </a:r>
                      <a:r>
                        <a:rPr lang="en-US" i="1" dirty="0" smtClean="0">
                          <a:latin typeface="+mn-lt"/>
                        </a:rPr>
                        <a:t>1/2,1</a:t>
                      </a:r>
                      <a:endParaRPr lang="en-US" i="1" dirty="0" smtClean="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895">
                <a:tc vMerge="1">
                  <a:txBody>
                    <a:bodyPr/>
                    <a:lstStyle/>
                    <a:p>
                      <a:endParaRPr lang="en-US" dirty="0"/>
                    </a:p>
                  </a:txBody>
                  <a:tcPr/>
                </a:tc>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None</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a:t>
                      </a:r>
                      <a:endParaRPr lang="en-US" i="1"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895">
                <a:tc vMerge="1">
                  <a:txBody>
                    <a:bodyPr/>
                    <a:lstStyle/>
                    <a:p>
                      <a:endParaRPr lang="en-US" dirty="0"/>
                    </a:p>
                  </a:txBody>
                  <a:tcPr/>
                </a:tc>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m/2</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0,1/2,1</a:t>
                      </a:r>
                      <a:endParaRPr lang="en-US" i="1"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895">
                <a:tc vMerge="1">
                  <a:txBody>
                    <a:bodyPr/>
                    <a:lstStyle/>
                    <a:p>
                      <a:endParaRPr lang="en-US" dirty="0"/>
                    </a:p>
                  </a:txBody>
                  <a:tcPr/>
                </a:tc>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i="1" dirty="0" smtClean="0"/>
                        <a:t>m/4</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i="1" dirty="0" smtClean="0"/>
                        <a:t>0,1/4,1/2,3/4,1</a:t>
                      </a:r>
                      <a:endParaRPr lang="en-US" i="1"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3" name="Rectangle 2"/>
          <p:cNvSpPr/>
          <p:nvPr/>
        </p:nvSpPr>
        <p:spPr>
          <a:xfrm>
            <a:off x="2169426" y="3744035"/>
            <a:ext cx="6838985" cy="54242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5857602"/>
      </p:ext>
    </p:extLst>
  </p:cSld>
  <p:clrMapOvr>
    <a:masterClrMapping/>
  </p:clrMapOvr>
  <p:transition xmlns:p14="http://schemas.microsoft.com/office/powerpoint/2010/mai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err="1" smtClean="0"/>
              <a:t>Sextupole</a:t>
            </a:r>
            <a:r>
              <a:rPr lang="en-US" dirty="0" smtClean="0"/>
              <a:t> (Third Order Resonance)</a:t>
            </a:r>
            <a:endParaRPr lang="en-US" dirty="0"/>
          </a:p>
        </p:txBody>
      </p:sp>
      <p:sp>
        <p:nvSpPr>
          <p:cNvPr id="3" name="Content Placeholder 2"/>
          <p:cNvSpPr>
            <a:spLocks noGrp="1"/>
          </p:cNvSpPr>
          <p:nvPr>
            <p:ph idx="1"/>
          </p:nvPr>
        </p:nvSpPr>
        <p:spPr/>
        <p:txBody>
          <a:bodyPr/>
          <a:lstStyle/>
          <a:p>
            <a:r>
              <a:rPr lang="en-US" dirty="0" smtClean="0"/>
              <a:t>The third order resonance will occur at tunes near m/3.</a:t>
            </a:r>
          </a:p>
          <a:p>
            <a:r>
              <a:rPr lang="en-US" dirty="0" smtClean="0"/>
              <a:t>The strength of the resonance will be given by</a:t>
            </a:r>
          </a:p>
          <a:p>
            <a:endParaRPr lang="en-US" dirty="0"/>
          </a:p>
          <a:p>
            <a:endParaRPr lang="en-US" dirty="0" smtClean="0"/>
          </a:p>
          <a:p>
            <a:endParaRPr lang="en-US" sz="1800" dirty="0"/>
          </a:p>
          <a:p>
            <a:endParaRPr lang="en-US" sz="1050" dirty="0" smtClean="0"/>
          </a:p>
          <a:p>
            <a:endParaRPr lang="en-US" dirty="0"/>
          </a:p>
          <a:p>
            <a:r>
              <a:rPr lang="en-US" dirty="0" smtClean="0"/>
              <a:t>It will perturb the stable region of phase space into a triangle</a:t>
            </a:r>
            <a:endParaRPr lang="en-US" dirty="0"/>
          </a:p>
        </p:txBody>
      </p:sp>
      <p:sp>
        <p:nvSpPr>
          <p:cNvPr id="4" name="Date Placeholder 3"/>
          <p:cNvSpPr>
            <a:spLocks noGrp="1"/>
          </p:cNvSpPr>
          <p:nvPr>
            <p:ph type="dt" sz="half" idx="10"/>
          </p:nvPr>
        </p:nvSpPr>
        <p:spPr/>
        <p:txBody>
          <a:bodyPr/>
          <a:lstStyle/>
          <a:p>
            <a:pPr>
              <a:defRPr/>
            </a:pPr>
            <a:r>
              <a:rPr lang="en-US" smtClean="0"/>
              <a:t>USPAS, Ft. Collins, CO June 13-24, 2016</a:t>
            </a:r>
            <a:endParaRPr lang="en-US" dirty="0"/>
          </a:p>
        </p:txBody>
      </p:sp>
      <p:sp>
        <p:nvSpPr>
          <p:cNvPr id="5" name="Footer Placeholder 4"/>
          <p:cNvSpPr>
            <a:spLocks noGrp="1"/>
          </p:cNvSpPr>
          <p:nvPr>
            <p:ph type="ftr" sz="quarter" idx="11"/>
          </p:nvPr>
        </p:nvSpPr>
        <p:spPr/>
        <p:txBody>
          <a:bodyPr/>
          <a:lstStyle/>
          <a:p>
            <a:pPr>
              <a:defRPr/>
            </a:pPr>
            <a:r>
              <a:rPr lang="en-US" smtClean="0"/>
              <a:t>E. Prebys - Accelerator Fundamentals, Floquet Analysis</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9</a:t>
            </a:fld>
            <a:endParaRPr lang="en-US"/>
          </a:p>
        </p:txBody>
      </p:sp>
      <p:graphicFrame>
        <p:nvGraphicFramePr>
          <p:cNvPr id="7" name="Object 8"/>
          <p:cNvGraphicFramePr>
            <a:graphicFrameLocks noChangeAspect="1"/>
          </p:cNvGraphicFramePr>
          <p:nvPr>
            <p:extLst>
              <p:ext uri="{D42A27DB-BD31-4B8C-83A1-F6EECF244321}">
                <p14:modId xmlns:p14="http://schemas.microsoft.com/office/powerpoint/2010/main" val="491945072"/>
              </p:ext>
            </p:extLst>
          </p:nvPr>
        </p:nvGraphicFramePr>
        <p:xfrm>
          <a:off x="2634909" y="1830243"/>
          <a:ext cx="3523269" cy="1688885"/>
        </p:xfrm>
        <a:graphic>
          <a:graphicData uri="http://schemas.openxmlformats.org/presentationml/2006/ole">
            <mc:AlternateContent xmlns:mc="http://schemas.openxmlformats.org/markup-compatibility/2006">
              <mc:Choice xmlns:v="urn:schemas-microsoft-com:vml" Requires="v">
                <p:oleObj spid="_x0000_s715803" name="Equation" r:id="rId3" imgW="1879600" imgH="901700" progId="Equation.DSMT4">
                  <p:embed/>
                </p:oleObj>
              </mc:Choice>
              <mc:Fallback>
                <p:oleObj name="Equation" r:id="rId3" imgW="1879600" imgH="901700" progId="Equation.DSMT4">
                  <p:embed/>
                  <p:pic>
                    <p:nvPicPr>
                      <p:cNvPr id="0" name=""/>
                      <p:cNvPicPr>
                        <a:picLocks noChangeAspect="1" noChangeArrowheads="1"/>
                      </p:cNvPicPr>
                      <p:nvPr/>
                    </p:nvPicPr>
                    <p:blipFill>
                      <a:blip r:embed="rId4"/>
                      <a:srcRect/>
                      <a:stretch>
                        <a:fillRect/>
                      </a:stretch>
                    </p:blipFill>
                    <p:spPr bwMode="auto">
                      <a:xfrm>
                        <a:off x="2634909" y="1830243"/>
                        <a:ext cx="3523269" cy="1688885"/>
                      </a:xfrm>
                      <a:prstGeom prst="rect">
                        <a:avLst/>
                      </a:prstGeom>
                      <a:noFill/>
                      <a:extLst/>
                    </p:spPr>
                  </p:pic>
                </p:oleObj>
              </mc:Fallback>
            </mc:AlternateContent>
          </a:graphicData>
        </a:graphic>
      </p:graphicFrame>
      <p:sp>
        <p:nvSpPr>
          <p:cNvPr id="8" name="TextBox 7"/>
          <p:cNvSpPr txBox="1"/>
          <p:nvPr/>
        </p:nvSpPr>
        <p:spPr>
          <a:xfrm>
            <a:off x="6627333" y="1547887"/>
            <a:ext cx="2156198" cy="923330"/>
          </a:xfrm>
          <a:prstGeom prst="rect">
            <a:avLst/>
          </a:prstGeom>
          <a:noFill/>
        </p:spPr>
        <p:txBody>
          <a:bodyPr wrap="square" rtlCol="0">
            <a:spAutoFit/>
          </a:bodyPr>
          <a:lstStyle/>
          <a:p>
            <a:r>
              <a:rPr lang="en-US" sz="1800" dirty="0" smtClean="0">
                <a:solidFill>
                  <a:srgbClr val="C00000"/>
                </a:solidFill>
                <a:latin typeface="+mn-lt"/>
              </a:rPr>
              <a:t>Convert back to ordinary phase angle</a:t>
            </a:r>
          </a:p>
        </p:txBody>
      </p:sp>
      <p:cxnSp>
        <p:nvCxnSpPr>
          <p:cNvPr id="10" name="Straight Arrow Connector 9"/>
          <p:cNvCxnSpPr/>
          <p:nvPr/>
        </p:nvCxnSpPr>
        <p:spPr>
          <a:xfrm flipH="1">
            <a:off x="5886555" y="1812483"/>
            <a:ext cx="661409" cy="198447"/>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095401" y="1799254"/>
            <a:ext cx="1223888" cy="12594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39204" y="1600806"/>
            <a:ext cx="1918090" cy="369332"/>
          </a:xfrm>
          <a:prstGeom prst="rect">
            <a:avLst/>
          </a:prstGeom>
          <a:noFill/>
        </p:spPr>
        <p:txBody>
          <a:bodyPr wrap="square" rtlCol="0">
            <a:spAutoFit/>
          </a:bodyPr>
          <a:lstStyle/>
          <a:p>
            <a:pPr algn="r"/>
            <a:r>
              <a:rPr lang="en-US" sz="1800" dirty="0" err="1" smtClean="0">
                <a:solidFill>
                  <a:srgbClr val="C00000"/>
                </a:solidFill>
                <a:latin typeface="+mn-lt"/>
              </a:rPr>
              <a:t>Sextupole</a:t>
            </a:r>
            <a:r>
              <a:rPr lang="en-US" sz="1800" dirty="0" smtClean="0">
                <a:solidFill>
                  <a:srgbClr val="C00000"/>
                </a:solidFill>
                <a:latin typeface="+mn-lt"/>
              </a:rPr>
              <a:t> term</a:t>
            </a:r>
          </a:p>
        </p:txBody>
      </p:sp>
      <p:pic>
        <p:nvPicPr>
          <p:cNvPr id="16" name="Picture 6"/>
          <p:cNvPicPr>
            <a:picLocks noChangeAspect="1" noChangeArrowheads="1"/>
          </p:cNvPicPr>
          <p:nvPr/>
        </p:nvPicPr>
        <p:blipFill>
          <a:blip r:embed="rId5" cstate="print"/>
          <a:srcRect/>
          <a:stretch>
            <a:fillRect/>
          </a:stretch>
        </p:blipFill>
        <p:spPr bwMode="auto">
          <a:xfrm>
            <a:off x="2121199" y="4108442"/>
            <a:ext cx="2209800" cy="2132714"/>
          </a:xfrm>
          <a:prstGeom prst="rect">
            <a:avLst/>
          </a:prstGeom>
          <a:noFill/>
          <a:ln w="9525">
            <a:noFill/>
            <a:miter lim="800000"/>
            <a:headEnd/>
            <a:tailEnd/>
          </a:ln>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a:ext>
            </a:extLst>
          </a:blip>
          <a:srcRect l="6730" t="11256" r="15511" b="15296"/>
          <a:stretch/>
        </p:blipFill>
        <p:spPr>
          <a:xfrm>
            <a:off x="6640561" y="4154159"/>
            <a:ext cx="2142970" cy="2024160"/>
          </a:xfrm>
          <a:prstGeom prst="rect">
            <a:avLst/>
          </a:prstGeom>
        </p:spPr>
      </p:pic>
      <p:graphicFrame>
        <p:nvGraphicFramePr>
          <p:cNvPr id="30" name="Object 29"/>
          <p:cNvGraphicFramePr>
            <a:graphicFrameLocks noChangeAspect="1"/>
          </p:cNvGraphicFramePr>
          <p:nvPr>
            <p:extLst>
              <p:ext uri="{D42A27DB-BD31-4B8C-83A1-F6EECF244321}">
                <p14:modId xmlns:p14="http://schemas.microsoft.com/office/powerpoint/2010/main" val="1379494812"/>
              </p:ext>
            </p:extLst>
          </p:nvPr>
        </p:nvGraphicFramePr>
        <p:xfrm>
          <a:off x="1066478" y="4856237"/>
          <a:ext cx="917753" cy="805832"/>
        </p:xfrm>
        <a:graphic>
          <a:graphicData uri="http://schemas.openxmlformats.org/presentationml/2006/ole">
            <mc:AlternateContent xmlns:mc="http://schemas.openxmlformats.org/markup-compatibility/2006">
              <mc:Choice xmlns:v="urn:schemas-microsoft-com:vml" Requires="v">
                <p:oleObj spid="_x0000_s715804" name="Equation" r:id="rId7" imgW="520700" imgH="457200" progId="Equation.DSMT4">
                  <p:embed/>
                </p:oleObj>
              </mc:Choice>
              <mc:Fallback>
                <p:oleObj name="Equation" r:id="rId7" imgW="520700" imgH="457200" progId="Equation.DSMT4">
                  <p:embed/>
                  <p:pic>
                    <p:nvPicPr>
                      <p:cNvPr id="0" name=""/>
                      <p:cNvPicPr/>
                      <p:nvPr/>
                    </p:nvPicPr>
                    <p:blipFill>
                      <a:blip r:embed="rId8"/>
                      <a:stretch>
                        <a:fillRect/>
                      </a:stretch>
                    </p:blipFill>
                    <p:spPr>
                      <a:xfrm>
                        <a:off x="1066478" y="4856237"/>
                        <a:ext cx="917753" cy="805832"/>
                      </a:xfrm>
                      <a:prstGeom prst="rect">
                        <a:avLst/>
                      </a:prstGeom>
                    </p:spPr>
                  </p:pic>
                </p:oleObj>
              </mc:Fallback>
            </mc:AlternateContent>
          </a:graphicData>
        </a:graphic>
      </p:graphicFrame>
      <p:sp>
        <p:nvSpPr>
          <p:cNvPr id="31" name="TextBox 30"/>
          <p:cNvSpPr txBox="1"/>
          <p:nvPr/>
        </p:nvSpPr>
        <p:spPr>
          <a:xfrm>
            <a:off x="4663219" y="4280099"/>
            <a:ext cx="2156198" cy="1200329"/>
          </a:xfrm>
          <a:prstGeom prst="rect">
            <a:avLst/>
          </a:prstGeom>
          <a:noFill/>
        </p:spPr>
        <p:txBody>
          <a:bodyPr wrap="square" rtlCol="0">
            <a:spAutoFit/>
          </a:bodyPr>
          <a:lstStyle/>
          <a:p>
            <a:r>
              <a:rPr lang="en-US" sz="1800" dirty="0" smtClean="0">
                <a:solidFill>
                  <a:srgbClr val="C00000"/>
                </a:solidFill>
                <a:latin typeface="+mn-lt"/>
              </a:rPr>
              <a:t>Relative size of </a:t>
            </a:r>
          </a:p>
          <a:p>
            <a:r>
              <a:rPr lang="en-US" sz="1800" dirty="0" smtClean="0">
                <a:solidFill>
                  <a:srgbClr val="C00000"/>
                </a:solidFill>
                <a:latin typeface="+mn-lt"/>
              </a:rPr>
              <a:t>Terms determine</a:t>
            </a:r>
          </a:p>
          <a:p>
            <a:r>
              <a:rPr lang="en-US" sz="1800" dirty="0" smtClean="0">
                <a:solidFill>
                  <a:srgbClr val="C00000"/>
                </a:solidFill>
                <a:latin typeface="+mn-lt"/>
              </a:rPr>
              <a:t>Orientation in phase space</a:t>
            </a:r>
          </a:p>
        </p:txBody>
      </p:sp>
    </p:spTree>
    <p:extLst>
      <p:ext uri="{BB962C8B-B14F-4D97-AF65-F5344CB8AC3E}">
        <p14:creationId xmlns:p14="http://schemas.microsoft.com/office/powerpoint/2010/main" val="1092116128"/>
      </p:ext>
    </p:extLst>
  </p:cSld>
  <p:clrMapOvr>
    <a:masterClrMapping/>
  </p:clrMapOvr>
  <p:transition xmlns:p14="http://schemas.microsoft.com/office/powerpoint/2010/main">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FIRSTPREBYS@7EJIGINFUVWYY57I" val="435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Custom 1">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0000"/>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spDef>
      <a:spPr>
        <a:noFill/>
        <a:ln w="127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800" dirty="0" smtClean="0">
            <a:solidFill>
              <a:srgbClr val="C00000"/>
            </a:solidFill>
            <a:latin typeface="+mn-lt"/>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quantum_universe_RMS_20080415</Template>
  <TotalTime>6824</TotalTime>
  <Words>1661</Words>
  <Application>Microsoft Macintosh PowerPoint</Application>
  <PresentationFormat>On-screen Show (4:3)</PresentationFormat>
  <Paragraphs>318</Paragraphs>
  <Slides>26</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Opulent</vt:lpstr>
      <vt:lpstr>Equation</vt:lpstr>
      <vt:lpstr>Floquet Coordinates, Resonance, and Couplings</vt:lpstr>
      <vt:lpstr>Non-linear Perturbations</vt:lpstr>
      <vt:lpstr>Floquet Transformation</vt:lpstr>
      <vt:lpstr>Understanding Floquet Coordinates</vt:lpstr>
      <vt:lpstr>Perturbations</vt:lpstr>
      <vt:lpstr>Calculating Driving Terms</vt:lpstr>
      <vt:lpstr>PowerPoint Presentation</vt:lpstr>
      <vt:lpstr>Types of Resonances</vt:lpstr>
      <vt:lpstr>Example: Sextupole (Third Order Resonance)</vt:lpstr>
      <vt:lpstr>Strength of Resonance</vt:lpstr>
      <vt:lpstr>Use of Driving Terms</vt:lpstr>
      <vt:lpstr>Application of Resonance</vt:lpstr>
      <vt:lpstr>Example: Mu2e Experiment 8 GeV Extraction</vt:lpstr>
      <vt:lpstr>Simulation of Third Integer Extraction*</vt:lpstr>
      <vt:lpstr>Coupled Harmonic Oscillators</vt:lpstr>
      <vt:lpstr>PowerPoint Presentation</vt:lpstr>
      <vt:lpstr>Formalism</vt:lpstr>
      <vt:lpstr>Application to Accelerators</vt:lpstr>
      <vt:lpstr>PowerPoint Presentation</vt:lpstr>
      <vt:lpstr>Coupling in Floquet Coordinates</vt:lpstr>
      <vt:lpstr>Coupled Tunes</vt:lpstr>
      <vt:lpstr>Example: Tune Coupling in LHC</vt:lpstr>
      <vt:lpstr>Example: NSLS-II 3 GeV Electron Ring (BNL)</vt:lpstr>
      <vt:lpstr>Example Problem (from 2012 final)</vt:lpstr>
      <vt:lpstr>(cont’d)</vt:lpstr>
      <vt:lpstr>Coupling and Resonances</vt:lpstr>
    </vt:vector>
  </TitlesOfParts>
  <Company>Fermilab Beams Division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Antiproton Stacking and Cooling</dc:title>
  <dc:creator>localadmin</dc:creator>
  <cp:lastModifiedBy>Eric Prebys</cp:lastModifiedBy>
  <cp:revision>490</cp:revision>
  <dcterms:created xsi:type="dcterms:W3CDTF">2003-06-24T14:15:57Z</dcterms:created>
  <dcterms:modified xsi:type="dcterms:W3CDTF">2016-06-23T06:01:28Z</dcterms:modified>
</cp:coreProperties>
</file>