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notesSlides/notesSlide2.xml" ContentType="application/vnd.openxmlformats-officedocument.presentationml.notesSlide+xml"/>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media/media1.gif" ContentType="video/unknown"/>
  <Override PartName="/ppt/media/media2.gif" ContentType="video/unknown"/>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81" r:id="rId8"/>
    <p:sldId id="262" r:id="rId9"/>
    <p:sldId id="263" r:id="rId10"/>
    <p:sldId id="292" r:id="rId11"/>
    <p:sldId id="264" r:id="rId12"/>
    <p:sldId id="266" r:id="rId13"/>
    <p:sldId id="267" r:id="rId14"/>
    <p:sldId id="268" r:id="rId15"/>
    <p:sldId id="295" r:id="rId16"/>
    <p:sldId id="270" r:id="rId17"/>
    <p:sldId id="272" r:id="rId18"/>
    <p:sldId id="273" r:id="rId19"/>
    <p:sldId id="293" r:id="rId20"/>
    <p:sldId id="294" r:id="rId21"/>
    <p:sldId id="279" r:id="rId22"/>
    <p:sldId id="296" r:id="rId23"/>
    <p:sldId id="297" r:id="rId24"/>
    <p:sldId id="298" r:id="rId25"/>
    <p:sldId id="302" r:id="rId26"/>
    <p:sldId id="285" r:id="rId27"/>
    <p:sldId id="286" r:id="rId28"/>
    <p:sldId id="287" r:id="rId29"/>
    <p:sldId id="288" r:id="rId30"/>
    <p:sldId id="289" r:id="rId31"/>
    <p:sldId id="290" r:id="rId32"/>
    <p:sldId id="300" r:id="rId33"/>
    <p:sldId id="301" r:id="rId34"/>
    <p:sldId id="291" r:id="rId35"/>
    <p:sldId id="299" r:id="rId36"/>
  </p:sldIdLst>
  <p:sldSz cx="9144000" cy="6858000" type="screen4x3"/>
  <p:notesSz cx="6858000" cy="9144000"/>
  <p:custDataLst>
    <p:tags r:id="rId40"/>
  </p:custDataLst>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4251">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6FF"/>
    <a:srgbClr val="008000"/>
    <a:srgbClr val="CC3399"/>
    <a:srgbClr val="FF9933"/>
    <a:srgbClr val="FF9966"/>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717"/>
  </p:normalViewPr>
  <p:slideViewPr>
    <p:cSldViewPr snapToGrid="0">
      <p:cViewPr varScale="1">
        <p:scale>
          <a:sx n="96" d="100"/>
          <a:sy n="96" d="100"/>
        </p:scale>
        <p:origin x="-344" y="-104"/>
      </p:cViewPr>
      <p:guideLst>
        <p:guide orient="horz" pos="4251"/>
        <p:guide pos="57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1" Type="http://schemas.openxmlformats.org/officeDocument/2006/relationships/image" Target="../media/image53.emf"/><Relationship Id="rId2"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1" Type="http://schemas.openxmlformats.org/officeDocument/2006/relationships/image" Target="../media/image58.emf"/><Relationship Id="rId2"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3.emf"/><Relationship Id="rId2"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 Id="rId3"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1" Type="http://schemas.openxmlformats.org/officeDocument/2006/relationships/image" Target="../media/image68.emf"/><Relationship Id="rId2" Type="http://schemas.openxmlformats.org/officeDocument/2006/relationships/image" Target="../media/image6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1" Type="http://schemas.openxmlformats.org/officeDocument/2006/relationships/image" Target="../media/image75.emf"/><Relationship Id="rId2" Type="http://schemas.openxmlformats.org/officeDocument/2006/relationships/image" Target="../media/image7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9.emf"/><Relationship Id="rId2" Type="http://schemas.openxmlformats.org/officeDocument/2006/relationships/image" Target="../media/image5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1" Type="http://schemas.openxmlformats.org/officeDocument/2006/relationships/image" Target="../media/image82.emf"/><Relationship Id="rId2" Type="http://schemas.openxmlformats.org/officeDocument/2006/relationships/image" Target="../media/image8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1.emf"/><Relationship Id="rId2" Type="http://schemas.openxmlformats.org/officeDocument/2006/relationships/image" Target="../media/image9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7.wmf"/><Relationship Id="rId2" Type="http://schemas.openxmlformats.org/officeDocument/2006/relationships/image" Target="../media/image9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image" Target="../media/image23.emf"/><Relationship Id="rId2"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29.emf"/><Relationship Id="rId2"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1" Type="http://schemas.openxmlformats.org/officeDocument/2006/relationships/image" Target="../media/image34.emf"/><Relationship Id="rId2"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51.emf"/><Relationship Id="rId12" Type="http://schemas.openxmlformats.org/officeDocument/2006/relationships/image" Target="../media/image52.emf"/><Relationship Id="rId1" Type="http://schemas.openxmlformats.org/officeDocument/2006/relationships/image" Target="../media/image41.wmf"/><Relationship Id="rId2" Type="http://schemas.openxmlformats.org/officeDocument/2006/relationships/image" Target="../media/image42.emf"/><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0"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704520-BC95-8040-A960-8008E9D6993B}" type="datetimeFigureOut">
              <a:rPr lang="en-US" smtClean="0"/>
              <a:t>6/22/16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F7AA71-9127-3549-8844-78AC591D478C}" type="slidenum">
              <a:rPr lang="en-US" smtClean="0"/>
              <a:t>‹#›</a:t>
            </a:fld>
            <a:endParaRPr lang="en-US"/>
          </a:p>
        </p:txBody>
      </p:sp>
    </p:spTree>
    <p:extLst>
      <p:ext uri="{BB962C8B-B14F-4D97-AF65-F5344CB8AC3E}">
        <p14:creationId xmlns:p14="http://schemas.microsoft.com/office/powerpoint/2010/main" val="1650246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0E8FAF-0EB9-4F3C-9D18-30F5214B3A3C}" type="slidenum">
              <a:rPr lang="en-US"/>
              <a:pPr>
                <a:defRPr/>
              </a:pPr>
              <a:t>‹#›</a:t>
            </a:fld>
            <a:endParaRPr lang="en-US"/>
          </a:p>
        </p:txBody>
      </p:sp>
    </p:spTree>
    <p:extLst>
      <p:ext uri="{BB962C8B-B14F-4D97-AF65-F5344CB8AC3E}">
        <p14:creationId xmlns:p14="http://schemas.microsoft.com/office/powerpoint/2010/main" val="41884017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E8FAF-0EB9-4F3C-9D18-30F5214B3A3C}" type="slidenum">
              <a:rPr lang="en-US" smtClean="0"/>
              <a:pPr>
                <a:defRPr/>
              </a:pPr>
              <a:t>8</a:t>
            </a:fld>
            <a:endParaRPr lang="en-US"/>
          </a:p>
        </p:txBody>
      </p:sp>
    </p:spTree>
    <p:extLst>
      <p:ext uri="{BB962C8B-B14F-4D97-AF65-F5344CB8AC3E}">
        <p14:creationId xmlns:p14="http://schemas.microsoft.com/office/powerpoint/2010/main" val="289272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E8FAF-0EB9-4F3C-9D18-30F5214B3A3C}" type="slidenum">
              <a:rPr lang="en-US" smtClean="0"/>
              <a:pPr>
                <a:defRPr/>
              </a:pPr>
              <a:t>14</a:t>
            </a:fld>
            <a:endParaRPr lang="en-US"/>
          </a:p>
        </p:txBody>
      </p:sp>
    </p:spTree>
    <p:extLst>
      <p:ext uri="{BB962C8B-B14F-4D97-AF65-F5344CB8AC3E}">
        <p14:creationId xmlns:p14="http://schemas.microsoft.com/office/powerpoint/2010/main" val="405787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rot="16200000">
            <a:off x="-2536825"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latin typeface="Arial" charset="0"/>
            </a:endParaRPr>
          </a:p>
        </p:txBody>
      </p:sp>
      <p:sp>
        <p:nvSpPr>
          <p:cNvPr id="12" name="Title 11"/>
          <p:cNvSpPr>
            <a:spLocks noGrp="1"/>
          </p:cNvSpPr>
          <p:nvPr>
            <p:ph type="ctrTitle"/>
          </p:nvPr>
        </p:nvSpPr>
        <p:spPr>
          <a:xfrm>
            <a:off x="3366868" y="533400"/>
            <a:ext cx="5105400" cy="2868168"/>
          </a:xfrm>
        </p:spPr>
        <p:txBody>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033639" y="6557963"/>
            <a:ext cx="2840361" cy="227012"/>
          </a:xfrm>
        </p:spPr>
        <p:txBody>
          <a:bodyPr/>
          <a:lstStyle>
            <a:lvl1pPr>
              <a:defRPr lang="en-US">
                <a:solidFill>
                  <a:srgbClr val="FFFFFF"/>
                </a:solidFill>
              </a:defRPr>
            </a:lvl1pPr>
            <a:extLst/>
          </a:lstStyle>
          <a:p>
            <a:pPr>
              <a:defRPr/>
            </a:pPr>
            <a:r>
              <a:rPr lang="en-US" smtClean="0"/>
              <a:t>USPAS, Ft. Collins, CO June 13-24, 2016</a:t>
            </a:r>
            <a:endParaRPr/>
          </a:p>
        </p:txBody>
      </p:sp>
      <p:pic>
        <p:nvPicPr>
          <p:cNvPr id="7" name="Picture 6" descr="FNAL_logo_sm.gif"/>
          <p:cNvPicPr>
            <a:picLocks noChangeAspect="1"/>
          </p:cNvPicPr>
          <p:nvPr userDrawn="1"/>
        </p:nvPicPr>
        <p:blipFill>
          <a:blip r:embed="rId2" cstate="print"/>
          <a:stretch>
            <a:fillRect/>
          </a:stretch>
        </p:blipFill>
        <p:spPr>
          <a:xfrm>
            <a:off x="0" y="0"/>
            <a:ext cx="903767" cy="926942"/>
          </a:xfrm>
          <a:prstGeom prst="rect">
            <a:avLst/>
          </a:prstGeom>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7135" y="134244"/>
            <a:ext cx="8262937" cy="441325"/>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3777" y="752368"/>
            <a:ext cx="8251825" cy="555307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smtClean="0"/>
              <a:t>E. Prebys - Accelerator Fundamentals, Synchrotron Radiation</a:t>
            </a:r>
            <a:endParaRPr lang="en-US">
              <a:latin typeface="+mn-lt"/>
            </a:endParaRPr>
          </a:p>
        </p:txBody>
      </p:sp>
      <p:sp>
        <p:nvSpPr>
          <p:cNvPr id="6" name="Slide Number Placeholder 15"/>
          <p:cNvSpPr>
            <a:spLocks noGrp="1"/>
          </p:cNvSpPr>
          <p:nvPr>
            <p:ph type="sldNum" sz="quarter" idx="12"/>
          </p:nvPr>
        </p:nvSpPr>
        <p:spPr/>
        <p:txBody>
          <a:bodyPr/>
          <a:lstStyle>
            <a:lvl1pPr>
              <a:defRPr/>
            </a:lvl1pPr>
          </a:lstStyle>
          <a:p>
            <a:pPr>
              <a:defRPr/>
            </a:pPr>
            <a:fld id="{8309CFA1-B09C-442F-85C3-919131D33D24}"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r>
              <a:rPr lang="en-US" smtClean="0"/>
              <a:t>USPAS, Ft. Collins, CO June 13-24, 2016</a:t>
            </a: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05B137E2-35D0-4667-9362-8260FF57AB09}"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257" y="124288"/>
            <a:ext cx="8262937" cy="441325"/>
          </a:xfrm>
        </p:spPr>
        <p:txBody>
          <a:bodyPr/>
          <a:lstStyle>
            <a:lvl1pPr>
              <a:defRPr cap="none" baseline="0">
                <a:latin typeface="+mj-lt"/>
              </a:defRPr>
            </a:lvl1pPr>
            <a:extLst/>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6"/>
          <p:cNvSpPr>
            <a:spLocks noGrp="1"/>
          </p:cNvSpPr>
          <p:nvPr>
            <p:ph type="dt" sz="half" idx="10"/>
          </p:nvPr>
        </p:nvSpPr>
        <p:spPr>
          <a:xfrm>
            <a:off x="5044966" y="6569076"/>
            <a:ext cx="3212988" cy="192579"/>
          </a:xfrm>
        </p:spPr>
        <p:txBody>
          <a:bodyPr/>
          <a:lstStyle>
            <a:lvl1pPr>
              <a:defRPr/>
            </a:lvl1pPr>
          </a:lstStyle>
          <a:p>
            <a:pPr>
              <a:defRPr/>
            </a:pPr>
            <a:r>
              <a:rPr lang="en-US" smtClean="0"/>
              <a:t>USPAS, Ft. Collins, CO June 13-24, 2016</a:t>
            </a:r>
            <a:endParaRPr lang="en-US" dirty="0"/>
          </a:p>
        </p:txBody>
      </p:sp>
      <p:sp>
        <p:nvSpPr>
          <p:cNvPr id="5" name="Footer Placeholder 3"/>
          <p:cNvSpPr>
            <a:spLocks noGrp="1"/>
          </p:cNvSpPr>
          <p:nvPr>
            <p:ph type="ftr" sz="quarter" idx="11"/>
          </p:nvPr>
        </p:nvSpPr>
        <p:spPr>
          <a:xfrm>
            <a:off x="457199" y="6557963"/>
            <a:ext cx="3859619" cy="172446"/>
          </a:xfrm>
        </p:spPr>
        <p:txBody>
          <a:bodyPr/>
          <a:lstStyle>
            <a:lvl1pPr algn="l">
              <a:defRPr/>
            </a:lvl1pPr>
          </a:lstStyle>
          <a:p>
            <a:pPr>
              <a:defRPr/>
            </a:pPr>
            <a:r>
              <a:rPr lang="en-US" smtClean="0"/>
              <a:t>E. Prebys - Accelerator Fundamentals, Synchrotron Radiation</a:t>
            </a:r>
            <a:endParaRPr lang="en-US">
              <a:latin typeface="+mn-lt"/>
            </a:endParaRPr>
          </a:p>
        </p:txBody>
      </p:sp>
      <p:sp>
        <p:nvSpPr>
          <p:cNvPr id="6" name="Slide Number Placeholder 15"/>
          <p:cNvSpPr>
            <a:spLocks noGrp="1"/>
          </p:cNvSpPr>
          <p:nvPr>
            <p:ph type="sldNum" sz="quarter" idx="12"/>
          </p:nvPr>
        </p:nvSpPr>
        <p:spPr/>
        <p:txBody>
          <a:bodyPr/>
          <a:lstStyle>
            <a:lvl1pPr>
              <a:defRPr/>
            </a:lvl1pPr>
          </a:lstStyle>
          <a:p>
            <a:pPr>
              <a:defRPr/>
            </a:pPr>
            <a:fld id="{BCA26155-0DCC-45D2-90B6-32F65F3F6C0F}"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657065"/>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45029" y="314597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r>
              <a:rPr lang="en-US" smtClean="0"/>
              <a:t>USPAS, Ft. Collins, CO June 13-24, 2016</a:t>
            </a: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03C22C54-04B8-4329-8E4F-B3EC0867C1C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5408" y="224393"/>
            <a:ext cx="8371114" cy="507274"/>
          </a:xfr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519661" y="862297"/>
            <a:ext cx="4060371" cy="5146449"/>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7530" y="853420"/>
            <a:ext cx="4172275" cy="517910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smtClean="0"/>
              <a:t>E. Prebys - Accelerator Fundamentals, Synchrotron Radiation</a:t>
            </a:r>
            <a:endParaRPr lang="en-US">
              <a:latin typeface="+mn-lt"/>
            </a:endParaRPr>
          </a:p>
        </p:txBody>
      </p:sp>
      <p:sp>
        <p:nvSpPr>
          <p:cNvPr id="7" name="Slide Number Placeholder 15"/>
          <p:cNvSpPr>
            <a:spLocks noGrp="1"/>
          </p:cNvSpPr>
          <p:nvPr>
            <p:ph type="sldNum" sz="quarter" idx="12"/>
          </p:nvPr>
        </p:nvSpPr>
        <p:spPr/>
        <p:txBody>
          <a:bodyPr/>
          <a:lstStyle>
            <a:lvl1pPr>
              <a:defRPr/>
            </a:lvl1pPr>
          </a:lstStyle>
          <a:p>
            <a:pPr>
              <a:defRPr/>
            </a:pPr>
            <a:fld id="{8D914655-DFE5-45AD-AEB7-B6324F535D89}"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07274"/>
          </a:xfrm>
        </p:spPr>
        <p:txBody>
          <a:bodyPr/>
          <a:lstStyle>
            <a:lvl1pPr>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8829"/>
            <a:ext cx="3520440" cy="4857811"/>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178808" y="979714"/>
            <a:ext cx="3520440" cy="4846926"/>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E. Prebys - Accelerator Fundamentals, Synchrotron Radiation</a:t>
            </a:r>
            <a:endParaRPr lang="en-US">
              <a:latin typeface="+mn-lt"/>
            </a:endParaRPr>
          </a:p>
        </p:txBody>
      </p:sp>
      <p:sp>
        <p:nvSpPr>
          <p:cNvPr id="9" name="Slide Number Placeholder 15"/>
          <p:cNvSpPr>
            <a:spLocks noGrp="1"/>
          </p:cNvSpPr>
          <p:nvPr>
            <p:ph type="sldNum" sz="quarter" idx="12"/>
          </p:nvPr>
        </p:nvSpPr>
        <p:spPr/>
        <p:txBody>
          <a:bodyPr/>
          <a:lstStyle>
            <a:lvl1pPr>
              <a:defRPr/>
            </a:lvl1pPr>
          </a:lstStyle>
          <a:p>
            <a:pPr>
              <a:defRPr/>
            </a:pPr>
            <a:fld id="{71013A5A-BD10-4E42-8EDD-42C4A14A642B}"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1587" y="115854"/>
            <a:ext cx="8490857" cy="463731"/>
          </a:xfrm>
        </p:spPr>
        <p:txBody>
          <a:bodyPr/>
          <a:lstStyle>
            <a:extLst/>
          </a:lstStyle>
          <a:p>
            <a:r>
              <a:rPr lang="en-US" smtClean="0"/>
              <a:t>Click to edit Master title style</a:t>
            </a:r>
            <a:endParaRPr lang="en-US" dirty="0"/>
          </a:p>
        </p:txBody>
      </p:sp>
      <p:sp>
        <p:nvSpPr>
          <p:cNvPr id="3" name="Date Placeholder 26"/>
          <p:cNvSpPr>
            <a:spLocks noGrp="1"/>
          </p:cNvSpPr>
          <p:nvPr>
            <p:ph type="dt" sz="half" idx="10"/>
          </p:nvPr>
        </p:nvSpPr>
        <p:spPr>
          <a:xfrm>
            <a:off x="5264458" y="6569076"/>
            <a:ext cx="2993496" cy="227012"/>
          </a:xfrm>
        </p:spPr>
        <p:txBody>
          <a:bodyPr/>
          <a:lstStyle>
            <a:lvl1pPr>
              <a:defRPr/>
            </a:lvl1p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smtClean="0"/>
              <a:t>E. Prebys - Accelerator Fundamentals, Synchrotron Radiation</a:t>
            </a:r>
            <a:endParaRPr lang="en-US">
              <a:latin typeface="+mn-lt"/>
            </a:endParaRPr>
          </a:p>
        </p:txBody>
      </p:sp>
      <p:sp>
        <p:nvSpPr>
          <p:cNvPr id="5" name="Slide Number Placeholder 15"/>
          <p:cNvSpPr>
            <a:spLocks noGrp="1"/>
          </p:cNvSpPr>
          <p:nvPr>
            <p:ph type="sldNum" sz="quarter" idx="12"/>
          </p:nvPr>
        </p:nvSpPr>
        <p:spPr/>
        <p:txBody>
          <a:bodyPr/>
          <a:lstStyle>
            <a:lvl1pPr>
              <a:defRPr/>
            </a:lvl1pPr>
          </a:lstStyle>
          <a:p>
            <a:pPr>
              <a:defRPr/>
            </a:pPr>
            <a:fld id="{BAB536C3-BB10-4165-8E74-99838CB51702}"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3" name="Footer Placeholder 3"/>
          <p:cNvSpPr>
            <a:spLocks noGrp="1"/>
          </p:cNvSpPr>
          <p:nvPr>
            <p:ph type="ftr" sz="quarter" idx="11"/>
          </p:nvPr>
        </p:nvSpPr>
        <p:spPr/>
        <p:txBody>
          <a:bodyPr/>
          <a:lstStyle>
            <a:lvl1pPr>
              <a:defRPr/>
            </a:lvl1pPr>
          </a:lstStyle>
          <a:p>
            <a:pPr>
              <a:defRPr/>
            </a:pPr>
            <a:r>
              <a:rPr lang="en-US" smtClean="0"/>
              <a:t>E. Prebys - Accelerator Fundamentals, Synchrotron Radiation</a:t>
            </a:r>
            <a:endParaRPr lang="en-US">
              <a:latin typeface="+mn-lt"/>
            </a:endParaRPr>
          </a:p>
        </p:txBody>
      </p:sp>
      <p:sp>
        <p:nvSpPr>
          <p:cNvPr id="4" name="Slide Number Placeholder 15"/>
          <p:cNvSpPr>
            <a:spLocks noGrp="1"/>
          </p:cNvSpPr>
          <p:nvPr>
            <p:ph type="sldNum" sz="quarter" idx="12"/>
          </p:nvPr>
        </p:nvSpPr>
        <p:spPr/>
        <p:txBody>
          <a:bodyPr/>
          <a:lstStyle>
            <a:lvl1pPr>
              <a:defRPr/>
            </a:lvl1pPr>
          </a:lstStyle>
          <a:p>
            <a:pPr>
              <a:defRPr/>
            </a:pPr>
            <a:fld id="{7A871096-0617-41A5-9758-D80165640925}"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r>
              <a:rPr lang="en-US" smtClean="0"/>
              <a:t>USPAS, Ft. Collins, CO June 13-24, 2016</a:t>
            </a:r>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smtClean="0"/>
              <a:t>E. Prebys - Accelerator Fundamentals, Synchrotron Radiation</a:t>
            </a:r>
            <a:endParaRPr lang="en-US">
              <a:latin typeface="+mn-lt"/>
            </a:endParaRPr>
          </a:p>
        </p:txBody>
      </p:sp>
      <p:sp>
        <p:nvSpPr>
          <p:cNvPr id="7" name="Slide Number Placeholder 15"/>
          <p:cNvSpPr>
            <a:spLocks noGrp="1"/>
          </p:cNvSpPr>
          <p:nvPr>
            <p:ph type="sldNum" sz="quarter" idx="12"/>
          </p:nvPr>
        </p:nvSpPr>
        <p:spPr/>
        <p:txBody>
          <a:bodyPr/>
          <a:lstStyle>
            <a:lvl1pPr>
              <a:defRPr/>
            </a:lvl1pPr>
          </a:lstStyle>
          <a:p>
            <a:pPr>
              <a:defRPr/>
            </a:pPr>
            <a:fld id="{B7584E87-2809-400F-A130-20751D1ABD79}"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r>
              <a:rPr lang="en-US" smtClean="0"/>
              <a:t>USPAS, Ft. Collins, CO June 13-24, 2016</a:t>
            </a:r>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smtClean="0"/>
              <a:t>E. Prebys - Accelerator Fundamentals, Synchrotron Radiation</a:t>
            </a:r>
            <a:endParaRPr lang="en-US">
              <a:latin typeface="+mn-lt"/>
            </a:endParaRPr>
          </a:p>
        </p:txBody>
      </p:sp>
      <p:sp>
        <p:nvSpPr>
          <p:cNvPr id="9" name="Slide Number Placeholder 6"/>
          <p:cNvSpPr>
            <a:spLocks noGrp="1"/>
          </p:cNvSpPr>
          <p:nvPr>
            <p:ph type="sldNum" sz="quarter" idx="12"/>
          </p:nvPr>
        </p:nvSpPr>
        <p:spPr/>
        <p:txBody>
          <a:bodyPr/>
          <a:lstStyle>
            <a:lvl1pPr>
              <a:defRPr/>
            </a:lvl1pPr>
            <a:extLst/>
          </a:lstStyle>
          <a:p>
            <a:pPr>
              <a:defRPr/>
            </a:pPr>
            <a:fld id="{F58A0D8F-9A19-4D03-8318-653C6FCD8B9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2" y="0"/>
            <a:ext cx="391887"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Title Placeholder 2"/>
          <p:cNvSpPr>
            <a:spLocks noGrp="1"/>
          </p:cNvSpPr>
          <p:nvPr>
            <p:ph type="title"/>
          </p:nvPr>
        </p:nvSpPr>
        <p:spPr>
          <a:xfrm>
            <a:off x="497135" y="134244"/>
            <a:ext cx="8262937" cy="441325"/>
          </a:xfrm>
          <a:prstGeom prst="rect">
            <a:avLst/>
          </a:prstGeom>
        </p:spPr>
        <p:txBody>
          <a:bodyPr vert="horz" lIns="45720" tIns="0" rIns="45720" bIns="0" anchor="b" anchorCtr="0">
            <a:noAutofit/>
          </a:bodyPr>
          <a:lstStyle>
            <a:extLst/>
          </a:lstStyle>
          <a:p>
            <a:r>
              <a:rPr lang="en-US" smtClean="0"/>
              <a:t>Click to edit Master title style</a:t>
            </a:r>
            <a:endParaRPr lang="en-US" dirty="0"/>
          </a:p>
        </p:txBody>
      </p:sp>
      <p:sp>
        <p:nvSpPr>
          <p:cNvPr id="1030" name="Text Placeholder 30"/>
          <p:cNvSpPr>
            <a:spLocks noGrp="1"/>
          </p:cNvSpPr>
          <p:nvPr>
            <p:ph type="body" idx="1"/>
          </p:nvPr>
        </p:nvSpPr>
        <p:spPr bwMode="auto">
          <a:xfrm>
            <a:off x="503776" y="690225"/>
            <a:ext cx="8251825" cy="5553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Date Placeholder 26"/>
          <p:cNvSpPr>
            <a:spLocks noGrp="1"/>
          </p:cNvSpPr>
          <p:nvPr>
            <p:ph type="dt" sz="half" idx="2"/>
          </p:nvPr>
        </p:nvSpPr>
        <p:spPr>
          <a:xfrm>
            <a:off x="5018690" y="6569076"/>
            <a:ext cx="3239263" cy="227012"/>
          </a:xfrm>
          <a:prstGeom prst="rect">
            <a:avLst/>
          </a:prstGeom>
        </p:spPr>
        <p:txBody>
          <a:bodyPr vert="horz" tIns="0" bIns="0" anchor="b"/>
          <a:lstStyle>
            <a:lvl1pPr algn="r" eaLnBrk="1" latinLnBrk="0" hangingPunct="1">
              <a:defRPr kumimoji="0" sz="1000">
                <a:solidFill>
                  <a:schemeClr val="tx2"/>
                </a:solidFill>
                <a:latin typeface="Arial" charset="0"/>
              </a:defRPr>
            </a:lvl1pPr>
            <a:extLst/>
          </a:lstStyle>
          <a:p>
            <a:pPr>
              <a:defRPr/>
            </a:pPr>
            <a:r>
              <a:rPr lang="en-US" smtClean="0"/>
              <a:t>USPAS, Ft. Collins, CO June 13-24, 2016</a:t>
            </a:r>
            <a:endParaRPr lang="en-US" dirty="0"/>
          </a:p>
        </p:txBody>
      </p:sp>
      <p:sp>
        <p:nvSpPr>
          <p:cNvPr id="4" name="Footer Placeholder 3"/>
          <p:cNvSpPr>
            <a:spLocks noGrp="1"/>
          </p:cNvSpPr>
          <p:nvPr>
            <p:ph type="ftr" sz="quarter" idx="3"/>
          </p:nvPr>
        </p:nvSpPr>
        <p:spPr>
          <a:xfrm>
            <a:off x="457199" y="6564063"/>
            <a:ext cx="3905767" cy="222500"/>
          </a:xfrm>
          <a:prstGeom prst="rect">
            <a:avLst/>
          </a:prstGeom>
        </p:spPr>
        <p:txBody>
          <a:bodyPr vert="horz" tIns="0" bIns="0" anchor="b"/>
          <a:lstStyle>
            <a:lvl1pPr algn="r" eaLnBrk="1" latinLnBrk="0" hangingPunct="1">
              <a:defRPr kumimoji="0" sz="1000">
                <a:solidFill>
                  <a:schemeClr val="tx2"/>
                </a:solidFill>
                <a:latin typeface="Arial" charset="0"/>
              </a:defRPr>
            </a:lvl1pPr>
            <a:extLst/>
          </a:lstStyle>
          <a:p>
            <a:pPr>
              <a:defRPr/>
            </a:pPr>
            <a:r>
              <a:rPr lang="en-US" smtClean="0"/>
              <a:t>E. Prebys - Accelerator Fundamentals, Synchrotron Radiation</a:t>
            </a:r>
            <a:endParaRPr lang="en-US">
              <a:latin typeface="+mn-lt"/>
            </a:endParaRPr>
          </a:p>
        </p:txBody>
      </p:sp>
      <p:sp>
        <p:nvSpPr>
          <p:cNvPr id="16" name="Slide Number Placeholder 15"/>
          <p:cNvSpPr>
            <a:spLocks noGrp="1"/>
          </p:cNvSpPr>
          <p:nvPr>
            <p:ph type="sldNum" sz="quarter" idx="4"/>
          </p:nvPr>
        </p:nvSpPr>
        <p:spPr>
          <a:xfrm>
            <a:off x="8337550" y="6534150"/>
            <a:ext cx="588963" cy="228600"/>
          </a:xfrm>
          <a:prstGeom prst="rect">
            <a:avLst/>
          </a:prstGeom>
        </p:spPr>
        <p:txBody>
          <a:bodyPr vert="horz" lIns="0" tIns="0" rIns="0" bIns="0" anchor="b"/>
          <a:lstStyle>
            <a:lvl1pPr algn="r" eaLnBrk="1" latinLnBrk="0" hangingPunct="1">
              <a:defRPr kumimoji="0" sz="1100">
                <a:solidFill>
                  <a:schemeClr val="tx2"/>
                </a:solidFill>
                <a:latin typeface="Arial" charset="0"/>
              </a:defRPr>
            </a:lvl1pPr>
            <a:extLst/>
          </a:lstStyle>
          <a:p>
            <a:pPr>
              <a:defRPr/>
            </a:pPr>
            <a:fld id="{61210FB4-E372-466D-A3EB-21FD966A10F2}" type="slidenum">
              <a:rPr lang="en-US"/>
              <a:pPr>
                <a:defRPr/>
              </a:pPr>
              <a:t>‹#›</a:t>
            </a:fld>
            <a:endParaRPr lang="en-US"/>
          </a:p>
        </p:txBody>
      </p:sp>
      <p:sp>
        <p:nvSpPr>
          <p:cNvPr id="8" name="Text Box 11"/>
          <p:cNvSpPr txBox="1">
            <a:spLocks noChangeArrowheads="1"/>
          </p:cNvSpPr>
          <p:nvPr userDrawn="1"/>
        </p:nvSpPr>
        <p:spPr bwMode="auto">
          <a:xfrm>
            <a:off x="381000" y="6553200"/>
            <a:ext cx="1676400" cy="579438"/>
          </a:xfrm>
          <a:prstGeom prst="rect">
            <a:avLst/>
          </a:prstGeom>
          <a:noFill/>
          <a:ln w="9525">
            <a:noFill/>
            <a:miter lim="800000"/>
            <a:headEnd/>
            <a:tailEnd/>
          </a:ln>
          <a:effectLst/>
        </p:spPr>
        <p:txBody>
          <a:bodyPr>
            <a:spAutoFit/>
          </a:bodyPr>
          <a:lstStyle/>
          <a:p>
            <a:pPr>
              <a:spcBef>
                <a:spcPct val="50000"/>
              </a:spcBef>
              <a:defRPr/>
            </a:pPr>
            <a:endParaRPr lang="en-US"/>
          </a:p>
        </p:txBody>
      </p:sp>
      <p:pic>
        <p:nvPicPr>
          <p:cNvPr id="10" name="Picture 9" descr="FNAL_logo_sm.gif"/>
          <p:cNvPicPr>
            <a:picLocks noChangeAspect="1"/>
          </p:cNvPicPr>
          <p:nvPr userDrawn="1"/>
        </p:nvPicPr>
        <p:blipFill>
          <a:blip r:embed="rId14" cstate="print"/>
          <a:stretch>
            <a:fillRect/>
          </a:stretch>
        </p:blipFill>
        <p:spPr>
          <a:xfrm>
            <a:off x="0" y="1"/>
            <a:ext cx="371959" cy="381496"/>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57" r:id="rId2"/>
    <p:sldLayoutId id="2147483765" r:id="rId3"/>
    <p:sldLayoutId id="2147483758" r:id="rId4"/>
    <p:sldLayoutId id="2147483759" r:id="rId5"/>
    <p:sldLayoutId id="2147483760" r:id="rId6"/>
    <p:sldLayoutId id="2147483761" r:id="rId7"/>
    <p:sldLayoutId id="2147483762" r:id="rId8"/>
    <p:sldLayoutId id="2147483766" r:id="rId9"/>
    <p:sldLayoutId id="2147483763" r:id="rId10"/>
    <p:sldLayoutId id="2147483767" r:id="rId11"/>
  </p:sldLayoutIdLst>
  <p:transition xmlns:p14="http://schemas.microsoft.com/office/powerpoint/2010/main">
    <p:fade thruBlk="1"/>
  </p:transition>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800" b="1" kern="120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00" b="1">
          <a:solidFill>
            <a:schemeClr val="tx1"/>
          </a:solidFill>
          <a:latin typeface="Trebuchet MS" pitchFamily="34" charset="0"/>
        </a:defRPr>
      </a:lvl2pPr>
      <a:lvl3pPr algn="l" rtl="0" eaLnBrk="0" fontAlgn="base" hangingPunct="0">
        <a:spcBef>
          <a:spcPct val="0"/>
        </a:spcBef>
        <a:spcAft>
          <a:spcPct val="0"/>
        </a:spcAft>
        <a:defRPr sz="2800" b="1">
          <a:solidFill>
            <a:schemeClr val="tx1"/>
          </a:solidFill>
          <a:latin typeface="Trebuchet MS" pitchFamily="34" charset="0"/>
        </a:defRPr>
      </a:lvl3pPr>
      <a:lvl4pPr algn="l" rtl="0" eaLnBrk="0" fontAlgn="base" hangingPunct="0">
        <a:spcBef>
          <a:spcPct val="0"/>
        </a:spcBef>
        <a:spcAft>
          <a:spcPct val="0"/>
        </a:spcAft>
        <a:defRPr sz="2800" b="1">
          <a:solidFill>
            <a:schemeClr val="tx1"/>
          </a:solidFill>
          <a:latin typeface="Trebuchet MS" pitchFamily="34" charset="0"/>
        </a:defRPr>
      </a:lvl4pPr>
      <a:lvl5pPr algn="l" rtl="0" eaLnBrk="0" fontAlgn="base" hangingPunct="0">
        <a:spcBef>
          <a:spcPct val="0"/>
        </a:spcBef>
        <a:spcAft>
          <a:spcPct val="0"/>
        </a:spcAft>
        <a:defRPr sz="2800" b="1">
          <a:solidFill>
            <a:schemeClr val="tx1"/>
          </a:solidFill>
          <a:latin typeface="Trebuchet MS" pitchFamily="34" charset="0"/>
        </a:defRPr>
      </a:lvl5pPr>
      <a:lvl6pPr marL="457200" algn="l" rtl="0" eaLnBrk="1" fontAlgn="base" hangingPunct="1">
        <a:spcBef>
          <a:spcPct val="0"/>
        </a:spcBef>
        <a:spcAft>
          <a:spcPct val="0"/>
        </a:spcAft>
        <a:defRPr sz="2800" b="1">
          <a:solidFill>
            <a:schemeClr val="tx1"/>
          </a:solidFill>
          <a:latin typeface="Trebuchet MS" pitchFamily="34" charset="0"/>
        </a:defRPr>
      </a:lvl6pPr>
      <a:lvl7pPr marL="914400" algn="l" rtl="0" eaLnBrk="1" fontAlgn="base" hangingPunct="1">
        <a:spcBef>
          <a:spcPct val="0"/>
        </a:spcBef>
        <a:spcAft>
          <a:spcPct val="0"/>
        </a:spcAft>
        <a:defRPr sz="2800" b="1">
          <a:solidFill>
            <a:schemeClr val="tx1"/>
          </a:solidFill>
          <a:latin typeface="Trebuchet MS" pitchFamily="34" charset="0"/>
        </a:defRPr>
      </a:lvl7pPr>
      <a:lvl8pPr marL="1371600" algn="l" rtl="0" eaLnBrk="1" fontAlgn="base" hangingPunct="1">
        <a:spcBef>
          <a:spcPct val="0"/>
        </a:spcBef>
        <a:spcAft>
          <a:spcPct val="0"/>
        </a:spcAft>
        <a:defRPr sz="2800" b="1">
          <a:solidFill>
            <a:schemeClr val="tx1"/>
          </a:solidFill>
          <a:latin typeface="Trebuchet MS" pitchFamily="34" charset="0"/>
        </a:defRPr>
      </a:lvl8pPr>
      <a:lvl9pPr marL="1828800" algn="l" rtl="0" eaLnBrk="1" fontAlgn="base" hangingPunct="1">
        <a:spcBef>
          <a:spcPct val="0"/>
        </a:spcBef>
        <a:spcAft>
          <a:spcPct val="0"/>
        </a:spcAft>
        <a:defRPr sz="2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charset="2"/>
        <a:buChar char="Ø"/>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charset="2"/>
        <a:buChar char="u"/>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charset="2"/>
        <a:buChar char="u"/>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Arial"/>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36.bin"/><Relationship Id="rId12" Type="http://schemas.openxmlformats.org/officeDocument/2006/relationships/image" Target="../media/image38.emf"/><Relationship Id="rId13" Type="http://schemas.openxmlformats.org/officeDocument/2006/relationships/oleObject" Target="../embeddings/oleObject37.bin"/><Relationship Id="rId14" Type="http://schemas.openxmlformats.org/officeDocument/2006/relationships/image" Target="../media/image39.emf"/><Relationship Id="rId15" Type="http://schemas.openxmlformats.org/officeDocument/2006/relationships/oleObject" Target="../embeddings/oleObject38.bin"/><Relationship Id="rId16" Type="http://schemas.openxmlformats.org/officeDocument/2006/relationships/image" Target="../media/image40.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4.emf"/><Relationship Id="rId5" Type="http://schemas.openxmlformats.org/officeDocument/2006/relationships/oleObject" Target="../embeddings/oleObject33.bin"/><Relationship Id="rId6" Type="http://schemas.openxmlformats.org/officeDocument/2006/relationships/image" Target="../media/image35.emf"/><Relationship Id="rId7" Type="http://schemas.openxmlformats.org/officeDocument/2006/relationships/oleObject" Target="../embeddings/oleObject34.bin"/><Relationship Id="rId8" Type="http://schemas.openxmlformats.org/officeDocument/2006/relationships/image" Target="../media/image36.emf"/><Relationship Id="rId9" Type="http://schemas.openxmlformats.org/officeDocument/2006/relationships/oleObject" Target="../embeddings/oleObject35.bin"/><Relationship Id="rId10" Type="http://schemas.openxmlformats.org/officeDocument/2006/relationships/image" Target="../media/image37.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42.bin"/><Relationship Id="rId20" Type="http://schemas.openxmlformats.org/officeDocument/2006/relationships/image" Target="../media/image49.emf"/><Relationship Id="rId21" Type="http://schemas.openxmlformats.org/officeDocument/2006/relationships/oleObject" Target="../embeddings/oleObject48.bin"/><Relationship Id="rId22" Type="http://schemas.openxmlformats.org/officeDocument/2006/relationships/image" Target="../media/image50.emf"/><Relationship Id="rId23" Type="http://schemas.openxmlformats.org/officeDocument/2006/relationships/oleObject" Target="../embeddings/oleObject49.bin"/><Relationship Id="rId24" Type="http://schemas.openxmlformats.org/officeDocument/2006/relationships/image" Target="../media/image51.emf"/><Relationship Id="rId25" Type="http://schemas.openxmlformats.org/officeDocument/2006/relationships/oleObject" Target="../embeddings/oleObject50.bin"/><Relationship Id="rId26" Type="http://schemas.openxmlformats.org/officeDocument/2006/relationships/image" Target="../media/image52.emf"/><Relationship Id="rId10" Type="http://schemas.openxmlformats.org/officeDocument/2006/relationships/image" Target="../media/image44.emf"/><Relationship Id="rId11" Type="http://schemas.openxmlformats.org/officeDocument/2006/relationships/oleObject" Target="../embeddings/oleObject43.bin"/><Relationship Id="rId12" Type="http://schemas.openxmlformats.org/officeDocument/2006/relationships/image" Target="../media/image45.emf"/><Relationship Id="rId13" Type="http://schemas.openxmlformats.org/officeDocument/2006/relationships/oleObject" Target="../embeddings/oleObject44.bin"/><Relationship Id="rId14" Type="http://schemas.openxmlformats.org/officeDocument/2006/relationships/image" Target="../media/image46.emf"/><Relationship Id="rId15" Type="http://schemas.openxmlformats.org/officeDocument/2006/relationships/oleObject" Target="../embeddings/oleObject45.bin"/><Relationship Id="rId16" Type="http://schemas.openxmlformats.org/officeDocument/2006/relationships/image" Target="../media/image47.emf"/><Relationship Id="rId17" Type="http://schemas.openxmlformats.org/officeDocument/2006/relationships/oleObject" Target="../embeddings/oleObject46.bin"/><Relationship Id="rId18" Type="http://schemas.openxmlformats.org/officeDocument/2006/relationships/image" Target="../media/image48.emf"/><Relationship Id="rId19" Type="http://schemas.openxmlformats.org/officeDocument/2006/relationships/oleObject" Target="../embeddings/oleObject47.bin"/><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embeddings/oleObject39.bin"/><Relationship Id="rId4" Type="http://schemas.openxmlformats.org/officeDocument/2006/relationships/image" Target="../media/image41.wmf"/><Relationship Id="rId5" Type="http://schemas.openxmlformats.org/officeDocument/2006/relationships/oleObject" Target="../embeddings/oleObject40.bin"/><Relationship Id="rId6" Type="http://schemas.openxmlformats.org/officeDocument/2006/relationships/image" Target="../media/image42.emf"/><Relationship Id="rId7" Type="http://schemas.openxmlformats.org/officeDocument/2006/relationships/oleObject" Target="../embeddings/oleObject41.bin"/><Relationship Id="rId8" Type="http://schemas.openxmlformats.org/officeDocument/2006/relationships/image" Target="../media/image43.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57.emf"/><Relationship Id="rId13" Type="http://schemas.openxmlformats.org/officeDocument/2006/relationships/oleObject" Target="../embeddings/oleObject56.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oleObject" Target="../embeddings/oleObject51.bin"/><Relationship Id="rId4" Type="http://schemas.openxmlformats.org/officeDocument/2006/relationships/image" Target="../media/image53.emf"/><Relationship Id="rId5" Type="http://schemas.openxmlformats.org/officeDocument/2006/relationships/oleObject" Target="../embeddings/oleObject52.bin"/><Relationship Id="rId6" Type="http://schemas.openxmlformats.org/officeDocument/2006/relationships/image" Target="../media/image54.emf"/><Relationship Id="rId7" Type="http://schemas.openxmlformats.org/officeDocument/2006/relationships/oleObject" Target="../embeddings/oleObject53.bin"/><Relationship Id="rId8" Type="http://schemas.openxmlformats.org/officeDocument/2006/relationships/image" Target="../media/image55.emf"/><Relationship Id="rId9" Type="http://schemas.openxmlformats.org/officeDocument/2006/relationships/oleObject" Target="../embeddings/oleObject54.bin"/><Relationship Id="rId10" Type="http://schemas.openxmlformats.org/officeDocument/2006/relationships/image" Target="../media/image56.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2.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7.bin"/><Relationship Id="rId4" Type="http://schemas.openxmlformats.org/officeDocument/2006/relationships/image" Target="../media/image58.emf"/><Relationship Id="rId5" Type="http://schemas.openxmlformats.org/officeDocument/2006/relationships/oleObject" Target="../embeddings/oleObject58.bin"/><Relationship Id="rId6" Type="http://schemas.openxmlformats.org/officeDocument/2006/relationships/image" Target="../media/image59.emf"/><Relationship Id="rId7" Type="http://schemas.openxmlformats.org/officeDocument/2006/relationships/oleObject" Target="../embeddings/oleObject59.bin"/><Relationship Id="rId8" Type="http://schemas.openxmlformats.org/officeDocument/2006/relationships/image" Target="../media/image60.emf"/><Relationship Id="rId9" Type="http://schemas.openxmlformats.org/officeDocument/2006/relationships/oleObject" Target="../embeddings/oleObject60.bin"/><Relationship Id="rId10" Type="http://schemas.openxmlformats.org/officeDocument/2006/relationships/image" Target="../media/image6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62.bin"/><Relationship Id="rId5" Type="http://schemas.openxmlformats.org/officeDocument/2006/relationships/image" Target="../media/image63.emf"/><Relationship Id="rId6" Type="http://schemas.openxmlformats.org/officeDocument/2006/relationships/oleObject" Target="../embeddings/oleObject63.bin"/><Relationship Id="rId7" Type="http://schemas.openxmlformats.org/officeDocument/2006/relationships/image" Target="../media/image6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65.emf"/><Relationship Id="rId5" Type="http://schemas.openxmlformats.org/officeDocument/2006/relationships/oleObject" Target="../embeddings/oleObject65.bin"/><Relationship Id="rId6" Type="http://schemas.openxmlformats.org/officeDocument/2006/relationships/image" Target="../media/image66.emf"/><Relationship Id="rId7" Type="http://schemas.openxmlformats.org/officeDocument/2006/relationships/oleObject" Target="../embeddings/oleObject66.bin"/><Relationship Id="rId8" Type="http://schemas.openxmlformats.org/officeDocument/2006/relationships/image" Target="../media/image67.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71.bin"/><Relationship Id="rId12" Type="http://schemas.openxmlformats.org/officeDocument/2006/relationships/image" Target="../media/image72.emf"/><Relationship Id="rId13" Type="http://schemas.openxmlformats.org/officeDocument/2006/relationships/image" Target="../media/image73.e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oleObject" Target="../embeddings/oleObject67.bin"/><Relationship Id="rId4" Type="http://schemas.openxmlformats.org/officeDocument/2006/relationships/image" Target="../media/image68.emf"/><Relationship Id="rId5" Type="http://schemas.openxmlformats.org/officeDocument/2006/relationships/oleObject" Target="../embeddings/oleObject68.bin"/><Relationship Id="rId6" Type="http://schemas.openxmlformats.org/officeDocument/2006/relationships/image" Target="../media/image69.emf"/><Relationship Id="rId7" Type="http://schemas.openxmlformats.org/officeDocument/2006/relationships/oleObject" Target="../embeddings/oleObject69.bin"/><Relationship Id="rId8" Type="http://schemas.openxmlformats.org/officeDocument/2006/relationships/image" Target="../media/image70.emf"/><Relationship Id="rId9" Type="http://schemas.openxmlformats.org/officeDocument/2006/relationships/oleObject" Target="../embeddings/oleObject70.bin"/><Relationship Id="rId10" Type="http://schemas.openxmlformats.org/officeDocument/2006/relationships/image" Target="../media/image7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2.bin"/><Relationship Id="rId4" Type="http://schemas.openxmlformats.org/officeDocument/2006/relationships/image" Target="../media/image74.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3.bin"/><Relationship Id="rId4" Type="http://schemas.openxmlformats.org/officeDocument/2006/relationships/image" Target="../media/image75.emf"/><Relationship Id="rId5" Type="http://schemas.openxmlformats.org/officeDocument/2006/relationships/oleObject" Target="../embeddings/oleObject74.bin"/><Relationship Id="rId6" Type="http://schemas.openxmlformats.org/officeDocument/2006/relationships/image" Target="../media/image76.emf"/><Relationship Id="rId7" Type="http://schemas.openxmlformats.org/officeDocument/2006/relationships/oleObject" Target="../embeddings/oleObject75.bin"/><Relationship Id="rId8" Type="http://schemas.openxmlformats.org/officeDocument/2006/relationships/image" Target="../media/image77.emf"/><Relationship Id="rId9" Type="http://schemas.openxmlformats.org/officeDocument/2006/relationships/oleObject" Target="../embeddings/oleObject76.bin"/><Relationship Id="rId10" Type="http://schemas.openxmlformats.org/officeDocument/2006/relationships/image" Target="../media/image78.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79.emf"/><Relationship Id="rId5" Type="http://schemas.openxmlformats.org/officeDocument/2006/relationships/oleObject" Target="../embeddings/oleObject78.bin"/><Relationship Id="rId6" Type="http://schemas.openxmlformats.org/officeDocument/2006/relationships/image" Target="../media/image56.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oleObject" Target="../embeddings/oleObject4.bin"/><Relationship Id="rId11"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80.emf"/><Relationship Id="rId5" Type="http://schemas.openxmlformats.org/officeDocument/2006/relationships/oleObject" Target="../embeddings/oleObject80.bin"/><Relationship Id="rId6" Type="http://schemas.openxmlformats.org/officeDocument/2006/relationships/image" Target="../media/image81.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82.emf"/><Relationship Id="rId5" Type="http://schemas.openxmlformats.org/officeDocument/2006/relationships/oleObject" Target="../embeddings/oleObject82.bin"/><Relationship Id="rId6" Type="http://schemas.openxmlformats.org/officeDocument/2006/relationships/image" Target="../media/image83.emf"/><Relationship Id="rId7" Type="http://schemas.openxmlformats.org/officeDocument/2006/relationships/oleObject" Target="../embeddings/oleObject83.bin"/><Relationship Id="rId8" Type="http://schemas.openxmlformats.org/officeDocument/2006/relationships/image" Target="../media/image84.emf"/><Relationship Id="rId9" Type="http://schemas.openxmlformats.org/officeDocument/2006/relationships/oleObject" Target="../embeddings/oleObject84.bin"/><Relationship Id="rId10" Type="http://schemas.openxmlformats.org/officeDocument/2006/relationships/image" Target="../media/image85.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5.bin"/><Relationship Id="rId4" Type="http://schemas.openxmlformats.org/officeDocument/2006/relationships/image" Target="../media/image86.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media" Target="../media/media2.gif"/><Relationship Id="rId4" Type="http://schemas.openxmlformats.org/officeDocument/2006/relationships/video" Target="../media/media2.gif"/><Relationship Id="rId5" Type="http://schemas.openxmlformats.org/officeDocument/2006/relationships/slideLayout" Target="../slideLayouts/slideLayout2.xml"/><Relationship Id="rId6" Type="http://schemas.openxmlformats.org/officeDocument/2006/relationships/image" Target="../media/image87.png"/><Relationship Id="rId7" Type="http://schemas.openxmlformats.org/officeDocument/2006/relationships/image" Target="../media/image88.png"/><Relationship Id="rId1" Type="http://schemas.microsoft.com/office/2007/relationships/media" Target="../media/media1.gif"/><Relationship Id="rId2" Type="http://schemas.openxmlformats.org/officeDocument/2006/relationships/video" Target="../media/media1.gi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6.bin"/><Relationship Id="rId4" Type="http://schemas.openxmlformats.org/officeDocument/2006/relationships/image" Target="../media/image89.emf"/><Relationship Id="rId5" Type="http://schemas.openxmlformats.org/officeDocument/2006/relationships/oleObject" Target="../embeddings/oleObject87.bin"/><Relationship Id="rId6" Type="http://schemas.openxmlformats.org/officeDocument/2006/relationships/image" Target="../media/image90.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8.bin"/><Relationship Id="rId4" Type="http://schemas.openxmlformats.org/officeDocument/2006/relationships/image" Target="../media/image91.emf"/><Relationship Id="rId5" Type="http://schemas.openxmlformats.org/officeDocument/2006/relationships/oleObject" Target="../embeddings/oleObject89.bin"/><Relationship Id="rId6" Type="http://schemas.openxmlformats.org/officeDocument/2006/relationships/oleObject" Target="../embeddings/oleObject90.bin"/><Relationship Id="rId7" Type="http://schemas.openxmlformats.org/officeDocument/2006/relationships/image" Target="../media/image92.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 Id="rId3" Type="http://schemas.openxmlformats.org/officeDocument/2006/relationships/image" Target="../media/image9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 Id="rId3" Type="http://schemas.openxmlformats.org/officeDocument/2006/relationships/image" Target="../media/image96.png"/></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oleObject" Target="../embeddings/oleObject91.bin"/><Relationship Id="rId5" Type="http://schemas.openxmlformats.org/officeDocument/2006/relationships/image" Target="../media/image97.wmf"/><Relationship Id="rId6" Type="http://schemas.openxmlformats.org/officeDocument/2006/relationships/oleObject" Target="../embeddings/oleObject92.bin"/><Relationship Id="rId7" Type="http://schemas.openxmlformats.org/officeDocument/2006/relationships/image" Target="../media/image98.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emf"/><Relationship Id="rId5" Type="http://schemas.openxmlformats.org/officeDocument/2006/relationships/oleObject" Target="../embeddings/oleObject6.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oleObject" Target="../embeddings/oleObject8.bin"/><Relationship Id="rId8" Type="http://schemas.openxmlformats.org/officeDocument/2006/relationships/image" Target="../media/image12.emf"/><Relationship Id="rId9" Type="http://schemas.openxmlformats.org/officeDocument/2006/relationships/oleObject" Target="../embeddings/oleObject9.bin"/><Relationship Id="rId10"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6.emf"/><Relationship Id="rId5" Type="http://schemas.openxmlformats.org/officeDocument/2006/relationships/oleObject" Target="../embeddings/oleObject11.bin"/><Relationship Id="rId6" Type="http://schemas.openxmlformats.org/officeDocument/2006/relationships/image" Target="../media/image17.emf"/><Relationship Id="rId7" Type="http://schemas.openxmlformats.org/officeDocument/2006/relationships/oleObject" Target="../embeddings/oleObject12.bin"/><Relationship Id="rId8" Type="http://schemas.openxmlformats.org/officeDocument/2006/relationships/image" Target="../media/image18.emf"/><Relationship Id="rId9" Type="http://schemas.openxmlformats.org/officeDocument/2006/relationships/oleObject" Target="../embeddings/oleObject13.bin"/><Relationship Id="rId10"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1.emf"/><Relationship Id="rId5" Type="http://schemas.openxmlformats.org/officeDocument/2006/relationships/oleObject" Target="../embeddings/oleObject16.bin"/><Relationship Id="rId6"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6.emf"/><Relationship Id="rId12" Type="http://schemas.openxmlformats.org/officeDocument/2006/relationships/oleObject" Target="../embeddings/oleObject21.bin"/><Relationship Id="rId13" Type="http://schemas.openxmlformats.org/officeDocument/2006/relationships/image" Target="../media/image27.emf"/><Relationship Id="rId14" Type="http://schemas.openxmlformats.org/officeDocument/2006/relationships/oleObject" Target="../embeddings/oleObject22.bin"/><Relationship Id="rId1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oleObject" Target="../embeddings/oleObject17.bin"/><Relationship Id="rId5" Type="http://schemas.openxmlformats.org/officeDocument/2006/relationships/image" Target="../media/image23.emf"/><Relationship Id="rId6" Type="http://schemas.openxmlformats.org/officeDocument/2006/relationships/oleObject" Target="../embeddings/oleObject18.bin"/><Relationship Id="rId7" Type="http://schemas.openxmlformats.org/officeDocument/2006/relationships/image" Target="../media/image24.emf"/><Relationship Id="rId8" Type="http://schemas.openxmlformats.org/officeDocument/2006/relationships/oleObject" Target="../embeddings/oleObject19.bin"/><Relationship Id="rId9" Type="http://schemas.openxmlformats.org/officeDocument/2006/relationships/image" Target="../media/image25.emf"/><Relationship Id="rId10"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3.emf"/><Relationship Id="rId13" Type="http://schemas.openxmlformats.org/officeDocument/2006/relationships/oleObject" Target="../embeddings/oleObject28.bin"/><Relationship Id="rId14" Type="http://schemas.openxmlformats.org/officeDocument/2006/relationships/oleObject" Target="../embeddings/oleObject29.bin"/><Relationship Id="rId15" Type="http://schemas.openxmlformats.org/officeDocument/2006/relationships/oleObject" Target="../embeddings/oleObject30.bin"/><Relationship Id="rId16" Type="http://schemas.openxmlformats.org/officeDocument/2006/relationships/oleObject" Target="../embeddings/oleObject31.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oleObject" Target="../embeddings/oleObject23.bin"/><Relationship Id="rId4" Type="http://schemas.openxmlformats.org/officeDocument/2006/relationships/image" Target="../media/image29.emf"/><Relationship Id="rId5" Type="http://schemas.openxmlformats.org/officeDocument/2006/relationships/oleObject" Target="../embeddings/oleObject24.bin"/><Relationship Id="rId6" Type="http://schemas.openxmlformats.org/officeDocument/2006/relationships/image" Target="../media/image30.emf"/><Relationship Id="rId7" Type="http://schemas.openxmlformats.org/officeDocument/2006/relationships/oleObject" Target="../embeddings/oleObject25.bin"/><Relationship Id="rId8" Type="http://schemas.openxmlformats.org/officeDocument/2006/relationships/image" Target="../media/image31.emf"/><Relationship Id="rId9" Type="http://schemas.openxmlformats.org/officeDocument/2006/relationships/oleObject" Target="../embeddings/oleObject26.bin"/><Relationship Id="rId10"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1708879" y="533400"/>
            <a:ext cx="6763389" cy="2868168"/>
          </a:xfrm>
        </p:spPr>
        <p:txBody>
          <a:bodyPr/>
          <a:lstStyle/>
          <a:p>
            <a:pPr eaLnBrk="1" hangingPunct="1">
              <a:defRPr/>
            </a:pPr>
            <a:r>
              <a:rPr lang="en-US" dirty="0" smtClean="0"/>
              <a:t>Synchrotron Radiation and Light Sources</a:t>
            </a:r>
            <a:endParaRPr lang="en-US" dirty="0"/>
          </a:p>
        </p:txBody>
      </p:sp>
      <p:sp>
        <p:nvSpPr>
          <p:cNvPr id="8195" name="Rectangle 5"/>
          <p:cNvSpPr>
            <a:spLocks noGrp="1" noChangeArrowheads="1"/>
          </p:cNvSpPr>
          <p:nvPr>
            <p:ph type="subTitle" idx="1"/>
          </p:nvPr>
        </p:nvSpPr>
        <p:spPr>
          <a:xfrm>
            <a:off x="3354388" y="3540125"/>
            <a:ext cx="5114925" cy="1101725"/>
          </a:xfrm>
        </p:spPr>
        <p:txBody>
          <a:bodyPr/>
          <a:lstStyle/>
          <a:p>
            <a:pPr eaLnBrk="1" hangingPunct="1"/>
            <a:r>
              <a:rPr lang="en-US" smtClean="0"/>
              <a:t>Eric Prebys, FNAL</a:t>
            </a:r>
          </a:p>
        </p:txBody>
      </p:sp>
    </p:spTree>
    <p:extLst>
      <p:ext uri="{BB962C8B-B14F-4D97-AF65-F5344CB8AC3E}">
        <p14:creationId xmlns:p14="http://schemas.microsoft.com/office/powerpoint/2010/main" val="104079718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Damping + Heating</a:t>
            </a:r>
            <a:endParaRPr lang="en-US" dirty="0"/>
          </a:p>
        </p:txBody>
      </p:sp>
      <p:sp>
        <p:nvSpPr>
          <p:cNvPr id="6" name="Content Placeholder 5"/>
          <p:cNvSpPr>
            <a:spLocks noGrp="1"/>
          </p:cNvSpPr>
          <p:nvPr>
            <p:ph idx="1"/>
          </p:nvPr>
        </p:nvSpPr>
        <p:spPr>
          <a:xfrm>
            <a:off x="503776" y="690225"/>
            <a:ext cx="8251825" cy="602147"/>
          </a:xfrm>
        </p:spPr>
        <p:txBody>
          <a:bodyPr/>
          <a:lstStyle/>
          <a:p>
            <a:r>
              <a:rPr lang="en-US" dirty="0" smtClean="0"/>
              <a:t>In general, if I have a simple damping force of the form</a:t>
            </a:r>
          </a:p>
          <a:p>
            <a:endParaRPr lang="en-US" dirty="0"/>
          </a:p>
          <a:p>
            <a:pPr marL="0" indent="0">
              <a:buNone/>
            </a:pPr>
            <a:endParaRPr lang="en-US" dirty="0"/>
          </a:p>
          <a:p>
            <a:pPr marL="0" indent="0">
              <a:buNone/>
            </a:pPr>
            <a:r>
              <a:rPr lang="en-US" dirty="0" smtClean="0"/>
              <a:t>the solution is </a:t>
            </a:r>
          </a:p>
          <a:p>
            <a:pPr marL="0" indent="0">
              <a:buNone/>
            </a:pPr>
            <a:endParaRPr lang="en-US" dirty="0"/>
          </a:p>
          <a:p>
            <a:r>
              <a:rPr lang="en-US" dirty="0" smtClean="0"/>
              <a:t>If I add a constant heating term</a:t>
            </a:r>
            <a:endParaRPr lang="en-US"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10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7272190"/>
              </p:ext>
            </p:extLst>
          </p:nvPr>
        </p:nvGraphicFramePr>
        <p:xfrm>
          <a:off x="3844154" y="1150516"/>
          <a:ext cx="1157020" cy="689762"/>
        </p:xfrm>
        <a:graphic>
          <a:graphicData uri="http://schemas.openxmlformats.org/presentationml/2006/ole">
            <mc:AlternateContent xmlns:mc="http://schemas.openxmlformats.org/markup-compatibility/2006">
              <mc:Choice xmlns:v="urn:schemas-microsoft-com:vml" Requires="v">
                <p:oleObj spid="_x0000_s654438" name="Equation" r:id="rId3" imgW="660400" imgH="393700" progId="Equation.DSMT4">
                  <p:embed/>
                </p:oleObj>
              </mc:Choice>
              <mc:Fallback>
                <p:oleObj name="Equation" r:id="rId3" imgW="660400" imgH="393700" progId="Equation.DSMT4">
                  <p:embed/>
                  <p:pic>
                    <p:nvPicPr>
                      <p:cNvPr id="0" name=""/>
                      <p:cNvPicPr/>
                      <p:nvPr/>
                    </p:nvPicPr>
                    <p:blipFill>
                      <a:blip r:embed="rId4"/>
                      <a:stretch>
                        <a:fillRect/>
                      </a:stretch>
                    </p:blipFill>
                    <p:spPr>
                      <a:xfrm>
                        <a:off x="3844154" y="1150516"/>
                        <a:ext cx="1157020" cy="6897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97581861"/>
              </p:ext>
            </p:extLst>
          </p:nvPr>
        </p:nvGraphicFramePr>
        <p:xfrm>
          <a:off x="3022081" y="2053442"/>
          <a:ext cx="4998587" cy="486349"/>
        </p:xfrm>
        <a:graphic>
          <a:graphicData uri="http://schemas.openxmlformats.org/presentationml/2006/ole">
            <mc:AlternateContent xmlns:mc="http://schemas.openxmlformats.org/markup-compatibility/2006">
              <mc:Choice xmlns:v="urn:schemas-microsoft-com:vml" Requires="v">
                <p:oleObj spid="_x0000_s654439" name="Equation" r:id="rId5" imgW="2349500" imgH="228600" progId="Equation.DSMT4">
                  <p:embed/>
                </p:oleObj>
              </mc:Choice>
              <mc:Fallback>
                <p:oleObj name="Equation" r:id="rId5" imgW="2349500" imgH="228600" progId="Equation.DSMT4">
                  <p:embed/>
                  <p:pic>
                    <p:nvPicPr>
                      <p:cNvPr id="0" name=""/>
                      <p:cNvPicPr/>
                      <p:nvPr/>
                    </p:nvPicPr>
                    <p:blipFill>
                      <a:blip r:embed="rId6"/>
                      <a:stretch>
                        <a:fillRect/>
                      </a:stretch>
                    </p:blipFill>
                    <p:spPr>
                      <a:xfrm>
                        <a:off x="3022081" y="2053442"/>
                        <a:ext cx="4998587" cy="48634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75936303"/>
              </p:ext>
            </p:extLst>
          </p:nvPr>
        </p:nvGraphicFramePr>
        <p:xfrm>
          <a:off x="5403371" y="2820767"/>
          <a:ext cx="1665703" cy="758568"/>
        </p:xfrm>
        <a:graphic>
          <a:graphicData uri="http://schemas.openxmlformats.org/presentationml/2006/ole">
            <mc:AlternateContent xmlns:mc="http://schemas.openxmlformats.org/markup-compatibility/2006">
              <mc:Choice xmlns:v="urn:schemas-microsoft-com:vml" Requires="v">
                <p:oleObj spid="_x0000_s654440" name="Equation" r:id="rId7" imgW="863600" imgH="393700" progId="Equation.DSMT4">
                  <p:embed/>
                </p:oleObj>
              </mc:Choice>
              <mc:Fallback>
                <p:oleObj name="Equation" r:id="rId7" imgW="863600" imgH="393700" progId="Equation.DSMT4">
                  <p:embed/>
                  <p:pic>
                    <p:nvPicPr>
                      <p:cNvPr id="0" name=""/>
                      <p:cNvPicPr/>
                      <p:nvPr/>
                    </p:nvPicPr>
                    <p:blipFill>
                      <a:blip r:embed="rId8"/>
                      <a:stretch>
                        <a:fillRect/>
                      </a:stretch>
                    </p:blipFill>
                    <p:spPr>
                      <a:xfrm>
                        <a:off x="5403371" y="2820767"/>
                        <a:ext cx="1665703" cy="75856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64332738"/>
              </p:ext>
            </p:extLst>
          </p:nvPr>
        </p:nvGraphicFramePr>
        <p:xfrm>
          <a:off x="1151936" y="3946407"/>
          <a:ext cx="2886227" cy="1537745"/>
        </p:xfrm>
        <a:graphic>
          <a:graphicData uri="http://schemas.openxmlformats.org/presentationml/2006/ole">
            <mc:AlternateContent xmlns:mc="http://schemas.openxmlformats.org/markup-compatibility/2006">
              <mc:Choice xmlns:v="urn:schemas-microsoft-com:vml" Requires="v">
                <p:oleObj spid="_x0000_s654441" name="Equation" r:id="rId9" imgW="1549400" imgH="825500" progId="Equation.DSMT4">
                  <p:embed/>
                </p:oleObj>
              </mc:Choice>
              <mc:Fallback>
                <p:oleObj name="Equation" r:id="rId9" imgW="1549400" imgH="825500" progId="Equation.DSMT4">
                  <p:embed/>
                  <p:pic>
                    <p:nvPicPr>
                      <p:cNvPr id="0" name=""/>
                      <p:cNvPicPr/>
                      <p:nvPr/>
                    </p:nvPicPr>
                    <p:blipFill>
                      <a:blip r:embed="rId10"/>
                      <a:stretch>
                        <a:fillRect/>
                      </a:stretch>
                    </p:blipFill>
                    <p:spPr>
                      <a:xfrm>
                        <a:off x="1151936" y="3946407"/>
                        <a:ext cx="2886227" cy="153774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40950533"/>
              </p:ext>
            </p:extLst>
          </p:nvPr>
        </p:nvGraphicFramePr>
        <p:xfrm>
          <a:off x="5067473" y="5063535"/>
          <a:ext cx="2165338" cy="780234"/>
        </p:xfrm>
        <a:graphic>
          <a:graphicData uri="http://schemas.openxmlformats.org/presentationml/2006/ole">
            <mc:AlternateContent xmlns:mc="http://schemas.openxmlformats.org/markup-compatibility/2006">
              <mc:Choice xmlns:v="urn:schemas-microsoft-com:vml" Requires="v">
                <p:oleObj spid="_x0000_s654442" name="Equation" r:id="rId11" imgW="1092200" imgH="393700" progId="Equation.DSMT4">
                  <p:embed/>
                </p:oleObj>
              </mc:Choice>
              <mc:Fallback>
                <p:oleObj name="Equation" r:id="rId11" imgW="1092200" imgH="393700" progId="Equation.DSMT4">
                  <p:embed/>
                  <p:pic>
                    <p:nvPicPr>
                      <p:cNvPr id="0" name=""/>
                      <p:cNvPicPr/>
                      <p:nvPr/>
                    </p:nvPicPr>
                    <p:blipFill>
                      <a:blip r:embed="rId12"/>
                      <a:stretch>
                        <a:fillRect/>
                      </a:stretch>
                    </p:blipFill>
                    <p:spPr>
                      <a:xfrm>
                        <a:off x="5067473" y="5063535"/>
                        <a:ext cx="2165338" cy="78023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89400098"/>
              </p:ext>
            </p:extLst>
          </p:nvPr>
        </p:nvGraphicFramePr>
        <p:xfrm>
          <a:off x="5417451" y="3987696"/>
          <a:ext cx="2988163" cy="395129"/>
        </p:xfrm>
        <a:graphic>
          <a:graphicData uri="http://schemas.openxmlformats.org/presentationml/2006/ole">
            <mc:AlternateContent xmlns:mc="http://schemas.openxmlformats.org/markup-compatibility/2006">
              <mc:Choice xmlns:v="urn:schemas-microsoft-com:vml" Requires="v">
                <p:oleObj spid="_x0000_s654443" name="Equation" r:id="rId13" imgW="1536700" imgH="203200" progId="Equation.DSMT4">
                  <p:embed/>
                </p:oleObj>
              </mc:Choice>
              <mc:Fallback>
                <p:oleObj name="Equation" r:id="rId13" imgW="1536700" imgH="203200" progId="Equation.DSMT4">
                  <p:embed/>
                  <p:pic>
                    <p:nvPicPr>
                      <p:cNvPr id="0" name=""/>
                      <p:cNvPicPr/>
                      <p:nvPr/>
                    </p:nvPicPr>
                    <p:blipFill>
                      <a:blip r:embed="rId14"/>
                      <a:stretch>
                        <a:fillRect/>
                      </a:stretch>
                    </p:blipFill>
                    <p:spPr>
                      <a:xfrm>
                        <a:off x="5417451" y="3987696"/>
                        <a:ext cx="2988163" cy="39512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80072686"/>
              </p:ext>
            </p:extLst>
          </p:nvPr>
        </p:nvGraphicFramePr>
        <p:xfrm>
          <a:off x="5091083" y="4443256"/>
          <a:ext cx="3222828" cy="723969"/>
        </p:xfrm>
        <a:graphic>
          <a:graphicData uri="http://schemas.openxmlformats.org/presentationml/2006/ole">
            <mc:AlternateContent xmlns:mc="http://schemas.openxmlformats.org/markup-compatibility/2006">
              <mc:Choice xmlns:v="urn:schemas-microsoft-com:vml" Requires="v">
                <p:oleObj spid="_x0000_s654444" name="Equation" r:id="rId15" imgW="1752600" imgH="393700" progId="Equation.DSMT4">
                  <p:embed/>
                </p:oleObj>
              </mc:Choice>
              <mc:Fallback>
                <p:oleObj name="Equation" r:id="rId15" imgW="1752600" imgH="393700" progId="Equation.DSMT4">
                  <p:embed/>
                  <p:pic>
                    <p:nvPicPr>
                      <p:cNvPr id="0" name=""/>
                      <p:cNvPicPr/>
                      <p:nvPr/>
                    </p:nvPicPr>
                    <p:blipFill>
                      <a:blip r:embed="rId16"/>
                      <a:stretch>
                        <a:fillRect/>
                      </a:stretch>
                    </p:blipFill>
                    <p:spPr>
                      <a:xfrm>
                        <a:off x="5091083" y="4443256"/>
                        <a:ext cx="3222828" cy="723969"/>
                      </a:xfrm>
                      <a:prstGeom prst="rect">
                        <a:avLst/>
                      </a:prstGeom>
                    </p:spPr>
                  </p:pic>
                </p:oleObj>
              </mc:Fallback>
            </mc:AlternateContent>
          </a:graphicData>
        </a:graphic>
      </p:graphicFrame>
      <p:sp>
        <p:nvSpPr>
          <p:cNvPr id="14" name="Rectangle 13"/>
          <p:cNvSpPr/>
          <p:nvPr/>
        </p:nvSpPr>
        <p:spPr>
          <a:xfrm>
            <a:off x="5473195" y="4483969"/>
            <a:ext cx="2820886" cy="139351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5238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11</a:t>
            </a:fld>
            <a:endParaRPr lang="en-US"/>
          </a:p>
        </p:txBody>
      </p:sp>
      <p:grpSp>
        <p:nvGrpSpPr>
          <p:cNvPr id="24" name="Group 23"/>
          <p:cNvGrpSpPr/>
          <p:nvPr/>
        </p:nvGrpSpPr>
        <p:grpSpPr>
          <a:xfrm>
            <a:off x="4113386" y="259337"/>
            <a:ext cx="4492580" cy="2992582"/>
            <a:chOff x="3315855" y="665018"/>
            <a:chExt cx="4492580" cy="2992582"/>
          </a:xfrm>
        </p:grpSpPr>
        <p:sp>
          <p:nvSpPr>
            <p:cNvPr id="7" name="Arc 6"/>
            <p:cNvSpPr/>
            <p:nvPr/>
          </p:nvSpPr>
          <p:spPr>
            <a:xfrm>
              <a:off x="3814618" y="1394690"/>
              <a:ext cx="1810327" cy="185651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3315855" y="960582"/>
              <a:ext cx="2761671" cy="269701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4692073" y="1579418"/>
              <a:ext cx="535709" cy="73891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01309" y="1597892"/>
              <a:ext cx="1163782" cy="72043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4"/>
            <p:cNvGraphicFramePr>
              <a:graphicFrameLocks noChangeAspect="1"/>
            </p:cNvGraphicFramePr>
            <p:nvPr>
              <p:extLst>
                <p:ext uri="{D42A27DB-BD31-4B8C-83A1-F6EECF244321}">
                  <p14:modId xmlns:p14="http://schemas.microsoft.com/office/powerpoint/2010/main" val="3986083891"/>
                </p:ext>
              </p:extLst>
            </p:nvPr>
          </p:nvGraphicFramePr>
          <p:xfrm>
            <a:off x="4795982" y="1836738"/>
            <a:ext cx="152400" cy="165100"/>
          </p:xfrm>
          <a:graphic>
            <a:graphicData uri="http://schemas.openxmlformats.org/presentationml/2006/ole">
              <mc:AlternateContent xmlns:mc="http://schemas.openxmlformats.org/markup-compatibility/2006">
                <mc:Choice xmlns:v="urn:schemas-microsoft-com:vml" Requires="v">
                  <p:oleObj spid="_x0000_s635171"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982" y="1836738"/>
                          <a:ext cx="1524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064394805"/>
                </p:ext>
              </p:extLst>
            </p:nvPr>
          </p:nvGraphicFramePr>
          <p:xfrm>
            <a:off x="5160550" y="2020884"/>
            <a:ext cx="154831" cy="225942"/>
          </p:xfrm>
          <a:graphic>
            <a:graphicData uri="http://schemas.openxmlformats.org/presentationml/2006/ole">
              <mc:AlternateContent xmlns:mc="http://schemas.openxmlformats.org/markup-compatibility/2006">
                <mc:Choice xmlns:v="urn:schemas-microsoft-com:vml" Requires="v">
                  <p:oleObj spid="_x0000_s635172" name="Equation" r:id="rId5" imgW="114300" imgH="127000" progId="Equation.DSMT4">
                    <p:embed/>
                  </p:oleObj>
                </mc:Choice>
                <mc:Fallback>
                  <p:oleObj name="Equation" r:id="rId5" imgW="114300" imgH="127000" progId="Equation.DSMT4">
                    <p:embed/>
                    <p:pic>
                      <p:nvPicPr>
                        <p:cNvPr id="0" name=""/>
                        <p:cNvPicPr>
                          <a:picLocks noChangeAspect="1" noChangeArrowheads="1"/>
                        </p:cNvPicPr>
                        <p:nvPr/>
                      </p:nvPicPr>
                      <p:blipFill>
                        <a:blip r:embed="rId6"/>
                        <a:srcRect/>
                        <a:stretch>
                          <a:fillRect/>
                        </a:stretch>
                      </p:blipFill>
                      <p:spPr bwMode="auto">
                        <a:xfrm>
                          <a:off x="5160550" y="2020884"/>
                          <a:ext cx="154831" cy="225942"/>
                        </a:xfrm>
                        <a:prstGeom prst="rect">
                          <a:avLst/>
                        </a:prstGeom>
                        <a:noFill/>
                      </p:spPr>
                    </p:pic>
                  </p:oleObj>
                </mc:Fallback>
              </mc:AlternateContent>
            </a:graphicData>
          </a:graphic>
        </p:graphicFrame>
        <p:cxnSp>
          <p:nvCxnSpPr>
            <p:cNvPr id="14" name="Straight Connector 13"/>
            <p:cNvCxnSpPr/>
            <p:nvPr/>
          </p:nvCxnSpPr>
          <p:spPr>
            <a:xfrm flipV="1">
              <a:off x="5235215" y="1211263"/>
              <a:ext cx="260855" cy="3473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Object 6"/>
            <p:cNvGraphicFramePr>
              <a:graphicFrameLocks noChangeAspect="1"/>
            </p:cNvGraphicFramePr>
            <p:nvPr>
              <p:extLst>
                <p:ext uri="{D42A27DB-BD31-4B8C-83A1-F6EECF244321}">
                  <p14:modId xmlns:p14="http://schemas.microsoft.com/office/powerpoint/2010/main" val="1010270968"/>
                </p:ext>
              </p:extLst>
            </p:nvPr>
          </p:nvGraphicFramePr>
          <p:xfrm>
            <a:off x="5354638" y="1519238"/>
            <a:ext cx="190500" cy="165100"/>
          </p:xfrm>
          <a:graphic>
            <a:graphicData uri="http://schemas.openxmlformats.org/presentationml/2006/ole">
              <mc:AlternateContent xmlns:mc="http://schemas.openxmlformats.org/markup-compatibility/2006">
                <mc:Choice xmlns:v="urn:schemas-microsoft-com:vml" Requires="v">
                  <p:oleObj spid="_x0000_s635173" name="Equation" r:id="rId7" imgW="190500" imgH="165100" progId="Equation.DSMT4">
                    <p:embed/>
                  </p:oleObj>
                </mc:Choice>
                <mc:Fallback>
                  <p:oleObj name="Equation" r:id="rId7" imgW="190500" imgH="165100" progId="Equation.DSMT4">
                    <p:embed/>
                    <p:pic>
                      <p:nvPicPr>
                        <p:cNvPr id="0" name=""/>
                        <p:cNvPicPr>
                          <a:picLocks noChangeAspect="1" noChangeArrowheads="1"/>
                        </p:cNvPicPr>
                        <p:nvPr/>
                      </p:nvPicPr>
                      <p:blipFill>
                        <a:blip r:embed="rId8"/>
                        <a:srcRect/>
                        <a:stretch>
                          <a:fillRect/>
                        </a:stretch>
                      </p:blipFill>
                      <p:spPr bwMode="auto">
                        <a:xfrm>
                          <a:off x="5354638" y="1519238"/>
                          <a:ext cx="1905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Brace 15"/>
            <p:cNvSpPr/>
            <p:nvPr/>
          </p:nvSpPr>
          <p:spPr>
            <a:xfrm rot="18831047">
              <a:off x="5709680" y="1024918"/>
              <a:ext cx="171450" cy="513286"/>
            </a:xfrm>
            <a:prstGeom prst="rightBrace">
              <a:avLst>
                <a:gd name="adj1" fmla="val 8333"/>
                <a:gd name="adj2" fmla="val 518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Object 7"/>
            <p:cNvGraphicFramePr>
              <a:graphicFrameLocks noChangeAspect="1"/>
            </p:cNvGraphicFramePr>
            <p:nvPr>
              <p:extLst>
                <p:ext uri="{D42A27DB-BD31-4B8C-83A1-F6EECF244321}">
                  <p14:modId xmlns:p14="http://schemas.microsoft.com/office/powerpoint/2010/main" val="4112655545"/>
                </p:ext>
              </p:extLst>
            </p:nvPr>
          </p:nvGraphicFramePr>
          <p:xfrm>
            <a:off x="5908969" y="1019933"/>
            <a:ext cx="177800" cy="165100"/>
          </p:xfrm>
          <a:graphic>
            <a:graphicData uri="http://schemas.openxmlformats.org/presentationml/2006/ole">
              <mc:AlternateContent xmlns:mc="http://schemas.openxmlformats.org/markup-compatibility/2006">
                <mc:Choice xmlns:v="urn:schemas-microsoft-com:vml" Requires="v">
                  <p:oleObj spid="_x0000_s635174" name="Equation" r:id="rId9" imgW="177800" imgH="165100" progId="Equation.DSMT4">
                    <p:embed/>
                  </p:oleObj>
                </mc:Choice>
                <mc:Fallback>
                  <p:oleObj name="Equation" r:id="rId9" imgW="177800" imgH="165100" progId="Equation.DSMT4">
                    <p:embed/>
                    <p:pic>
                      <p:nvPicPr>
                        <p:cNvPr id="0" name=""/>
                        <p:cNvPicPr>
                          <a:picLocks noChangeAspect="1" noChangeArrowheads="1"/>
                        </p:cNvPicPr>
                        <p:nvPr/>
                      </p:nvPicPr>
                      <p:blipFill>
                        <a:blip r:embed="rId10"/>
                        <a:srcRect/>
                        <a:stretch>
                          <a:fillRect/>
                        </a:stretch>
                      </p:blipFill>
                      <p:spPr bwMode="auto">
                        <a:xfrm>
                          <a:off x="5908969" y="1019933"/>
                          <a:ext cx="1778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3928578048"/>
                </p:ext>
              </p:extLst>
            </p:nvPr>
          </p:nvGraphicFramePr>
          <p:xfrm>
            <a:off x="6248058" y="1148159"/>
            <a:ext cx="1444047" cy="692960"/>
          </p:xfrm>
          <a:graphic>
            <a:graphicData uri="http://schemas.openxmlformats.org/presentationml/2006/ole">
              <mc:AlternateContent xmlns:mc="http://schemas.openxmlformats.org/markup-compatibility/2006">
                <mc:Choice xmlns:v="urn:schemas-microsoft-com:vml" Requires="v">
                  <p:oleObj spid="_x0000_s635175" name="Equation" r:id="rId11" imgW="1320800" imgH="635000" progId="Equation.DSMT4">
                    <p:embed/>
                  </p:oleObj>
                </mc:Choice>
                <mc:Fallback>
                  <p:oleObj name="Equation" r:id="rId11" imgW="1320800" imgH="635000" progId="Equation.DSMT4">
                    <p:embed/>
                    <p:pic>
                      <p:nvPicPr>
                        <p:cNvPr id="0" name=""/>
                        <p:cNvPicPr>
                          <a:picLocks noChangeAspect="1" noChangeArrowheads="1"/>
                        </p:cNvPicPr>
                        <p:nvPr/>
                      </p:nvPicPr>
                      <p:blipFill>
                        <a:blip r:embed="rId12"/>
                        <a:srcRect/>
                        <a:stretch>
                          <a:fillRect/>
                        </a:stretch>
                      </p:blipFill>
                      <p:spPr bwMode="auto">
                        <a:xfrm>
                          <a:off x="6248058" y="1148159"/>
                          <a:ext cx="1444047" cy="692960"/>
                        </a:xfrm>
                        <a:prstGeom prst="rect">
                          <a:avLst/>
                        </a:prstGeom>
                        <a:noFill/>
                      </p:spPr>
                    </p:pic>
                  </p:oleObj>
                </mc:Fallback>
              </mc:AlternateContent>
            </a:graphicData>
          </a:graphic>
        </p:graphicFrame>
        <p:sp>
          <p:nvSpPr>
            <p:cNvPr id="20" name="Rectangle 19"/>
            <p:cNvSpPr/>
            <p:nvPr/>
          </p:nvSpPr>
          <p:spPr>
            <a:xfrm>
              <a:off x="4378038" y="665018"/>
              <a:ext cx="3430397" cy="171796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bject 5"/>
            <p:cNvGraphicFramePr>
              <a:graphicFrameLocks noChangeAspect="1"/>
            </p:cNvGraphicFramePr>
            <p:nvPr>
              <p:extLst>
                <p:ext uri="{D42A27DB-BD31-4B8C-83A1-F6EECF244321}">
                  <p14:modId xmlns:p14="http://schemas.microsoft.com/office/powerpoint/2010/main" val="479952131"/>
                </p:ext>
              </p:extLst>
            </p:nvPr>
          </p:nvGraphicFramePr>
          <p:xfrm>
            <a:off x="5715262" y="1830648"/>
            <a:ext cx="130984" cy="172220"/>
          </p:xfrm>
          <a:graphic>
            <a:graphicData uri="http://schemas.openxmlformats.org/presentationml/2006/ole">
              <mc:AlternateContent xmlns:mc="http://schemas.openxmlformats.org/markup-compatibility/2006">
                <mc:Choice xmlns:v="urn:schemas-microsoft-com:vml" Requires="v">
                  <p:oleObj spid="_x0000_s635176" name="Equation" r:id="rId13" imgW="127000" imgH="127000" progId="Equation.DSMT4">
                    <p:embed/>
                  </p:oleObj>
                </mc:Choice>
                <mc:Fallback>
                  <p:oleObj name="Equation" r:id="rId13" imgW="127000" imgH="127000" progId="Equation.DSMT4">
                    <p:embed/>
                    <p:pic>
                      <p:nvPicPr>
                        <p:cNvPr id="0" name=""/>
                        <p:cNvPicPr>
                          <a:picLocks noChangeAspect="1" noChangeArrowheads="1"/>
                        </p:cNvPicPr>
                        <p:nvPr/>
                      </p:nvPicPr>
                      <p:blipFill>
                        <a:blip r:embed="rId14"/>
                        <a:srcRect/>
                        <a:stretch>
                          <a:fillRect/>
                        </a:stretch>
                      </p:blipFill>
                      <p:spPr bwMode="auto">
                        <a:xfrm>
                          <a:off x="5715262" y="1830648"/>
                          <a:ext cx="130984" cy="172220"/>
                        </a:xfrm>
                        <a:prstGeom prst="rect">
                          <a:avLst/>
                        </a:prstGeom>
                        <a:noFill/>
                      </p:spPr>
                    </p:pic>
                  </p:oleObj>
                </mc:Fallback>
              </mc:AlternateContent>
            </a:graphicData>
          </a:graphic>
        </p:graphicFrame>
        <p:cxnSp>
          <p:nvCxnSpPr>
            <p:cNvPr id="22" name="Straight Connector 21"/>
            <p:cNvCxnSpPr/>
            <p:nvPr/>
          </p:nvCxnSpPr>
          <p:spPr>
            <a:xfrm flipV="1">
              <a:off x="5564014" y="1696538"/>
              <a:ext cx="372839" cy="231933"/>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46832" y="326309"/>
            <a:ext cx="3792544" cy="369332"/>
          </a:xfrm>
          <a:prstGeom prst="rect">
            <a:avLst/>
          </a:prstGeom>
          <a:noFill/>
        </p:spPr>
        <p:txBody>
          <a:bodyPr wrap="square" rtlCol="0">
            <a:spAutoFit/>
          </a:bodyPr>
          <a:lstStyle/>
          <a:p>
            <a:r>
              <a:rPr lang="en-US" sz="1800" dirty="0" smtClean="0">
                <a:solidFill>
                  <a:srgbClr val="C00000"/>
                </a:solidFill>
                <a:latin typeface="+mn-lt"/>
              </a:rPr>
              <a:t>Evaluate integral in damping term</a:t>
            </a:r>
          </a:p>
        </p:txBody>
      </p:sp>
      <p:graphicFrame>
        <p:nvGraphicFramePr>
          <p:cNvPr id="26" name="Object 25"/>
          <p:cNvGraphicFramePr>
            <a:graphicFrameLocks noChangeAspect="1"/>
          </p:cNvGraphicFramePr>
          <p:nvPr>
            <p:extLst>
              <p:ext uri="{D42A27DB-BD31-4B8C-83A1-F6EECF244321}">
                <p14:modId xmlns:p14="http://schemas.microsoft.com/office/powerpoint/2010/main" val="26811361"/>
              </p:ext>
            </p:extLst>
          </p:nvPr>
        </p:nvGraphicFramePr>
        <p:xfrm>
          <a:off x="724093" y="944379"/>
          <a:ext cx="3556000" cy="1558925"/>
        </p:xfrm>
        <a:graphic>
          <a:graphicData uri="http://schemas.openxmlformats.org/presentationml/2006/ole">
            <mc:AlternateContent xmlns:mc="http://schemas.openxmlformats.org/markup-compatibility/2006">
              <mc:Choice xmlns:v="urn:schemas-microsoft-com:vml" Requires="v">
                <p:oleObj spid="_x0000_s635177" name="Equation" r:id="rId15" imgW="2171700" imgH="952500" progId="Equation.DSMT4">
                  <p:embed/>
                </p:oleObj>
              </mc:Choice>
              <mc:Fallback>
                <p:oleObj name="Equation" r:id="rId15" imgW="2171700" imgH="952500" progId="Equation.DSMT4">
                  <p:embed/>
                  <p:pic>
                    <p:nvPicPr>
                      <p:cNvPr id="0" name=""/>
                      <p:cNvPicPr/>
                      <p:nvPr/>
                    </p:nvPicPr>
                    <p:blipFill>
                      <a:blip r:embed="rId16"/>
                      <a:stretch>
                        <a:fillRect/>
                      </a:stretch>
                    </p:blipFill>
                    <p:spPr>
                      <a:xfrm>
                        <a:off x="724093" y="944379"/>
                        <a:ext cx="3556000" cy="1558925"/>
                      </a:xfrm>
                      <a:prstGeom prst="rect">
                        <a:avLst/>
                      </a:prstGeom>
                    </p:spPr>
                  </p:pic>
                </p:oleObj>
              </mc:Fallback>
            </mc:AlternateContent>
          </a:graphicData>
        </a:graphic>
      </p:graphicFrame>
      <p:cxnSp>
        <p:nvCxnSpPr>
          <p:cNvPr id="28" name="Straight Arrow Connector 27"/>
          <p:cNvCxnSpPr/>
          <p:nvPr/>
        </p:nvCxnSpPr>
        <p:spPr>
          <a:xfrm flipH="1">
            <a:off x="3889563" y="767267"/>
            <a:ext cx="1040744" cy="47623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2558721508"/>
              </p:ext>
            </p:extLst>
          </p:nvPr>
        </p:nvGraphicFramePr>
        <p:xfrm>
          <a:off x="4643218" y="2136433"/>
          <a:ext cx="1645349" cy="542758"/>
        </p:xfrm>
        <a:graphic>
          <a:graphicData uri="http://schemas.openxmlformats.org/presentationml/2006/ole">
            <mc:AlternateContent xmlns:mc="http://schemas.openxmlformats.org/markup-compatibility/2006">
              <mc:Choice xmlns:v="urn:schemas-microsoft-com:vml" Requires="v">
                <p:oleObj spid="_x0000_s635178" name="Equation" r:id="rId17" imgW="1308100" imgH="431800" progId="Equation.DSMT4">
                  <p:embed/>
                </p:oleObj>
              </mc:Choice>
              <mc:Fallback>
                <p:oleObj name="Equation" r:id="rId17" imgW="1308100" imgH="431800" progId="Equation.DSMT4">
                  <p:embed/>
                  <p:pic>
                    <p:nvPicPr>
                      <p:cNvPr id="0" name=""/>
                      <p:cNvPicPr/>
                      <p:nvPr/>
                    </p:nvPicPr>
                    <p:blipFill>
                      <a:blip r:embed="rId18"/>
                      <a:stretch>
                        <a:fillRect/>
                      </a:stretch>
                    </p:blipFill>
                    <p:spPr>
                      <a:xfrm>
                        <a:off x="4643218" y="2136433"/>
                        <a:ext cx="1645349" cy="542758"/>
                      </a:xfrm>
                      <a:prstGeom prst="rect">
                        <a:avLst/>
                      </a:prstGeom>
                    </p:spPr>
                  </p:pic>
                </p:oleObj>
              </mc:Fallback>
            </mc:AlternateContent>
          </a:graphicData>
        </a:graphic>
      </p:graphicFrame>
      <p:cxnSp>
        <p:nvCxnSpPr>
          <p:cNvPr id="30" name="Straight Arrow Connector 29"/>
          <p:cNvCxnSpPr/>
          <p:nvPr/>
        </p:nvCxnSpPr>
        <p:spPr>
          <a:xfrm flipH="1" flipV="1">
            <a:off x="3527948" y="2372354"/>
            <a:ext cx="1017066" cy="617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1661273609"/>
              </p:ext>
            </p:extLst>
          </p:nvPr>
        </p:nvGraphicFramePr>
        <p:xfrm>
          <a:off x="1058863" y="2916238"/>
          <a:ext cx="3267075" cy="1644650"/>
        </p:xfrm>
        <a:graphic>
          <a:graphicData uri="http://schemas.openxmlformats.org/presentationml/2006/ole">
            <mc:AlternateContent xmlns:mc="http://schemas.openxmlformats.org/markup-compatibility/2006">
              <mc:Choice xmlns:v="urn:schemas-microsoft-com:vml" Requires="v">
                <p:oleObj spid="_x0000_s635179" name="Equation" r:id="rId19" imgW="1866900" imgH="939800" progId="Equation.DSMT4">
                  <p:embed/>
                </p:oleObj>
              </mc:Choice>
              <mc:Fallback>
                <p:oleObj name="Equation" r:id="rId19" imgW="1866900" imgH="939800" progId="Equation.DSMT4">
                  <p:embed/>
                  <p:pic>
                    <p:nvPicPr>
                      <p:cNvPr id="0" name=""/>
                      <p:cNvPicPr/>
                      <p:nvPr/>
                    </p:nvPicPr>
                    <p:blipFill>
                      <a:blip r:embed="rId20"/>
                      <a:stretch>
                        <a:fillRect/>
                      </a:stretch>
                    </p:blipFill>
                    <p:spPr>
                      <a:xfrm>
                        <a:off x="1058863" y="2916238"/>
                        <a:ext cx="3267075" cy="1644650"/>
                      </a:xfrm>
                      <a:prstGeom prst="rect">
                        <a:avLst/>
                      </a:prstGeom>
                    </p:spPr>
                  </p:pic>
                </p:oleObj>
              </mc:Fallback>
            </mc:AlternateContent>
          </a:graphicData>
        </a:graphic>
      </p:graphicFrame>
      <p:sp>
        <p:nvSpPr>
          <p:cNvPr id="34" name="TextBox 33"/>
          <p:cNvSpPr txBox="1"/>
          <p:nvPr/>
        </p:nvSpPr>
        <p:spPr>
          <a:xfrm>
            <a:off x="608571" y="2760397"/>
            <a:ext cx="1155403" cy="369332"/>
          </a:xfrm>
          <a:prstGeom prst="rect">
            <a:avLst/>
          </a:prstGeom>
          <a:noFill/>
        </p:spPr>
        <p:txBody>
          <a:bodyPr wrap="square" rtlCol="0">
            <a:spAutoFit/>
          </a:bodyPr>
          <a:lstStyle/>
          <a:p>
            <a:r>
              <a:rPr lang="en-US" sz="1800" dirty="0" smtClean="0">
                <a:solidFill>
                  <a:srgbClr val="C00000"/>
                </a:solidFill>
                <a:latin typeface="+mn-lt"/>
              </a:rPr>
              <a:t>Recall</a:t>
            </a:r>
          </a:p>
        </p:txBody>
      </p:sp>
      <p:cxnSp>
        <p:nvCxnSpPr>
          <p:cNvPr id="35" name="Straight Arrow Connector 34"/>
          <p:cNvCxnSpPr/>
          <p:nvPr/>
        </p:nvCxnSpPr>
        <p:spPr>
          <a:xfrm>
            <a:off x="520372" y="4127367"/>
            <a:ext cx="416997" cy="247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545013" y="2851063"/>
            <a:ext cx="2528523" cy="369332"/>
          </a:xfrm>
          <a:prstGeom prst="rect">
            <a:avLst/>
          </a:prstGeom>
          <a:noFill/>
        </p:spPr>
        <p:txBody>
          <a:bodyPr wrap="square" rtlCol="0">
            <a:spAutoFit/>
          </a:bodyPr>
          <a:lstStyle/>
          <a:p>
            <a:r>
              <a:rPr lang="en-US" sz="1800" dirty="0" smtClean="0">
                <a:solidFill>
                  <a:srgbClr val="C00000"/>
                </a:solidFill>
                <a:latin typeface="+mn-lt"/>
              </a:rPr>
              <a:t>Dependence of field</a:t>
            </a:r>
          </a:p>
        </p:txBody>
      </p:sp>
      <p:graphicFrame>
        <p:nvGraphicFramePr>
          <p:cNvPr id="39" name="Object 38"/>
          <p:cNvGraphicFramePr>
            <a:graphicFrameLocks noChangeAspect="1"/>
          </p:cNvGraphicFramePr>
          <p:nvPr>
            <p:extLst>
              <p:ext uri="{D42A27DB-BD31-4B8C-83A1-F6EECF244321}">
                <p14:modId xmlns:p14="http://schemas.microsoft.com/office/powerpoint/2010/main" val="3842889864"/>
              </p:ext>
            </p:extLst>
          </p:nvPr>
        </p:nvGraphicFramePr>
        <p:xfrm>
          <a:off x="4874827" y="3414010"/>
          <a:ext cx="1422400" cy="1111250"/>
        </p:xfrm>
        <a:graphic>
          <a:graphicData uri="http://schemas.openxmlformats.org/presentationml/2006/ole">
            <mc:AlternateContent xmlns:mc="http://schemas.openxmlformats.org/markup-compatibility/2006">
              <mc:Choice xmlns:v="urn:schemas-microsoft-com:vml" Requires="v">
                <p:oleObj spid="_x0000_s635180" name="Equation" r:id="rId21" imgW="812800" imgH="635000" progId="Equation.DSMT4">
                  <p:embed/>
                </p:oleObj>
              </mc:Choice>
              <mc:Fallback>
                <p:oleObj name="Equation" r:id="rId21" imgW="812800" imgH="635000" progId="Equation.DSMT4">
                  <p:embed/>
                  <p:pic>
                    <p:nvPicPr>
                      <p:cNvPr id="0" name=""/>
                      <p:cNvPicPr/>
                      <p:nvPr/>
                    </p:nvPicPr>
                    <p:blipFill>
                      <a:blip r:embed="rId22"/>
                      <a:stretch>
                        <a:fillRect/>
                      </a:stretch>
                    </p:blipFill>
                    <p:spPr>
                      <a:xfrm>
                        <a:off x="4874827" y="3414010"/>
                        <a:ext cx="1422400" cy="11112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075921011"/>
              </p:ext>
            </p:extLst>
          </p:nvPr>
        </p:nvGraphicFramePr>
        <p:xfrm>
          <a:off x="6682142" y="3279954"/>
          <a:ext cx="1711325" cy="1489075"/>
        </p:xfrm>
        <a:graphic>
          <a:graphicData uri="http://schemas.openxmlformats.org/presentationml/2006/ole">
            <mc:AlternateContent xmlns:mc="http://schemas.openxmlformats.org/markup-compatibility/2006">
              <mc:Choice xmlns:v="urn:schemas-microsoft-com:vml" Requires="v">
                <p:oleObj spid="_x0000_s635181" name="Equation" r:id="rId23" imgW="977900" imgH="850900" progId="Equation.DSMT4">
                  <p:embed/>
                </p:oleObj>
              </mc:Choice>
              <mc:Fallback>
                <p:oleObj name="Equation" r:id="rId23" imgW="977900" imgH="850900" progId="Equation.DSMT4">
                  <p:embed/>
                  <p:pic>
                    <p:nvPicPr>
                      <p:cNvPr id="0" name=""/>
                      <p:cNvPicPr/>
                      <p:nvPr/>
                    </p:nvPicPr>
                    <p:blipFill>
                      <a:blip r:embed="rId24"/>
                      <a:stretch>
                        <a:fillRect/>
                      </a:stretch>
                    </p:blipFill>
                    <p:spPr>
                      <a:xfrm>
                        <a:off x="6682142" y="3279954"/>
                        <a:ext cx="1711325" cy="1489075"/>
                      </a:xfrm>
                      <a:prstGeom prst="rect">
                        <a:avLst/>
                      </a:prstGeom>
                    </p:spPr>
                  </p:pic>
                </p:oleObj>
              </mc:Fallback>
            </mc:AlternateContent>
          </a:graphicData>
        </a:graphic>
      </p:graphicFrame>
      <p:cxnSp>
        <p:nvCxnSpPr>
          <p:cNvPr id="41" name="Straight Arrow Connector 40"/>
          <p:cNvCxnSpPr/>
          <p:nvPr/>
        </p:nvCxnSpPr>
        <p:spPr>
          <a:xfrm>
            <a:off x="6158731" y="3918182"/>
            <a:ext cx="416997" cy="247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3" name="Object 42"/>
          <p:cNvGraphicFramePr>
            <a:graphicFrameLocks noChangeAspect="1"/>
          </p:cNvGraphicFramePr>
          <p:nvPr>
            <p:extLst>
              <p:ext uri="{D42A27DB-BD31-4B8C-83A1-F6EECF244321}">
                <p14:modId xmlns:p14="http://schemas.microsoft.com/office/powerpoint/2010/main" val="3082522915"/>
              </p:ext>
            </p:extLst>
          </p:nvPr>
        </p:nvGraphicFramePr>
        <p:xfrm>
          <a:off x="4997099" y="4997458"/>
          <a:ext cx="3067050" cy="822325"/>
        </p:xfrm>
        <a:graphic>
          <a:graphicData uri="http://schemas.openxmlformats.org/presentationml/2006/ole">
            <mc:AlternateContent xmlns:mc="http://schemas.openxmlformats.org/markup-compatibility/2006">
              <mc:Choice xmlns:v="urn:schemas-microsoft-com:vml" Requires="v">
                <p:oleObj spid="_x0000_s635182" name="Equation" r:id="rId25" imgW="1752600" imgH="469900" progId="Equation.DSMT4">
                  <p:embed/>
                </p:oleObj>
              </mc:Choice>
              <mc:Fallback>
                <p:oleObj name="Equation" r:id="rId25" imgW="1752600" imgH="469900" progId="Equation.DSMT4">
                  <p:embed/>
                  <p:pic>
                    <p:nvPicPr>
                      <p:cNvPr id="0" name=""/>
                      <p:cNvPicPr/>
                      <p:nvPr/>
                    </p:nvPicPr>
                    <p:blipFill>
                      <a:blip r:embed="rId26"/>
                      <a:stretch>
                        <a:fillRect/>
                      </a:stretch>
                    </p:blipFill>
                    <p:spPr>
                      <a:xfrm>
                        <a:off x="4997099" y="4997458"/>
                        <a:ext cx="3067050" cy="822325"/>
                      </a:xfrm>
                      <a:prstGeom prst="rect">
                        <a:avLst/>
                      </a:prstGeom>
                    </p:spPr>
                  </p:pic>
                </p:oleObj>
              </mc:Fallback>
            </mc:AlternateContent>
          </a:graphicData>
        </a:graphic>
      </p:graphicFrame>
      <p:cxnSp>
        <p:nvCxnSpPr>
          <p:cNvPr id="44" name="Straight Arrow Connector 43"/>
          <p:cNvCxnSpPr/>
          <p:nvPr/>
        </p:nvCxnSpPr>
        <p:spPr>
          <a:xfrm>
            <a:off x="4545013" y="5455190"/>
            <a:ext cx="416997" cy="247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41747" y="5203202"/>
            <a:ext cx="2809648" cy="369332"/>
          </a:xfrm>
          <a:prstGeom prst="rect">
            <a:avLst/>
          </a:prstGeom>
          <a:noFill/>
        </p:spPr>
        <p:txBody>
          <a:bodyPr wrap="square" rtlCol="0">
            <a:spAutoFit/>
          </a:bodyPr>
          <a:lstStyle/>
          <a:p>
            <a:r>
              <a:rPr lang="en-US" sz="1800" dirty="0" smtClean="0">
                <a:solidFill>
                  <a:srgbClr val="C00000"/>
                </a:solidFill>
                <a:latin typeface="+mn-lt"/>
              </a:rPr>
              <a:t>Can’t ignore anything!!</a:t>
            </a:r>
          </a:p>
        </p:txBody>
      </p:sp>
    </p:spTree>
    <p:extLst>
      <p:ext uri="{BB962C8B-B14F-4D97-AF65-F5344CB8AC3E}">
        <p14:creationId xmlns:p14="http://schemas.microsoft.com/office/powerpoint/2010/main" val="74200611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Result</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12</a:t>
            </a:fld>
            <a:endParaRPr lang="en-US"/>
          </a:p>
        </p:txBody>
      </p:sp>
      <p:sp>
        <p:nvSpPr>
          <p:cNvPr id="5" name="TextBox 4"/>
          <p:cNvSpPr txBox="1"/>
          <p:nvPr/>
        </p:nvSpPr>
        <p:spPr>
          <a:xfrm>
            <a:off x="615324" y="677583"/>
            <a:ext cx="7857638" cy="369332"/>
          </a:xfrm>
          <a:prstGeom prst="rect">
            <a:avLst/>
          </a:prstGeom>
          <a:noFill/>
        </p:spPr>
        <p:txBody>
          <a:bodyPr wrap="square" rtlCol="0">
            <a:spAutoFit/>
          </a:bodyPr>
          <a:lstStyle/>
          <a:p>
            <a:r>
              <a:rPr lang="en-US" sz="1800" dirty="0" smtClean="0">
                <a:solidFill>
                  <a:srgbClr val="C00000"/>
                </a:solidFill>
                <a:latin typeface="+mn-lt"/>
              </a:rPr>
              <a:t>Skipping a lot of math…</a:t>
            </a:r>
          </a:p>
        </p:txBody>
      </p:sp>
      <p:graphicFrame>
        <p:nvGraphicFramePr>
          <p:cNvPr id="6" name="Object 5"/>
          <p:cNvGraphicFramePr>
            <a:graphicFrameLocks noChangeAspect="1"/>
          </p:cNvGraphicFramePr>
          <p:nvPr>
            <p:extLst>
              <p:ext uri="{D42A27DB-BD31-4B8C-83A1-F6EECF244321}">
                <p14:modId xmlns:p14="http://schemas.microsoft.com/office/powerpoint/2010/main" val="3659227679"/>
              </p:ext>
            </p:extLst>
          </p:nvPr>
        </p:nvGraphicFramePr>
        <p:xfrm>
          <a:off x="816913" y="1176743"/>
          <a:ext cx="3911600" cy="1517650"/>
        </p:xfrm>
        <a:graphic>
          <a:graphicData uri="http://schemas.openxmlformats.org/presentationml/2006/ole">
            <mc:AlternateContent xmlns:mc="http://schemas.openxmlformats.org/markup-compatibility/2006">
              <mc:Choice xmlns:v="urn:schemas-microsoft-com:vml" Requires="v">
                <p:oleObj spid="_x0000_s637051" name="Equation" r:id="rId3" imgW="2387600" imgH="927100" progId="Equation.DSMT4">
                  <p:embed/>
                </p:oleObj>
              </mc:Choice>
              <mc:Fallback>
                <p:oleObj name="Equation" r:id="rId3" imgW="2387600" imgH="927100" progId="Equation.DSMT4">
                  <p:embed/>
                  <p:pic>
                    <p:nvPicPr>
                      <p:cNvPr id="0" name=""/>
                      <p:cNvPicPr/>
                      <p:nvPr/>
                    </p:nvPicPr>
                    <p:blipFill>
                      <a:blip r:embed="rId4"/>
                      <a:stretch>
                        <a:fillRect/>
                      </a:stretch>
                    </p:blipFill>
                    <p:spPr>
                      <a:xfrm>
                        <a:off x="816913" y="1176743"/>
                        <a:ext cx="3911600" cy="1517650"/>
                      </a:xfrm>
                      <a:prstGeom prst="rect">
                        <a:avLst/>
                      </a:prstGeom>
                    </p:spPr>
                  </p:pic>
                </p:oleObj>
              </mc:Fallback>
            </mc:AlternateContent>
          </a:graphicData>
        </a:graphic>
      </p:graphicFrame>
      <p:sp>
        <p:nvSpPr>
          <p:cNvPr id="7" name="Left Brace 6"/>
          <p:cNvSpPr/>
          <p:nvPr/>
        </p:nvSpPr>
        <p:spPr>
          <a:xfrm rot="16200000">
            <a:off x="2202866" y="2164348"/>
            <a:ext cx="356087" cy="1287867"/>
          </a:xfrm>
          <a:prstGeom prst="leftBrace">
            <a:avLst/>
          </a:prstGeom>
          <a:ln w="1270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rot="16200000">
            <a:off x="3732133" y="2174306"/>
            <a:ext cx="356087" cy="1287867"/>
          </a:xfrm>
          <a:prstGeom prst="leftBrace">
            <a:avLst/>
          </a:prstGeom>
          <a:ln w="1270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814148" y="3039750"/>
            <a:ext cx="1127606" cy="369332"/>
          </a:xfrm>
          <a:prstGeom prst="rect">
            <a:avLst/>
          </a:prstGeom>
          <a:noFill/>
        </p:spPr>
        <p:txBody>
          <a:bodyPr wrap="square" rtlCol="0">
            <a:spAutoFit/>
          </a:bodyPr>
          <a:lstStyle/>
          <a:p>
            <a:pPr algn="ctr"/>
            <a:r>
              <a:rPr lang="en-US" sz="1800" dirty="0" smtClean="0">
                <a:solidFill>
                  <a:srgbClr val="C00000"/>
                </a:solidFill>
                <a:latin typeface="+mn-lt"/>
              </a:rPr>
              <a:t>damping</a:t>
            </a:r>
          </a:p>
        </p:txBody>
      </p:sp>
      <p:sp>
        <p:nvSpPr>
          <p:cNvPr id="10" name="TextBox 9"/>
          <p:cNvSpPr txBox="1"/>
          <p:nvPr/>
        </p:nvSpPr>
        <p:spPr>
          <a:xfrm>
            <a:off x="3343416" y="3025968"/>
            <a:ext cx="1127606" cy="369332"/>
          </a:xfrm>
          <a:prstGeom prst="rect">
            <a:avLst/>
          </a:prstGeom>
          <a:noFill/>
        </p:spPr>
        <p:txBody>
          <a:bodyPr wrap="square" rtlCol="0">
            <a:spAutoFit/>
          </a:bodyPr>
          <a:lstStyle/>
          <a:p>
            <a:pPr algn="ctr"/>
            <a:r>
              <a:rPr lang="en-US" sz="1800" dirty="0" smtClean="0">
                <a:solidFill>
                  <a:srgbClr val="C00000"/>
                </a:solidFill>
                <a:latin typeface="+mn-lt"/>
              </a:rPr>
              <a:t>heating</a:t>
            </a:r>
          </a:p>
        </p:txBody>
      </p:sp>
      <p:graphicFrame>
        <p:nvGraphicFramePr>
          <p:cNvPr id="11" name="Object 10"/>
          <p:cNvGraphicFramePr>
            <a:graphicFrameLocks noChangeAspect="1"/>
          </p:cNvGraphicFramePr>
          <p:nvPr>
            <p:extLst>
              <p:ext uri="{D42A27DB-BD31-4B8C-83A1-F6EECF244321}">
                <p14:modId xmlns:p14="http://schemas.microsoft.com/office/powerpoint/2010/main" val="3876328220"/>
              </p:ext>
            </p:extLst>
          </p:nvPr>
        </p:nvGraphicFramePr>
        <p:xfrm>
          <a:off x="991684" y="3666298"/>
          <a:ext cx="4160837" cy="2057400"/>
        </p:xfrm>
        <a:graphic>
          <a:graphicData uri="http://schemas.openxmlformats.org/presentationml/2006/ole">
            <mc:AlternateContent xmlns:mc="http://schemas.openxmlformats.org/markup-compatibility/2006">
              <mc:Choice xmlns:v="urn:schemas-microsoft-com:vml" Requires="v">
                <p:oleObj spid="_x0000_s637052" name="Equation" r:id="rId5" imgW="2540000" imgH="1257300" progId="Equation.DSMT4">
                  <p:embed/>
                </p:oleObj>
              </mc:Choice>
              <mc:Fallback>
                <p:oleObj name="Equation" r:id="rId5" imgW="2540000" imgH="1257300" progId="Equation.DSMT4">
                  <p:embed/>
                  <p:pic>
                    <p:nvPicPr>
                      <p:cNvPr id="0" name=""/>
                      <p:cNvPicPr/>
                      <p:nvPr/>
                    </p:nvPicPr>
                    <p:blipFill>
                      <a:blip r:embed="rId6"/>
                      <a:stretch>
                        <a:fillRect/>
                      </a:stretch>
                    </p:blipFill>
                    <p:spPr>
                      <a:xfrm>
                        <a:off x="991684" y="3666298"/>
                        <a:ext cx="4160837" cy="2057400"/>
                      </a:xfrm>
                      <a:prstGeom prst="rect">
                        <a:avLst/>
                      </a:prstGeom>
                    </p:spPr>
                  </p:pic>
                </p:oleObj>
              </mc:Fallback>
            </mc:AlternateContent>
          </a:graphicData>
        </a:graphic>
      </p:graphicFrame>
      <p:sp>
        <p:nvSpPr>
          <p:cNvPr id="12" name="TextBox 11"/>
          <p:cNvSpPr txBox="1"/>
          <p:nvPr/>
        </p:nvSpPr>
        <p:spPr>
          <a:xfrm>
            <a:off x="3737752" y="4356693"/>
            <a:ext cx="4928070" cy="369332"/>
          </a:xfrm>
          <a:prstGeom prst="rect">
            <a:avLst/>
          </a:prstGeom>
          <a:noFill/>
        </p:spPr>
        <p:txBody>
          <a:bodyPr wrap="square" rtlCol="0">
            <a:spAutoFit/>
          </a:bodyPr>
          <a:lstStyle/>
          <a:p>
            <a:r>
              <a:rPr lang="en-US" sz="1800" dirty="0" smtClean="0">
                <a:solidFill>
                  <a:srgbClr val="C00000"/>
                </a:solidFill>
                <a:latin typeface="+mn-lt"/>
              </a:rPr>
              <a:t>The energy then decays in a time</a:t>
            </a:r>
          </a:p>
        </p:txBody>
      </p:sp>
      <p:graphicFrame>
        <p:nvGraphicFramePr>
          <p:cNvPr id="13" name="Object 12"/>
          <p:cNvGraphicFramePr>
            <a:graphicFrameLocks noChangeAspect="1"/>
          </p:cNvGraphicFramePr>
          <p:nvPr>
            <p:extLst>
              <p:ext uri="{D42A27DB-BD31-4B8C-83A1-F6EECF244321}">
                <p14:modId xmlns:p14="http://schemas.microsoft.com/office/powerpoint/2010/main" val="1074609491"/>
              </p:ext>
            </p:extLst>
          </p:nvPr>
        </p:nvGraphicFramePr>
        <p:xfrm>
          <a:off x="4621326" y="4926246"/>
          <a:ext cx="2475050" cy="1347252"/>
        </p:xfrm>
        <a:graphic>
          <a:graphicData uri="http://schemas.openxmlformats.org/presentationml/2006/ole">
            <mc:AlternateContent xmlns:mc="http://schemas.openxmlformats.org/markup-compatibility/2006">
              <mc:Choice xmlns:v="urn:schemas-microsoft-com:vml" Requires="v">
                <p:oleObj spid="_x0000_s637053" name="Equation" r:id="rId7" imgW="1257300" imgH="685800" progId="Equation.DSMT4">
                  <p:embed/>
                </p:oleObj>
              </mc:Choice>
              <mc:Fallback>
                <p:oleObj name="Equation" r:id="rId7" imgW="1257300" imgH="685800" progId="Equation.DSMT4">
                  <p:embed/>
                  <p:pic>
                    <p:nvPicPr>
                      <p:cNvPr id="0" name=""/>
                      <p:cNvPicPr/>
                      <p:nvPr/>
                    </p:nvPicPr>
                    <p:blipFill>
                      <a:blip r:embed="rId8"/>
                      <a:stretch>
                        <a:fillRect/>
                      </a:stretch>
                    </p:blipFill>
                    <p:spPr>
                      <a:xfrm>
                        <a:off x="4621326" y="4926246"/>
                        <a:ext cx="2475050" cy="134725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57674380"/>
              </p:ext>
            </p:extLst>
          </p:nvPr>
        </p:nvGraphicFramePr>
        <p:xfrm>
          <a:off x="5588219" y="1340324"/>
          <a:ext cx="2774888" cy="1199468"/>
        </p:xfrm>
        <a:graphic>
          <a:graphicData uri="http://schemas.openxmlformats.org/presentationml/2006/ole">
            <mc:AlternateContent xmlns:mc="http://schemas.openxmlformats.org/markup-compatibility/2006">
              <mc:Choice xmlns:v="urn:schemas-microsoft-com:vml" Requires="v">
                <p:oleObj spid="_x0000_s637054" name="Equation" r:id="rId9" imgW="1968500" imgH="850900" progId="Equation.DSMT4">
                  <p:embed/>
                </p:oleObj>
              </mc:Choice>
              <mc:Fallback>
                <p:oleObj name="Equation" r:id="rId9" imgW="1968500" imgH="850900" progId="Equation.DSMT4">
                  <p:embed/>
                  <p:pic>
                    <p:nvPicPr>
                      <p:cNvPr id="0" name=""/>
                      <p:cNvPicPr/>
                      <p:nvPr/>
                    </p:nvPicPr>
                    <p:blipFill>
                      <a:blip r:embed="rId10"/>
                      <a:stretch>
                        <a:fillRect/>
                      </a:stretch>
                    </p:blipFill>
                    <p:spPr>
                      <a:xfrm>
                        <a:off x="5588219" y="1340324"/>
                        <a:ext cx="2774888" cy="1199468"/>
                      </a:xfrm>
                      <a:prstGeom prst="rect">
                        <a:avLst/>
                      </a:prstGeom>
                    </p:spPr>
                  </p:pic>
                </p:oleObj>
              </mc:Fallback>
            </mc:AlternateContent>
          </a:graphicData>
        </a:graphic>
      </p:graphicFrame>
      <p:sp>
        <p:nvSpPr>
          <p:cNvPr id="16" name="Rectangle 15"/>
          <p:cNvSpPr/>
          <p:nvPr/>
        </p:nvSpPr>
        <p:spPr>
          <a:xfrm>
            <a:off x="5529388" y="1247420"/>
            <a:ext cx="2955750" cy="13598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02883" y="5371772"/>
            <a:ext cx="2589816" cy="9503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991124826"/>
              </p:ext>
            </p:extLst>
          </p:nvPr>
        </p:nvGraphicFramePr>
        <p:xfrm>
          <a:off x="5600700" y="3860800"/>
          <a:ext cx="114300" cy="165100"/>
        </p:xfrm>
        <a:graphic>
          <a:graphicData uri="http://schemas.openxmlformats.org/presentationml/2006/ole">
            <mc:AlternateContent xmlns:mc="http://schemas.openxmlformats.org/markup-compatibility/2006">
              <mc:Choice xmlns:v="urn:schemas-microsoft-com:vml" Requires="v">
                <p:oleObj spid="_x0000_s637055" name="Equation" r:id="rId11" imgW="114300" imgH="165100" progId="Equation.DSMT4">
                  <p:embed/>
                </p:oleObj>
              </mc:Choice>
              <mc:Fallback>
                <p:oleObj name="Equation" r:id="rId11" imgW="114300" imgH="165100" progId="Equation.DSMT4">
                  <p:embed/>
                  <p:pic>
                    <p:nvPicPr>
                      <p:cNvPr id="0" name=""/>
                      <p:cNvPicPr/>
                      <p:nvPr/>
                    </p:nvPicPr>
                    <p:blipFill>
                      <a:blip r:embed="rId12"/>
                      <a:stretch>
                        <a:fillRect/>
                      </a:stretch>
                    </p:blipFill>
                    <p:spPr>
                      <a:xfrm>
                        <a:off x="5600700" y="3860800"/>
                        <a:ext cx="114300" cy="1651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734822120"/>
              </p:ext>
            </p:extLst>
          </p:nvPr>
        </p:nvGraphicFramePr>
        <p:xfrm>
          <a:off x="5600700" y="3860800"/>
          <a:ext cx="114300" cy="165100"/>
        </p:xfrm>
        <a:graphic>
          <a:graphicData uri="http://schemas.openxmlformats.org/presentationml/2006/ole">
            <mc:AlternateContent xmlns:mc="http://schemas.openxmlformats.org/markup-compatibility/2006">
              <mc:Choice xmlns:v="urn:schemas-microsoft-com:vml" Requires="v">
                <p:oleObj spid="_x0000_s637056" name="Equation" r:id="rId13" imgW="114300" imgH="165100" progId="Equation.DSMT4">
                  <p:embed/>
                </p:oleObj>
              </mc:Choice>
              <mc:Fallback>
                <p:oleObj name="Equation" r:id="rId13" imgW="114300" imgH="165100" progId="Equation.DSMT4">
                  <p:embed/>
                  <p:pic>
                    <p:nvPicPr>
                      <p:cNvPr id="0" name=""/>
                      <p:cNvPicPr/>
                      <p:nvPr/>
                    </p:nvPicPr>
                    <p:blipFill>
                      <a:blip r:embed="rId12"/>
                      <a:stretch>
                        <a:fillRect/>
                      </a:stretch>
                    </p:blipFill>
                    <p:spPr>
                      <a:xfrm>
                        <a:off x="5600700" y="386080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198684073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Longitudinal Damping in a “Normal” Synchrotron</a:t>
            </a:r>
            <a:endParaRPr lang="en-US" dirty="0"/>
          </a:p>
        </p:txBody>
      </p:sp>
      <p:sp>
        <p:nvSpPr>
          <p:cNvPr id="13" name="Content Placeholder 12"/>
          <p:cNvSpPr>
            <a:spLocks noGrp="1"/>
          </p:cNvSpPr>
          <p:nvPr>
            <p:ph idx="1"/>
          </p:nvPr>
        </p:nvSpPr>
        <p:spPr/>
        <p:txBody>
          <a:bodyPr/>
          <a:lstStyle/>
          <a:p>
            <a:r>
              <a:rPr lang="en-US" dirty="0" smtClean="0"/>
              <a:t>So far we have talked about “separated function”, “isomagnetic” lattices, which has</a:t>
            </a:r>
          </a:p>
          <a:p>
            <a:pPr lvl="1"/>
            <a:r>
              <a:rPr lang="en-US" dirty="0" smtClean="0"/>
              <a:t>A single type of dipole: </a:t>
            </a:r>
          </a:p>
          <a:p>
            <a:pPr lvl="1"/>
            <a:r>
              <a:rPr lang="en-US" dirty="0" smtClean="0"/>
              <a:t>Quadrupoles: </a:t>
            </a:r>
          </a:p>
          <a:p>
            <a:r>
              <a:rPr lang="en-US" dirty="0" smtClean="0"/>
              <a:t>In this case</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13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23669484"/>
              </p:ext>
            </p:extLst>
          </p:nvPr>
        </p:nvGraphicFramePr>
        <p:xfrm>
          <a:off x="6642966" y="5585148"/>
          <a:ext cx="114300" cy="165100"/>
        </p:xfrm>
        <a:graphic>
          <a:graphicData uri="http://schemas.openxmlformats.org/presentationml/2006/ole">
            <mc:AlternateContent xmlns:mc="http://schemas.openxmlformats.org/markup-compatibility/2006">
              <mc:Choice xmlns:v="urn:schemas-microsoft-com:vml" Requires="v">
                <p:oleObj spid="_x0000_s638072" name="Equation" r:id="rId3" imgW="114300" imgH="165100" progId="Equation.DSMT4">
                  <p:embed/>
                </p:oleObj>
              </mc:Choice>
              <mc:Fallback>
                <p:oleObj name="Equation" r:id="rId3" imgW="114300" imgH="165100" progId="Equation.DSMT4">
                  <p:embed/>
                  <p:pic>
                    <p:nvPicPr>
                      <p:cNvPr id="0" name=""/>
                      <p:cNvPicPr/>
                      <p:nvPr/>
                    </p:nvPicPr>
                    <p:blipFill>
                      <a:blip r:embed="rId4"/>
                      <a:stretch>
                        <a:fillRect/>
                      </a:stretch>
                    </p:blipFill>
                    <p:spPr>
                      <a:xfrm>
                        <a:off x="6642966" y="5585148"/>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79321589"/>
              </p:ext>
            </p:extLst>
          </p:nvPr>
        </p:nvGraphicFramePr>
        <p:xfrm>
          <a:off x="2547936" y="2311480"/>
          <a:ext cx="5605463" cy="2314693"/>
        </p:xfrm>
        <a:graphic>
          <a:graphicData uri="http://schemas.openxmlformats.org/presentationml/2006/ole">
            <mc:AlternateContent xmlns:mc="http://schemas.openxmlformats.org/markup-compatibility/2006">
              <mc:Choice xmlns:v="urn:schemas-microsoft-com:vml" Requires="v">
                <p:oleObj spid="_x0000_s638073" name="Equation" r:id="rId5" imgW="3136900" imgH="1295400" progId="Equation.DSMT4">
                  <p:embed/>
                </p:oleObj>
              </mc:Choice>
              <mc:Fallback>
                <p:oleObj name="Equation" r:id="rId5" imgW="3136900" imgH="1295400" progId="Equation.DSMT4">
                  <p:embed/>
                  <p:pic>
                    <p:nvPicPr>
                      <p:cNvPr id="0" name=""/>
                      <p:cNvPicPr/>
                      <p:nvPr/>
                    </p:nvPicPr>
                    <p:blipFill>
                      <a:blip r:embed="rId6"/>
                      <a:stretch>
                        <a:fillRect/>
                      </a:stretch>
                    </p:blipFill>
                    <p:spPr>
                      <a:xfrm>
                        <a:off x="2547936" y="2311480"/>
                        <a:ext cx="5605463" cy="231469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09789387"/>
              </p:ext>
            </p:extLst>
          </p:nvPr>
        </p:nvGraphicFramePr>
        <p:xfrm>
          <a:off x="2531075" y="5064340"/>
          <a:ext cx="1468369" cy="976475"/>
        </p:xfrm>
        <a:graphic>
          <a:graphicData uri="http://schemas.openxmlformats.org/presentationml/2006/ole">
            <mc:AlternateContent xmlns:mc="http://schemas.openxmlformats.org/markup-compatibility/2006">
              <mc:Choice xmlns:v="urn:schemas-microsoft-com:vml" Requires="v">
                <p:oleObj spid="_x0000_s638074" name="Equation" r:id="rId7" imgW="647700" imgH="431800" progId="Equation.DSMT4">
                  <p:embed/>
                </p:oleObj>
              </mc:Choice>
              <mc:Fallback>
                <p:oleObj name="Equation" r:id="rId7" imgW="647700" imgH="431800" progId="Equation.DSMT4">
                  <p:embed/>
                  <p:pic>
                    <p:nvPicPr>
                      <p:cNvPr id="0" name=""/>
                      <p:cNvPicPr/>
                      <p:nvPr/>
                    </p:nvPicPr>
                    <p:blipFill>
                      <a:blip r:embed="rId8"/>
                      <a:stretch>
                        <a:fillRect/>
                      </a:stretch>
                    </p:blipFill>
                    <p:spPr>
                      <a:xfrm>
                        <a:off x="2531075" y="5064340"/>
                        <a:ext cx="1468369" cy="976475"/>
                      </a:xfrm>
                      <a:prstGeom prst="rect">
                        <a:avLst/>
                      </a:prstGeom>
                    </p:spPr>
                  </p:pic>
                </p:oleObj>
              </mc:Fallback>
            </mc:AlternateContent>
          </a:graphicData>
        </a:graphic>
      </p:graphicFrame>
      <p:sp>
        <p:nvSpPr>
          <p:cNvPr id="11" name="Rectangle 10"/>
          <p:cNvSpPr/>
          <p:nvPr/>
        </p:nvSpPr>
        <p:spPr>
          <a:xfrm>
            <a:off x="2325838" y="5034217"/>
            <a:ext cx="1792301" cy="1139538"/>
          </a:xfrm>
          <a:prstGeom prst="rect">
            <a:avLst/>
          </a:prstGeom>
          <a:ln w="1270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4272961" y="5105439"/>
            <a:ext cx="3679559" cy="923330"/>
          </a:xfrm>
          <a:prstGeom prst="rect">
            <a:avLst/>
          </a:prstGeom>
          <a:noFill/>
        </p:spPr>
        <p:txBody>
          <a:bodyPr wrap="square" rtlCol="0">
            <a:spAutoFit/>
          </a:bodyPr>
          <a:lstStyle/>
          <a:p>
            <a:r>
              <a:rPr lang="en-US" sz="1800" dirty="0" smtClean="0">
                <a:solidFill>
                  <a:srgbClr val="C00000"/>
                </a:solidFill>
                <a:latin typeface="+mn-lt"/>
              </a:rPr>
              <a:t>probably the answer you would have guessed without doing any calculations.</a:t>
            </a:r>
          </a:p>
        </p:txBody>
      </p:sp>
      <p:graphicFrame>
        <p:nvGraphicFramePr>
          <p:cNvPr id="14" name="Object 13"/>
          <p:cNvGraphicFramePr>
            <a:graphicFrameLocks noChangeAspect="1"/>
          </p:cNvGraphicFramePr>
          <p:nvPr>
            <p:extLst>
              <p:ext uri="{D42A27DB-BD31-4B8C-83A1-F6EECF244321}">
                <p14:modId xmlns:p14="http://schemas.microsoft.com/office/powerpoint/2010/main" val="1273063582"/>
              </p:ext>
            </p:extLst>
          </p:nvPr>
        </p:nvGraphicFramePr>
        <p:xfrm>
          <a:off x="3848087" y="1537957"/>
          <a:ext cx="1269272" cy="327554"/>
        </p:xfrm>
        <a:graphic>
          <a:graphicData uri="http://schemas.openxmlformats.org/presentationml/2006/ole">
            <mc:AlternateContent xmlns:mc="http://schemas.openxmlformats.org/markup-compatibility/2006">
              <mc:Choice xmlns:v="urn:schemas-microsoft-com:vml" Requires="v">
                <p:oleObj spid="_x0000_s638075" name="Equation" r:id="rId9" imgW="787400" imgH="203200" progId="Equation.DSMT4">
                  <p:embed/>
                </p:oleObj>
              </mc:Choice>
              <mc:Fallback>
                <p:oleObj name="Equation" r:id="rId9" imgW="787400" imgH="203200" progId="Equation.DSMT4">
                  <p:embed/>
                  <p:pic>
                    <p:nvPicPr>
                      <p:cNvPr id="0" name=""/>
                      <p:cNvPicPr/>
                      <p:nvPr/>
                    </p:nvPicPr>
                    <p:blipFill>
                      <a:blip r:embed="rId10"/>
                      <a:stretch>
                        <a:fillRect/>
                      </a:stretch>
                    </p:blipFill>
                    <p:spPr>
                      <a:xfrm>
                        <a:off x="3848087" y="1537957"/>
                        <a:ext cx="1269272" cy="327554"/>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4286842"/>
              </p:ext>
            </p:extLst>
          </p:nvPr>
        </p:nvGraphicFramePr>
        <p:xfrm>
          <a:off x="2738438" y="1890713"/>
          <a:ext cx="1208087" cy="306387"/>
        </p:xfrm>
        <a:graphic>
          <a:graphicData uri="http://schemas.openxmlformats.org/presentationml/2006/ole">
            <mc:AlternateContent xmlns:mc="http://schemas.openxmlformats.org/markup-compatibility/2006">
              <mc:Choice xmlns:v="urn:schemas-microsoft-com:vml" Requires="v">
                <p:oleObj spid="_x0000_s638076" name="Equation" r:id="rId11" imgW="749300" imgH="190500" progId="Equation.DSMT4">
                  <p:embed/>
                </p:oleObj>
              </mc:Choice>
              <mc:Fallback>
                <p:oleObj name="Equation" r:id="rId11" imgW="749300" imgH="190500" progId="Equation.DSMT4">
                  <p:embed/>
                  <p:pic>
                    <p:nvPicPr>
                      <p:cNvPr id="0" name=""/>
                      <p:cNvPicPr/>
                      <p:nvPr/>
                    </p:nvPicPr>
                    <p:blipFill>
                      <a:blip r:embed="rId12"/>
                      <a:stretch>
                        <a:fillRect/>
                      </a:stretch>
                    </p:blipFill>
                    <p:spPr>
                      <a:xfrm>
                        <a:off x="2738438" y="1890713"/>
                        <a:ext cx="1208087" cy="306387"/>
                      </a:xfrm>
                      <a:prstGeom prst="rect">
                        <a:avLst/>
                      </a:prstGeom>
                    </p:spPr>
                  </p:pic>
                </p:oleObj>
              </mc:Fallback>
            </mc:AlternateContent>
          </a:graphicData>
        </a:graphic>
      </p:graphicFrame>
    </p:spTree>
    <p:extLst>
      <p:ext uri="{BB962C8B-B14F-4D97-AF65-F5344CB8AC3E}">
        <p14:creationId xmlns:p14="http://schemas.microsoft.com/office/powerpoint/2010/main" val="272539041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Equilibrium Energy Spread</a:t>
            </a:r>
            <a:endParaRPr lang="en-US" dirty="0"/>
          </a:p>
        </p:txBody>
      </p:sp>
      <p:sp>
        <p:nvSpPr>
          <p:cNvPr id="11" name="Content Placeholder 10"/>
          <p:cNvSpPr>
            <a:spLocks noGrp="1"/>
          </p:cNvSpPr>
          <p:nvPr>
            <p:ph idx="1"/>
          </p:nvPr>
        </p:nvSpPr>
        <p:spPr/>
        <p:txBody>
          <a:bodyPr/>
          <a:lstStyle/>
          <a:p>
            <a:r>
              <a:rPr lang="en-US" dirty="0" smtClean="0"/>
              <a:t>We can relate the spread in energy to the peak of the square with </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66381747"/>
              </p:ext>
            </p:extLst>
          </p:nvPr>
        </p:nvGraphicFramePr>
        <p:xfrm>
          <a:off x="1174750" y="1582738"/>
          <a:ext cx="7083425" cy="1546225"/>
        </p:xfrm>
        <a:graphic>
          <a:graphicData uri="http://schemas.openxmlformats.org/presentationml/2006/ole">
            <mc:AlternateContent xmlns:mc="http://schemas.openxmlformats.org/markup-compatibility/2006">
              <mc:Choice xmlns:v="urn:schemas-microsoft-com:vml" Requires="v">
                <p:oleObj spid="_x0000_s639043" name="Equation" r:id="rId4" imgW="3898900" imgH="850900" progId="Equation.DSMT4">
                  <p:embed/>
                </p:oleObj>
              </mc:Choice>
              <mc:Fallback>
                <p:oleObj name="Equation" r:id="rId4" imgW="3898900" imgH="850900" progId="Equation.DSMT4">
                  <p:embed/>
                  <p:pic>
                    <p:nvPicPr>
                      <p:cNvPr id="0" name=""/>
                      <p:cNvPicPr/>
                      <p:nvPr/>
                    </p:nvPicPr>
                    <p:blipFill>
                      <a:blip r:embed="rId5"/>
                      <a:stretch>
                        <a:fillRect/>
                      </a:stretch>
                    </p:blipFill>
                    <p:spPr>
                      <a:xfrm>
                        <a:off x="1174750" y="1582738"/>
                        <a:ext cx="7083425" cy="15462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1965823"/>
              </p:ext>
            </p:extLst>
          </p:nvPr>
        </p:nvGraphicFramePr>
        <p:xfrm>
          <a:off x="1102840" y="3582448"/>
          <a:ext cx="6918364" cy="1654468"/>
        </p:xfrm>
        <a:graphic>
          <a:graphicData uri="http://schemas.openxmlformats.org/presentationml/2006/ole">
            <mc:AlternateContent xmlns:mc="http://schemas.openxmlformats.org/markup-compatibility/2006">
              <mc:Choice xmlns:v="urn:schemas-microsoft-com:vml" Requires="v">
                <p:oleObj spid="_x0000_s639044" name="Equation" r:id="rId6" imgW="3822700" imgH="914400" progId="Equation.DSMT4">
                  <p:embed/>
                </p:oleObj>
              </mc:Choice>
              <mc:Fallback>
                <p:oleObj name="Equation" r:id="rId6" imgW="3822700" imgH="914400" progId="Equation.DSMT4">
                  <p:embed/>
                  <p:pic>
                    <p:nvPicPr>
                      <p:cNvPr id="0" name=""/>
                      <p:cNvPicPr/>
                      <p:nvPr/>
                    </p:nvPicPr>
                    <p:blipFill>
                      <a:blip r:embed="rId7"/>
                      <a:stretch>
                        <a:fillRect/>
                      </a:stretch>
                    </p:blipFill>
                    <p:spPr>
                      <a:xfrm>
                        <a:off x="1102840" y="3582448"/>
                        <a:ext cx="6918364" cy="1654468"/>
                      </a:xfrm>
                      <a:prstGeom prst="rect">
                        <a:avLst/>
                      </a:prstGeom>
                    </p:spPr>
                  </p:pic>
                </p:oleObj>
              </mc:Fallback>
            </mc:AlternateContent>
          </a:graphicData>
        </a:graphic>
      </p:graphicFrame>
      <p:sp>
        <p:nvSpPr>
          <p:cNvPr id="15" name="Rectangle 14"/>
          <p:cNvSpPr/>
          <p:nvPr/>
        </p:nvSpPr>
        <p:spPr>
          <a:xfrm>
            <a:off x="910326" y="3495023"/>
            <a:ext cx="7338801" cy="1887987"/>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618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106" y="364324"/>
            <a:ext cx="8251825" cy="579670"/>
          </a:xfrm>
        </p:spPr>
        <p:txBody>
          <a:bodyPr/>
          <a:lstStyle/>
          <a:p>
            <a:r>
              <a:rPr lang="en-US" dirty="0" smtClean="0"/>
              <a:t>This leads to</a:t>
            </a:r>
          </a:p>
          <a:p>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15</a:t>
            </a:fld>
            <a:endParaRPr lang="en-US"/>
          </a:p>
        </p:txBody>
      </p:sp>
      <p:cxnSp>
        <p:nvCxnSpPr>
          <p:cNvPr id="7" name="Straight Arrow Connector 6"/>
          <p:cNvCxnSpPr/>
          <p:nvPr/>
        </p:nvCxnSpPr>
        <p:spPr>
          <a:xfrm>
            <a:off x="1763977" y="1297149"/>
            <a:ext cx="572154" cy="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2560890421"/>
              </p:ext>
            </p:extLst>
          </p:nvPr>
        </p:nvGraphicFramePr>
        <p:xfrm>
          <a:off x="2526115" y="832095"/>
          <a:ext cx="4008437" cy="1736725"/>
        </p:xfrm>
        <a:graphic>
          <a:graphicData uri="http://schemas.openxmlformats.org/presentationml/2006/ole">
            <mc:AlternateContent xmlns:mc="http://schemas.openxmlformats.org/markup-compatibility/2006">
              <mc:Choice xmlns:v="urn:schemas-microsoft-com:vml" Requires="v">
                <p:oleObj spid="_x0000_s657452" name="Equation" r:id="rId3" imgW="2108200" imgH="914400" progId="Equation.DSMT4">
                  <p:embed/>
                </p:oleObj>
              </mc:Choice>
              <mc:Fallback>
                <p:oleObj name="Equation" r:id="rId3" imgW="2108200" imgH="914400" progId="Equation.DSMT4">
                  <p:embed/>
                  <p:pic>
                    <p:nvPicPr>
                      <p:cNvPr id="0" name=""/>
                      <p:cNvPicPr/>
                      <p:nvPr/>
                    </p:nvPicPr>
                    <p:blipFill>
                      <a:blip r:embed="rId4"/>
                      <a:stretch>
                        <a:fillRect/>
                      </a:stretch>
                    </p:blipFill>
                    <p:spPr>
                      <a:xfrm>
                        <a:off x="2526115" y="832095"/>
                        <a:ext cx="4008437" cy="17367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90458719"/>
              </p:ext>
            </p:extLst>
          </p:nvPr>
        </p:nvGraphicFramePr>
        <p:xfrm>
          <a:off x="2730500" y="2627313"/>
          <a:ext cx="4127500" cy="3665537"/>
        </p:xfrm>
        <a:graphic>
          <a:graphicData uri="http://schemas.openxmlformats.org/presentationml/2006/ole">
            <mc:AlternateContent xmlns:mc="http://schemas.openxmlformats.org/markup-compatibility/2006">
              <mc:Choice xmlns:v="urn:schemas-microsoft-com:vml" Requires="v">
                <p:oleObj spid="_x0000_s657453" name="Equation" r:id="rId5" imgW="2171700" imgH="1930400" progId="Equation.DSMT4">
                  <p:embed/>
                </p:oleObj>
              </mc:Choice>
              <mc:Fallback>
                <p:oleObj name="Equation" r:id="rId5" imgW="2171700" imgH="1930400" progId="Equation.DSMT4">
                  <p:embed/>
                  <p:pic>
                    <p:nvPicPr>
                      <p:cNvPr id="0" name=""/>
                      <p:cNvPicPr/>
                      <p:nvPr/>
                    </p:nvPicPr>
                    <p:blipFill>
                      <a:blip r:embed="rId6"/>
                      <a:stretch>
                        <a:fillRect/>
                      </a:stretch>
                    </p:blipFill>
                    <p:spPr>
                      <a:xfrm>
                        <a:off x="2730500" y="2627313"/>
                        <a:ext cx="4127500" cy="3665537"/>
                      </a:xfrm>
                      <a:prstGeom prst="rect">
                        <a:avLst/>
                      </a:prstGeom>
                    </p:spPr>
                  </p:pic>
                </p:oleObj>
              </mc:Fallback>
            </mc:AlternateContent>
          </a:graphicData>
        </a:graphic>
      </p:graphicFrame>
      <p:sp>
        <p:nvSpPr>
          <p:cNvPr id="10" name="Rectangle 9"/>
          <p:cNvSpPr/>
          <p:nvPr/>
        </p:nvSpPr>
        <p:spPr>
          <a:xfrm>
            <a:off x="2832127" y="5371772"/>
            <a:ext cx="1966753" cy="95523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644908046"/>
              </p:ext>
            </p:extLst>
          </p:nvPr>
        </p:nvGraphicFramePr>
        <p:xfrm>
          <a:off x="5054767" y="5585783"/>
          <a:ext cx="3637818" cy="538936"/>
        </p:xfrm>
        <a:graphic>
          <a:graphicData uri="http://schemas.openxmlformats.org/presentationml/2006/ole">
            <mc:AlternateContent xmlns:mc="http://schemas.openxmlformats.org/markup-compatibility/2006">
              <mc:Choice xmlns:v="urn:schemas-microsoft-com:vml" Requires="v">
                <p:oleObj spid="_x0000_s657454" name="Equation" r:id="rId7" imgW="2743200" imgH="406400" progId="Equation.DSMT4">
                  <p:embed/>
                </p:oleObj>
              </mc:Choice>
              <mc:Fallback>
                <p:oleObj name="Equation" r:id="rId7" imgW="2743200" imgH="406400" progId="Equation.DSMT4">
                  <p:embed/>
                  <p:pic>
                    <p:nvPicPr>
                      <p:cNvPr id="0" name=""/>
                      <p:cNvPicPr/>
                      <p:nvPr/>
                    </p:nvPicPr>
                    <p:blipFill>
                      <a:blip r:embed="rId8"/>
                      <a:stretch>
                        <a:fillRect/>
                      </a:stretch>
                    </p:blipFill>
                    <p:spPr>
                      <a:xfrm>
                        <a:off x="5054767" y="5585783"/>
                        <a:ext cx="3637818" cy="538936"/>
                      </a:xfrm>
                      <a:prstGeom prst="rect">
                        <a:avLst/>
                      </a:prstGeom>
                    </p:spPr>
                  </p:pic>
                </p:oleObj>
              </mc:Fallback>
            </mc:AlternateContent>
          </a:graphicData>
        </a:graphic>
      </p:graphicFrame>
      <p:cxnSp>
        <p:nvCxnSpPr>
          <p:cNvPr id="12" name="Straight Arrow Connector 11"/>
          <p:cNvCxnSpPr/>
          <p:nvPr/>
        </p:nvCxnSpPr>
        <p:spPr>
          <a:xfrm>
            <a:off x="2174864" y="3112776"/>
            <a:ext cx="572154" cy="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994766"/>
      </p:ext>
    </p:extLst>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Damping in the Vertical Plane</a:t>
            </a:r>
            <a:endParaRPr lang="en-US"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16</a:t>
            </a:fld>
            <a:endParaRPr lang="en-US"/>
          </a:p>
        </p:txBody>
      </p:sp>
      <p:sp>
        <p:nvSpPr>
          <p:cNvPr id="6" name="TextBox 5"/>
          <p:cNvSpPr txBox="1"/>
          <p:nvPr/>
        </p:nvSpPr>
        <p:spPr>
          <a:xfrm>
            <a:off x="579768" y="754587"/>
            <a:ext cx="3046083" cy="369332"/>
          </a:xfrm>
          <a:prstGeom prst="rect">
            <a:avLst/>
          </a:prstGeom>
          <a:noFill/>
        </p:spPr>
        <p:txBody>
          <a:bodyPr wrap="square" rtlCol="0">
            <a:spAutoFit/>
          </a:bodyPr>
          <a:lstStyle/>
          <a:p>
            <a:r>
              <a:rPr lang="en-US" sz="1800" dirty="0" smtClean="0">
                <a:solidFill>
                  <a:srgbClr val="C00000"/>
                </a:solidFill>
                <a:latin typeface="+mn-lt"/>
              </a:rPr>
              <a:t>Synchrotron radiation</a:t>
            </a:r>
          </a:p>
        </p:txBody>
      </p:sp>
      <p:sp>
        <p:nvSpPr>
          <p:cNvPr id="8" name="Arc 7"/>
          <p:cNvSpPr>
            <a:spLocks noChangeAspect="1"/>
          </p:cNvSpPr>
          <p:nvPr/>
        </p:nvSpPr>
        <p:spPr>
          <a:xfrm rot="18499549">
            <a:off x="947875" y="2033704"/>
            <a:ext cx="2743200" cy="2743200"/>
          </a:xfrm>
          <a:prstGeom prst="arc">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H="1" flipV="1">
            <a:off x="2162628" y="2042906"/>
            <a:ext cx="156444" cy="136193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1764822650"/>
              </p:ext>
            </p:extLst>
          </p:nvPr>
        </p:nvGraphicFramePr>
        <p:xfrm>
          <a:off x="2319409" y="2542335"/>
          <a:ext cx="284946" cy="336754"/>
        </p:xfrm>
        <a:graphic>
          <a:graphicData uri="http://schemas.openxmlformats.org/presentationml/2006/ole">
            <mc:AlternateContent xmlns:mc="http://schemas.openxmlformats.org/markup-compatibility/2006">
              <mc:Choice xmlns:v="urn:schemas-microsoft-com:vml" Requires="v">
                <p:oleObj spid="_x0000_s641147" name="Equation" r:id="rId3" imgW="139700" imgH="165100" progId="Equation.DSMT4">
                  <p:embed/>
                </p:oleObj>
              </mc:Choice>
              <mc:Fallback>
                <p:oleObj name="Equation" r:id="rId3" imgW="139700" imgH="165100" progId="Equation.DSMT4">
                  <p:embed/>
                  <p:pic>
                    <p:nvPicPr>
                      <p:cNvPr id="0" name=""/>
                      <p:cNvPicPr/>
                      <p:nvPr/>
                    </p:nvPicPr>
                    <p:blipFill>
                      <a:blip r:embed="rId4"/>
                      <a:stretch>
                        <a:fillRect/>
                      </a:stretch>
                    </p:blipFill>
                    <p:spPr>
                      <a:xfrm>
                        <a:off x="2319409" y="2542335"/>
                        <a:ext cx="284946" cy="336754"/>
                      </a:xfrm>
                      <a:prstGeom prst="rect">
                        <a:avLst/>
                      </a:prstGeom>
                    </p:spPr>
                  </p:pic>
                </p:oleObj>
              </mc:Fallback>
            </mc:AlternateContent>
          </a:graphicData>
        </a:graphic>
      </p:graphicFrame>
      <p:cxnSp>
        <p:nvCxnSpPr>
          <p:cNvPr id="14" name="Straight Arrow Connector 13"/>
          <p:cNvCxnSpPr/>
          <p:nvPr/>
        </p:nvCxnSpPr>
        <p:spPr>
          <a:xfrm flipV="1">
            <a:off x="2162627" y="1509174"/>
            <a:ext cx="1444818" cy="515328"/>
          </a:xfrm>
          <a:prstGeom prst="straightConnector1">
            <a:avLst/>
          </a:prstGeom>
          <a:ln w="12700">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167784" y="1601197"/>
            <a:ext cx="1458067" cy="419266"/>
          </a:xfrm>
          <a:prstGeom prst="straightConnector1">
            <a:avLst/>
          </a:prstGeom>
          <a:ln w="12700">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163739" y="1417151"/>
            <a:ext cx="1379288" cy="599273"/>
          </a:xfrm>
          <a:prstGeom prst="straightConnector1">
            <a:avLst/>
          </a:prstGeom>
          <a:ln w="12700">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3382536" y="1707586"/>
            <a:ext cx="77667" cy="19728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184123" y="1315926"/>
            <a:ext cx="93140" cy="19437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3534092305"/>
              </p:ext>
            </p:extLst>
          </p:nvPr>
        </p:nvGraphicFramePr>
        <p:xfrm>
          <a:off x="3552753" y="1693863"/>
          <a:ext cx="524028" cy="540404"/>
        </p:xfrm>
        <a:graphic>
          <a:graphicData uri="http://schemas.openxmlformats.org/presentationml/2006/ole">
            <mc:AlternateContent xmlns:mc="http://schemas.openxmlformats.org/markup-compatibility/2006">
              <mc:Choice xmlns:v="urn:schemas-microsoft-com:vml" Requires="v">
                <p:oleObj spid="_x0000_s641148" name="Equation" r:id="rId5" imgW="406400" imgH="419100" progId="Equation.DSMT4">
                  <p:embed/>
                </p:oleObj>
              </mc:Choice>
              <mc:Fallback>
                <p:oleObj name="Equation" r:id="rId5" imgW="406400" imgH="419100" progId="Equation.DSMT4">
                  <p:embed/>
                  <p:pic>
                    <p:nvPicPr>
                      <p:cNvPr id="0" name=""/>
                      <p:cNvPicPr/>
                      <p:nvPr/>
                    </p:nvPicPr>
                    <p:blipFill>
                      <a:blip r:embed="rId6"/>
                      <a:stretch>
                        <a:fillRect/>
                      </a:stretch>
                    </p:blipFill>
                    <p:spPr>
                      <a:xfrm>
                        <a:off x="3552753" y="1693863"/>
                        <a:ext cx="524028" cy="540404"/>
                      </a:xfrm>
                      <a:prstGeom prst="rect">
                        <a:avLst/>
                      </a:prstGeom>
                    </p:spPr>
                  </p:pic>
                </p:oleObj>
              </mc:Fallback>
            </mc:AlternateContent>
          </a:graphicData>
        </a:graphic>
      </p:graphicFrame>
      <p:sp>
        <p:nvSpPr>
          <p:cNvPr id="26" name="TextBox 25"/>
          <p:cNvSpPr txBox="1"/>
          <p:nvPr/>
        </p:nvSpPr>
        <p:spPr>
          <a:xfrm>
            <a:off x="4781341" y="778154"/>
            <a:ext cx="3510262" cy="923330"/>
          </a:xfrm>
          <a:prstGeom prst="rect">
            <a:avLst/>
          </a:prstGeom>
          <a:noFill/>
        </p:spPr>
        <p:txBody>
          <a:bodyPr wrap="square" rtlCol="0">
            <a:spAutoFit/>
          </a:bodyPr>
          <a:lstStyle/>
          <a:p>
            <a:r>
              <a:rPr lang="en-US" sz="1800" dirty="0" smtClean="0">
                <a:solidFill>
                  <a:srgbClr val="C00000"/>
                </a:solidFill>
                <a:latin typeface="+mn-lt"/>
              </a:rPr>
              <a:t>Energy lost along trajectory, so radiated power will reduce momentum along flight path</a:t>
            </a:r>
          </a:p>
        </p:txBody>
      </p:sp>
      <p:graphicFrame>
        <p:nvGraphicFramePr>
          <p:cNvPr id="27" name="Object 26"/>
          <p:cNvGraphicFramePr>
            <a:graphicFrameLocks noChangeAspect="1"/>
          </p:cNvGraphicFramePr>
          <p:nvPr>
            <p:extLst>
              <p:ext uri="{D42A27DB-BD31-4B8C-83A1-F6EECF244321}">
                <p14:modId xmlns:p14="http://schemas.microsoft.com/office/powerpoint/2010/main" val="3785121974"/>
              </p:ext>
            </p:extLst>
          </p:nvPr>
        </p:nvGraphicFramePr>
        <p:xfrm>
          <a:off x="5045075" y="1779920"/>
          <a:ext cx="1102307" cy="620168"/>
        </p:xfrm>
        <a:graphic>
          <a:graphicData uri="http://schemas.openxmlformats.org/presentationml/2006/ole">
            <mc:AlternateContent xmlns:mc="http://schemas.openxmlformats.org/markup-compatibility/2006">
              <mc:Choice xmlns:v="urn:schemas-microsoft-com:vml" Requires="v">
                <p:oleObj spid="_x0000_s641149" name="Equation" r:id="rId7" imgW="698500" imgH="393700" progId="Equation.DSMT4">
                  <p:embed/>
                </p:oleObj>
              </mc:Choice>
              <mc:Fallback>
                <p:oleObj name="Equation" r:id="rId7" imgW="698500" imgH="393700" progId="Equation.DSMT4">
                  <p:embed/>
                  <p:pic>
                    <p:nvPicPr>
                      <p:cNvPr id="0" name=""/>
                      <p:cNvPicPr/>
                      <p:nvPr/>
                    </p:nvPicPr>
                    <p:blipFill>
                      <a:blip r:embed="rId8"/>
                      <a:stretch>
                        <a:fillRect/>
                      </a:stretch>
                    </p:blipFill>
                    <p:spPr>
                      <a:xfrm>
                        <a:off x="5045075" y="1779920"/>
                        <a:ext cx="1102307" cy="620168"/>
                      </a:xfrm>
                      <a:prstGeom prst="rect">
                        <a:avLst/>
                      </a:prstGeom>
                    </p:spPr>
                  </p:pic>
                </p:oleObj>
              </mc:Fallback>
            </mc:AlternateContent>
          </a:graphicData>
        </a:graphic>
      </p:graphicFrame>
      <p:sp>
        <p:nvSpPr>
          <p:cNvPr id="50" name="TextBox 49"/>
          <p:cNvSpPr txBox="1"/>
          <p:nvPr/>
        </p:nvSpPr>
        <p:spPr>
          <a:xfrm>
            <a:off x="625781" y="3722042"/>
            <a:ext cx="8217982" cy="369332"/>
          </a:xfrm>
          <a:prstGeom prst="rect">
            <a:avLst/>
          </a:prstGeom>
          <a:noFill/>
        </p:spPr>
        <p:txBody>
          <a:bodyPr wrap="square" rtlCol="0">
            <a:spAutoFit/>
          </a:bodyPr>
          <a:lstStyle/>
          <a:p>
            <a:r>
              <a:rPr lang="en-US" sz="1800" dirty="0" smtClean="0">
                <a:solidFill>
                  <a:srgbClr val="C00000"/>
                </a:solidFill>
                <a:latin typeface="+mn-lt"/>
              </a:rPr>
              <a:t>If we assume that the RF system restores the energy lost each turn, then</a:t>
            </a:r>
          </a:p>
        </p:txBody>
      </p:sp>
      <p:sp>
        <p:nvSpPr>
          <p:cNvPr id="51" name="TextBox 50"/>
          <p:cNvSpPr txBox="1"/>
          <p:nvPr/>
        </p:nvSpPr>
        <p:spPr>
          <a:xfrm>
            <a:off x="1210159" y="4312973"/>
            <a:ext cx="6693790" cy="646331"/>
          </a:xfrm>
          <a:prstGeom prst="rect">
            <a:avLst/>
          </a:prstGeom>
          <a:noFill/>
        </p:spPr>
        <p:txBody>
          <a:bodyPr wrap="square" rtlCol="0">
            <a:spAutoFit/>
          </a:bodyPr>
          <a:lstStyle/>
          <a:p>
            <a:r>
              <a:rPr lang="en-US" sz="1800" dirty="0" smtClean="0">
                <a:solidFill>
                  <a:srgbClr val="C00000"/>
                </a:solidFill>
                <a:latin typeface="+mn-lt"/>
              </a:rPr>
              <a:t>Energy lost along the path</a:t>
            </a:r>
          </a:p>
          <a:p>
            <a:r>
              <a:rPr lang="en-US" sz="1800" dirty="0" smtClean="0">
                <a:solidFill>
                  <a:srgbClr val="C00000"/>
                </a:solidFill>
                <a:latin typeface="+mn-lt"/>
              </a:rPr>
              <a:t>Energy restored along nominal path   </a:t>
            </a:r>
            <a:r>
              <a:rPr lang="en-US" sz="1800" dirty="0" smtClean="0">
                <a:solidFill>
                  <a:srgbClr val="C00000"/>
                </a:solidFill>
                <a:latin typeface="Wingdings"/>
                <a:ea typeface="Wingdings"/>
                <a:cs typeface="Wingdings"/>
                <a:sym typeface="Wingdings"/>
              </a:rPr>
              <a:t></a:t>
            </a:r>
            <a:r>
              <a:rPr lang="en-US" sz="1800" dirty="0" smtClean="0">
                <a:solidFill>
                  <a:srgbClr val="C00000"/>
                </a:solidFill>
                <a:latin typeface="+mn-lt"/>
                <a:sym typeface="Wingdings"/>
              </a:rPr>
              <a:t>”adiabatic damping”</a:t>
            </a:r>
            <a:r>
              <a:rPr lang="en-US" sz="1800" dirty="0" smtClean="0">
                <a:solidFill>
                  <a:srgbClr val="C00000"/>
                </a:solidFill>
                <a:latin typeface="+mn-lt"/>
              </a:rPr>
              <a:t> </a:t>
            </a:r>
          </a:p>
        </p:txBody>
      </p:sp>
      <p:graphicFrame>
        <p:nvGraphicFramePr>
          <p:cNvPr id="52" name="Object 51"/>
          <p:cNvGraphicFramePr>
            <a:graphicFrameLocks noChangeAspect="1"/>
          </p:cNvGraphicFramePr>
          <p:nvPr>
            <p:extLst>
              <p:ext uri="{D42A27DB-BD31-4B8C-83A1-F6EECF244321}">
                <p14:modId xmlns:p14="http://schemas.microsoft.com/office/powerpoint/2010/main" val="590270579"/>
              </p:ext>
            </p:extLst>
          </p:nvPr>
        </p:nvGraphicFramePr>
        <p:xfrm>
          <a:off x="4126211" y="4374084"/>
          <a:ext cx="1363915" cy="283411"/>
        </p:xfrm>
        <a:graphic>
          <a:graphicData uri="http://schemas.openxmlformats.org/presentationml/2006/ole">
            <mc:AlternateContent xmlns:mc="http://schemas.openxmlformats.org/markup-compatibility/2006">
              <mc:Choice xmlns:v="urn:schemas-microsoft-com:vml" Requires="v">
                <p:oleObj spid="_x0000_s641150" name="Equation" r:id="rId9" imgW="977900" imgH="203200" progId="Equation.DSMT4">
                  <p:embed/>
                </p:oleObj>
              </mc:Choice>
              <mc:Fallback>
                <p:oleObj name="Equation" r:id="rId9" imgW="977900" imgH="203200" progId="Equation.DSMT4">
                  <p:embed/>
                  <p:pic>
                    <p:nvPicPr>
                      <p:cNvPr id="0" name=""/>
                      <p:cNvPicPr/>
                      <p:nvPr/>
                    </p:nvPicPr>
                    <p:blipFill>
                      <a:blip r:embed="rId10"/>
                      <a:stretch>
                        <a:fillRect/>
                      </a:stretch>
                    </p:blipFill>
                    <p:spPr>
                      <a:xfrm>
                        <a:off x="4126211" y="4374084"/>
                        <a:ext cx="1363915" cy="283411"/>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177956225"/>
              </p:ext>
            </p:extLst>
          </p:nvPr>
        </p:nvGraphicFramePr>
        <p:xfrm>
          <a:off x="4957766" y="4620687"/>
          <a:ext cx="201901" cy="290738"/>
        </p:xfrm>
        <a:graphic>
          <a:graphicData uri="http://schemas.openxmlformats.org/presentationml/2006/ole">
            <mc:AlternateContent xmlns:mc="http://schemas.openxmlformats.org/markup-compatibility/2006">
              <mc:Choice xmlns:v="urn:schemas-microsoft-com:vml" Requires="v">
                <p:oleObj spid="_x0000_s641151" name="Equation" r:id="rId11" imgW="114300" imgH="165100" progId="Equation.DSMT4">
                  <p:embed/>
                </p:oleObj>
              </mc:Choice>
              <mc:Fallback>
                <p:oleObj name="Equation" r:id="rId11" imgW="114300" imgH="165100" progId="Equation.DSMT4">
                  <p:embed/>
                  <p:pic>
                    <p:nvPicPr>
                      <p:cNvPr id="0" name=""/>
                      <p:cNvPicPr/>
                      <p:nvPr/>
                    </p:nvPicPr>
                    <p:blipFill>
                      <a:blip r:embed="rId12"/>
                      <a:stretch>
                        <a:fillRect/>
                      </a:stretch>
                    </p:blipFill>
                    <p:spPr>
                      <a:xfrm>
                        <a:off x="4957766" y="4620687"/>
                        <a:ext cx="201901" cy="290738"/>
                      </a:xfrm>
                      <a:prstGeom prst="rect">
                        <a:avLst/>
                      </a:prstGeom>
                    </p:spPr>
                  </p:pic>
                </p:oleObj>
              </mc:Fallback>
            </mc:AlternateContent>
          </a:graphicData>
        </a:graphic>
      </p:graphicFrame>
      <p:pic>
        <p:nvPicPr>
          <p:cNvPr id="7" name="Picture 6"/>
          <p:cNvPicPr>
            <a:picLocks noChangeAspect="1"/>
          </p:cNvPicPr>
          <p:nvPr/>
        </p:nvPicPr>
        <p:blipFill>
          <a:blip r:embed="rId13"/>
          <a:stretch>
            <a:fillRect/>
          </a:stretch>
        </p:blipFill>
        <p:spPr>
          <a:xfrm>
            <a:off x="2273404" y="5242884"/>
            <a:ext cx="5181600" cy="1079500"/>
          </a:xfrm>
          <a:prstGeom prst="rect">
            <a:avLst/>
          </a:prstGeom>
        </p:spPr>
      </p:pic>
    </p:spTree>
    <p:extLst>
      <p:ext uri="{BB962C8B-B14F-4D97-AF65-F5344CB8AC3E}">
        <p14:creationId xmlns:p14="http://schemas.microsoft.com/office/powerpoint/2010/main" val="2106123371"/>
      </p:ext>
    </p:extLst>
  </p:cSld>
  <p:clrMapOvr>
    <a:masterClrMapping/>
  </p:clrMapOvr>
  <p:transition xmlns:p14="http://schemas.microsoft.com/office/powerpoint/2010/mai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Result in Vertical Plane</a:t>
            </a:r>
            <a:endParaRPr lang="en-US" dirty="0"/>
          </a:p>
        </p:txBody>
      </p:sp>
      <p:sp>
        <p:nvSpPr>
          <p:cNvPr id="14" name="Content Placeholder 13"/>
          <p:cNvSpPr>
            <a:spLocks noGrp="1"/>
          </p:cNvSpPr>
          <p:nvPr>
            <p:ph idx="1"/>
          </p:nvPr>
        </p:nvSpPr>
        <p:spPr/>
        <p:txBody>
          <a:bodyPr/>
          <a:lstStyle/>
          <a:p>
            <a:r>
              <a:rPr lang="en-US" dirty="0" smtClean="0"/>
              <a:t>Skipping a lot of math, the damping time in the vertical plane is given by</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17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7874666"/>
              </p:ext>
            </p:extLst>
          </p:nvPr>
        </p:nvGraphicFramePr>
        <p:xfrm>
          <a:off x="2970213" y="1765300"/>
          <a:ext cx="2413000" cy="908050"/>
        </p:xfrm>
        <a:graphic>
          <a:graphicData uri="http://schemas.openxmlformats.org/presentationml/2006/ole">
            <mc:AlternateContent xmlns:mc="http://schemas.openxmlformats.org/markup-compatibility/2006">
              <mc:Choice xmlns:v="urn:schemas-microsoft-com:vml" Requires="v">
                <p:oleObj spid="_x0000_s643100" name="Equation" r:id="rId3" imgW="1181100" imgH="444500" progId="Equation.DSMT4">
                  <p:embed/>
                </p:oleObj>
              </mc:Choice>
              <mc:Fallback>
                <p:oleObj name="Equation" r:id="rId3" imgW="1181100" imgH="444500" progId="Equation.DSMT4">
                  <p:embed/>
                  <p:pic>
                    <p:nvPicPr>
                      <p:cNvPr id="0" name=""/>
                      <p:cNvPicPr/>
                      <p:nvPr/>
                    </p:nvPicPr>
                    <p:blipFill>
                      <a:blip r:embed="rId4"/>
                      <a:stretch>
                        <a:fillRect/>
                      </a:stretch>
                    </p:blipFill>
                    <p:spPr>
                      <a:xfrm>
                        <a:off x="2970213" y="1765300"/>
                        <a:ext cx="2413000" cy="908050"/>
                      </a:xfrm>
                      <a:prstGeom prst="rect">
                        <a:avLst/>
                      </a:prstGeom>
                    </p:spPr>
                  </p:pic>
                </p:oleObj>
              </mc:Fallback>
            </mc:AlternateContent>
          </a:graphicData>
        </a:graphic>
      </p:graphicFrame>
      <p:sp>
        <p:nvSpPr>
          <p:cNvPr id="13" name="TextBox 12"/>
          <p:cNvSpPr txBox="1"/>
          <p:nvPr/>
        </p:nvSpPr>
        <p:spPr>
          <a:xfrm>
            <a:off x="5176537" y="3290474"/>
            <a:ext cx="3769383" cy="2031325"/>
          </a:xfrm>
          <a:prstGeom prst="rect">
            <a:avLst/>
          </a:prstGeom>
          <a:noFill/>
        </p:spPr>
        <p:txBody>
          <a:bodyPr wrap="square" rtlCol="0">
            <a:spAutoFit/>
          </a:bodyPr>
          <a:lstStyle/>
          <a:p>
            <a:r>
              <a:rPr lang="en-US" sz="1800" dirty="0" smtClean="0">
                <a:solidFill>
                  <a:srgbClr val="C00000"/>
                </a:solidFill>
                <a:latin typeface="+mn-lt"/>
              </a:rPr>
              <a:t>Note, here are no heating terms in the vertical plane!  This is why electron machines have “flat” beams. In the absence of any perturbations, the vertical </a:t>
            </a:r>
            <a:r>
              <a:rPr lang="en-US" sz="1800" dirty="0" err="1" smtClean="0">
                <a:solidFill>
                  <a:srgbClr val="C00000"/>
                </a:solidFill>
                <a:latin typeface="+mn-lt"/>
              </a:rPr>
              <a:t>emittance</a:t>
            </a:r>
            <a:r>
              <a:rPr lang="en-US" sz="1800" dirty="0" smtClean="0">
                <a:solidFill>
                  <a:srgbClr val="C00000"/>
                </a:solidFill>
                <a:latin typeface="+mn-lt"/>
              </a:rPr>
              <a:t> will damp to ~0, which could cause stability problems.</a:t>
            </a:r>
          </a:p>
        </p:txBody>
      </p:sp>
      <p:cxnSp>
        <p:nvCxnSpPr>
          <p:cNvPr id="15" name="Straight Arrow Connector 14"/>
          <p:cNvCxnSpPr/>
          <p:nvPr/>
        </p:nvCxnSpPr>
        <p:spPr>
          <a:xfrm flipH="1" flipV="1">
            <a:off x="4854438" y="2665171"/>
            <a:ext cx="349031" cy="60509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000704" y="1786845"/>
            <a:ext cx="2360105" cy="85408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828844"/>
      </p:ext>
    </p:extLst>
  </p:cSld>
  <p:clrMapOvr>
    <a:masterClrMapping/>
  </p:clrMapOvr>
  <p:transition xmlns:p14="http://schemas.microsoft.com/office/powerpoint/2010/mai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Horizontal Plane</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18</a:t>
            </a:fld>
            <a:endParaRPr lang="en-US"/>
          </a:p>
        </p:txBody>
      </p:sp>
      <p:sp>
        <p:nvSpPr>
          <p:cNvPr id="6" name="TextBox 5"/>
          <p:cNvSpPr txBox="1"/>
          <p:nvPr/>
        </p:nvSpPr>
        <p:spPr>
          <a:xfrm>
            <a:off x="660556" y="581862"/>
            <a:ext cx="7693430" cy="646331"/>
          </a:xfrm>
          <a:prstGeom prst="rect">
            <a:avLst/>
          </a:prstGeom>
          <a:noFill/>
        </p:spPr>
        <p:txBody>
          <a:bodyPr wrap="square" rtlCol="0">
            <a:spAutoFit/>
          </a:bodyPr>
          <a:lstStyle/>
          <a:p>
            <a:r>
              <a:rPr lang="en-US" sz="1800" dirty="0" smtClean="0">
                <a:solidFill>
                  <a:srgbClr val="C00000"/>
                </a:solidFill>
                <a:latin typeface="+mn-lt"/>
              </a:rPr>
              <a:t>The horizontal plane has the same damping term as the vertical plane, but it has more contributions because the position depends on energy</a:t>
            </a:r>
          </a:p>
        </p:txBody>
      </p:sp>
      <p:graphicFrame>
        <p:nvGraphicFramePr>
          <p:cNvPr id="7" name="Object 6"/>
          <p:cNvGraphicFramePr>
            <a:graphicFrameLocks noChangeAspect="1"/>
          </p:cNvGraphicFramePr>
          <p:nvPr>
            <p:extLst>
              <p:ext uri="{D42A27DB-BD31-4B8C-83A1-F6EECF244321}">
                <p14:modId xmlns:p14="http://schemas.microsoft.com/office/powerpoint/2010/main" val="3612392257"/>
              </p:ext>
            </p:extLst>
          </p:nvPr>
        </p:nvGraphicFramePr>
        <p:xfrm>
          <a:off x="992742" y="1653001"/>
          <a:ext cx="1353938" cy="1245623"/>
        </p:xfrm>
        <a:graphic>
          <a:graphicData uri="http://schemas.openxmlformats.org/presentationml/2006/ole">
            <mc:AlternateContent xmlns:mc="http://schemas.openxmlformats.org/markup-compatibility/2006">
              <mc:Choice xmlns:v="urn:schemas-microsoft-com:vml" Requires="v">
                <p:oleObj spid="_x0000_s644195" name="Equation" r:id="rId3" imgW="952500" imgH="876300" progId="Equation.DSMT4">
                  <p:embed/>
                </p:oleObj>
              </mc:Choice>
              <mc:Fallback>
                <p:oleObj name="Equation" r:id="rId3" imgW="952500" imgH="876300" progId="Equation.DSMT4">
                  <p:embed/>
                  <p:pic>
                    <p:nvPicPr>
                      <p:cNvPr id="0" name=""/>
                      <p:cNvPicPr/>
                      <p:nvPr/>
                    </p:nvPicPr>
                    <p:blipFill>
                      <a:blip r:embed="rId4"/>
                      <a:stretch>
                        <a:fillRect/>
                      </a:stretch>
                    </p:blipFill>
                    <p:spPr>
                      <a:xfrm>
                        <a:off x="992742" y="1653001"/>
                        <a:ext cx="1353938" cy="1245623"/>
                      </a:xfrm>
                      <a:prstGeom prst="rect">
                        <a:avLst/>
                      </a:prstGeom>
                    </p:spPr>
                  </p:pic>
                </p:oleObj>
              </mc:Fallback>
            </mc:AlternateContent>
          </a:graphicData>
        </a:graphic>
      </p:graphicFrame>
      <p:sp>
        <p:nvSpPr>
          <p:cNvPr id="8" name="TextBox 7"/>
          <p:cNvSpPr txBox="1"/>
          <p:nvPr/>
        </p:nvSpPr>
        <p:spPr>
          <a:xfrm>
            <a:off x="588971" y="1297521"/>
            <a:ext cx="782227" cy="461665"/>
          </a:xfrm>
          <a:prstGeom prst="rect">
            <a:avLst/>
          </a:prstGeom>
          <a:noFill/>
        </p:spPr>
        <p:txBody>
          <a:bodyPr wrap="square" rtlCol="0">
            <a:spAutoFit/>
          </a:bodyPr>
          <a:lstStyle/>
          <a:p>
            <a:pPr algn="r"/>
            <a:r>
              <a:rPr lang="en-US" sz="1200" dirty="0" smtClean="0">
                <a:solidFill>
                  <a:srgbClr val="C00000"/>
                </a:solidFill>
                <a:latin typeface="+mn-lt"/>
              </a:rPr>
              <a:t>betatron motion</a:t>
            </a:r>
          </a:p>
        </p:txBody>
      </p:sp>
      <p:graphicFrame>
        <p:nvGraphicFramePr>
          <p:cNvPr id="9" name="Object 8"/>
          <p:cNvGraphicFramePr>
            <a:graphicFrameLocks noChangeAspect="1"/>
          </p:cNvGraphicFramePr>
          <p:nvPr>
            <p:extLst>
              <p:ext uri="{D42A27DB-BD31-4B8C-83A1-F6EECF244321}">
                <p14:modId xmlns:p14="http://schemas.microsoft.com/office/powerpoint/2010/main" val="3810201633"/>
              </p:ext>
            </p:extLst>
          </p:nvPr>
        </p:nvGraphicFramePr>
        <p:xfrm>
          <a:off x="2484720" y="1346038"/>
          <a:ext cx="347282" cy="237614"/>
        </p:xfrm>
        <a:graphic>
          <a:graphicData uri="http://schemas.openxmlformats.org/presentationml/2006/ole">
            <mc:AlternateContent xmlns:mc="http://schemas.openxmlformats.org/markup-compatibility/2006">
              <mc:Choice xmlns:v="urn:schemas-microsoft-com:vml" Requires="v">
                <p:oleObj spid="_x0000_s644196" name="Equation" r:id="rId5" imgW="241300" imgH="165100" progId="Equation.DSMT4">
                  <p:embed/>
                </p:oleObj>
              </mc:Choice>
              <mc:Fallback>
                <p:oleObj name="Equation" r:id="rId5" imgW="241300" imgH="165100" progId="Equation.DSMT4">
                  <p:embed/>
                  <p:pic>
                    <p:nvPicPr>
                      <p:cNvPr id="0" name=""/>
                      <p:cNvPicPr/>
                      <p:nvPr/>
                    </p:nvPicPr>
                    <p:blipFill>
                      <a:blip r:embed="rId6"/>
                      <a:stretch>
                        <a:fillRect/>
                      </a:stretch>
                    </p:blipFill>
                    <p:spPr>
                      <a:xfrm>
                        <a:off x="2484720" y="1346038"/>
                        <a:ext cx="347282" cy="237614"/>
                      </a:xfrm>
                      <a:prstGeom prst="rect">
                        <a:avLst/>
                      </a:prstGeom>
                    </p:spPr>
                  </p:pic>
                </p:oleObj>
              </mc:Fallback>
            </mc:AlternateContent>
          </a:graphicData>
        </a:graphic>
      </p:graphicFrame>
      <p:cxnSp>
        <p:nvCxnSpPr>
          <p:cNvPr id="11" name="Straight Arrow Connector 10"/>
          <p:cNvCxnSpPr/>
          <p:nvPr/>
        </p:nvCxnSpPr>
        <p:spPr>
          <a:xfrm>
            <a:off x="1288373" y="1693220"/>
            <a:ext cx="147243" cy="14723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217843" y="1619601"/>
            <a:ext cx="248472" cy="147237"/>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2281412227"/>
              </p:ext>
            </p:extLst>
          </p:nvPr>
        </p:nvGraphicFramePr>
        <p:xfrm>
          <a:off x="3559119" y="1802973"/>
          <a:ext cx="5343525" cy="1030288"/>
        </p:xfrm>
        <a:graphic>
          <a:graphicData uri="http://schemas.openxmlformats.org/presentationml/2006/ole">
            <mc:AlternateContent xmlns:mc="http://schemas.openxmlformats.org/markup-compatibility/2006">
              <mc:Choice xmlns:v="urn:schemas-microsoft-com:vml" Requires="v">
                <p:oleObj spid="_x0000_s644197" name="Equation" r:id="rId7" imgW="3759200" imgH="723900" progId="Equation.DSMT4">
                  <p:embed/>
                </p:oleObj>
              </mc:Choice>
              <mc:Fallback>
                <p:oleObj name="Equation" r:id="rId7" imgW="3759200" imgH="723900" progId="Equation.DSMT4">
                  <p:embed/>
                  <p:pic>
                    <p:nvPicPr>
                      <p:cNvPr id="0" name=""/>
                      <p:cNvPicPr/>
                      <p:nvPr/>
                    </p:nvPicPr>
                    <p:blipFill>
                      <a:blip r:embed="rId8"/>
                      <a:stretch>
                        <a:fillRect/>
                      </a:stretch>
                    </p:blipFill>
                    <p:spPr>
                      <a:xfrm>
                        <a:off x="3559119" y="1802973"/>
                        <a:ext cx="5343525" cy="1030288"/>
                      </a:xfrm>
                      <a:prstGeom prst="rect">
                        <a:avLst/>
                      </a:prstGeom>
                    </p:spPr>
                  </p:pic>
                </p:oleObj>
              </mc:Fallback>
            </mc:AlternateContent>
          </a:graphicData>
        </a:graphic>
      </p:graphicFrame>
      <p:sp>
        <p:nvSpPr>
          <p:cNvPr id="17" name="TextBox 16"/>
          <p:cNvSpPr txBox="1"/>
          <p:nvPr/>
        </p:nvSpPr>
        <p:spPr>
          <a:xfrm>
            <a:off x="2549138" y="2144131"/>
            <a:ext cx="901861" cy="369332"/>
          </a:xfrm>
          <a:prstGeom prst="rect">
            <a:avLst/>
          </a:prstGeom>
          <a:noFill/>
        </p:spPr>
        <p:txBody>
          <a:bodyPr wrap="square" rtlCol="0">
            <a:spAutoFit/>
          </a:bodyPr>
          <a:lstStyle/>
          <a:p>
            <a:r>
              <a:rPr lang="en-US" sz="1800" dirty="0" smtClean="0">
                <a:solidFill>
                  <a:srgbClr val="C00000"/>
                </a:solidFill>
                <a:latin typeface="+mn-lt"/>
              </a:rPr>
              <a:t>where</a:t>
            </a:r>
          </a:p>
        </p:txBody>
      </p:sp>
      <p:sp>
        <p:nvSpPr>
          <p:cNvPr id="18" name="TextBox 17"/>
          <p:cNvSpPr txBox="1"/>
          <p:nvPr/>
        </p:nvSpPr>
        <p:spPr>
          <a:xfrm>
            <a:off x="722964" y="3041915"/>
            <a:ext cx="7693430" cy="646331"/>
          </a:xfrm>
          <a:prstGeom prst="rect">
            <a:avLst/>
          </a:prstGeom>
          <a:noFill/>
        </p:spPr>
        <p:txBody>
          <a:bodyPr wrap="square" rtlCol="0">
            <a:spAutoFit/>
          </a:bodyPr>
          <a:lstStyle/>
          <a:p>
            <a:r>
              <a:rPr lang="en-US" sz="1800" dirty="0" smtClean="0">
                <a:solidFill>
                  <a:srgbClr val="C00000"/>
                </a:solidFill>
                <a:latin typeface="+mn-lt"/>
              </a:rPr>
              <a:t>If we radiate a photon of energy </a:t>
            </a:r>
            <a:r>
              <a:rPr lang="en-US" sz="1800" i="1" dirty="0" smtClean="0">
                <a:solidFill>
                  <a:srgbClr val="C00000"/>
                </a:solidFill>
                <a:latin typeface="+mn-lt"/>
              </a:rPr>
              <a:t>u</a:t>
            </a:r>
            <a:r>
              <a:rPr lang="en-US" sz="1800" dirty="0" smtClean="0">
                <a:solidFill>
                  <a:srgbClr val="C00000"/>
                </a:solidFill>
                <a:latin typeface="+mn-lt"/>
              </a:rPr>
              <a:t>, it will change the energy, but not the position or the angle.</a:t>
            </a:r>
          </a:p>
        </p:txBody>
      </p:sp>
      <p:graphicFrame>
        <p:nvGraphicFramePr>
          <p:cNvPr id="19" name="Object 18"/>
          <p:cNvGraphicFramePr>
            <a:graphicFrameLocks noChangeAspect="1"/>
          </p:cNvGraphicFramePr>
          <p:nvPr>
            <p:extLst>
              <p:ext uri="{D42A27DB-BD31-4B8C-83A1-F6EECF244321}">
                <p14:modId xmlns:p14="http://schemas.microsoft.com/office/powerpoint/2010/main" val="1734319590"/>
              </p:ext>
            </p:extLst>
          </p:nvPr>
        </p:nvGraphicFramePr>
        <p:xfrm>
          <a:off x="2575248" y="3625397"/>
          <a:ext cx="3514725" cy="2838450"/>
        </p:xfrm>
        <a:graphic>
          <a:graphicData uri="http://schemas.openxmlformats.org/presentationml/2006/ole">
            <mc:AlternateContent xmlns:mc="http://schemas.openxmlformats.org/markup-compatibility/2006">
              <mc:Choice xmlns:v="urn:schemas-microsoft-com:vml" Requires="v">
                <p:oleObj spid="_x0000_s644198" name="Equation" r:id="rId9" imgW="2768600" imgH="2235200" progId="Equation.DSMT4">
                  <p:embed/>
                </p:oleObj>
              </mc:Choice>
              <mc:Fallback>
                <p:oleObj name="Equation" r:id="rId9" imgW="2768600" imgH="2235200" progId="Equation.DSMT4">
                  <p:embed/>
                  <p:pic>
                    <p:nvPicPr>
                      <p:cNvPr id="0" name=""/>
                      <p:cNvPicPr/>
                      <p:nvPr/>
                    </p:nvPicPr>
                    <p:blipFill>
                      <a:blip r:embed="rId10"/>
                      <a:stretch>
                        <a:fillRect/>
                      </a:stretch>
                    </p:blipFill>
                    <p:spPr>
                      <a:xfrm>
                        <a:off x="2575248" y="3625397"/>
                        <a:ext cx="3514725" cy="2838450"/>
                      </a:xfrm>
                      <a:prstGeom prst="rect">
                        <a:avLst/>
                      </a:prstGeom>
                    </p:spPr>
                  </p:pic>
                </p:oleObj>
              </mc:Fallback>
            </mc:AlternateContent>
          </a:graphicData>
        </a:graphic>
      </p:graphicFrame>
      <p:cxnSp>
        <p:nvCxnSpPr>
          <p:cNvPr id="21" name="Straight Arrow Connector 20"/>
          <p:cNvCxnSpPr/>
          <p:nvPr/>
        </p:nvCxnSpPr>
        <p:spPr>
          <a:xfrm>
            <a:off x="1969371" y="5079659"/>
            <a:ext cx="487741" cy="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992935" y="6179894"/>
            <a:ext cx="487741" cy="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227273"/>
      </p:ext>
    </p:extLst>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in Horizontal Plane</a:t>
            </a:r>
            <a:endParaRPr lang="en-US" dirty="0"/>
          </a:p>
        </p:txBody>
      </p:sp>
      <p:sp>
        <p:nvSpPr>
          <p:cNvPr id="6" name="Content Placeholder 5"/>
          <p:cNvSpPr>
            <a:spLocks noGrp="1"/>
          </p:cNvSpPr>
          <p:nvPr>
            <p:ph idx="1"/>
          </p:nvPr>
        </p:nvSpPr>
        <p:spPr/>
        <p:txBody>
          <a:bodyPr/>
          <a:lstStyle/>
          <a:p>
            <a:r>
              <a:rPr lang="en-US" dirty="0" smtClean="0"/>
              <a:t>Again, skipping a lot of math, we get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19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35043704"/>
              </p:ext>
            </p:extLst>
          </p:nvPr>
        </p:nvGraphicFramePr>
        <p:xfrm>
          <a:off x="3351042" y="2164360"/>
          <a:ext cx="2355850" cy="1755775"/>
        </p:xfrm>
        <a:graphic>
          <a:graphicData uri="http://schemas.openxmlformats.org/presentationml/2006/ole">
            <mc:AlternateContent xmlns:mc="http://schemas.openxmlformats.org/markup-compatibility/2006">
              <mc:Choice xmlns:v="urn:schemas-microsoft-com:vml" Requires="v">
                <p:oleObj spid="_x0000_s655388" name="Equation" r:id="rId3" imgW="1155700" imgH="863600" progId="Equation.DSMT4">
                  <p:embed/>
                </p:oleObj>
              </mc:Choice>
              <mc:Fallback>
                <p:oleObj name="Equation" r:id="rId3" imgW="1155700" imgH="863600" progId="Equation.DSMT4">
                  <p:embed/>
                  <p:pic>
                    <p:nvPicPr>
                      <p:cNvPr id="0" name=""/>
                      <p:cNvPicPr/>
                      <p:nvPr/>
                    </p:nvPicPr>
                    <p:blipFill>
                      <a:blip r:embed="rId4"/>
                      <a:stretch>
                        <a:fillRect/>
                      </a:stretch>
                    </p:blipFill>
                    <p:spPr>
                      <a:xfrm>
                        <a:off x="3351042" y="2164360"/>
                        <a:ext cx="2355850" cy="17557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95194600"/>
              </p:ext>
            </p:extLst>
          </p:nvPr>
        </p:nvGraphicFramePr>
        <p:xfrm>
          <a:off x="6150148" y="2126985"/>
          <a:ext cx="2774888" cy="1199468"/>
        </p:xfrm>
        <a:graphic>
          <a:graphicData uri="http://schemas.openxmlformats.org/presentationml/2006/ole">
            <mc:AlternateContent xmlns:mc="http://schemas.openxmlformats.org/markup-compatibility/2006">
              <mc:Choice xmlns:v="urn:schemas-microsoft-com:vml" Requires="v">
                <p:oleObj spid="_x0000_s655389" name="Equation" r:id="rId5" imgW="1968500" imgH="850900" progId="Equation.DSMT4">
                  <p:embed/>
                </p:oleObj>
              </mc:Choice>
              <mc:Fallback>
                <p:oleObj name="Equation" r:id="rId5" imgW="1968500" imgH="850900" progId="Equation.DSMT4">
                  <p:embed/>
                  <p:pic>
                    <p:nvPicPr>
                      <p:cNvPr id="0" name=""/>
                      <p:cNvPicPr/>
                      <p:nvPr/>
                    </p:nvPicPr>
                    <p:blipFill>
                      <a:blip r:embed="rId6"/>
                      <a:stretch>
                        <a:fillRect/>
                      </a:stretch>
                    </p:blipFill>
                    <p:spPr>
                      <a:xfrm>
                        <a:off x="6150148" y="2126985"/>
                        <a:ext cx="2774888" cy="1199468"/>
                      </a:xfrm>
                      <a:prstGeom prst="rect">
                        <a:avLst/>
                      </a:prstGeom>
                    </p:spPr>
                  </p:pic>
                </p:oleObj>
              </mc:Fallback>
            </mc:AlternateContent>
          </a:graphicData>
        </a:graphic>
      </p:graphicFrame>
      <p:sp>
        <p:nvSpPr>
          <p:cNvPr id="9" name="Rectangle 8"/>
          <p:cNvSpPr/>
          <p:nvPr/>
        </p:nvSpPr>
        <p:spPr>
          <a:xfrm>
            <a:off x="2966990" y="2000366"/>
            <a:ext cx="3045658" cy="206779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09579" y="3259025"/>
            <a:ext cx="2944512" cy="307777"/>
          </a:xfrm>
          <a:prstGeom prst="rect">
            <a:avLst/>
          </a:prstGeom>
          <a:noFill/>
        </p:spPr>
        <p:txBody>
          <a:bodyPr wrap="square" rtlCol="0">
            <a:spAutoFit/>
          </a:bodyPr>
          <a:lstStyle/>
          <a:p>
            <a:pPr algn="r"/>
            <a:r>
              <a:rPr lang="en-US" sz="1400" dirty="0" smtClean="0">
                <a:solidFill>
                  <a:srgbClr val="C00000"/>
                </a:solidFill>
                <a:latin typeface="+mn-lt"/>
              </a:rPr>
              <a:t>Same as longitudinal plane</a:t>
            </a:r>
          </a:p>
        </p:txBody>
      </p:sp>
      <p:sp>
        <p:nvSpPr>
          <p:cNvPr id="11" name="TextBox 10"/>
          <p:cNvSpPr txBox="1"/>
          <p:nvPr/>
        </p:nvSpPr>
        <p:spPr>
          <a:xfrm>
            <a:off x="478318" y="3759803"/>
            <a:ext cx="2944512" cy="646331"/>
          </a:xfrm>
          <a:prstGeom prst="rect">
            <a:avLst/>
          </a:prstGeom>
          <a:noFill/>
        </p:spPr>
        <p:txBody>
          <a:bodyPr wrap="square" rtlCol="0">
            <a:spAutoFit/>
          </a:bodyPr>
          <a:lstStyle/>
          <a:p>
            <a:r>
              <a:rPr lang="en-US" sz="1800" dirty="0" smtClean="0">
                <a:solidFill>
                  <a:srgbClr val="C00000"/>
                </a:solidFill>
                <a:latin typeface="+mn-lt"/>
              </a:rPr>
              <a:t>Separated function isomagnetic synchrotrons</a:t>
            </a:r>
          </a:p>
        </p:txBody>
      </p:sp>
      <p:cxnSp>
        <p:nvCxnSpPr>
          <p:cNvPr id="13" name="Straight Arrow Connector 12"/>
          <p:cNvCxnSpPr/>
          <p:nvPr/>
        </p:nvCxnSpPr>
        <p:spPr>
          <a:xfrm flipV="1">
            <a:off x="2719739" y="3562452"/>
            <a:ext cx="1000235" cy="40456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0376974"/>
      </p:ext>
    </p:extLst>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22231" b="39382"/>
          <a:stretch/>
        </p:blipFill>
        <p:spPr>
          <a:xfrm>
            <a:off x="1400541" y="1247159"/>
            <a:ext cx="2943225" cy="2278755"/>
          </a:xfrm>
          <a:prstGeom prst="rect">
            <a:avLst/>
          </a:prstGeom>
        </p:spPr>
      </p:pic>
      <p:sp>
        <p:nvSpPr>
          <p:cNvPr id="2" name="Title 1"/>
          <p:cNvSpPr>
            <a:spLocks noGrp="1"/>
          </p:cNvSpPr>
          <p:nvPr>
            <p:ph type="title"/>
          </p:nvPr>
        </p:nvSpPr>
        <p:spPr/>
        <p:txBody>
          <a:bodyPr/>
          <a:lstStyle/>
          <a:p>
            <a:r>
              <a:rPr lang="en-US" dirty="0" smtClean="0"/>
              <a:t>Synchrotron Radiation</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a:t>
            </a:fld>
            <a:endParaRPr lang="en-US"/>
          </a:p>
        </p:txBody>
      </p:sp>
      <p:sp>
        <p:nvSpPr>
          <p:cNvPr id="8" name="TextBox 7"/>
          <p:cNvSpPr txBox="1"/>
          <p:nvPr/>
        </p:nvSpPr>
        <p:spPr>
          <a:xfrm>
            <a:off x="609600" y="685800"/>
            <a:ext cx="8229600" cy="369332"/>
          </a:xfrm>
          <a:prstGeom prst="rect">
            <a:avLst/>
          </a:prstGeom>
          <a:noFill/>
        </p:spPr>
        <p:txBody>
          <a:bodyPr wrap="square" rtlCol="0">
            <a:spAutoFit/>
          </a:bodyPr>
          <a:lstStyle/>
          <a:p>
            <a:r>
              <a:rPr lang="en-US" sz="1800" dirty="0" smtClean="0">
                <a:solidFill>
                  <a:srgbClr val="C00000"/>
                </a:solidFill>
                <a:latin typeface="+mn-lt"/>
              </a:rPr>
              <a:t>For a relativistic particle, the total radiated power (S&amp;E 8.1) is</a:t>
            </a:r>
          </a:p>
        </p:txBody>
      </p:sp>
      <p:graphicFrame>
        <p:nvGraphicFramePr>
          <p:cNvPr id="9" name="Object 8"/>
          <p:cNvGraphicFramePr>
            <a:graphicFrameLocks noChangeAspect="1"/>
          </p:cNvGraphicFramePr>
          <p:nvPr>
            <p:extLst>
              <p:ext uri="{D42A27DB-BD31-4B8C-83A1-F6EECF244321}">
                <p14:modId xmlns:p14="http://schemas.microsoft.com/office/powerpoint/2010/main" val="1871125823"/>
              </p:ext>
            </p:extLst>
          </p:nvPr>
        </p:nvGraphicFramePr>
        <p:xfrm>
          <a:off x="4787900" y="1974850"/>
          <a:ext cx="3844925" cy="1689100"/>
        </p:xfrm>
        <a:graphic>
          <a:graphicData uri="http://schemas.openxmlformats.org/presentationml/2006/ole">
            <mc:AlternateContent xmlns:mc="http://schemas.openxmlformats.org/markup-compatibility/2006">
              <mc:Choice xmlns:v="urn:schemas-microsoft-com:vml" Requires="v">
                <p:oleObj spid="_x0000_s628839" name="Equation" r:id="rId4" imgW="2197100" imgH="965200" progId="Equation.DSMT4">
                  <p:embed/>
                </p:oleObj>
              </mc:Choice>
              <mc:Fallback>
                <p:oleObj name="Equation" r:id="rId4" imgW="2197100" imgH="965200" progId="Equation.DSMT4">
                  <p:embed/>
                  <p:pic>
                    <p:nvPicPr>
                      <p:cNvPr id="0" name=""/>
                      <p:cNvPicPr/>
                      <p:nvPr/>
                    </p:nvPicPr>
                    <p:blipFill>
                      <a:blip r:embed="rId5"/>
                      <a:stretch>
                        <a:fillRect/>
                      </a:stretch>
                    </p:blipFill>
                    <p:spPr>
                      <a:xfrm>
                        <a:off x="4787900" y="1974850"/>
                        <a:ext cx="3844925" cy="1689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71289650"/>
              </p:ext>
            </p:extLst>
          </p:nvPr>
        </p:nvGraphicFramePr>
        <p:xfrm>
          <a:off x="6299200" y="971062"/>
          <a:ext cx="2844800" cy="777875"/>
        </p:xfrm>
        <a:graphic>
          <a:graphicData uri="http://schemas.openxmlformats.org/presentationml/2006/ole">
            <mc:AlternateContent xmlns:mc="http://schemas.openxmlformats.org/markup-compatibility/2006">
              <mc:Choice xmlns:v="urn:schemas-microsoft-com:vml" Requires="v">
                <p:oleObj spid="_x0000_s628840" name="Equation" r:id="rId6" imgW="1625600" imgH="444500" progId="Equation.DSMT4">
                  <p:embed/>
                </p:oleObj>
              </mc:Choice>
              <mc:Fallback>
                <p:oleObj name="Equation" r:id="rId6" imgW="1625600" imgH="444500" progId="Equation.DSMT4">
                  <p:embed/>
                  <p:pic>
                    <p:nvPicPr>
                      <p:cNvPr id="0" name=""/>
                      <p:cNvPicPr/>
                      <p:nvPr/>
                    </p:nvPicPr>
                    <p:blipFill>
                      <a:blip r:embed="rId7"/>
                      <a:stretch>
                        <a:fillRect/>
                      </a:stretch>
                    </p:blipFill>
                    <p:spPr>
                      <a:xfrm>
                        <a:off x="6299200" y="971062"/>
                        <a:ext cx="2844800" cy="777875"/>
                      </a:xfrm>
                      <a:prstGeom prst="rect">
                        <a:avLst/>
                      </a:prstGeom>
                    </p:spPr>
                  </p:pic>
                </p:oleObj>
              </mc:Fallback>
            </mc:AlternateContent>
          </a:graphicData>
        </a:graphic>
      </p:graphicFrame>
      <p:cxnSp>
        <p:nvCxnSpPr>
          <p:cNvPr id="12" name="Straight Arrow Connector 11"/>
          <p:cNvCxnSpPr/>
          <p:nvPr/>
        </p:nvCxnSpPr>
        <p:spPr>
          <a:xfrm flipH="1">
            <a:off x="6264030" y="1543539"/>
            <a:ext cx="613508" cy="54512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94683" y="3839862"/>
            <a:ext cx="2286000" cy="369332"/>
          </a:xfrm>
          <a:prstGeom prst="rect">
            <a:avLst/>
          </a:prstGeom>
          <a:noFill/>
        </p:spPr>
        <p:txBody>
          <a:bodyPr wrap="square" rtlCol="0">
            <a:spAutoFit/>
          </a:bodyPr>
          <a:lstStyle/>
          <a:p>
            <a:r>
              <a:rPr lang="en-US" sz="1800" dirty="0" smtClean="0">
                <a:solidFill>
                  <a:srgbClr val="C00000"/>
                </a:solidFill>
                <a:latin typeface="+mn-lt"/>
              </a:rPr>
              <a:t>In a magnetic field</a:t>
            </a:r>
          </a:p>
        </p:txBody>
      </p:sp>
      <p:graphicFrame>
        <p:nvGraphicFramePr>
          <p:cNvPr id="14" name="Object 13"/>
          <p:cNvGraphicFramePr>
            <a:graphicFrameLocks noChangeAspect="1"/>
          </p:cNvGraphicFramePr>
          <p:nvPr>
            <p:extLst>
              <p:ext uri="{D42A27DB-BD31-4B8C-83A1-F6EECF244321}">
                <p14:modId xmlns:p14="http://schemas.microsoft.com/office/powerpoint/2010/main" val="347510564"/>
              </p:ext>
            </p:extLst>
          </p:nvPr>
        </p:nvGraphicFramePr>
        <p:xfrm>
          <a:off x="1014258" y="4489058"/>
          <a:ext cx="1022350" cy="688975"/>
        </p:xfrm>
        <a:graphic>
          <a:graphicData uri="http://schemas.openxmlformats.org/presentationml/2006/ole">
            <mc:AlternateContent xmlns:mc="http://schemas.openxmlformats.org/markup-compatibility/2006">
              <mc:Choice xmlns:v="urn:schemas-microsoft-com:vml" Requires="v">
                <p:oleObj spid="_x0000_s628841" name="Equation" r:id="rId8" imgW="584200" imgH="393700" progId="Equation.DSMT4">
                  <p:embed/>
                </p:oleObj>
              </mc:Choice>
              <mc:Fallback>
                <p:oleObj name="Equation" r:id="rId8" imgW="584200" imgH="393700" progId="Equation.DSMT4">
                  <p:embed/>
                  <p:pic>
                    <p:nvPicPr>
                      <p:cNvPr id="0" name=""/>
                      <p:cNvPicPr/>
                      <p:nvPr/>
                    </p:nvPicPr>
                    <p:blipFill>
                      <a:blip r:embed="rId9"/>
                      <a:stretch>
                        <a:fillRect/>
                      </a:stretch>
                    </p:blipFill>
                    <p:spPr>
                      <a:xfrm>
                        <a:off x="1014258" y="4489058"/>
                        <a:ext cx="1022350" cy="6889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26744945"/>
              </p:ext>
            </p:extLst>
          </p:nvPr>
        </p:nvGraphicFramePr>
        <p:xfrm>
          <a:off x="2212918" y="4438350"/>
          <a:ext cx="2955925" cy="1778000"/>
        </p:xfrm>
        <a:graphic>
          <a:graphicData uri="http://schemas.openxmlformats.org/presentationml/2006/ole">
            <mc:AlternateContent xmlns:mc="http://schemas.openxmlformats.org/markup-compatibility/2006">
              <mc:Choice xmlns:v="urn:schemas-microsoft-com:vml" Requires="v">
                <p:oleObj spid="_x0000_s628842" name="Equation" r:id="rId10" imgW="1689100" imgH="1016000" progId="Equation.DSMT4">
                  <p:embed/>
                </p:oleObj>
              </mc:Choice>
              <mc:Fallback>
                <p:oleObj name="Equation" r:id="rId10" imgW="1689100" imgH="1016000" progId="Equation.DSMT4">
                  <p:embed/>
                  <p:pic>
                    <p:nvPicPr>
                      <p:cNvPr id="0" name=""/>
                      <p:cNvPicPr/>
                      <p:nvPr/>
                    </p:nvPicPr>
                    <p:blipFill>
                      <a:blip r:embed="rId11"/>
                      <a:stretch>
                        <a:fillRect/>
                      </a:stretch>
                    </p:blipFill>
                    <p:spPr>
                      <a:xfrm>
                        <a:off x="2212918" y="4438350"/>
                        <a:ext cx="2955925" cy="1778000"/>
                      </a:xfrm>
                      <a:prstGeom prst="rect">
                        <a:avLst/>
                      </a:prstGeom>
                    </p:spPr>
                  </p:pic>
                </p:oleObj>
              </mc:Fallback>
            </mc:AlternateContent>
          </a:graphicData>
        </a:graphic>
      </p:graphicFrame>
      <p:sp>
        <p:nvSpPr>
          <p:cNvPr id="19" name="Rectangle 18"/>
          <p:cNvSpPr/>
          <p:nvPr/>
        </p:nvSpPr>
        <p:spPr>
          <a:xfrm>
            <a:off x="4982308" y="2813538"/>
            <a:ext cx="1500490" cy="838200"/>
          </a:xfrm>
          <a:prstGeom prst="rect">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Rectangle 19"/>
          <p:cNvSpPr/>
          <p:nvPr/>
        </p:nvSpPr>
        <p:spPr>
          <a:xfrm>
            <a:off x="3040006" y="4525662"/>
            <a:ext cx="1981200" cy="1828800"/>
          </a:xfrm>
          <a:prstGeom prst="rect">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763846" y="4315199"/>
            <a:ext cx="3124200" cy="923330"/>
          </a:xfrm>
          <a:prstGeom prst="rect">
            <a:avLst/>
          </a:prstGeom>
          <a:noFill/>
        </p:spPr>
        <p:txBody>
          <a:bodyPr wrap="square" rtlCol="0">
            <a:spAutoFit/>
          </a:bodyPr>
          <a:lstStyle/>
          <a:p>
            <a:r>
              <a:rPr lang="en-US" sz="1800" dirty="0" smtClean="0">
                <a:solidFill>
                  <a:srgbClr val="C00000"/>
                </a:solidFill>
                <a:latin typeface="+mn-lt"/>
              </a:rPr>
              <a:t>Electron radiates 10</a:t>
            </a:r>
            <a:r>
              <a:rPr lang="en-US" sz="1800" baseline="30000" dirty="0" smtClean="0">
                <a:solidFill>
                  <a:srgbClr val="C00000"/>
                </a:solidFill>
                <a:latin typeface="+mn-lt"/>
              </a:rPr>
              <a:t>13</a:t>
            </a:r>
            <a:r>
              <a:rPr lang="en-US" sz="1800" dirty="0" smtClean="0">
                <a:solidFill>
                  <a:srgbClr val="C00000"/>
                </a:solidFill>
                <a:latin typeface="+mn-lt"/>
              </a:rPr>
              <a:t> times more than a proton of the same energy!</a:t>
            </a:r>
          </a:p>
        </p:txBody>
      </p:sp>
      <p:cxnSp>
        <p:nvCxnSpPr>
          <p:cNvPr id="24" name="Straight Arrow Connector 23"/>
          <p:cNvCxnSpPr/>
          <p:nvPr/>
        </p:nvCxnSpPr>
        <p:spPr>
          <a:xfrm flipV="1">
            <a:off x="7795846" y="3741616"/>
            <a:ext cx="228600" cy="537307"/>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05574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Robinson’s Theorem</a:t>
            </a:r>
            <a:endParaRPr lang="en-US" dirty="0"/>
          </a:p>
        </p:txBody>
      </p:sp>
      <p:sp>
        <p:nvSpPr>
          <p:cNvPr id="3" name="Content Placeholder 2"/>
          <p:cNvSpPr>
            <a:spLocks noGrp="1"/>
          </p:cNvSpPr>
          <p:nvPr>
            <p:ph idx="1"/>
          </p:nvPr>
        </p:nvSpPr>
        <p:spPr>
          <a:xfrm>
            <a:off x="503776" y="690225"/>
            <a:ext cx="8251825" cy="545957"/>
          </a:xfrm>
        </p:spPr>
        <p:txBody>
          <a:bodyPr/>
          <a:lstStyle/>
          <a:p>
            <a:r>
              <a:rPr lang="en-US" sz="2000" dirty="0" smtClean="0"/>
              <a:t>Note:</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This is called Robinson’s theorem and it’s always true. For a separated function, isomagnetic lattice, it simplifies to</a:t>
            </a:r>
            <a:endParaRPr lang="en-US" sz="20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04753433"/>
              </p:ext>
            </p:extLst>
          </p:nvPr>
        </p:nvGraphicFramePr>
        <p:xfrm>
          <a:off x="2806881" y="685698"/>
          <a:ext cx="3497969" cy="3251633"/>
        </p:xfrm>
        <a:graphic>
          <a:graphicData uri="http://schemas.openxmlformats.org/presentationml/2006/ole">
            <mc:AlternateContent xmlns:mc="http://schemas.openxmlformats.org/markup-compatibility/2006">
              <mc:Choice xmlns:v="urn:schemas-microsoft-com:vml" Requires="v">
                <p:oleObj spid="_x0000_s656409" name="Equation" r:id="rId3" imgW="2019300" imgH="1879600" progId="Equation.DSMT4">
                  <p:embed/>
                </p:oleObj>
              </mc:Choice>
              <mc:Fallback>
                <p:oleObj name="Equation" r:id="rId3" imgW="2019300" imgH="1879600" progId="Equation.DSMT4">
                  <p:embed/>
                  <p:pic>
                    <p:nvPicPr>
                      <p:cNvPr id="0" name=""/>
                      <p:cNvPicPr/>
                      <p:nvPr/>
                    </p:nvPicPr>
                    <p:blipFill>
                      <a:blip r:embed="rId4"/>
                      <a:stretch>
                        <a:fillRect/>
                      </a:stretch>
                    </p:blipFill>
                    <p:spPr>
                      <a:xfrm>
                        <a:off x="2806881" y="685698"/>
                        <a:ext cx="3497969" cy="325163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84475017"/>
              </p:ext>
            </p:extLst>
          </p:nvPr>
        </p:nvGraphicFramePr>
        <p:xfrm>
          <a:off x="3170393" y="4584457"/>
          <a:ext cx="2265362" cy="1712912"/>
        </p:xfrm>
        <a:graphic>
          <a:graphicData uri="http://schemas.openxmlformats.org/presentationml/2006/ole">
            <mc:AlternateContent xmlns:mc="http://schemas.openxmlformats.org/markup-compatibility/2006">
              <mc:Choice xmlns:v="urn:schemas-microsoft-com:vml" Requires="v">
                <p:oleObj spid="_x0000_s656410" name="Equation" r:id="rId5" imgW="1308100" imgH="990600" progId="Equation.DSMT4">
                  <p:embed/>
                </p:oleObj>
              </mc:Choice>
              <mc:Fallback>
                <p:oleObj name="Equation" r:id="rId5" imgW="1308100" imgH="990600" progId="Equation.DSMT4">
                  <p:embed/>
                  <p:pic>
                    <p:nvPicPr>
                      <p:cNvPr id="0" name=""/>
                      <p:cNvPicPr/>
                      <p:nvPr/>
                    </p:nvPicPr>
                    <p:blipFill>
                      <a:blip r:embed="rId6"/>
                      <a:stretch>
                        <a:fillRect/>
                      </a:stretch>
                    </p:blipFill>
                    <p:spPr>
                      <a:xfrm>
                        <a:off x="3170393" y="4584457"/>
                        <a:ext cx="2265362" cy="1712912"/>
                      </a:xfrm>
                      <a:prstGeom prst="rect">
                        <a:avLst/>
                      </a:prstGeom>
                    </p:spPr>
                  </p:pic>
                </p:oleObj>
              </mc:Fallback>
            </mc:AlternateContent>
          </a:graphicData>
        </a:graphic>
      </p:graphicFrame>
      <p:sp>
        <p:nvSpPr>
          <p:cNvPr id="9" name="Rectangle 8"/>
          <p:cNvSpPr/>
          <p:nvPr/>
        </p:nvSpPr>
        <p:spPr>
          <a:xfrm>
            <a:off x="3045659" y="4596349"/>
            <a:ext cx="2461251" cy="170817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719133"/>
      </p:ext>
    </p:extLst>
  </p:cSld>
  <p:clrMapOvr>
    <a:masterClrMapping/>
  </p:clrMapOvr>
  <p:transition xmlns:p14="http://schemas.microsoft.com/office/powerpoint/2010/mai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Equilibrium Emittance in X</a:t>
            </a:r>
            <a:endParaRPr lang="en-US" dirty="0"/>
          </a:p>
        </p:txBody>
      </p:sp>
      <p:sp>
        <p:nvSpPr>
          <p:cNvPr id="12" name="Content Placeholder 11"/>
          <p:cNvSpPr>
            <a:spLocks noGrp="1"/>
          </p:cNvSpPr>
          <p:nvPr>
            <p:ph idx="1"/>
          </p:nvPr>
        </p:nvSpPr>
        <p:spPr/>
        <p:txBody>
          <a:bodyPr/>
          <a:lstStyle/>
          <a:p>
            <a:r>
              <a:rPr lang="en-US" dirty="0" smtClean="0"/>
              <a:t>The equilibrium </a:t>
            </a:r>
            <a:r>
              <a:rPr lang="en-US" dirty="0" err="1" smtClean="0"/>
              <a:t>emittance</a:t>
            </a:r>
            <a:r>
              <a:rPr lang="en-US" dirty="0" smtClean="0"/>
              <a:t> is given by</a:t>
            </a:r>
          </a:p>
          <a:p>
            <a:endParaRPr lang="en-US" dirty="0"/>
          </a:p>
          <a:p>
            <a:endParaRPr lang="en-US" dirty="0" smtClean="0"/>
          </a:p>
          <a:p>
            <a:endParaRPr lang="en-US" dirty="0"/>
          </a:p>
          <a:p>
            <a:endParaRPr lang="en-US" dirty="0" smtClean="0"/>
          </a:p>
          <a:p>
            <a:endParaRPr lang="en-US" dirty="0"/>
          </a:p>
          <a:p>
            <a:r>
              <a:rPr lang="en-US" dirty="0" smtClean="0"/>
              <a:t>For a separated function, isomagnetic machine, this becomes</a:t>
            </a:r>
          </a:p>
          <a:p>
            <a:endParaRPr lang="en-US" dirty="0"/>
          </a:p>
          <a:p>
            <a:endParaRPr lang="en-US" dirty="0" smtClean="0"/>
          </a:p>
          <a:p>
            <a:r>
              <a:rPr lang="en-US" dirty="0" smtClean="0"/>
              <a:t>With some </a:t>
            </a:r>
            <a:r>
              <a:rPr lang="en-US" dirty="0" err="1" smtClean="0"/>
              <a:t>handwaving</a:t>
            </a:r>
            <a:r>
              <a:rPr lang="en-US" dirty="0" smtClean="0"/>
              <a:t>, this can be approximated by</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38100609"/>
              </p:ext>
            </p:extLst>
          </p:nvPr>
        </p:nvGraphicFramePr>
        <p:xfrm>
          <a:off x="1312691" y="1309186"/>
          <a:ext cx="4425950" cy="1731962"/>
        </p:xfrm>
        <a:graphic>
          <a:graphicData uri="http://schemas.openxmlformats.org/presentationml/2006/ole">
            <mc:AlternateContent xmlns:mc="http://schemas.openxmlformats.org/markup-compatibility/2006">
              <mc:Choice xmlns:v="urn:schemas-microsoft-com:vml" Requires="v">
                <p:oleObj spid="_x0000_s650338" name="Equation" r:id="rId3" imgW="3149600" imgH="1231900" progId="Equation.DSMT4">
                  <p:embed/>
                </p:oleObj>
              </mc:Choice>
              <mc:Fallback>
                <p:oleObj name="Equation" r:id="rId3" imgW="3149600" imgH="1231900" progId="Equation.DSMT4">
                  <p:embed/>
                  <p:pic>
                    <p:nvPicPr>
                      <p:cNvPr id="0" name=""/>
                      <p:cNvPicPr/>
                      <p:nvPr/>
                    </p:nvPicPr>
                    <p:blipFill>
                      <a:blip r:embed="rId4"/>
                      <a:stretch>
                        <a:fillRect/>
                      </a:stretch>
                    </p:blipFill>
                    <p:spPr>
                      <a:xfrm>
                        <a:off x="1312691" y="1309186"/>
                        <a:ext cx="4425950" cy="1731962"/>
                      </a:xfrm>
                      <a:prstGeom prst="rect">
                        <a:avLst/>
                      </a:prstGeom>
                    </p:spPr>
                  </p:pic>
                </p:oleObj>
              </mc:Fallback>
            </mc:AlternateContent>
          </a:graphicData>
        </a:graphic>
      </p:graphicFrame>
      <p:sp>
        <p:nvSpPr>
          <p:cNvPr id="6" name="Rectangle 5"/>
          <p:cNvSpPr/>
          <p:nvPr/>
        </p:nvSpPr>
        <p:spPr>
          <a:xfrm>
            <a:off x="1276179" y="1239545"/>
            <a:ext cx="4607035" cy="1813034"/>
          </a:xfrm>
          <a:prstGeom prst="rect">
            <a:avLst/>
          </a:prstGeom>
          <a:ln w="1270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07201849"/>
              </p:ext>
            </p:extLst>
          </p:nvPr>
        </p:nvGraphicFramePr>
        <p:xfrm>
          <a:off x="2777393" y="4033363"/>
          <a:ext cx="3099166" cy="742183"/>
        </p:xfrm>
        <a:graphic>
          <a:graphicData uri="http://schemas.openxmlformats.org/presentationml/2006/ole">
            <mc:AlternateContent xmlns:mc="http://schemas.openxmlformats.org/markup-compatibility/2006">
              <mc:Choice xmlns:v="urn:schemas-microsoft-com:vml" Requires="v">
                <p:oleObj spid="_x0000_s650339" name="Equation" r:id="rId5" imgW="1905000" imgH="457200" progId="Equation.DSMT4">
                  <p:embed/>
                </p:oleObj>
              </mc:Choice>
              <mc:Fallback>
                <p:oleObj name="Equation" r:id="rId5" imgW="1905000" imgH="457200" progId="Equation.DSMT4">
                  <p:embed/>
                  <p:pic>
                    <p:nvPicPr>
                      <p:cNvPr id="0" name=""/>
                      <p:cNvPicPr/>
                      <p:nvPr/>
                    </p:nvPicPr>
                    <p:blipFill>
                      <a:blip r:embed="rId6"/>
                      <a:stretch>
                        <a:fillRect/>
                      </a:stretch>
                    </p:blipFill>
                    <p:spPr>
                      <a:xfrm>
                        <a:off x="2777393" y="4033363"/>
                        <a:ext cx="3099166" cy="742183"/>
                      </a:xfrm>
                      <a:prstGeom prst="rect">
                        <a:avLst/>
                      </a:prstGeom>
                    </p:spPr>
                  </p:pic>
                </p:oleObj>
              </mc:Fallback>
            </mc:AlternateContent>
          </a:graphicData>
        </a:graphic>
      </p:graphicFrame>
      <p:sp>
        <p:nvSpPr>
          <p:cNvPr id="10" name="Rectangle 9"/>
          <p:cNvSpPr/>
          <p:nvPr/>
        </p:nvSpPr>
        <p:spPr>
          <a:xfrm>
            <a:off x="2785714" y="3969755"/>
            <a:ext cx="3240690" cy="867103"/>
          </a:xfrm>
          <a:prstGeom prst="rect">
            <a:avLst/>
          </a:prstGeom>
          <a:ln w="1270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834607043"/>
              </p:ext>
            </p:extLst>
          </p:nvPr>
        </p:nvGraphicFramePr>
        <p:xfrm>
          <a:off x="6037716" y="1362083"/>
          <a:ext cx="2774950" cy="1539875"/>
        </p:xfrm>
        <a:graphic>
          <a:graphicData uri="http://schemas.openxmlformats.org/presentationml/2006/ole">
            <mc:AlternateContent xmlns:mc="http://schemas.openxmlformats.org/markup-compatibility/2006">
              <mc:Choice xmlns:v="urn:schemas-microsoft-com:vml" Requires="v">
                <p:oleObj spid="_x0000_s650340" name="Equation" r:id="rId7" imgW="1968500" imgH="1092200" progId="Equation.DSMT4">
                  <p:embed/>
                </p:oleObj>
              </mc:Choice>
              <mc:Fallback>
                <p:oleObj name="Equation" r:id="rId7" imgW="1968500" imgH="1092200" progId="Equation.DSMT4">
                  <p:embed/>
                  <p:pic>
                    <p:nvPicPr>
                      <p:cNvPr id="0" name=""/>
                      <p:cNvPicPr/>
                      <p:nvPr/>
                    </p:nvPicPr>
                    <p:blipFill>
                      <a:blip r:embed="rId8"/>
                      <a:stretch>
                        <a:fillRect/>
                      </a:stretch>
                    </p:blipFill>
                    <p:spPr>
                      <a:xfrm>
                        <a:off x="6037716" y="1362083"/>
                        <a:ext cx="2774950" cy="1539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62068644"/>
              </p:ext>
            </p:extLst>
          </p:nvPr>
        </p:nvGraphicFramePr>
        <p:xfrm>
          <a:off x="3222847" y="5528096"/>
          <a:ext cx="2171678" cy="802577"/>
        </p:xfrm>
        <a:graphic>
          <a:graphicData uri="http://schemas.openxmlformats.org/presentationml/2006/ole">
            <mc:AlternateContent xmlns:mc="http://schemas.openxmlformats.org/markup-compatibility/2006">
              <mc:Choice xmlns:v="urn:schemas-microsoft-com:vml" Requires="v">
                <p:oleObj spid="_x0000_s650341" name="Equation" r:id="rId9" imgW="1168400" imgH="431800" progId="Equation.DSMT4">
                  <p:embed/>
                </p:oleObj>
              </mc:Choice>
              <mc:Fallback>
                <p:oleObj name="Equation" r:id="rId9" imgW="1168400" imgH="431800" progId="Equation.DSMT4">
                  <p:embed/>
                  <p:pic>
                    <p:nvPicPr>
                      <p:cNvPr id="0" name=""/>
                      <p:cNvPicPr/>
                      <p:nvPr/>
                    </p:nvPicPr>
                    <p:blipFill>
                      <a:blip r:embed="rId10"/>
                      <a:stretch>
                        <a:fillRect/>
                      </a:stretch>
                    </p:blipFill>
                    <p:spPr>
                      <a:xfrm>
                        <a:off x="3222847" y="5528096"/>
                        <a:ext cx="2171678" cy="802577"/>
                      </a:xfrm>
                      <a:prstGeom prst="rect">
                        <a:avLst/>
                      </a:prstGeom>
                    </p:spPr>
                  </p:pic>
                </p:oleObj>
              </mc:Fallback>
            </mc:AlternateContent>
          </a:graphicData>
        </a:graphic>
      </p:graphicFrame>
      <p:sp>
        <p:nvSpPr>
          <p:cNvPr id="15" name="Rectangle 14"/>
          <p:cNvSpPr/>
          <p:nvPr/>
        </p:nvSpPr>
        <p:spPr>
          <a:xfrm>
            <a:off x="3140409" y="5481955"/>
            <a:ext cx="2355263" cy="867103"/>
          </a:xfrm>
          <a:prstGeom prst="rect">
            <a:avLst/>
          </a:prstGeom>
          <a:ln w="1270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0950945"/>
      </p:ext>
    </p:extLst>
  </p:cSld>
  <p:clrMapOvr>
    <a:masterClrMapping/>
  </p:clrMapOvr>
  <p:transition xmlns:p14="http://schemas.microsoft.com/office/powerpoint/2010/mai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 Sheet Summary</a:t>
            </a:r>
            <a:endParaRPr lang="en-US" dirty="0"/>
          </a:p>
        </p:txBody>
      </p:sp>
      <p:sp>
        <p:nvSpPr>
          <p:cNvPr id="3" name="Content Placeholder 2"/>
          <p:cNvSpPr>
            <a:spLocks noGrp="1"/>
          </p:cNvSpPr>
          <p:nvPr>
            <p:ph idx="1"/>
          </p:nvPr>
        </p:nvSpPr>
        <p:spPr/>
        <p:txBody>
          <a:bodyPr/>
          <a:lstStyle/>
          <a:p>
            <a:r>
              <a:rPr lang="en-US" dirty="0" smtClean="0"/>
              <a:t>For a separated function, isomagnetic synchrotron</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13070273"/>
              </p:ext>
            </p:extLst>
          </p:nvPr>
        </p:nvGraphicFramePr>
        <p:xfrm>
          <a:off x="2600325" y="1414463"/>
          <a:ext cx="6235700" cy="4471987"/>
        </p:xfrm>
        <a:graphic>
          <a:graphicData uri="http://schemas.openxmlformats.org/presentationml/2006/ole">
            <mc:AlternateContent xmlns:mc="http://schemas.openxmlformats.org/markup-compatibility/2006">
              <mc:Choice xmlns:v="urn:schemas-microsoft-com:vml" Requires="v">
                <p:oleObj spid="_x0000_s658448" name="Equation" r:id="rId3" imgW="4127500" imgH="2959100" progId="Equation.DSMT4">
                  <p:embed/>
                </p:oleObj>
              </mc:Choice>
              <mc:Fallback>
                <p:oleObj name="Equation" r:id="rId3" imgW="4127500" imgH="2959100" progId="Equation.DSMT4">
                  <p:embed/>
                  <p:pic>
                    <p:nvPicPr>
                      <p:cNvPr id="0" name=""/>
                      <p:cNvPicPr/>
                      <p:nvPr/>
                    </p:nvPicPr>
                    <p:blipFill>
                      <a:blip r:embed="rId4"/>
                      <a:stretch>
                        <a:fillRect/>
                      </a:stretch>
                    </p:blipFill>
                    <p:spPr>
                      <a:xfrm>
                        <a:off x="2600325" y="1414463"/>
                        <a:ext cx="6235700" cy="4471987"/>
                      </a:xfrm>
                      <a:prstGeom prst="rect">
                        <a:avLst/>
                      </a:prstGeom>
                    </p:spPr>
                  </p:pic>
                </p:oleObj>
              </mc:Fallback>
            </mc:AlternateContent>
          </a:graphicData>
        </a:graphic>
      </p:graphicFrame>
      <p:sp>
        <p:nvSpPr>
          <p:cNvPr id="8" name="TextBox 7"/>
          <p:cNvSpPr txBox="1"/>
          <p:nvPr/>
        </p:nvSpPr>
        <p:spPr>
          <a:xfrm>
            <a:off x="1180052" y="1595798"/>
            <a:ext cx="1899322" cy="307777"/>
          </a:xfrm>
          <a:prstGeom prst="rect">
            <a:avLst/>
          </a:prstGeom>
          <a:noFill/>
        </p:spPr>
        <p:txBody>
          <a:bodyPr wrap="square" rtlCol="0">
            <a:spAutoFit/>
          </a:bodyPr>
          <a:lstStyle/>
          <a:p>
            <a:pPr algn="r"/>
            <a:r>
              <a:rPr lang="en-US" sz="1400" dirty="0" smtClean="0">
                <a:solidFill>
                  <a:srgbClr val="C00000"/>
                </a:solidFill>
                <a:latin typeface="+mn-lt"/>
              </a:rPr>
              <a:t>Energy lost per turn</a:t>
            </a:r>
          </a:p>
        </p:txBody>
      </p:sp>
      <p:cxnSp>
        <p:nvCxnSpPr>
          <p:cNvPr id="10" name="Straight Arrow Connector 9"/>
          <p:cNvCxnSpPr/>
          <p:nvPr/>
        </p:nvCxnSpPr>
        <p:spPr>
          <a:xfrm>
            <a:off x="3079374" y="1753131"/>
            <a:ext cx="382113" cy="2247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3259" y="2310099"/>
            <a:ext cx="2579936" cy="307777"/>
          </a:xfrm>
          <a:prstGeom prst="rect">
            <a:avLst/>
          </a:prstGeom>
          <a:noFill/>
        </p:spPr>
        <p:txBody>
          <a:bodyPr wrap="square" rtlCol="0">
            <a:spAutoFit/>
          </a:bodyPr>
          <a:lstStyle/>
          <a:p>
            <a:pPr algn="r"/>
            <a:r>
              <a:rPr lang="en-US" sz="1400" dirty="0" smtClean="0">
                <a:solidFill>
                  <a:srgbClr val="C00000"/>
                </a:solidFill>
                <a:latin typeface="+mn-lt"/>
              </a:rPr>
              <a:t>Longitudinal damping time</a:t>
            </a:r>
          </a:p>
        </p:txBody>
      </p:sp>
      <p:cxnSp>
        <p:nvCxnSpPr>
          <p:cNvPr id="13" name="Straight Arrow Connector 12"/>
          <p:cNvCxnSpPr/>
          <p:nvPr/>
        </p:nvCxnSpPr>
        <p:spPr>
          <a:xfrm flipV="1">
            <a:off x="3164343" y="3225311"/>
            <a:ext cx="308382" cy="14116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1944" y="3215446"/>
            <a:ext cx="2579936" cy="307777"/>
          </a:xfrm>
          <a:prstGeom prst="rect">
            <a:avLst/>
          </a:prstGeom>
          <a:noFill/>
        </p:spPr>
        <p:txBody>
          <a:bodyPr wrap="square" rtlCol="0">
            <a:spAutoFit/>
          </a:bodyPr>
          <a:lstStyle/>
          <a:p>
            <a:pPr algn="r"/>
            <a:r>
              <a:rPr lang="en-US" sz="1400" dirty="0" smtClean="0">
                <a:solidFill>
                  <a:srgbClr val="C00000"/>
                </a:solidFill>
                <a:latin typeface="+mn-lt"/>
              </a:rPr>
              <a:t>Transverse damping times</a:t>
            </a:r>
          </a:p>
        </p:txBody>
      </p:sp>
      <p:cxnSp>
        <p:nvCxnSpPr>
          <p:cNvPr id="17" name="Straight Arrow Connector 16"/>
          <p:cNvCxnSpPr/>
          <p:nvPr/>
        </p:nvCxnSpPr>
        <p:spPr>
          <a:xfrm flipV="1">
            <a:off x="3058256" y="2472364"/>
            <a:ext cx="369515" cy="1261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159403" y="3507635"/>
            <a:ext cx="335799" cy="167197"/>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912623" y="3985937"/>
            <a:ext cx="3078016" cy="307777"/>
          </a:xfrm>
          <a:prstGeom prst="rect">
            <a:avLst/>
          </a:prstGeom>
          <a:noFill/>
        </p:spPr>
        <p:txBody>
          <a:bodyPr wrap="square" rtlCol="0">
            <a:spAutoFit/>
          </a:bodyPr>
          <a:lstStyle/>
          <a:p>
            <a:r>
              <a:rPr lang="en-US" sz="1400" dirty="0" smtClean="0">
                <a:solidFill>
                  <a:srgbClr val="C00000"/>
                </a:solidFill>
                <a:latin typeface="+mn-lt"/>
              </a:rPr>
              <a:t>Robinson’s Theorem (always true)</a:t>
            </a:r>
          </a:p>
        </p:txBody>
      </p:sp>
      <p:cxnSp>
        <p:nvCxnSpPr>
          <p:cNvPr id="22" name="Straight Arrow Connector 21"/>
          <p:cNvCxnSpPr>
            <a:stCxn id="21" idx="1"/>
          </p:cNvCxnSpPr>
          <p:nvPr/>
        </p:nvCxnSpPr>
        <p:spPr>
          <a:xfrm flipH="1" flipV="1">
            <a:off x="4490496" y="4130658"/>
            <a:ext cx="422127" cy="916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70875" y="4703797"/>
            <a:ext cx="2416296" cy="307777"/>
          </a:xfrm>
          <a:prstGeom prst="rect">
            <a:avLst/>
          </a:prstGeom>
          <a:noFill/>
        </p:spPr>
        <p:txBody>
          <a:bodyPr wrap="square" rtlCol="0">
            <a:spAutoFit/>
          </a:bodyPr>
          <a:lstStyle/>
          <a:p>
            <a:pPr algn="r"/>
            <a:r>
              <a:rPr lang="en-US" sz="1400" dirty="0" smtClean="0">
                <a:solidFill>
                  <a:srgbClr val="C00000"/>
                </a:solidFill>
                <a:latin typeface="+mn-lt"/>
              </a:rPr>
              <a:t>Equilibrium energy spread</a:t>
            </a:r>
          </a:p>
        </p:txBody>
      </p:sp>
      <p:sp>
        <p:nvSpPr>
          <p:cNvPr id="25" name="TextBox 24"/>
          <p:cNvSpPr txBox="1"/>
          <p:nvPr/>
        </p:nvSpPr>
        <p:spPr>
          <a:xfrm>
            <a:off x="730508" y="5366840"/>
            <a:ext cx="1933038" cy="523220"/>
          </a:xfrm>
          <a:prstGeom prst="rect">
            <a:avLst/>
          </a:prstGeom>
          <a:noFill/>
        </p:spPr>
        <p:txBody>
          <a:bodyPr wrap="square" rtlCol="0">
            <a:spAutoFit/>
          </a:bodyPr>
          <a:lstStyle/>
          <a:p>
            <a:pPr algn="r"/>
            <a:r>
              <a:rPr lang="en-US" sz="1400" dirty="0" smtClean="0">
                <a:solidFill>
                  <a:srgbClr val="C00000"/>
                </a:solidFill>
                <a:latin typeface="+mn-lt"/>
              </a:rPr>
              <a:t>Equilibrium horizontal </a:t>
            </a:r>
            <a:r>
              <a:rPr lang="en-US" sz="1400" dirty="0" err="1" smtClean="0">
                <a:solidFill>
                  <a:srgbClr val="C00000"/>
                </a:solidFill>
                <a:latin typeface="+mn-lt"/>
              </a:rPr>
              <a:t>emittance</a:t>
            </a:r>
            <a:endParaRPr lang="en-US" sz="1400" dirty="0" smtClean="0">
              <a:solidFill>
                <a:srgbClr val="C00000"/>
              </a:solidFill>
              <a:latin typeface="+mn-lt"/>
            </a:endParaRPr>
          </a:p>
        </p:txBody>
      </p:sp>
      <p:cxnSp>
        <p:nvCxnSpPr>
          <p:cNvPr id="28" name="Straight Arrow Connector 27"/>
          <p:cNvCxnSpPr/>
          <p:nvPr/>
        </p:nvCxnSpPr>
        <p:spPr>
          <a:xfrm>
            <a:off x="2749874" y="4873741"/>
            <a:ext cx="295785" cy="2603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699979" y="5586668"/>
            <a:ext cx="369515" cy="1261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94498" y="1224944"/>
            <a:ext cx="8518853" cy="480987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271755"/>
      </p:ext>
    </p:extLst>
  </p:cSld>
  <p:clrMapOvr>
    <a:masterClrMapping/>
  </p:clrMapOvr>
  <p:transition xmlns:p14="http://schemas.microsoft.com/office/powerpoint/2010/mai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Damping</a:t>
            </a:r>
            <a:endParaRPr lang="en-US" dirty="0"/>
          </a:p>
        </p:txBody>
      </p:sp>
      <p:sp>
        <p:nvSpPr>
          <p:cNvPr id="3" name="Content Placeholder 2"/>
          <p:cNvSpPr>
            <a:spLocks noGrp="1"/>
          </p:cNvSpPr>
          <p:nvPr>
            <p:ph idx="1"/>
          </p:nvPr>
        </p:nvSpPr>
        <p:spPr>
          <a:xfrm>
            <a:off x="503776" y="690226"/>
            <a:ext cx="8251825" cy="2636228"/>
          </a:xfrm>
        </p:spPr>
        <p:txBody>
          <a:bodyPr/>
          <a:lstStyle/>
          <a:p>
            <a:r>
              <a:rPr lang="en-US" sz="2000" dirty="0" smtClean="0"/>
              <a:t>Can inject off orbit and beam will damp down to equilibrium</a:t>
            </a:r>
          </a:p>
          <a:p>
            <a:pPr lvl="1"/>
            <a:r>
              <a:rPr lang="en-US" sz="1800" dirty="0" smtClean="0"/>
              <a:t>Don’t have to worry about painting or charge exchange like protons.</a:t>
            </a:r>
          </a:p>
          <a:p>
            <a:pPr lvl="1"/>
            <a:r>
              <a:rPr lang="en-US" sz="1800" dirty="0" smtClean="0"/>
              <a:t>Can inject over many turns, or even continuously.</a:t>
            </a:r>
          </a:p>
          <a:p>
            <a:r>
              <a:rPr lang="en-US" sz="2200" dirty="0" smtClean="0"/>
              <a:t>Beams will naturally “cool” (i.e. reduce their </a:t>
            </a:r>
            <a:r>
              <a:rPr lang="en-US" sz="2200" dirty="0" err="1" smtClean="0"/>
              <a:t>emittance</a:t>
            </a:r>
            <a:r>
              <a:rPr lang="en-US" sz="2200" dirty="0" smtClean="0"/>
              <a:t> in phase space)</a:t>
            </a:r>
          </a:p>
          <a:p>
            <a:r>
              <a:rPr lang="en-US" sz="2000" dirty="0" smtClean="0"/>
              <a:t>Example:  Beams injected off orbit into CESR</a:t>
            </a:r>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23</a:t>
            </a:fld>
            <a:endParaRPr lang="en-US"/>
          </a:p>
        </p:txBody>
      </p:sp>
      <p:pic>
        <p:nvPicPr>
          <p:cNvPr id="7" name="Edamp.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372795" y="3067979"/>
            <a:ext cx="4534827" cy="2787029"/>
          </a:xfrm>
          <a:prstGeom prst="rect">
            <a:avLst/>
          </a:prstGeom>
        </p:spPr>
      </p:pic>
      <p:pic>
        <p:nvPicPr>
          <p:cNvPr id="8" name="xdamping.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911310" y="3079218"/>
            <a:ext cx="2987718" cy="2987718"/>
          </a:xfrm>
          <a:prstGeom prst="rect">
            <a:avLst/>
          </a:prstGeom>
        </p:spPr>
      </p:pic>
    </p:spTree>
    <p:extLst>
      <p:ext uri="{BB962C8B-B14F-4D97-AF65-F5344CB8AC3E}">
        <p14:creationId xmlns:p14="http://schemas.microsoft.com/office/powerpoint/2010/main" val="277929102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t>
            </a:r>
            <a:r>
              <a:rPr lang="en-US" dirty="0" err="1" smtClean="0"/>
              <a:t>e</a:t>
            </a:r>
            <a:r>
              <a:rPr lang="en-US" baseline="30000" dirty="0" err="1" smtClean="0"/>
              <a:t>+</a:t>
            </a:r>
            <a:r>
              <a:rPr lang="en-US" dirty="0" err="1" smtClean="0"/>
              <a:t>e</a:t>
            </a:r>
            <a:r>
              <a:rPr lang="en-US" baseline="30000" dirty="0" smtClean="0"/>
              <a:t>-</a:t>
            </a:r>
            <a:r>
              <a:rPr lang="en-US" dirty="0" smtClean="0"/>
              <a:t> Colliders</a:t>
            </a:r>
            <a:endParaRPr lang="en-US" dirty="0"/>
          </a:p>
        </p:txBody>
      </p:sp>
      <p:sp>
        <p:nvSpPr>
          <p:cNvPr id="3" name="Content Placeholder 2"/>
          <p:cNvSpPr>
            <a:spLocks noGrp="1"/>
          </p:cNvSpPr>
          <p:nvPr>
            <p:ph idx="1"/>
          </p:nvPr>
        </p:nvSpPr>
        <p:spPr>
          <a:xfrm>
            <a:off x="503776" y="690226"/>
            <a:ext cx="8251825" cy="2445182"/>
          </a:xfrm>
        </p:spPr>
        <p:txBody>
          <a:bodyPr/>
          <a:lstStyle/>
          <a:p>
            <a:r>
              <a:rPr lang="en-US" sz="1800" dirty="0" smtClean="0"/>
              <a:t>In the case of proton-proton and proton-antiproton colliders, we assumed</a:t>
            </a:r>
          </a:p>
          <a:p>
            <a:pPr lvl="1"/>
            <a:r>
              <a:rPr lang="en-US" sz="1600" dirty="0" smtClean="0"/>
              <a:t>The optics were the same in the two planes</a:t>
            </a:r>
          </a:p>
          <a:p>
            <a:pPr lvl="1"/>
            <a:r>
              <a:rPr lang="en-US" sz="1600" dirty="0" smtClean="0"/>
              <a:t>The </a:t>
            </a:r>
            <a:r>
              <a:rPr lang="en-US" sz="1600" dirty="0" err="1" smtClean="0"/>
              <a:t>emittances</a:t>
            </a:r>
            <a:r>
              <a:rPr lang="en-US" sz="1600" dirty="0" smtClean="0"/>
              <a:t> were the same in the two planes</a:t>
            </a:r>
          </a:p>
          <a:p>
            <a:pPr lvl="1"/>
            <a:r>
              <a:rPr lang="en-US" sz="1600" dirty="0" smtClean="0"/>
              <a:t>The normalized </a:t>
            </a:r>
            <a:r>
              <a:rPr lang="en-US" sz="1600" dirty="0" err="1" smtClean="0"/>
              <a:t>emittance</a:t>
            </a:r>
            <a:r>
              <a:rPr lang="en-US" sz="1600" dirty="0" smtClean="0"/>
              <a:t> was preserved.</a:t>
            </a:r>
          </a:p>
          <a:p>
            <a:r>
              <a:rPr lang="en-US" sz="1800" dirty="0" smtClean="0"/>
              <a:t>This allowed us to write</a:t>
            </a:r>
          </a:p>
          <a:p>
            <a:endParaRPr lang="en-US" sz="1800" dirty="0"/>
          </a:p>
          <a:p>
            <a:endParaRPr lang="en-US" sz="1200" dirty="0" smtClean="0"/>
          </a:p>
          <a:p>
            <a:endParaRPr lang="en-US" sz="1800" dirty="0"/>
          </a:p>
          <a:p>
            <a:r>
              <a:rPr lang="en-US" sz="1800" dirty="0" smtClean="0"/>
              <a:t>In general, </a:t>
            </a:r>
            <a:r>
              <a:rPr lang="en-US" sz="1800" i="1" dirty="0" smtClean="0"/>
              <a:t>none</a:t>
            </a:r>
            <a:r>
              <a:rPr lang="en-US" sz="1800" dirty="0" smtClean="0"/>
              <a:t> of this will be true for </a:t>
            </a:r>
            <a:r>
              <a:rPr lang="en-US" sz="1800" dirty="0" err="1" smtClean="0"/>
              <a:t>e</a:t>
            </a:r>
            <a:r>
              <a:rPr lang="en-US" sz="1800" baseline="30000" dirty="0" err="1" smtClean="0"/>
              <a:t>+</a:t>
            </a:r>
            <a:r>
              <a:rPr lang="en-US" sz="1800" dirty="0" err="1" smtClean="0"/>
              <a:t>e</a:t>
            </a:r>
            <a:r>
              <a:rPr lang="en-US" sz="1800" baseline="30000" dirty="0" smtClean="0"/>
              <a:t>-</a:t>
            </a:r>
            <a:r>
              <a:rPr lang="en-US" sz="1800" dirty="0" smtClean="0"/>
              <a:t> colliders. </a:t>
            </a:r>
          </a:p>
          <a:p>
            <a:pPr lvl="1"/>
            <a:r>
              <a:rPr lang="en-US" sz="1600" dirty="0" smtClean="0"/>
              <a:t>The </a:t>
            </a:r>
            <a:r>
              <a:rPr lang="en-US" sz="1600" dirty="0" err="1" smtClean="0"/>
              <a:t>emittance</a:t>
            </a:r>
            <a:r>
              <a:rPr lang="en-US" sz="1600" dirty="0" smtClean="0"/>
              <a:t> will be much smaller in the </a:t>
            </a:r>
            <a:r>
              <a:rPr lang="en-US" sz="1600" i="1" dirty="0" smtClean="0"/>
              <a:t>y</a:t>
            </a:r>
            <a:r>
              <a:rPr lang="en-US" sz="1600" dirty="0" smtClean="0"/>
              <a:t> plane</a:t>
            </a:r>
          </a:p>
          <a:p>
            <a:pPr lvl="1"/>
            <a:r>
              <a:rPr lang="en-US" sz="1600" dirty="0" smtClean="0"/>
              <a:t>Because the </a:t>
            </a:r>
            <a:r>
              <a:rPr lang="en-US" sz="1600" dirty="0" err="1" smtClean="0"/>
              <a:t>emittance</a:t>
            </a:r>
            <a:r>
              <a:rPr lang="en-US" sz="1600" dirty="0" smtClean="0"/>
              <a:t> is large in the </a:t>
            </a:r>
            <a:r>
              <a:rPr lang="en-US" sz="1600" i="1" dirty="0" smtClean="0"/>
              <a:t>x</a:t>
            </a:r>
            <a:r>
              <a:rPr lang="en-US" sz="1600" dirty="0" smtClean="0"/>
              <a:t> plane, we will not be able to “squeeze” the optics as far without hitting the aperture in the focusing triplet, so in general, </a:t>
            </a:r>
            <a:r>
              <a:rPr lang="en-US" sz="1600" dirty="0" smtClean="0">
                <a:latin typeface="Symbol" charset="2"/>
                <a:cs typeface="Symbol" charset="2"/>
              </a:rPr>
              <a:t>b</a:t>
            </a:r>
            <a:r>
              <a:rPr lang="en-US" sz="1600" dirty="0" smtClean="0"/>
              <a:t>*</a:t>
            </a:r>
            <a:r>
              <a:rPr lang="en-US" sz="1600" baseline="-25000" dirty="0" smtClean="0"/>
              <a:t>x</a:t>
            </a:r>
            <a:r>
              <a:rPr lang="en-US" sz="1600" dirty="0" smtClean="0"/>
              <a:t>&gt;</a:t>
            </a:r>
            <a:r>
              <a:rPr lang="en-US" sz="1600" dirty="0" smtClean="0">
                <a:latin typeface="Symbol" charset="2"/>
                <a:cs typeface="Symbol" charset="2"/>
              </a:rPr>
              <a:t>b</a:t>
            </a:r>
            <a:r>
              <a:rPr lang="en-US" sz="1600" dirty="0" smtClean="0"/>
              <a:t>*</a:t>
            </a:r>
            <a:r>
              <a:rPr lang="en-US" sz="1600" baseline="-25000" dirty="0" smtClean="0"/>
              <a:t>y</a:t>
            </a:r>
            <a:r>
              <a:rPr lang="en-US" sz="1600" dirty="0" smtClean="0"/>
              <a:t>.</a:t>
            </a:r>
          </a:p>
          <a:p>
            <a:r>
              <a:rPr lang="en-US" sz="1800" dirty="0" smtClean="0"/>
              <a:t>We must write</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49846973"/>
              </p:ext>
            </p:extLst>
          </p:nvPr>
        </p:nvGraphicFramePr>
        <p:xfrm>
          <a:off x="2338016" y="2255617"/>
          <a:ext cx="4348946" cy="967743"/>
        </p:xfrm>
        <a:graphic>
          <a:graphicData uri="http://schemas.openxmlformats.org/presentationml/2006/ole">
            <mc:AlternateContent xmlns:mc="http://schemas.openxmlformats.org/markup-compatibility/2006">
              <mc:Choice xmlns:v="urn:schemas-microsoft-com:vml" Requires="v">
                <p:oleObj spid="_x0000_s669708" name="Equation" r:id="rId3" imgW="1993900" imgH="444500" progId="Equation.DSMT4">
                  <p:embed/>
                </p:oleObj>
              </mc:Choice>
              <mc:Fallback>
                <p:oleObj name="Equation" r:id="rId3" imgW="1993900" imgH="444500" progId="Equation.DSMT4">
                  <p:embed/>
                  <p:pic>
                    <p:nvPicPr>
                      <p:cNvPr id="0" name=""/>
                      <p:cNvPicPr>
                        <a:picLocks noChangeAspect="1" noChangeArrowheads="1"/>
                      </p:cNvPicPr>
                      <p:nvPr/>
                    </p:nvPicPr>
                    <p:blipFill>
                      <a:blip r:embed="rId4"/>
                      <a:srcRect/>
                      <a:stretch>
                        <a:fillRect/>
                      </a:stretch>
                    </p:blipFill>
                    <p:spPr bwMode="auto">
                      <a:xfrm>
                        <a:off x="2338016" y="2255617"/>
                        <a:ext cx="4348946" cy="967743"/>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16815276"/>
              </p:ext>
            </p:extLst>
          </p:nvPr>
        </p:nvGraphicFramePr>
        <p:xfrm>
          <a:off x="1439863" y="5165725"/>
          <a:ext cx="4987925" cy="1049338"/>
        </p:xfrm>
        <a:graphic>
          <a:graphicData uri="http://schemas.openxmlformats.org/presentationml/2006/ole">
            <mc:AlternateContent xmlns:mc="http://schemas.openxmlformats.org/markup-compatibility/2006">
              <mc:Choice xmlns:v="urn:schemas-microsoft-com:vml" Requires="v">
                <p:oleObj spid="_x0000_s669709" name="Equation" r:id="rId5" imgW="2286000" imgH="482600" progId="Equation.DSMT4">
                  <p:embed/>
                </p:oleObj>
              </mc:Choice>
              <mc:Fallback>
                <p:oleObj name="Equation" r:id="rId5" imgW="2286000" imgH="482600" progId="Equation.DSMT4">
                  <p:embed/>
                  <p:pic>
                    <p:nvPicPr>
                      <p:cNvPr id="0" name=""/>
                      <p:cNvPicPr>
                        <a:picLocks noChangeAspect="1" noChangeArrowheads="1"/>
                      </p:cNvPicPr>
                      <p:nvPr/>
                    </p:nvPicPr>
                    <p:blipFill>
                      <a:blip r:embed="rId6"/>
                      <a:srcRect/>
                      <a:stretch>
                        <a:fillRect/>
                      </a:stretch>
                    </p:blipFill>
                    <p:spPr bwMode="auto">
                      <a:xfrm>
                        <a:off x="1439863" y="5165725"/>
                        <a:ext cx="4987925" cy="1049338"/>
                      </a:xfrm>
                      <a:prstGeom prst="rect">
                        <a:avLst/>
                      </a:prstGeom>
                      <a:noFill/>
                      <a:extLst/>
                    </p:spPr>
                  </p:pic>
                </p:oleObj>
              </mc:Fallback>
            </mc:AlternateContent>
          </a:graphicData>
        </a:graphic>
      </p:graphicFrame>
      <p:sp>
        <p:nvSpPr>
          <p:cNvPr id="9" name="Rectangle 8"/>
          <p:cNvSpPr/>
          <p:nvPr/>
        </p:nvSpPr>
        <p:spPr>
          <a:xfrm>
            <a:off x="1348631" y="5158250"/>
            <a:ext cx="5180991" cy="11013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02790" y="5068346"/>
            <a:ext cx="1876845" cy="646331"/>
          </a:xfrm>
          <a:prstGeom prst="rect">
            <a:avLst/>
          </a:prstGeom>
          <a:noFill/>
        </p:spPr>
        <p:txBody>
          <a:bodyPr wrap="square" rtlCol="0">
            <a:spAutoFit/>
          </a:bodyPr>
          <a:lstStyle/>
          <a:p>
            <a:r>
              <a:rPr lang="en-US" sz="1800" dirty="0" err="1" smtClean="0">
                <a:solidFill>
                  <a:srgbClr val="C00000"/>
                </a:solidFill>
                <a:latin typeface="+mn-lt"/>
              </a:rPr>
              <a:t>Unnormalized</a:t>
            </a:r>
            <a:r>
              <a:rPr lang="en-US" sz="1800" dirty="0" smtClean="0">
                <a:solidFill>
                  <a:srgbClr val="C00000"/>
                </a:solidFill>
                <a:latin typeface="+mn-lt"/>
              </a:rPr>
              <a:t>(!) </a:t>
            </a:r>
            <a:r>
              <a:rPr lang="en-US" sz="1800" dirty="0" err="1" smtClean="0">
                <a:solidFill>
                  <a:srgbClr val="C00000"/>
                </a:solidFill>
                <a:latin typeface="+mn-lt"/>
              </a:rPr>
              <a:t>emittance</a:t>
            </a:r>
            <a:endParaRPr lang="en-US" sz="1800" dirty="0" smtClean="0">
              <a:solidFill>
                <a:srgbClr val="C00000"/>
              </a:solidFill>
              <a:latin typeface="+mn-lt"/>
            </a:endParaRPr>
          </a:p>
        </p:txBody>
      </p:sp>
      <p:cxnSp>
        <p:nvCxnSpPr>
          <p:cNvPr id="12" name="Straight Arrow Connector 11"/>
          <p:cNvCxnSpPr/>
          <p:nvPr/>
        </p:nvCxnSpPr>
        <p:spPr>
          <a:xfrm flipH="1">
            <a:off x="6518384" y="5551580"/>
            <a:ext cx="494498" cy="393331"/>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5080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Synchrotron Light Sources</a:t>
            </a:r>
            <a:endParaRPr lang="en-US" dirty="0"/>
          </a:p>
        </p:txBody>
      </p:sp>
      <p:sp>
        <p:nvSpPr>
          <p:cNvPr id="3" name="Content Placeholder 2"/>
          <p:cNvSpPr>
            <a:spLocks noGrp="1"/>
          </p:cNvSpPr>
          <p:nvPr>
            <p:ph idx="1"/>
          </p:nvPr>
        </p:nvSpPr>
        <p:spPr/>
        <p:txBody>
          <a:bodyPr/>
          <a:lstStyle/>
          <a:p>
            <a:r>
              <a:rPr lang="en-US" dirty="0" smtClean="0"/>
              <a:t>Shortly after the discovery of synchrotron radiation, it was realized that the intense light that was produced could be used for many things</a:t>
            </a:r>
          </a:p>
          <a:p>
            <a:pPr lvl="1"/>
            <a:r>
              <a:rPr lang="en-US" dirty="0" smtClean="0"/>
              <a:t>Radiography</a:t>
            </a:r>
          </a:p>
          <a:p>
            <a:pPr lvl="1"/>
            <a:r>
              <a:rPr lang="en-US" dirty="0" smtClean="0"/>
              <a:t>Crystallography</a:t>
            </a:r>
          </a:p>
          <a:p>
            <a:pPr lvl="1"/>
            <a:r>
              <a:rPr lang="en-US" dirty="0" smtClean="0"/>
              <a:t>Protein dynamics</a:t>
            </a:r>
          </a:p>
          <a:p>
            <a:pPr lvl="1"/>
            <a:r>
              <a:rPr lang="en-US" dirty="0" smtClean="0"/>
              <a:t>…</a:t>
            </a:r>
          </a:p>
          <a:p>
            <a:r>
              <a:rPr lang="en-US" dirty="0" smtClean="0"/>
              <a:t>The first “light sources” were parasitic on electron machines that were primarily used for other things.</a:t>
            </a:r>
          </a:p>
          <a:p>
            <a:r>
              <a:rPr lang="en-US" dirty="0" smtClean="0"/>
              <a:t>As the demand grew, dedicated light sources began to emerge</a:t>
            </a:r>
          </a:p>
          <a:p>
            <a:r>
              <a:rPr lang="en-US" dirty="0" smtClean="0"/>
              <a:t>The figure or merit is the “brightness”</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864282927"/>
              </p:ext>
            </p:extLst>
          </p:nvPr>
        </p:nvGraphicFramePr>
        <p:xfrm>
          <a:off x="5600700" y="3860800"/>
          <a:ext cx="114300" cy="165100"/>
        </p:xfrm>
        <a:graphic>
          <a:graphicData uri="http://schemas.openxmlformats.org/presentationml/2006/ole">
            <mc:AlternateContent xmlns:mc="http://schemas.openxmlformats.org/markup-compatibility/2006">
              <mc:Choice xmlns:v="urn:schemas-microsoft-com:vml" Requires="v">
                <p:oleObj spid="_x0000_s671758" name="Equation" r:id="rId3" imgW="114300" imgH="165100" progId="Equation.DSMT4">
                  <p:embed/>
                </p:oleObj>
              </mc:Choice>
              <mc:Fallback>
                <p:oleObj name="Equation" r:id="rId3" imgW="114300" imgH="165100" progId="Equation.DSMT4">
                  <p:embed/>
                  <p:pic>
                    <p:nvPicPr>
                      <p:cNvPr id="0" name=""/>
                      <p:cNvPicPr/>
                      <p:nvPr/>
                    </p:nvPicPr>
                    <p:blipFill>
                      <a:blip r:embed="rId4"/>
                      <a:stretch>
                        <a:fillRect/>
                      </a:stretch>
                    </p:blipFill>
                    <p:spPr>
                      <a:xfrm>
                        <a:off x="5600700" y="386080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9316752"/>
              </p:ext>
            </p:extLst>
          </p:nvPr>
        </p:nvGraphicFramePr>
        <p:xfrm>
          <a:off x="5600700" y="3860800"/>
          <a:ext cx="114300" cy="165100"/>
        </p:xfrm>
        <a:graphic>
          <a:graphicData uri="http://schemas.openxmlformats.org/presentationml/2006/ole">
            <mc:AlternateContent xmlns:mc="http://schemas.openxmlformats.org/markup-compatibility/2006">
              <mc:Choice xmlns:v="urn:schemas-microsoft-com:vml" Requires="v">
                <p:oleObj spid="_x0000_s671759" name="Equation" r:id="rId5" imgW="114300" imgH="165100" progId="Equation.DSMT4">
                  <p:embed/>
                </p:oleObj>
              </mc:Choice>
              <mc:Fallback>
                <p:oleObj name="Equation" r:id="rId5" imgW="114300" imgH="165100" progId="Equation.DSMT4">
                  <p:embed/>
                  <p:pic>
                    <p:nvPicPr>
                      <p:cNvPr id="0" name=""/>
                      <p:cNvPicPr/>
                      <p:nvPr/>
                    </p:nvPicPr>
                    <p:blipFill>
                      <a:blip r:embed="rId4"/>
                      <a:stretch>
                        <a:fillRect/>
                      </a:stretch>
                    </p:blipFill>
                    <p:spPr>
                      <a:xfrm>
                        <a:off x="5600700" y="3860800"/>
                        <a:ext cx="114300" cy="165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50470373"/>
              </p:ext>
            </p:extLst>
          </p:nvPr>
        </p:nvGraphicFramePr>
        <p:xfrm>
          <a:off x="2049559" y="5629651"/>
          <a:ext cx="5248709" cy="528781"/>
        </p:xfrm>
        <a:graphic>
          <a:graphicData uri="http://schemas.openxmlformats.org/presentationml/2006/ole">
            <mc:AlternateContent xmlns:mc="http://schemas.openxmlformats.org/markup-compatibility/2006">
              <mc:Choice xmlns:v="urn:schemas-microsoft-com:vml" Requires="v">
                <p:oleObj spid="_x0000_s671760" name="Equation" r:id="rId6" imgW="2273300" imgH="228600" progId="Equation.DSMT4">
                  <p:embed/>
                </p:oleObj>
              </mc:Choice>
              <mc:Fallback>
                <p:oleObj name="Equation" r:id="rId6" imgW="2273300" imgH="228600" progId="Equation.DSMT4">
                  <p:embed/>
                  <p:pic>
                    <p:nvPicPr>
                      <p:cNvPr id="0" name=""/>
                      <p:cNvPicPr/>
                      <p:nvPr/>
                    </p:nvPicPr>
                    <p:blipFill>
                      <a:blip r:embed="rId7"/>
                      <a:stretch>
                        <a:fillRect/>
                      </a:stretch>
                    </p:blipFill>
                    <p:spPr>
                      <a:xfrm>
                        <a:off x="2049559" y="5629651"/>
                        <a:ext cx="5248709" cy="528781"/>
                      </a:xfrm>
                      <a:prstGeom prst="rect">
                        <a:avLst/>
                      </a:prstGeom>
                    </p:spPr>
                  </p:pic>
                </p:oleObj>
              </mc:Fallback>
            </mc:AlternateContent>
          </a:graphicData>
        </a:graphic>
      </p:graphicFrame>
    </p:spTree>
    <p:extLst>
      <p:ext uri="{BB962C8B-B14F-4D97-AF65-F5344CB8AC3E}">
        <p14:creationId xmlns:p14="http://schemas.microsoft.com/office/powerpoint/2010/main" val="2751759759"/>
      </p:ext>
    </p:extLst>
  </p:cSld>
  <p:clrMapOvr>
    <a:masterClrMapping/>
  </p:clrMapOvr>
  <p:transition xmlns:p14="http://schemas.microsoft.com/office/powerpoint/2010/mai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Generation: Parasitic Operations</a:t>
            </a:r>
            <a:endParaRPr lang="en-US" dirty="0"/>
          </a:p>
        </p:txBody>
      </p:sp>
      <p:sp>
        <p:nvSpPr>
          <p:cNvPr id="3" name="Content Placeholder 2"/>
          <p:cNvSpPr>
            <a:spLocks noGrp="1"/>
          </p:cNvSpPr>
          <p:nvPr>
            <p:ph idx="1"/>
          </p:nvPr>
        </p:nvSpPr>
        <p:spPr/>
        <p:txBody>
          <a:bodyPr/>
          <a:lstStyle/>
          <a:p>
            <a:r>
              <a:rPr lang="en-US" dirty="0" smtClean="0"/>
              <a:t>These just used the parasitic synchrotron light produced by the bend dipoles</a:t>
            </a:r>
          </a:p>
          <a:p>
            <a:endParaRPr lang="en-US" dirty="0"/>
          </a:p>
          <a:p>
            <a:endParaRPr lang="en-US" dirty="0" smtClean="0"/>
          </a:p>
          <a:p>
            <a:endParaRPr lang="en-US" dirty="0"/>
          </a:p>
          <a:p>
            <a:endParaRPr lang="en-US" dirty="0" smtClean="0"/>
          </a:p>
          <a:p>
            <a:endParaRPr lang="en-US" dirty="0"/>
          </a:p>
          <a:p>
            <a:r>
              <a:rPr lang="en-US" dirty="0" smtClean="0"/>
              <a:t>Examples</a:t>
            </a:r>
          </a:p>
          <a:p>
            <a:pPr lvl="1"/>
            <a:r>
              <a:rPr lang="en-US" dirty="0" smtClean="0"/>
              <a:t>SURF (1961): 180 </a:t>
            </a:r>
            <a:r>
              <a:rPr lang="en-US" dirty="0" err="1" smtClean="0"/>
              <a:t>MeV</a:t>
            </a:r>
            <a:r>
              <a:rPr lang="en-US" dirty="0" smtClean="0"/>
              <a:t> UV synchrotron at NBS</a:t>
            </a:r>
          </a:p>
          <a:p>
            <a:pPr lvl="1"/>
            <a:r>
              <a:rPr lang="en-US" dirty="0" smtClean="0"/>
              <a:t>CESR (CHESS, 70’s): 6 </a:t>
            </a:r>
            <a:r>
              <a:rPr lang="en-US" dirty="0" err="1" smtClean="0"/>
              <a:t>GeV</a:t>
            </a:r>
            <a:r>
              <a:rPr lang="en-US" dirty="0" smtClean="0"/>
              <a:t> synchrotron at Cornell</a:t>
            </a:r>
          </a:p>
          <a:p>
            <a:pPr lvl="1"/>
            <a:r>
              <a:rPr lang="en-US" dirty="0" smtClean="0"/>
              <a:t>Numerous others</a:t>
            </a:r>
          </a:p>
          <a:p>
            <a:r>
              <a:rPr lang="en-US" dirty="0" smtClean="0"/>
              <a:t>Typically large emittances, which limited brightness of the beam</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6" name="Slide Number Placeholder 5"/>
          <p:cNvSpPr>
            <a:spLocks noGrp="1"/>
          </p:cNvSpPr>
          <p:nvPr>
            <p:ph type="sldNum" sz="quarter" idx="12"/>
          </p:nvPr>
        </p:nvSpPr>
        <p:spPr/>
        <p:txBody>
          <a:bodyPr/>
          <a:lstStyle/>
          <a:p>
            <a:pPr>
              <a:defRPr/>
            </a:pPr>
            <a:fld id="{FBC16510-01E7-4757-9488-65999956462C}" type="slidenum">
              <a:rPr lang="en-US" smtClean="0"/>
              <a:pPr>
                <a:defRPr/>
              </a:pPr>
              <a:t>26</a:t>
            </a:fld>
            <a:endParaRPr lang="en-US"/>
          </a:p>
        </p:txBody>
      </p:sp>
      <p:pic>
        <p:nvPicPr>
          <p:cNvPr id="7" name="Picture 6"/>
          <p:cNvPicPr>
            <a:picLocks noChangeAspect="1"/>
          </p:cNvPicPr>
          <p:nvPr/>
        </p:nvPicPr>
        <p:blipFill rotWithShape="1">
          <a:blip r:embed="rId2"/>
          <a:srcRect r="22231" b="39382"/>
          <a:stretch/>
        </p:blipFill>
        <p:spPr>
          <a:xfrm>
            <a:off x="3715691" y="1337063"/>
            <a:ext cx="2943225" cy="2278755"/>
          </a:xfrm>
          <a:prstGeom prst="rect">
            <a:avLst/>
          </a:prstGeom>
        </p:spPr>
      </p:pic>
    </p:spTree>
    <p:extLst>
      <p:ext uri="{BB962C8B-B14F-4D97-AF65-F5344CB8AC3E}">
        <p14:creationId xmlns:p14="http://schemas.microsoft.com/office/powerpoint/2010/main" val="3128005538"/>
      </p:ext>
    </p:extLst>
  </p:cSld>
  <p:clrMapOvr>
    <a:masterClrMapping/>
  </p:clrMapOvr>
  <p:transition xmlns:p14="http://schemas.microsoft.com/office/powerpoint/2010/mai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Dedicated</a:t>
            </a:r>
            <a:endParaRPr lang="en-US" dirty="0"/>
          </a:p>
        </p:txBody>
      </p:sp>
      <p:sp>
        <p:nvSpPr>
          <p:cNvPr id="3" name="Content Placeholder 2"/>
          <p:cNvSpPr>
            <a:spLocks noGrp="1"/>
          </p:cNvSpPr>
          <p:nvPr>
            <p:ph idx="1"/>
          </p:nvPr>
        </p:nvSpPr>
        <p:spPr>
          <a:xfrm>
            <a:off x="446088" y="800100"/>
            <a:ext cx="8355012" cy="1707180"/>
          </a:xfrm>
        </p:spPr>
        <p:txBody>
          <a:bodyPr/>
          <a:lstStyle/>
          <a:p>
            <a:r>
              <a:rPr lang="en-US" dirty="0" smtClean="0"/>
              <a:t>Examples:</a:t>
            </a:r>
          </a:p>
          <a:p>
            <a:pPr lvl="1"/>
            <a:r>
              <a:rPr lang="en-US" dirty="0" smtClean="0"/>
              <a:t>1981: 2 </a:t>
            </a:r>
            <a:r>
              <a:rPr lang="en-US" dirty="0" err="1" smtClean="0"/>
              <a:t>GeV</a:t>
            </a:r>
            <a:r>
              <a:rPr lang="en-US" dirty="0" smtClean="0"/>
              <a:t> SRS at </a:t>
            </a:r>
            <a:r>
              <a:rPr lang="en-US" dirty="0" err="1" smtClean="0"/>
              <a:t>Daresbury</a:t>
            </a:r>
            <a:r>
              <a:rPr lang="en-US" dirty="0" smtClean="0"/>
              <a:t>			(</a:t>
            </a:r>
            <a:r>
              <a:rPr lang="en-US" dirty="0" smtClean="0">
                <a:latin typeface="Symbol" pitchFamily="18" charset="2"/>
              </a:rPr>
              <a:t>e</a:t>
            </a:r>
            <a:r>
              <a:rPr lang="en-US" dirty="0" smtClean="0"/>
              <a:t>=106 nm-</a:t>
            </a:r>
            <a:r>
              <a:rPr lang="en-US" dirty="0" err="1" smtClean="0"/>
              <a:t>rad</a:t>
            </a:r>
            <a:r>
              <a:rPr lang="en-US" dirty="0" smtClean="0"/>
              <a:t>)</a:t>
            </a:r>
          </a:p>
          <a:p>
            <a:pPr lvl="1"/>
            <a:r>
              <a:rPr lang="en-US" dirty="0" smtClean="0"/>
              <a:t>1982: 800 </a:t>
            </a:r>
            <a:r>
              <a:rPr lang="en-US" dirty="0" err="1" smtClean="0"/>
              <a:t>MeV</a:t>
            </a:r>
            <a:r>
              <a:rPr lang="en-US" dirty="0" smtClean="0"/>
              <a:t> BESSY in Berlin			(</a:t>
            </a:r>
            <a:r>
              <a:rPr lang="en-US" dirty="0" smtClean="0">
                <a:latin typeface="Symbol" pitchFamily="18" charset="2"/>
              </a:rPr>
              <a:t>e</a:t>
            </a:r>
            <a:r>
              <a:rPr lang="en-US" dirty="0" smtClean="0"/>
              <a:t>=38 nm-</a:t>
            </a:r>
            <a:r>
              <a:rPr lang="en-US" dirty="0" err="1" smtClean="0"/>
              <a:t>rad</a:t>
            </a:r>
            <a:r>
              <a:rPr lang="en-US" dirty="0" smtClean="0"/>
              <a:t>)</a:t>
            </a:r>
          </a:p>
          <a:p>
            <a:pPr lvl="1"/>
            <a:r>
              <a:rPr lang="en-US" dirty="0" smtClean="0"/>
              <a:t>1990: SPEAR II becomes dedicated light source	(</a:t>
            </a:r>
            <a:r>
              <a:rPr lang="en-US" dirty="0" smtClean="0">
                <a:latin typeface="Symbol" pitchFamily="18" charset="2"/>
              </a:rPr>
              <a:t>e</a:t>
            </a:r>
            <a:r>
              <a:rPr lang="en-US" dirty="0" smtClean="0"/>
              <a:t>=160 nm-</a:t>
            </a:r>
            <a:r>
              <a:rPr lang="en-US" dirty="0" err="1" smtClean="0"/>
              <a:t>rad</a:t>
            </a:r>
            <a:r>
              <a:rPr lang="en-US" dirty="0" smtClean="0"/>
              <a:t>)</a:t>
            </a:r>
          </a:p>
          <a:p>
            <a:r>
              <a:rPr lang="en-US" dirty="0" smtClean="0"/>
              <a:t>Often include “wigglers” to enhance SR</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6" name="Slide Number Placeholder 5"/>
          <p:cNvSpPr>
            <a:spLocks noGrp="1"/>
          </p:cNvSpPr>
          <p:nvPr>
            <p:ph type="sldNum" sz="quarter" idx="12"/>
          </p:nvPr>
        </p:nvSpPr>
        <p:spPr/>
        <p:txBody>
          <a:bodyPr/>
          <a:lstStyle/>
          <a:p>
            <a:pPr>
              <a:defRPr/>
            </a:pPr>
            <a:fld id="{FBC16510-01E7-4757-9488-65999956462C}" type="slidenum">
              <a:rPr lang="en-US" smtClean="0"/>
              <a:pPr>
                <a:defRPr/>
              </a:pPr>
              <a:t>27</a:t>
            </a:fld>
            <a:endParaRPr lang="en-US"/>
          </a:p>
        </p:txBody>
      </p:sp>
      <p:pic>
        <p:nvPicPr>
          <p:cNvPr id="318467" name="Picture 3"/>
          <p:cNvPicPr>
            <a:picLocks noChangeAspect="1" noChangeArrowheads="1"/>
          </p:cNvPicPr>
          <p:nvPr/>
        </p:nvPicPr>
        <p:blipFill>
          <a:blip r:embed="rId2" cstate="print"/>
          <a:srcRect/>
          <a:stretch>
            <a:fillRect/>
          </a:stretch>
        </p:blipFill>
        <p:spPr bwMode="auto">
          <a:xfrm>
            <a:off x="577880" y="3467405"/>
            <a:ext cx="3695700" cy="2790825"/>
          </a:xfrm>
          <a:prstGeom prst="rect">
            <a:avLst/>
          </a:prstGeom>
          <a:noFill/>
          <a:ln w="9525">
            <a:noFill/>
            <a:miter lim="800000"/>
            <a:headEnd/>
            <a:tailEnd/>
          </a:ln>
        </p:spPr>
      </p:pic>
      <p:pic>
        <p:nvPicPr>
          <p:cNvPr id="318468" name="Picture 4"/>
          <p:cNvPicPr>
            <a:picLocks noChangeAspect="1" noChangeArrowheads="1"/>
          </p:cNvPicPr>
          <p:nvPr/>
        </p:nvPicPr>
        <p:blipFill>
          <a:blip r:embed="rId3" cstate="print"/>
          <a:srcRect/>
          <a:stretch>
            <a:fillRect/>
          </a:stretch>
        </p:blipFill>
        <p:spPr bwMode="auto">
          <a:xfrm>
            <a:off x="4341570" y="4120290"/>
            <a:ext cx="4629150" cy="1724025"/>
          </a:xfrm>
          <a:prstGeom prst="rect">
            <a:avLst/>
          </a:prstGeom>
          <a:noFill/>
          <a:ln w="9525">
            <a:noFill/>
            <a:miter lim="800000"/>
            <a:headEnd/>
            <a:tailEnd/>
          </a:ln>
        </p:spPr>
      </p:pic>
    </p:spTree>
    <p:extLst>
      <p:ext uri="{BB962C8B-B14F-4D97-AF65-F5344CB8AC3E}">
        <p14:creationId xmlns:p14="http://schemas.microsoft.com/office/powerpoint/2010/main" val="3127677401"/>
      </p:ext>
    </p:extLst>
  </p:cSld>
  <p:clrMapOvr>
    <a:masterClrMapping/>
  </p:clrMapOvr>
  <p:transition xmlns:p14="http://schemas.microsoft.com/office/powerpoint/2010/mai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2</a:t>
            </a:r>
            <a:r>
              <a:rPr lang="en-US" baseline="30000" dirty="0" smtClean="0"/>
              <a:t>nd</a:t>
            </a:r>
            <a:r>
              <a:rPr lang="en-US" dirty="0" smtClean="0"/>
              <a:t> Generation Parameters</a:t>
            </a:r>
            <a:endParaRPr lang="en-US" dirty="0"/>
          </a:p>
        </p:txBody>
      </p:sp>
      <p:sp>
        <p:nvSpPr>
          <p:cNvPr id="3" name="Content Placeholder 2"/>
          <p:cNvSpPr>
            <a:spLocks noGrp="1"/>
          </p:cNvSpPr>
          <p:nvPr>
            <p:ph idx="1"/>
          </p:nvPr>
        </p:nvSpPr>
        <p:spPr>
          <a:xfrm>
            <a:off x="446087" y="800101"/>
            <a:ext cx="7994095" cy="401410"/>
          </a:xfrm>
        </p:spPr>
        <p:txBody>
          <a:bodyPr/>
          <a:lstStyle/>
          <a:p>
            <a:r>
              <a:rPr lang="en-US" sz="1800" dirty="0" smtClean="0"/>
              <a:t>Beam sizes</a:t>
            </a:r>
            <a:endParaRPr lang="en-US" sz="1400" dirty="0" smtClean="0"/>
          </a:p>
          <a:p>
            <a:pPr lvl="1"/>
            <a:r>
              <a:rPr lang="en-US" sz="1600" dirty="0" smtClean="0">
                <a:latin typeface="Symbol" pitchFamily="18" charset="2"/>
              </a:rPr>
              <a:t>s</a:t>
            </a:r>
            <a:r>
              <a:rPr lang="en-US" sz="1600" baseline="-25000" dirty="0" smtClean="0"/>
              <a:t>y</a:t>
            </a:r>
            <a:r>
              <a:rPr lang="en-US" sz="1600" dirty="0" smtClean="0"/>
              <a:t>~1 mm	</a:t>
            </a:r>
          </a:p>
          <a:p>
            <a:pPr lvl="1"/>
            <a:r>
              <a:rPr lang="en-US" sz="1600" dirty="0" smtClean="0">
                <a:latin typeface="Symbol" pitchFamily="18" charset="2"/>
              </a:rPr>
              <a:t>s</a:t>
            </a:r>
            <a:r>
              <a:rPr lang="en-US" sz="1600" baseline="-25000" dirty="0" smtClean="0"/>
              <a:t>y’</a:t>
            </a:r>
            <a:r>
              <a:rPr lang="en-US" sz="1600" dirty="0" smtClean="0"/>
              <a:t>~.1 </a:t>
            </a:r>
            <a:r>
              <a:rPr lang="en-US" sz="1600" dirty="0" err="1" smtClean="0"/>
              <a:t>mrad</a:t>
            </a:r>
            <a:r>
              <a:rPr lang="en-US" sz="1600" dirty="0" smtClean="0"/>
              <a:t>	</a:t>
            </a:r>
          </a:p>
          <a:p>
            <a:pPr lvl="1"/>
            <a:r>
              <a:rPr lang="en-US" sz="1600" dirty="0" smtClean="0">
                <a:latin typeface="Symbol" pitchFamily="18" charset="2"/>
              </a:rPr>
              <a:t>s</a:t>
            </a:r>
            <a:r>
              <a:rPr lang="en-US" sz="1600" baseline="-25000" dirty="0" smtClean="0"/>
              <a:t>x</a:t>
            </a:r>
            <a:r>
              <a:rPr lang="en-US" sz="1600" dirty="0" smtClean="0"/>
              <a:t>~.1 mm</a:t>
            </a:r>
          </a:p>
          <a:p>
            <a:pPr lvl="1"/>
            <a:r>
              <a:rPr lang="en-US" sz="1600" dirty="0" smtClean="0">
                <a:latin typeface="Symbol" pitchFamily="18" charset="2"/>
              </a:rPr>
              <a:t>s</a:t>
            </a:r>
            <a:r>
              <a:rPr lang="en-US" sz="1600" baseline="-25000" dirty="0" smtClean="0"/>
              <a:t>x‘</a:t>
            </a:r>
            <a:r>
              <a:rPr lang="en-US" sz="1600" dirty="0" smtClean="0"/>
              <a:t>~.03 </a:t>
            </a:r>
            <a:r>
              <a:rPr lang="en-US" sz="1600" dirty="0" err="1" smtClean="0"/>
              <a:t>mrad</a:t>
            </a:r>
            <a:endParaRPr lang="en-US" sz="1600" dirty="0" smtClean="0"/>
          </a:p>
          <a:p>
            <a:r>
              <a:rPr lang="en-US" sz="1800" dirty="0" smtClean="0"/>
              <a:t>Broad spectrum</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High flux</a:t>
            </a:r>
          </a:p>
          <a:p>
            <a:pPr lvl="1"/>
            <a:r>
              <a:rPr lang="en-US" sz="1600" dirty="0" smtClean="0"/>
              <a:t>Typically 10</a:t>
            </a:r>
            <a:r>
              <a:rPr lang="en-US" sz="1600" baseline="30000" dirty="0" smtClean="0"/>
              <a:t>13</a:t>
            </a:r>
            <a:r>
              <a:rPr lang="en-US" sz="1600" dirty="0" smtClean="0"/>
              <a:t> photons/second/</a:t>
            </a:r>
            <a:r>
              <a:rPr lang="en-US" sz="1600" dirty="0" err="1" smtClean="0"/>
              <a:t>mradian</a:t>
            </a:r>
            <a:r>
              <a:rPr lang="en-US" sz="1600" dirty="0" smtClean="0"/>
              <a:t> for 3 </a:t>
            </a:r>
            <a:r>
              <a:rPr lang="en-US" sz="1600" dirty="0" err="1" smtClean="0"/>
              <a:t>GeV</a:t>
            </a:r>
            <a:r>
              <a:rPr lang="en-US" sz="1600" dirty="0" smtClean="0"/>
              <a:t>, 100 mA dipole source at </a:t>
            </a:r>
            <a:r>
              <a:rPr lang="en-US" sz="1600" dirty="0" err="1" smtClean="0"/>
              <a:t>E</a:t>
            </a:r>
            <a:r>
              <a:rPr lang="en-US" sz="1600" baseline="-25000" dirty="0" err="1" smtClean="0"/>
              <a:t>crit</a:t>
            </a:r>
            <a:endParaRPr lang="en-US" sz="1600" baseline="-25000" dirty="0" smtClean="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6" name="Slide Number Placeholder 5"/>
          <p:cNvSpPr>
            <a:spLocks noGrp="1"/>
          </p:cNvSpPr>
          <p:nvPr>
            <p:ph type="sldNum" sz="quarter" idx="12"/>
          </p:nvPr>
        </p:nvSpPr>
        <p:spPr/>
        <p:txBody>
          <a:bodyPr/>
          <a:lstStyle/>
          <a:p>
            <a:pPr>
              <a:defRPr/>
            </a:pPr>
            <a:fld id="{FBC16510-01E7-4757-9488-65999956462C}" type="slidenum">
              <a:rPr lang="en-US" smtClean="0"/>
              <a:pPr>
                <a:defRPr/>
              </a:pPr>
              <a:t>28</a:t>
            </a:fld>
            <a:endParaRPr lang="en-US"/>
          </a:p>
        </p:txBody>
      </p:sp>
      <p:pic>
        <p:nvPicPr>
          <p:cNvPr id="322562" name="Picture 2"/>
          <p:cNvPicPr>
            <a:picLocks noChangeAspect="1" noChangeArrowheads="1"/>
          </p:cNvPicPr>
          <p:nvPr/>
        </p:nvPicPr>
        <p:blipFill>
          <a:blip r:embed="rId2" cstate="print"/>
          <a:srcRect/>
          <a:stretch>
            <a:fillRect/>
          </a:stretch>
        </p:blipFill>
        <p:spPr bwMode="auto">
          <a:xfrm>
            <a:off x="3573470" y="663840"/>
            <a:ext cx="4224550" cy="1053212"/>
          </a:xfrm>
          <a:prstGeom prst="rect">
            <a:avLst/>
          </a:prstGeom>
          <a:noFill/>
          <a:ln w="9525">
            <a:noFill/>
            <a:miter lim="800000"/>
            <a:headEnd/>
            <a:tailEnd/>
          </a:ln>
        </p:spPr>
      </p:pic>
      <p:pic>
        <p:nvPicPr>
          <p:cNvPr id="322563" name="Picture 3"/>
          <p:cNvPicPr>
            <a:picLocks noChangeAspect="1" noChangeArrowheads="1"/>
          </p:cNvPicPr>
          <p:nvPr/>
        </p:nvPicPr>
        <p:blipFill>
          <a:blip r:embed="rId3" cstate="print"/>
          <a:srcRect/>
          <a:stretch>
            <a:fillRect/>
          </a:stretch>
        </p:blipFill>
        <p:spPr bwMode="auto">
          <a:xfrm>
            <a:off x="1614815" y="2852925"/>
            <a:ext cx="6003421" cy="2611540"/>
          </a:xfrm>
          <a:prstGeom prst="rect">
            <a:avLst/>
          </a:prstGeom>
          <a:noFill/>
          <a:ln w="9525">
            <a:noFill/>
            <a:miter lim="800000"/>
            <a:headEnd/>
            <a:tailEnd/>
          </a:ln>
        </p:spPr>
      </p:pic>
    </p:spTree>
    <p:extLst>
      <p:ext uri="{BB962C8B-B14F-4D97-AF65-F5344CB8AC3E}">
        <p14:creationId xmlns:p14="http://schemas.microsoft.com/office/powerpoint/2010/main" val="4211490831"/>
      </p:ext>
    </p:extLst>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Undulators</a:t>
            </a:r>
            <a:endParaRPr lang="en-US" dirty="0"/>
          </a:p>
        </p:txBody>
      </p:sp>
      <p:sp>
        <p:nvSpPr>
          <p:cNvPr id="7" name="Content Placeholder 6"/>
          <p:cNvSpPr>
            <a:spLocks noGrp="1"/>
          </p:cNvSpPr>
          <p:nvPr>
            <p:ph idx="1"/>
          </p:nvPr>
        </p:nvSpPr>
        <p:spPr>
          <a:xfrm>
            <a:off x="462665" y="3275381"/>
            <a:ext cx="8355012" cy="614480"/>
          </a:xfrm>
        </p:spPr>
        <p:txBody>
          <a:bodyPr/>
          <a:lstStyle/>
          <a:p>
            <a:r>
              <a:rPr lang="en-US" sz="1800" dirty="0" smtClean="0"/>
              <a:t>In rest frame of electron</a:t>
            </a:r>
          </a:p>
          <a:p>
            <a:pPr>
              <a:buNone/>
            </a:pPr>
            <a:endParaRPr lang="en-US" sz="1800" dirty="0" smtClean="0"/>
          </a:p>
          <a:p>
            <a:r>
              <a:rPr lang="en-US" sz="1800" dirty="0" smtClean="0"/>
              <a:t>Electron oscillates coherently with (contracted) structure, and releases photons with the same wavelength.</a:t>
            </a:r>
          </a:p>
          <a:p>
            <a:r>
              <a:rPr lang="en-US" sz="1800" dirty="0" smtClean="0"/>
              <a:t>In the lab frame, this is Doppler shifted, so</a:t>
            </a:r>
          </a:p>
          <a:p>
            <a:endParaRPr lang="en-US" sz="1800" dirty="0" smtClean="0"/>
          </a:p>
          <a:p>
            <a:endParaRPr lang="en-US" sz="1800" dirty="0" smtClean="0"/>
          </a:p>
          <a:p>
            <a:endParaRPr lang="en-US" sz="1800" dirty="0" smtClean="0"/>
          </a:p>
          <a:p>
            <a:r>
              <a:rPr lang="en-US" sz="1800" dirty="0" smtClean="0"/>
              <a:t>So, </a:t>
            </a:r>
            <a:r>
              <a:rPr lang="en-US" sz="1800" dirty="0" smtClean="0">
                <a:latin typeface="Symbol" pitchFamily="18" charset="2"/>
              </a:rPr>
              <a:t>l</a:t>
            </a:r>
            <a:r>
              <a:rPr lang="en-US" sz="1800" dirty="0" smtClean="0"/>
              <a:t> on the order of 1cm </a:t>
            </a:r>
            <a:r>
              <a:rPr lang="en-US" sz="1800" dirty="0" smtClean="0">
                <a:latin typeface="Wingdings"/>
                <a:ea typeface="Wingdings"/>
                <a:cs typeface="Wingdings"/>
                <a:sym typeface="Wingdings"/>
              </a:rPr>
              <a:t></a:t>
            </a:r>
            <a:r>
              <a:rPr lang="en-US" sz="1800" dirty="0" smtClean="0"/>
              <a:t>X-rays.</a:t>
            </a:r>
          </a:p>
          <a:p>
            <a:pPr>
              <a:buNone/>
            </a:pPr>
            <a:endParaRPr lang="en-US" sz="1800"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5" name="Slide Number Placeholder 4"/>
          <p:cNvSpPr>
            <a:spLocks noGrp="1"/>
          </p:cNvSpPr>
          <p:nvPr>
            <p:ph type="sldNum" sz="quarter" idx="12"/>
          </p:nvPr>
        </p:nvSpPr>
        <p:spPr/>
        <p:txBody>
          <a:bodyPr/>
          <a:lstStyle/>
          <a:p>
            <a:pPr>
              <a:defRPr/>
            </a:pPr>
            <a:fld id="{98CB3B5A-5052-4940-8887-DC0AFF3E24EA}" type="slidenum">
              <a:rPr lang="en-US" smtClean="0"/>
              <a:pPr>
                <a:defRPr/>
              </a:pPr>
              <a:t>29</a:t>
            </a:fld>
            <a:endParaRPr lang="en-US"/>
          </a:p>
        </p:txBody>
      </p:sp>
      <p:pic>
        <p:nvPicPr>
          <p:cNvPr id="319490" name="Picture 2" descr="File:Undulator.png"/>
          <p:cNvPicPr>
            <a:picLocks noChangeAspect="1" noChangeArrowheads="1"/>
          </p:cNvPicPr>
          <p:nvPr/>
        </p:nvPicPr>
        <p:blipFill>
          <a:blip r:embed="rId3" cstate="print"/>
          <a:srcRect/>
          <a:stretch>
            <a:fillRect/>
          </a:stretch>
        </p:blipFill>
        <p:spPr bwMode="auto">
          <a:xfrm>
            <a:off x="1538004" y="817461"/>
            <a:ext cx="3463155" cy="2181788"/>
          </a:xfrm>
          <a:prstGeom prst="rect">
            <a:avLst/>
          </a:prstGeom>
          <a:noFill/>
        </p:spPr>
      </p:pic>
      <p:graphicFrame>
        <p:nvGraphicFramePr>
          <p:cNvPr id="8" name="Object 7"/>
          <p:cNvGraphicFramePr>
            <a:graphicFrameLocks noChangeAspect="1"/>
          </p:cNvGraphicFramePr>
          <p:nvPr/>
        </p:nvGraphicFramePr>
        <p:xfrm>
          <a:off x="3496660" y="3160165"/>
          <a:ext cx="1079500" cy="868363"/>
        </p:xfrm>
        <a:graphic>
          <a:graphicData uri="http://schemas.openxmlformats.org/presentationml/2006/ole">
            <mc:AlternateContent xmlns:mc="http://schemas.openxmlformats.org/markup-compatibility/2006">
              <mc:Choice xmlns:v="urn:schemas-microsoft-com:vml" Requires="v">
                <p:oleObj spid="_x0000_s653345" name="Equation" r:id="rId4" imgW="520560" imgH="419040" progId="Equation.3">
                  <p:embed/>
                </p:oleObj>
              </mc:Choice>
              <mc:Fallback>
                <p:oleObj name="Equation" r:id="rId4" imgW="52056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660" y="3160165"/>
                        <a:ext cx="10795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9492" name="Object 4"/>
          <p:cNvGraphicFramePr>
            <a:graphicFrameLocks noChangeAspect="1"/>
          </p:cNvGraphicFramePr>
          <p:nvPr/>
        </p:nvGraphicFramePr>
        <p:xfrm>
          <a:off x="3266230" y="4926795"/>
          <a:ext cx="1843087" cy="920750"/>
        </p:xfrm>
        <a:graphic>
          <a:graphicData uri="http://schemas.openxmlformats.org/presentationml/2006/ole">
            <mc:AlternateContent xmlns:mc="http://schemas.openxmlformats.org/markup-compatibility/2006">
              <mc:Choice xmlns:v="urn:schemas-microsoft-com:vml" Requires="v">
                <p:oleObj spid="_x0000_s653346" name="Equation" r:id="rId6" imgW="888840" imgH="444240" progId="Equation.DSMT4">
                  <p:embed/>
                </p:oleObj>
              </mc:Choice>
              <mc:Fallback>
                <p:oleObj name="Equation" r:id="rId6" imgW="88884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6230" y="4926795"/>
                        <a:ext cx="1843087"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956050" y="1086295"/>
            <a:ext cx="2112275" cy="369332"/>
          </a:xfrm>
          <a:prstGeom prst="rect">
            <a:avLst/>
          </a:prstGeom>
          <a:noFill/>
        </p:spPr>
        <p:txBody>
          <a:bodyPr wrap="square" rtlCol="0">
            <a:spAutoFit/>
          </a:bodyPr>
          <a:lstStyle/>
          <a:p>
            <a:r>
              <a:rPr lang="en-US" dirty="0" smtClean="0"/>
              <a:t>Periodic Magnets</a:t>
            </a:r>
            <a:endParaRPr lang="en-US" dirty="0"/>
          </a:p>
        </p:txBody>
      </p:sp>
      <p:cxnSp>
        <p:nvCxnSpPr>
          <p:cNvPr id="12" name="Straight Arrow Connector 11"/>
          <p:cNvCxnSpPr/>
          <p:nvPr/>
        </p:nvCxnSpPr>
        <p:spPr>
          <a:xfrm flipH="1">
            <a:off x="4495190" y="1431940"/>
            <a:ext cx="460860" cy="345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055051"/>
      </p:ext>
    </p:extLst>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Observation of Synchrotron Radiation</a:t>
            </a:r>
            <a:endParaRPr lang="en-US" dirty="0"/>
          </a:p>
        </p:txBody>
      </p:sp>
      <p:sp>
        <p:nvSpPr>
          <p:cNvPr id="6" name="Content Placeholder 5"/>
          <p:cNvSpPr>
            <a:spLocks noGrp="1"/>
          </p:cNvSpPr>
          <p:nvPr>
            <p:ph idx="1"/>
          </p:nvPr>
        </p:nvSpPr>
        <p:spPr/>
        <p:txBody>
          <a:bodyPr/>
          <a:lstStyle/>
          <a:p>
            <a:r>
              <a:rPr lang="en-US" dirty="0" smtClean="0"/>
              <a:t>The first attempt to observe synchrotron radiation was in 1944 at the 100 MeV GE </a:t>
            </a:r>
            <a:r>
              <a:rPr lang="en-US" dirty="0" err="1" smtClean="0"/>
              <a:t>betatron</a:t>
            </a:r>
            <a:endParaRPr lang="en-US" dirty="0" smtClean="0"/>
          </a:p>
          <a:p>
            <a:pPr lvl="1"/>
            <a:r>
              <a:rPr lang="en-US" dirty="0" smtClean="0"/>
              <a:t>Because of a miscalculation, they were looking in the microwave region rather than the visible (in fact the walls were opaque), so although the say an energy decay, they did not observe the radiation.</a:t>
            </a:r>
          </a:p>
          <a:p>
            <a:r>
              <a:rPr lang="en-US" dirty="0" smtClean="0"/>
              <a:t>Synchrotron radiation was </a:t>
            </a:r>
            <a:br>
              <a:rPr lang="en-US" dirty="0" smtClean="0"/>
            </a:br>
            <a:r>
              <a:rPr lang="en-US" dirty="0" smtClean="0"/>
              <a:t>first successfully observed </a:t>
            </a:r>
            <a:br>
              <a:rPr lang="en-US" dirty="0" smtClean="0"/>
            </a:br>
            <a:r>
              <a:rPr lang="en-US" dirty="0" smtClean="0"/>
              <a:t>in </a:t>
            </a:r>
            <a:r>
              <a:rPr lang="en-US" dirty="0"/>
              <a:t>1947 by </a:t>
            </a:r>
            <a:r>
              <a:rPr lang="en-US" dirty="0" smtClean="0"/>
              <a:t>Elder</a:t>
            </a:r>
            <a:r>
              <a:rPr lang="en-US" dirty="0"/>
              <a:t>, </a:t>
            </a:r>
            <a:r>
              <a:rPr lang="en-US" dirty="0" err="1" smtClean="0"/>
              <a:t>Gurewitsch</a:t>
            </a:r>
            <a:r>
              <a:rPr lang="en-US" dirty="0"/>
              <a:t>, </a:t>
            </a:r>
            <a:r>
              <a:rPr lang="en-US" dirty="0" smtClean="0"/>
              <a:t/>
            </a:r>
            <a:br>
              <a:rPr lang="en-US" dirty="0" smtClean="0"/>
            </a:br>
            <a:r>
              <a:rPr lang="en-US" dirty="0" smtClean="0"/>
              <a:t>and Langmuir at the GE 70 </a:t>
            </a:r>
            <a:br>
              <a:rPr lang="en-US" dirty="0" smtClean="0"/>
            </a:br>
            <a:r>
              <a:rPr lang="en-US" dirty="0" smtClean="0"/>
              <a:t>MeV electron synchrotron.</a:t>
            </a:r>
          </a:p>
          <a:p>
            <a:endParaRPr lang="en-US"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3</a:t>
            </a:fld>
            <a:endParaRPr lang="en-US"/>
          </a:p>
        </p:txBody>
      </p:sp>
      <p:pic>
        <p:nvPicPr>
          <p:cNvPr id="7" name="Picture 6"/>
          <p:cNvPicPr>
            <a:picLocks noChangeAspect="1"/>
          </p:cNvPicPr>
          <p:nvPr/>
        </p:nvPicPr>
        <p:blipFill>
          <a:blip r:embed="rId2"/>
          <a:stretch>
            <a:fillRect/>
          </a:stretch>
        </p:blipFill>
        <p:spPr>
          <a:xfrm>
            <a:off x="5397225" y="2577001"/>
            <a:ext cx="3001056" cy="3790807"/>
          </a:xfrm>
          <a:prstGeom prst="rect">
            <a:avLst/>
          </a:prstGeom>
        </p:spPr>
      </p:pic>
    </p:spTree>
    <p:extLst>
      <p:ext uri="{BB962C8B-B14F-4D97-AF65-F5344CB8AC3E}">
        <p14:creationId xmlns:p14="http://schemas.microsoft.com/office/powerpoint/2010/main" val="168136923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Bends, </a:t>
            </a:r>
            <a:r>
              <a:rPr lang="en-US" dirty="0" err="1" smtClean="0"/>
              <a:t>Undulators</a:t>
            </a:r>
            <a:r>
              <a:rPr lang="en-US" dirty="0" smtClean="0"/>
              <a:t>, and Wigglers*</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6" name="Slide Number Placeholder 5"/>
          <p:cNvSpPr>
            <a:spLocks noGrp="1"/>
          </p:cNvSpPr>
          <p:nvPr>
            <p:ph type="sldNum" sz="quarter" idx="12"/>
          </p:nvPr>
        </p:nvSpPr>
        <p:spPr/>
        <p:txBody>
          <a:bodyPr/>
          <a:lstStyle/>
          <a:p>
            <a:pPr>
              <a:defRPr/>
            </a:pPr>
            <a:fld id="{FBC16510-01E7-4757-9488-65999956462C}" type="slidenum">
              <a:rPr lang="en-US" smtClean="0"/>
              <a:pPr>
                <a:defRPr/>
              </a:pPr>
              <a:t>30</a:t>
            </a:fld>
            <a:endParaRPr lang="en-US"/>
          </a:p>
        </p:txBody>
      </p:sp>
      <p:pic>
        <p:nvPicPr>
          <p:cNvPr id="315394" name="Picture 2"/>
          <p:cNvPicPr>
            <a:picLocks noChangeAspect="1" noChangeArrowheads="1"/>
          </p:cNvPicPr>
          <p:nvPr/>
        </p:nvPicPr>
        <p:blipFill>
          <a:blip r:embed="rId2" cstate="print"/>
          <a:srcRect/>
          <a:stretch>
            <a:fillRect/>
          </a:stretch>
        </p:blipFill>
        <p:spPr bwMode="auto">
          <a:xfrm>
            <a:off x="539475" y="719137"/>
            <a:ext cx="8334375" cy="5343525"/>
          </a:xfrm>
          <a:prstGeom prst="rect">
            <a:avLst/>
          </a:prstGeom>
          <a:noFill/>
          <a:ln w="9525">
            <a:noFill/>
            <a:miter lim="800000"/>
            <a:headEnd/>
            <a:tailEnd/>
          </a:ln>
        </p:spPr>
      </p:pic>
      <p:sp>
        <p:nvSpPr>
          <p:cNvPr id="9" name="TextBox 8"/>
          <p:cNvSpPr txBox="1"/>
          <p:nvPr/>
        </p:nvSpPr>
        <p:spPr>
          <a:xfrm>
            <a:off x="6914705" y="6040540"/>
            <a:ext cx="1536200" cy="369332"/>
          </a:xfrm>
          <a:prstGeom prst="rect">
            <a:avLst/>
          </a:prstGeom>
          <a:noFill/>
        </p:spPr>
        <p:txBody>
          <a:bodyPr wrap="square" rtlCol="0">
            <a:spAutoFit/>
          </a:bodyPr>
          <a:lstStyle/>
          <a:p>
            <a:pPr algn="r"/>
            <a:r>
              <a:rPr lang="en-US" dirty="0" smtClean="0"/>
              <a:t>*G. </a:t>
            </a:r>
            <a:r>
              <a:rPr lang="en-US" dirty="0" err="1" smtClean="0"/>
              <a:t>Krafft</a:t>
            </a:r>
            <a:endParaRPr lang="en-US" dirty="0"/>
          </a:p>
        </p:txBody>
      </p:sp>
    </p:spTree>
    <p:extLst>
      <p:ext uri="{BB962C8B-B14F-4D97-AF65-F5344CB8AC3E}">
        <p14:creationId xmlns:p14="http://schemas.microsoft.com/office/powerpoint/2010/main" val="868101438"/>
      </p:ext>
    </p:extLst>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Generation (</a:t>
            </a:r>
            <a:r>
              <a:rPr lang="en-US" dirty="0" err="1" smtClean="0"/>
              <a:t>Undulator</a:t>
            </a:r>
            <a:r>
              <a:rPr lang="en-US" dirty="0" smtClean="0"/>
              <a:t>) Sources</a:t>
            </a:r>
            <a:endParaRPr lang="en-US" dirty="0"/>
          </a:p>
        </p:txBody>
      </p:sp>
      <p:sp>
        <p:nvSpPr>
          <p:cNvPr id="6" name="Content Placeholder 5"/>
          <p:cNvSpPr>
            <a:spLocks noGrp="1"/>
          </p:cNvSpPr>
          <p:nvPr>
            <p:ph idx="1"/>
          </p:nvPr>
        </p:nvSpPr>
        <p:spPr>
          <a:xfrm>
            <a:off x="446088" y="800100"/>
            <a:ext cx="8355012" cy="977485"/>
          </a:xfrm>
        </p:spPr>
        <p:txBody>
          <a:bodyPr/>
          <a:lstStyle/>
          <a:p>
            <a:r>
              <a:rPr lang="en-US" dirty="0" smtClean="0"/>
              <a:t>High Brightness</a:t>
            </a:r>
          </a:p>
          <a:p>
            <a:pPr lvl="1"/>
            <a:r>
              <a:rPr lang="en-US" sz="1800" dirty="0" smtClean="0"/>
              <a:t>10</a:t>
            </a:r>
            <a:r>
              <a:rPr lang="en-US" sz="1800" baseline="30000" dirty="0" smtClean="0"/>
              <a:t>19</a:t>
            </a:r>
            <a:r>
              <a:rPr lang="en-US" sz="1800" dirty="0" smtClean="0"/>
              <a:t> compared to 10</a:t>
            </a:r>
            <a:r>
              <a:rPr lang="en-US" sz="1800" baseline="30000" dirty="0" smtClean="0"/>
              <a:t>16 </a:t>
            </a:r>
            <a:r>
              <a:rPr lang="en-US" sz="1800" dirty="0" smtClean="0"/>
              <a:t>for 2</a:t>
            </a:r>
            <a:r>
              <a:rPr lang="en-US" sz="1800" baseline="30000" dirty="0" smtClean="0"/>
              <a:t>nd</a:t>
            </a:r>
            <a:r>
              <a:rPr lang="en-US" sz="1800" dirty="0" smtClean="0"/>
              <a:t> generation sources</a:t>
            </a:r>
          </a:p>
          <a:p>
            <a:pPr lvl="1"/>
            <a:r>
              <a:rPr lang="en-US" sz="1800" dirty="0" smtClean="0"/>
              <a:t>Emittance ~1-20 nm-rad</a:t>
            </a:r>
          </a:p>
          <a:p>
            <a:r>
              <a:rPr lang="en-US" sz="2800" dirty="0" smtClean="0"/>
              <a:t>A few Examples: </a:t>
            </a:r>
          </a:p>
          <a:p>
            <a:pPr lvl="1"/>
            <a:r>
              <a:rPr lang="en-US" dirty="0" smtClean="0"/>
              <a:t>CLS </a:t>
            </a:r>
          </a:p>
          <a:p>
            <a:pPr lvl="1"/>
            <a:r>
              <a:rPr lang="en-US" dirty="0" smtClean="0"/>
              <a:t>SPEAR</a:t>
            </a:r>
            <a:r>
              <a:rPr lang="en-US" dirty="0"/>
              <a:t>-</a:t>
            </a:r>
            <a:r>
              <a:rPr lang="en-US" dirty="0" smtClean="0"/>
              <a:t>III</a:t>
            </a:r>
            <a:endParaRPr lang="en-US" dirty="0"/>
          </a:p>
          <a:p>
            <a:pPr lvl="1"/>
            <a:r>
              <a:rPr lang="en-US" dirty="0" smtClean="0"/>
              <a:t>Soleil</a:t>
            </a:r>
          </a:p>
          <a:p>
            <a:pPr lvl="1"/>
            <a:r>
              <a:rPr lang="en-US" dirty="0" smtClean="0"/>
              <a:t>Diamond</a:t>
            </a:r>
          </a:p>
          <a:p>
            <a:pPr lvl="1"/>
            <a:r>
              <a:rPr lang="en-US" dirty="0" smtClean="0"/>
              <a:t>APS</a:t>
            </a:r>
          </a:p>
          <a:p>
            <a:pPr lvl="1"/>
            <a:r>
              <a:rPr lang="en-US" dirty="0" smtClean="0"/>
              <a:t>PF </a:t>
            </a:r>
          </a:p>
          <a:p>
            <a:pPr lvl="1"/>
            <a:r>
              <a:rPr lang="en-US" dirty="0" smtClean="0"/>
              <a:t>NSLS </a:t>
            </a:r>
          </a:p>
          <a:p>
            <a:pPr lvl="1"/>
            <a:r>
              <a:rPr lang="en-US" dirty="0" smtClean="0"/>
              <a:t>BESSY </a:t>
            </a:r>
          </a:p>
          <a:p>
            <a:pPr lvl="1"/>
            <a:r>
              <a:rPr lang="en-US" dirty="0" smtClean="0"/>
              <a:t>Doris </a:t>
            </a:r>
          </a:p>
          <a:p>
            <a:pPr lvl="1"/>
            <a:r>
              <a:rPr lang="en-US" dirty="0" smtClean="0"/>
              <a:t>…</a:t>
            </a:r>
            <a:endParaRPr lang="en-US" dirty="0"/>
          </a:p>
          <a:p>
            <a:endParaRPr lang="en-US" sz="2200"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5" name="Slide Number Placeholder 4"/>
          <p:cNvSpPr>
            <a:spLocks noGrp="1"/>
          </p:cNvSpPr>
          <p:nvPr>
            <p:ph type="sldNum" sz="quarter" idx="12"/>
          </p:nvPr>
        </p:nvSpPr>
        <p:spPr/>
        <p:txBody>
          <a:bodyPr/>
          <a:lstStyle/>
          <a:p>
            <a:pPr>
              <a:defRPr/>
            </a:pPr>
            <a:fld id="{98CB3B5A-5052-4940-8887-DC0AFF3E24EA}" type="slidenum">
              <a:rPr lang="en-US" smtClean="0"/>
              <a:pPr>
                <a:defRPr/>
              </a:pPr>
              <a:t>31</a:t>
            </a:fld>
            <a:endParaRPr lang="en-US"/>
          </a:p>
        </p:txBody>
      </p:sp>
      <p:pic>
        <p:nvPicPr>
          <p:cNvPr id="7" name="Picture 6"/>
          <p:cNvPicPr>
            <a:picLocks noChangeAspect="1"/>
          </p:cNvPicPr>
          <p:nvPr/>
        </p:nvPicPr>
        <p:blipFill>
          <a:blip r:embed="rId2"/>
          <a:stretch>
            <a:fillRect/>
          </a:stretch>
        </p:blipFill>
        <p:spPr>
          <a:xfrm>
            <a:off x="3371578" y="2550125"/>
            <a:ext cx="4774412" cy="3206813"/>
          </a:xfrm>
          <a:prstGeom prst="rect">
            <a:avLst/>
          </a:prstGeom>
        </p:spPr>
      </p:pic>
      <p:sp>
        <p:nvSpPr>
          <p:cNvPr id="8" name="TextBox 7"/>
          <p:cNvSpPr txBox="1"/>
          <p:nvPr/>
        </p:nvSpPr>
        <p:spPr>
          <a:xfrm>
            <a:off x="3260525" y="5824987"/>
            <a:ext cx="5064495" cy="369332"/>
          </a:xfrm>
          <a:prstGeom prst="rect">
            <a:avLst/>
          </a:prstGeom>
          <a:noFill/>
        </p:spPr>
        <p:txBody>
          <a:bodyPr wrap="none" rtlCol="0">
            <a:spAutoFit/>
          </a:bodyPr>
          <a:lstStyle/>
          <a:p>
            <a:r>
              <a:rPr lang="en-US" sz="1800" dirty="0" smtClean="0">
                <a:solidFill>
                  <a:srgbClr val="C00000"/>
                </a:solidFill>
                <a:latin typeface="+mn-lt"/>
              </a:rPr>
              <a:t>European Synchrotron Radiation Facility (ESRF)</a:t>
            </a:r>
          </a:p>
        </p:txBody>
      </p:sp>
    </p:spTree>
    <p:extLst>
      <p:ext uri="{BB962C8B-B14F-4D97-AF65-F5344CB8AC3E}">
        <p14:creationId xmlns:p14="http://schemas.microsoft.com/office/powerpoint/2010/main" val="3515767059"/>
      </p:ext>
    </p:extLst>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Generation</a:t>
            </a:r>
            <a:endParaRPr lang="en-US" dirty="0"/>
          </a:p>
        </p:txBody>
      </p:sp>
      <p:sp>
        <p:nvSpPr>
          <p:cNvPr id="3" name="Content Placeholder 2"/>
          <p:cNvSpPr>
            <a:spLocks noGrp="1"/>
          </p:cNvSpPr>
          <p:nvPr>
            <p:ph idx="1"/>
          </p:nvPr>
        </p:nvSpPr>
        <p:spPr>
          <a:xfrm>
            <a:off x="503776" y="690225"/>
            <a:ext cx="8251825" cy="1613569"/>
          </a:xfrm>
        </p:spPr>
        <p:txBody>
          <a:bodyPr/>
          <a:lstStyle/>
          <a:p>
            <a:r>
              <a:rPr lang="en-US" dirty="0" smtClean="0"/>
              <a:t>Fourth Generation light sources generally utilize free electron lasers (FELs) to increase brightness by at least an order of magnitude over Third Generation light sources by using coherent production (see Bryant Garcia’s talk)</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32</a:t>
            </a:fld>
            <a:endParaRPr lang="en-US"/>
          </a:p>
        </p:txBody>
      </p:sp>
      <p:pic>
        <p:nvPicPr>
          <p:cNvPr id="7" name="Picture 6"/>
          <p:cNvPicPr>
            <a:picLocks noChangeAspect="1"/>
          </p:cNvPicPr>
          <p:nvPr/>
        </p:nvPicPr>
        <p:blipFill>
          <a:blip r:embed="rId2"/>
          <a:stretch>
            <a:fillRect/>
          </a:stretch>
        </p:blipFill>
        <p:spPr>
          <a:xfrm>
            <a:off x="1768611" y="2792995"/>
            <a:ext cx="5758432" cy="2781061"/>
          </a:xfrm>
          <a:prstGeom prst="rect">
            <a:avLst/>
          </a:prstGeom>
        </p:spPr>
      </p:pic>
    </p:spTree>
    <p:extLst>
      <p:ext uri="{BB962C8B-B14F-4D97-AF65-F5344CB8AC3E}">
        <p14:creationId xmlns:p14="http://schemas.microsoft.com/office/powerpoint/2010/main" val="1805043901"/>
      </p:ext>
    </p:extLst>
  </p:cSld>
  <p:clrMapOvr>
    <a:masterClrMapping/>
  </p:clrMapOvr>
  <p:transition xmlns:p14="http://schemas.microsoft.com/office/powerpoint/2010/mai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Big Thing in the US.</a:t>
            </a:r>
            <a:endParaRPr lang="en-US" dirty="0"/>
          </a:p>
        </p:txBody>
      </p:sp>
      <p:sp>
        <p:nvSpPr>
          <p:cNvPr id="3" name="Content Placeholder 2"/>
          <p:cNvSpPr>
            <a:spLocks noGrp="1"/>
          </p:cNvSpPr>
          <p:nvPr>
            <p:ph idx="1"/>
          </p:nvPr>
        </p:nvSpPr>
        <p:spPr>
          <a:xfrm>
            <a:off x="503776" y="690225"/>
            <a:ext cx="8251825" cy="647099"/>
          </a:xfrm>
        </p:spPr>
        <p:txBody>
          <a:bodyPr/>
          <a:lstStyle/>
          <a:p>
            <a:r>
              <a:rPr lang="en-US" dirty="0" smtClean="0"/>
              <a:t>LCLS-II at SLAC</a:t>
            </a:r>
          </a:p>
          <a:p>
            <a:pPr lvl="1"/>
            <a:r>
              <a:rPr lang="en-US" dirty="0" smtClean="0"/>
              <a:t>4 </a:t>
            </a:r>
            <a:r>
              <a:rPr lang="en-US" dirty="0" err="1" smtClean="0"/>
              <a:t>GeV</a:t>
            </a:r>
            <a:r>
              <a:rPr lang="en-US" dirty="0" smtClean="0"/>
              <a:t> superconducting </a:t>
            </a:r>
            <a:r>
              <a:rPr lang="en-US" dirty="0" err="1" smtClean="0"/>
              <a:t>linac</a:t>
            </a:r>
            <a:endParaRPr lang="en-US" dirty="0" smtClean="0"/>
          </a:p>
          <a:p>
            <a:pPr lvl="1"/>
            <a:r>
              <a:rPr lang="en-US" dirty="0" smtClean="0"/>
              <a:t>1 MHz operation</a:t>
            </a:r>
          </a:p>
          <a:p>
            <a:pPr lvl="1"/>
            <a:r>
              <a:rPr lang="en-US" dirty="0" smtClean="0"/>
              <a:t>X-rays up to 25 </a:t>
            </a:r>
            <a:r>
              <a:rPr lang="en-US" dirty="0" err="1" smtClean="0"/>
              <a:t>keV</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33</a:t>
            </a:fld>
            <a:endParaRPr lang="en-US"/>
          </a:p>
        </p:txBody>
      </p:sp>
      <p:pic>
        <p:nvPicPr>
          <p:cNvPr id="7" name="Picture 6"/>
          <p:cNvPicPr>
            <a:picLocks noChangeAspect="1"/>
          </p:cNvPicPr>
          <p:nvPr/>
        </p:nvPicPr>
        <p:blipFill>
          <a:blip r:embed="rId2"/>
          <a:stretch>
            <a:fillRect/>
          </a:stretch>
        </p:blipFill>
        <p:spPr>
          <a:xfrm>
            <a:off x="516975" y="2362923"/>
            <a:ext cx="8159282" cy="3267323"/>
          </a:xfrm>
          <a:prstGeom prst="rect">
            <a:avLst/>
          </a:prstGeom>
        </p:spPr>
      </p:pic>
    </p:spTree>
    <p:extLst>
      <p:ext uri="{BB962C8B-B14F-4D97-AF65-F5344CB8AC3E}">
        <p14:creationId xmlns:p14="http://schemas.microsoft.com/office/powerpoint/2010/main" val="2186237910"/>
      </p:ext>
    </p:extLst>
  </p:cSld>
  <p:clrMapOvr>
    <a:masterClrMapping/>
  </p:clrMapOvr>
  <p:transition xmlns:p14="http://schemas.microsoft.com/office/powerpoint/2010/mai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Evolution of Parameters</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6" name="Slide Number Placeholder 5"/>
          <p:cNvSpPr>
            <a:spLocks noGrp="1"/>
          </p:cNvSpPr>
          <p:nvPr>
            <p:ph type="sldNum" sz="quarter" idx="12"/>
          </p:nvPr>
        </p:nvSpPr>
        <p:spPr/>
        <p:txBody>
          <a:bodyPr/>
          <a:lstStyle/>
          <a:p>
            <a:pPr>
              <a:defRPr/>
            </a:pPr>
            <a:fld id="{FBC16510-01E7-4757-9488-65999956462C}" type="slidenum">
              <a:rPr lang="en-US" smtClean="0"/>
              <a:pPr>
                <a:defRPr/>
              </a:pPr>
              <a:t>34</a:t>
            </a:fld>
            <a:endParaRPr lang="en-US"/>
          </a:p>
        </p:txBody>
      </p:sp>
      <p:pic>
        <p:nvPicPr>
          <p:cNvPr id="2" name="Picture 1"/>
          <p:cNvPicPr>
            <a:picLocks noChangeAspect="1"/>
          </p:cNvPicPr>
          <p:nvPr/>
        </p:nvPicPr>
        <p:blipFill>
          <a:blip r:embed="rId2"/>
          <a:stretch>
            <a:fillRect/>
          </a:stretch>
        </p:blipFill>
        <p:spPr>
          <a:xfrm>
            <a:off x="1269961" y="650823"/>
            <a:ext cx="6696212" cy="5914987"/>
          </a:xfrm>
          <a:prstGeom prst="rect">
            <a:avLst/>
          </a:prstGeom>
        </p:spPr>
      </p:pic>
    </p:spTree>
    <p:extLst>
      <p:ext uri="{BB962C8B-B14F-4D97-AF65-F5344CB8AC3E}">
        <p14:creationId xmlns:p14="http://schemas.microsoft.com/office/powerpoint/2010/main" val="3252122969"/>
      </p:ext>
    </p:extLst>
  </p:cSld>
  <p:clrMapOvr>
    <a:masterClrMapping/>
  </p:clrMapOvr>
  <p:transition xmlns:p14="http://schemas.microsoft.com/office/powerpoint/2010/mai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53" y="366961"/>
            <a:ext cx="8262937" cy="441325"/>
          </a:xfrm>
        </p:spPr>
        <p:txBody>
          <a:bodyPr/>
          <a:lstStyle/>
          <a:p>
            <a:r>
              <a:rPr lang="en-US" dirty="0" smtClean="0"/>
              <a:t>Light Sources are a Huge (and growing) Industry</a:t>
            </a:r>
            <a:endParaRPr lang="en-US" dirty="0"/>
          </a:p>
        </p:txBody>
      </p:sp>
      <p:sp>
        <p:nvSpPr>
          <p:cNvPr id="3" name="Content Placeholder 2"/>
          <p:cNvSpPr>
            <a:spLocks noGrp="1"/>
          </p:cNvSpPr>
          <p:nvPr>
            <p:ph idx="1"/>
          </p:nvPr>
        </p:nvSpPr>
        <p:spPr>
          <a:xfrm>
            <a:off x="446088" y="5618085"/>
            <a:ext cx="8355012" cy="858914"/>
          </a:xfrm>
        </p:spPr>
        <p:txBody>
          <a:bodyPr/>
          <a:lstStyle/>
          <a:p>
            <a:r>
              <a:rPr lang="en-US" sz="1800" dirty="0" smtClean="0"/>
              <a:t>Wikipedia lists about 60 light sources worldwide</a:t>
            </a:r>
            <a:endParaRPr lang="en-US" sz="1800"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p>
        </p:txBody>
      </p:sp>
      <p:sp>
        <p:nvSpPr>
          <p:cNvPr id="6" name="Slide Number Placeholder 5"/>
          <p:cNvSpPr>
            <a:spLocks noGrp="1"/>
          </p:cNvSpPr>
          <p:nvPr>
            <p:ph type="sldNum" sz="quarter" idx="12"/>
          </p:nvPr>
        </p:nvSpPr>
        <p:spPr/>
        <p:txBody>
          <a:bodyPr/>
          <a:lstStyle/>
          <a:p>
            <a:pPr>
              <a:defRPr/>
            </a:pPr>
            <a:fld id="{FBC16510-01E7-4757-9488-65999956462C}" type="slidenum">
              <a:rPr lang="en-US" smtClean="0"/>
              <a:pPr>
                <a:defRPr/>
              </a:pPr>
              <a:t>35</a:t>
            </a:fld>
            <a:endParaRPr lang="en-US"/>
          </a:p>
        </p:txBody>
      </p:sp>
      <p:pic>
        <p:nvPicPr>
          <p:cNvPr id="7" name="Picture 4" descr="World_SR"/>
          <p:cNvPicPr>
            <a:picLocks noChangeAspect="1" noChangeArrowheads="1"/>
          </p:cNvPicPr>
          <p:nvPr/>
        </p:nvPicPr>
        <p:blipFill>
          <a:blip r:embed="rId2" cstate="print"/>
          <a:srcRect/>
          <a:stretch>
            <a:fillRect/>
          </a:stretch>
        </p:blipFill>
        <p:spPr bwMode="auto">
          <a:xfrm>
            <a:off x="1538005" y="1431940"/>
            <a:ext cx="5788044" cy="3840500"/>
          </a:xfrm>
          <a:prstGeom prst="rect">
            <a:avLst/>
          </a:prstGeom>
          <a:noFill/>
          <a:ln w="9525">
            <a:noFill/>
            <a:miter lim="800000"/>
            <a:headEnd/>
            <a:tailEnd/>
          </a:ln>
        </p:spPr>
      </p:pic>
    </p:spTree>
    <p:extLst>
      <p:ext uri="{BB962C8B-B14F-4D97-AF65-F5344CB8AC3E}">
        <p14:creationId xmlns:p14="http://schemas.microsoft.com/office/powerpoint/2010/main" val="944967653"/>
      </p:ext>
    </p:extLst>
  </p:cSld>
  <p:clrMapOvr>
    <a:masterClrMapping/>
  </p:clrMapOvr>
  <p:transition xmlns:p14="http://schemas.microsoft.com/office/powerpoint/2010/mai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Synchrotron Radiation</a:t>
            </a:r>
            <a:endParaRPr lang="en-US" dirty="0"/>
          </a:p>
        </p:txBody>
      </p:sp>
      <p:sp>
        <p:nvSpPr>
          <p:cNvPr id="6" name="Content Placeholder 5"/>
          <p:cNvSpPr>
            <a:spLocks noGrp="1"/>
          </p:cNvSpPr>
          <p:nvPr>
            <p:ph idx="1"/>
          </p:nvPr>
        </p:nvSpPr>
        <p:spPr>
          <a:xfrm>
            <a:off x="503776" y="690225"/>
            <a:ext cx="8251825" cy="833775"/>
          </a:xfrm>
        </p:spPr>
        <p:txBody>
          <a:bodyPr/>
          <a:lstStyle/>
          <a:p>
            <a:r>
              <a:rPr lang="en-US" dirty="0" smtClean="0"/>
              <a:t>Two competing effects</a:t>
            </a:r>
          </a:p>
          <a:p>
            <a:pPr lvl="1"/>
            <a:r>
              <a:rPr lang="en-US" dirty="0" smtClean="0"/>
              <a:t>Damping</a:t>
            </a:r>
          </a:p>
          <a:p>
            <a:pPr lvl="1"/>
            <a:endParaRPr lang="en-US" dirty="0"/>
          </a:p>
          <a:p>
            <a:pPr lvl="1"/>
            <a:endParaRPr lang="en-US" dirty="0" smtClean="0"/>
          </a:p>
          <a:p>
            <a:pPr lvl="1"/>
            <a:endParaRPr lang="en-US" dirty="0"/>
          </a:p>
          <a:p>
            <a:pPr lvl="1"/>
            <a:endParaRPr lang="en-US" dirty="0" smtClean="0"/>
          </a:p>
          <a:p>
            <a:pPr lvl="1"/>
            <a:r>
              <a:rPr lang="en-US" dirty="0" smtClean="0"/>
              <a:t>Quantum “heating” effects related to the statistics of the photons</a:t>
            </a:r>
            <a:endParaRPr lang="en-US" dirty="0"/>
          </a:p>
        </p:txBody>
      </p:sp>
      <p:sp>
        <p:nvSpPr>
          <p:cNvPr id="3" name="Date Placeholder 2"/>
          <p:cNvSpPr>
            <a:spLocks noGrp="1"/>
          </p:cNvSpPr>
          <p:nvPr>
            <p:ph type="dt" sz="half" idx="10"/>
          </p:nvPr>
        </p:nvSpPr>
        <p:spPr/>
        <p:txBody>
          <a:bodyPr/>
          <a:lstStyle/>
          <a:p>
            <a:pPr>
              <a:defRPr/>
            </a:pPr>
            <a:r>
              <a:rPr lang="en-US" smtClean="0"/>
              <a:t>USPAS, Ft. Collins, CO June 13-24, 2016</a:t>
            </a:r>
            <a:endParaRPr lang="en-US" dirty="0"/>
          </a:p>
        </p:txBody>
      </p:sp>
      <p:sp>
        <p:nvSpPr>
          <p:cNvPr id="4" name="Footer Placeholder 3"/>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05233276"/>
              </p:ext>
            </p:extLst>
          </p:nvPr>
        </p:nvGraphicFramePr>
        <p:xfrm>
          <a:off x="2825750" y="1295400"/>
          <a:ext cx="1663700" cy="1066800"/>
        </p:xfrm>
        <a:graphic>
          <a:graphicData uri="http://schemas.openxmlformats.org/presentationml/2006/ole">
            <mc:AlternateContent xmlns:mc="http://schemas.openxmlformats.org/markup-compatibility/2006">
              <mc:Choice xmlns:v="urn:schemas-microsoft-com:vml" Requires="v">
                <p:oleObj spid="_x0000_s629811" name="Equation" r:id="rId3" imgW="673100" imgH="431800" progId="Equation.DSMT4">
                  <p:embed/>
                </p:oleObj>
              </mc:Choice>
              <mc:Fallback>
                <p:oleObj name="Equation" r:id="rId3" imgW="673100" imgH="431800" progId="Equation.DSMT4">
                  <p:embed/>
                  <p:pic>
                    <p:nvPicPr>
                      <p:cNvPr id="0" name=""/>
                      <p:cNvPicPr/>
                      <p:nvPr/>
                    </p:nvPicPr>
                    <p:blipFill>
                      <a:blip r:embed="rId4"/>
                      <a:stretch>
                        <a:fillRect/>
                      </a:stretch>
                    </p:blipFill>
                    <p:spPr>
                      <a:xfrm>
                        <a:off x="2825750" y="1295400"/>
                        <a:ext cx="1663700" cy="1066800"/>
                      </a:xfrm>
                      <a:prstGeom prst="rect">
                        <a:avLst/>
                      </a:prstGeom>
                    </p:spPr>
                  </p:pic>
                </p:oleObj>
              </mc:Fallback>
            </mc:AlternateContent>
          </a:graphicData>
        </a:graphic>
      </p:graphicFrame>
      <p:sp>
        <p:nvSpPr>
          <p:cNvPr id="9" name="TextBox 8"/>
          <p:cNvSpPr txBox="1"/>
          <p:nvPr/>
        </p:nvSpPr>
        <p:spPr>
          <a:xfrm>
            <a:off x="457200" y="1981200"/>
            <a:ext cx="1981200" cy="369332"/>
          </a:xfrm>
          <a:prstGeom prst="rect">
            <a:avLst/>
          </a:prstGeom>
          <a:noFill/>
        </p:spPr>
        <p:txBody>
          <a:bodyPr wrap="square" rtlCol="0">
            <a:spAutoFit/>
          </a:bodyPr>
          <a:lstStyle/>
          <a:p>
            <a:pPr algn="r"/>
            <a:r>
              <a:rPr lang="en-US" sz="1800" dirty="0" smtClean="0">
                <a:solidFill>
                  <a:srgbClr val="C00000"/>
                </a:solidFill>
                <a:latin typeface="+mn-lt"/>
              </a:rPr>
              <a:t>damping time</a:t>
            </a:r>
          </a:p>
        </p:txBody>
      </p:sp>
      <p:sp>
        <p:nvSpPr>
          <p:cNvPr id="10" name="TextBox 9"/>
          <p:cNvSpPr txBox="1"/>
          <p:nvPr/>
        </p:nvSpPr>
        <p:spPr>
          <a:xfrm>
            <a:off x="1600200" y="2514600"/>
            <a:ext cx="1981200" cy="369332"/>
          </a:xfrm>
          <a:prstGeom prst="rect">
            <a:avLst/>
          </a:prstGeom>
          <a:noFill/>
        </p:spPr>
        <p:txBody>
          <a:bodyPr wrap="square" rtlCol="0">
            <a:spAutoFit/>
          </a:bodyPr>
          <a:lstStyle/>
          <a:p>
            <a:pPr algn="r"/>
            <a:r>
              <a:rPr lang="en-US" sz="1800" dirty="0" smtClean="0">
                <a:solidFill>
                  <a:srgbClr val="C00000"/>
                </a:solidFill>
                <a:latin typeface="+mn-lt"/>
              </a:rPr>
              <a:t>period</a:t>
            </a:r>
          </a:p>
        </p:txBody>
      </p:sp>
      <p:sp>
        <p:nvSpPr>
          <p:cNvPr id="11" name="TextBox 10"/>
          <p:cNvSpPr txBox="1"/>
          <p:nvPr/>
        </p:nvSpPr>
        <p:spPr>
          <a:xfrm>
            <a:off x="4935822" y="937587"/>
            <a:ext cx="1981200" cy="369332"/>
          </a:xfrm>
          <a:prstGeom prst="rect">
            <a:avLst/>
          </a:prstGeom>
          <a:noFill/>
        </p:spPr>
        <p:txBody>
          <a:bodyPr wrap="square" rtlCol="0">
            <a:spAutoFit/>
          </a:bodyPr>
          <a:lstStyle/>
          <a:p>
            <a:r>
              <a:rPr lang="en-US" sz="1800" dirty="0" smtClean="0">
                <a:solidFill>
                  <a:srgbClr val="C00000"/>
                </a:solidFill>
                <a:latin typeface="+mn-lt"/>
              </a:rPr>
              <a:t>energy</a:t>
            </a:r>
          </a:p>
        </p:txBody>
      </p:sp>
      <p:sp>
        <p:nvSpPr>
          <p:cNvPr id="12" name="TextBox 11"/>
          <p:cNvSpPr txBox="1"/>
          <p:nvPr/>
        </p:nvSpPr>
        <p:spPr>
          <a:xfrm>
            <a:off x="4991849" y="2320339"/>
            <a:ext cx="2667000" cy="369332"/>
          </a:xfrm>
          <a:prstGeom prst="rect">
            <a:avLst/>
          </a:prstGeom>
          <a:noFill/>
        </p:spPr>
        <p:txBody>
          <a:bodyPr wrap="square" rtlCol="0">
            <a:spAutoFit/>
          </a:bodyPr>
          <a:lstStyle/>
          <a:p>
            <a:r>
              <a:rPr lang="en-US" sz="1800" dirty="0" smtClean="0">
                <a:solidFill>
                  <a:srgbClr val="C00000"/>
                </a:solidFill>
                <a:latin typeface="+mn-lt"/>
              </a:rPr>
              <a:t>energy lost per turn</a:t>
            </a:r>
          </a:p>
        </p:txBody>
      </p:sp>
      <p:cxnSp>
        <p:nvCxnSpPr>
          <p:cNvPr id="14" name="Straight Arrow Connector 13"/>
          <p:cNvCxnSpPr/>
          <p:nvPr/>
        </p:nvCxnSpPr>
        <p:spPr>
          <a:xfrm flipV="1">
            <a:off x="2550453" y="1905000"/>
            <a:ext cx="228600" cy="26086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377467" y="2041734"/>
            <a:ext cx="304800" cy="3048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425592" y="2228474"/>
            <a:ext cx="355340" cy="217811"/>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444268" y="1271644"/>
            <a:ext cx="304800" cy="1963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248380163"/>
              </p:ext>
            </p:extLst>
          </p:nvPr>
        </p:nvGraphicFramePr>
        <p:xfrm>
          <a:off x="2133600" y="3581400"/>
          <a:ext cx="5113338" cy="784225"/>
        </p:xfrm>
        <a:graphic>
          <a:graphicData uri="http://schemas.openxmlformats.org/presentationml/2006/ole">
            <mc:AlternateContent xmlns:mc="http://schemas.openxmlformats.org/markup-compatibility/2006">
              <mc:Choice xmlns:v="urn:schemas-microsoft-com:vml" Requires="v">
                <p:oleObj spid="_x0000_s629812" name="Equation" r:id="rId5" imgW="2070100" imgH="317500" progId="Equation.DSMT4">
                  <p:embed/>
                </p:oleObj>
              </mc:Choice>
              <mc:Fallback>
                <p:oleObj name="Equation" r:id="rId5" imgW="2070100" imgH="317500" progId="Equation.DSMT4">
                  <p:embed/>
                  <p:pic>
                    <p:nvPicPr>
                      <p:cNvPr id="0" name=""/>
                      <p:cNvPicPr/>
                      <p:nvPr/>
                    </p:nvPicPr>
                    <p:blipFill>
                      <a:blip r:embed="rId6"/>
                      <a:stretch>
                        <a:fillRect/>
                      </a:stretch>
                    </p:blipFill>
                    <p:spPr>
                      <a:xfrm>
                        <a:off x="2133600" y="3581400"/>
                        <a:ext cx="5113338" cy="784225"/>
                      </a:xfrm>
                      <a:prstGeom prst="rect">
                        <a:avLst/>
                      </a:prstGeom>
                    </p:spPr>
                  </p:pic>
                </p:oleObj>
              </mc:Fallback>
            </mc:AlternateContent>
          </a:graphicData>
        </a:graphic>
      </p:graphicFrame>
      <p:sp>
        <p:nvSpPr>
          <p:cNvPr id="24" name="TextBox 23"/>
          <p:cNvSpPr txBox="1"/>
          <p:nvPr/>
        </p:nvSpPr>
        <p:spPr>
          <a:xfrm>
            <a:off x="457200" y="4419600"/>
            <a:ext cx="2133600" cy="646331"/>
          </a:xfrm>
          <a:prstGeom prst="rect">
            <a:avLst/>
          </a:prstGeom>
          <a:noFill/>
        </p:spPr>
        <p:txBody>
          <a:bodyPr wrap="square" rtlCol="0">
            <a:spAutoFit/>
          </a:bodyPr>
          <a:lstStyle/>
          <a:p>
            <a:pPr algn="r"/>
            <a:r>
              <a:rPr lang="en-US" sz="1800" dirty="0" smtClean="0">
                <a:solidFill>
                  <a:srgbClr val="C00000"/>
                </a:solidFill>
                <a:latin typeface="+mn-lt"/>
              </a:rPr>
              <a:t>Number of photons per period</a:t>
            </a:r>
          </a:p>
        </p:txBody>
      </p:sp>
      <p:cxnSp>
        <p:nvCxnSpPr>
          <p:cNvPr id="25" name="Straight Arrow Connector 24"/>
          <p:cNvCxnSpPr/>
          <p:nvPr/>
        </p:nvCxnSpPr>
        <p:spPr>
          <a:xfrm flipV="1">
            <a:off x="2133600" y="4191000"/>
            <a:ext cx="152400" cy="3048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276600" y="4648200"/>
            <a:ext cx="2133600" cy="646331"/>
          </a:xfrm>
          <a:prstGeom prst="rect">
            <a:avLst/>
          </a:prstGeom>
          <a:noFill/>
        </p:spPr>
        <p:txBody>
          <a:bodyPr wrap="square" rtlCol="0">
            <a:spAutoFit/>
          </a:bodyPr>
          <a:lstStyle/>
          <a:p>
            <a:r>
              <a:rPr lang="en-US" sz="1800" dirty="0" smtClean="0">
                <a:solidFill>
                  <a:srgbClr val="C00000"/>
                </a:solidFill>
                <a:latin typeface="+mn-lt"/>
              </a:rPr>
              <a:t>Rate of photon emission</a:t>
            </a:r>
          </a:p>
        </p:txBody>
      </p:sp>
      <p:cxnSp>
        <p:nvCxnSpPr>
          <p:cNvPr id="28" name="Straight Arrow Connector 27"/>
          <p:cNvCxnSpPr/>
          <p:nvPr/>
        </p:nvCxnSpPr>
        <p:spPr>
          <a:xfrm flipH="1" flipV="1">
            <a:off x="3276600" y="4191000"/>
            <a:ext cx="152400" cy="3810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705600" y="4648200"/>
            <a:ext cx="1828800" cy="646331"/>
          </a:xfrm>
          <a:prstGeom prst="rect">
            <a:avLst/>
          </a:prstGeom>
          <a:noFill/>
        </p:spPr>
        <p:txBody>
          <a:bodyPr wrap="square" rtlCol="0">
            <a:spAutoFit/>
          </a:bodyPr>
          <a:lstStyle/>
          <a:p>
            <a:r>
              <a:rPr lang="en-US" sz="1800" dirty="0" smtClean="0">
                <a:solidFill>
                  <a:srgbClr val="C00000"/>
                </a:solidFill>
                <a:latin typeface="+mn-lt"/>
              </a:rPr>
              <a:t>Average photon energy</a:t>
            </a:r>
          </a:p>
        </p:txBody>
      </p:sp>
      <p:cxnSp>
        <p:nvCxnSpPr>
          <p:cNvPr id="31" name="Straight Arrow Connector 30"/>
          <p:cNvCxnSpPr/>
          <p:nvPr/>
        </p:nvCxnSpPr>
        <p:spPr>
          <a:xfrm flipH="1" flipV="1">
            <a:off x="6934200" y="4343400"/>
            <a:ext cx="152400" cy="3810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9217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Spectrum of Synchrotron Radiation</a:t>
            </a:r>
            <a:endParaRPr lang="en-US" dirty="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5</a:t>
            </a:fld>
            <a:endParaRPr lang="en-US"/>
          </a:p>
        </p:txBody>
      </p:sp>
      <p:sp>
        <p:nvSpPr>
          <p:cNvPr id="7" name="TextBox 6"/>
          <p:cNvSpPr txBox="1"/>
          <p:nvPr/>
        </p:nvSpPr>
        <p:spPr>
          <a:xfrm>
            <a:off x="550577" y="679783"/>
            <a:ext cx="8153400" cy="400110"/>
          </a:xfrm>
          <a:prstGeom prst="rect">
            <a:avLst/>
          </a:prstGeom>
          <a:noFill/>
        </p:spPr>
        <p:txBody>
          <a:bodyPr wrap="square" rtlCol="0">
            <a:spAutoFit/>
          </a:bodyPr>
          <a:lstStyle/>
          <a:p>
            <a:r>
              <a:rPr lang="en-US" sz="2000" dirty="0" smtClean="0">
                <a:solidFill>
                  <a:srgbClr val="C00000"/>
                </a:solidFill>
                <a:latin typeface="+mn-lt"/>
              </a:rPr>
              <a:t>The power spectrum of radiation is given by</a:t>
            </a:r>
          </a:p>
        </p:txBody>
      </p:sp>
      <p:graphicFrame>
        <p:nvGraphicFramePr>
          <p:cNvPr id="8" name="Object 7"/>
          <p:cNvGraphicFramePr>
            <a:graphicFrameLocks noChangeAspect="1"/>
          </p:cNvGraphicFramePr>
          <p:nvPr>
            <p:extLst>
              <p:ext uri="{D42A27DB-BD31-4B8C-83A1-F6EECF244321}">
                <p14:modId xmlns:p14="http://schemas.microsoft.com/office/powerpoint/2010/main" val="2240746009"/>
              </p:ext>
            </p:extLst>
          </p:nvPr>
        </p:nvGraphicFramePr>
        <p:xfrm>
          <a:off x="3451225" y="1230352"/>
          <a:ext cx="4343400" cy="1005811"/>
        </p:xfrm>
        <a:graphic>
          <a:graphicData uri="http://schemas.openxmlformats.org/presentationml/2006/ole">
            <mc:AlternateContent xmlns:mc="http://schemas.openxmlformats.org/markup-compatibility/2006">
              <mc:Choice xmlns:v="urn:schemas-microsoft-com:vml" Requires="v">
                <p:oleObj spid="_x0000_s630869" name="Equation" r:id="rId3" imgW="2032000" imgH="469900" progId="Equation.DSMT4">
                  <p:embed/>
                </p:oleObj>
              </mc:Choice>
              <mc:Fallback>
                <p:oleObj name="Equation" r:id="rId3" imgW="2032000" imgH="469900" progId="Equation.DSMT4">
                  <p:embed/>
                  <p:pic>
                    <p:nvPicPr>
                      <p:cNvPr id="0" name=""/>
                      <p:cNvPicPr/>
                      <p:nvPr/>
                    </p:nvPicPr>
                    <p:blipFill>
                      <a:blip r:embed="rId4"/>
                      <a:stretch>
                        <a:fillRect/>
                      </a:stretch>
                    </p:blipFill>
                    <p:spPr>
                      <a:xfrm>
                        <a:off x="3451225" y="1230352"/>
                        <a:ext cx="4343400" cy="1005811"/>
                      </a:xfrm>
                      <a:prstGeom prst="rect">
                        <a:avLst/>
                      </a:prstGeom>
                    </p:spPr>
                  </p:pic>
                </p:oleObj>
              </mc:Fallback>
            </mc:AlternateContent>
          </a:graphicData>
        </a:graphic>
      </p:graphicFrame>
      <p:sp>
        <p:nvSpPr>
          <p:cNvPr id="9" name="Oval 8"/>
          <p:cNvSpPr/>
          <p:nvPr/>
        </p:nvSpPr>
        <p:spPr>
          <a:xfrm>
            <a:off x="6042871" y="1476122"/>
            <a:ext cx="624288" cy="609600"/>
          </a:xfrm>
          <a:prstGeom prst="ellips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6370939" y="2594431"/>
            <a:ext cx="2362200" cy="381000"/>
          </a:xfrm>
          <a:prstGeom prst="rect">
            <a:avLst/>
          </a:prstGeom>
          <a:noFill/>
        </p:spPr>
        <p:txBody>
          <a:bodyPr wrap="square" rtlCol="0">
            <a:spAutoFit/>
          </a:bodyPr>
          <a:lstStyle/>
          <a:p>
            <a:r>
              <a:rPr lang="en-US" sz="1800" dirty="0" smtClean="0">
                <a:solidFill>
                  <a:srgbClr val="C00000"/>
                </a:solidFill>
                <a:latin typeface="+mn-lt"/>
              </a:rPr>
              <a:t>“critical frequency”</a:t>
            </a:r>
          </a:p>
        </p:txBody>
      </p:sp>
      <p:cxnSp>
        <p:nvCxnSpPr>
          <p:cNvPr id="12" name="Straight Arrow Connector 11"/>
          <p:cNvCxnSpPr/>
          <p:nvPr/>
        </p:nvCxnSpPr>
        <p:spPr>
          <a:xfrm flipH="1" flipV="1">
            <a:off x="6480405" y="2128829"/>
            <a:ext cx="130728" cy="26143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5"/>
          <a:srcRect b="26390"/>
          <a:stretch/>
        </p:blipFill>
        <p:spPr>
          <a:xfrm>
            <a:off x="573943" y="1752600"/>
            <a:ext cx="3769457" cy="2520667"/>
          </a:xfrm>
          <a:prstGeom prst="rect">
            <a:avLst/>
          </a:prstGeom>
        </p:spPr>
      </p:pic>
      <p:pic>
        <p:nvPicPr>
          <p:cNvPr id="14" name="Picture 13"/>
          <p:cNvPicPr>
            <a:picLocks noChangeAspect="1"/>
          </p:cNvPicPr>
          <p:nvPr/>
        </p:nvPicPr>
        <p:blipFill rotWithShape="1">
          <a:blip r:embed="rId6"/>
          <a:srcRect t="72063"/>
          <a:stretch/>
        </p:blipFill>
        <p:spPr>
          <a:xfrm>
            <a:off x="2362200" y="2590800"/>
            <a:ext cx="3602989" cy="914400"/>
          </a:xfrm>
          <a:prstGeom prst="rect">
            <a:avLst/>
          </a:prstGeom>
        </p:spPr>
      </p:pic>
      <p:cxnSp>
        <p:nvCxnSpPr>
          <p:cNvPr id="15" name="Straight Arrow Connector 14"/>
          <p:cNvCxnSpPr/>
          <p:nvPr/>
        </p:nvCxnSpPr>
        <p:spPr>
          <a:xfrm flipH="1">
            <a:off x="2133601" y="3048000"/>
            <a:ext cx="533400" cy="762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3901420429"/>
              </p:ext>
            </p:extLst>
          </p:nvPr>
        </p:nvGraphicFramePr>
        <p:xfrm>
          <a:off x="904914" y="4834422"/>
          <a:ext cx="1222375" cy="1004887"/>
        </p:xfrm>
        <a:graphic>
          <a:graphicData uri="http://schemas.openxmlformats.org/presentationml/2006/ole">
            <mc:AlternateContent xmlns:mc="http://schemas.openxmlformats.org/markup-compatibility/2006">
              <mc:Choice xmlns:v="urn:schemas-microsoft-com:vml" Requires="v">
                <p:oleObj spid="_x0000_s630870" name="Equation" r:id="rId7" imgW="495300" imgH="406400" progId="Equation.DSMT4">
                  <p:embed/>
                </p:oleObj>
              </mc:Choice>
              <mc:Fallback>
                <p:oleObj name="Equation" r:id="rId7" imgW="495300" imgH="406400" progId="Equation.DSMT4">
                  <p:embed/>
                  <p:pic>
                    <p:nvPicPr>
                      <p:cNvPr id="0" name=""/>
                      <p:cNvPicPr/>
                      <p:nvPr/>
                    </p:nvPicPr>
                    <p:blipFill>
                      <a:blip r:embed="rId8"/>
                      <a:stretch>
                        <a:fillRect/>
                      </a:stretch>
                    </p:blipFill>
                    <p:spPr>
                      <a:xfrm>
                        <a:off x="904914" y="4834422"/>
                        <a:ext cx="1222375" cy="100488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808445918"/>
              </p:ext>
            </p:extLst>
          </p:nvPr>
        </p:nvGraphicFramePr>
        <p:xfrm>
          <a:off x="6213995" y="3710235"/>
          <a:ext cx="2470120" cy="2185901"/>
        </p:xfrm>
        <a:graphic>
          <a:graphicData uri="http://schemas.openxmlformats.org/presentationml/2006/ole">
            <mc:AlternateContent xmlns:mc="http://schemas.openxmlformats.org/markup-compatibility/2006">
              <mc:Choice xmlns:v="urn:schemas-microsoft-com:vml" Requires="v">
                <p:oleObj spid="_x0000_s630871" name="Equation" r:id="rId9" imgW="1219200" imgH="1079500" progId="Equation.DSMT4">
                  <p:embed/>
                </p:oleObj>
              </mc:Choice>
              <mc:Fallback>
                <p:oleObj name="Equation" r:id="rId9" imgW="1219200" imgH="1079500" progId="Equation.DSMT4">
                  <p:embed/>
                  <p:pic>
                    <p:nvPicPr>
                      <p:cNvPr id="0" name=""/>
                      <p:cNvPicPr/>
                      <p:nvPr/>
                    </p:nvPicPr>
                    <p:blipFill>
                      <a:blip r:embed="rId10"/>
                      <a:stretch>
                        <a:fillRect/>
                      </a:stretch>
                    </p:blipFill>
                    <p:spPr>
                      <a:xfrm>
                        <a:off x="6213995" y="3710235"/>
                        <a:ext cx="2470120" cy="2185901"/>
                      </a:xfrm>
                      <a:prstGeom prst="rect">
                        <a:avLst/>
                      </a:prstGeom>
                    </p:spPr>
                  </p:pic>
                </p:oleObj>
              </mc:Fallback>
            </mc:AlternateContent>
          </a:graphicData>
        </a:graphic>
      </p:graphicFrame>
      <p:cxnSp>
        <p:nvCxnSpPr>
          <p:cNvPr id="20" name="Straight Arrow Connector 19"/>
          <p:cNvCxnSpPr/>
          <p:nvPr/>
        </p:nvCxnSpPr>
        <p:spPr>
          <a:xfrm flipV="1">
            <a:off x="5415900" y="4292773"/>
            <a:ext cx="716507" cy="431731"/>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60363" y="4443351"/>
            <a:ext cx="3368285" cy="400110"/>
          </a:xfrm>
          <a:prstGeom prst="rect">
            <a:avLst/>
          </a:prstGeom>
          <a:noFill/>
        </p:spPr>
        <p:txBody>
          <a:bodyPr wrap="square" rtlCol="0">
            <a:spAutoFit/>
          </a:bodyPr>
          <a:lstStyle/>
          <a:p>
            <a:r>
              <a:rPr lang="en-US" sz="2000" dirty="0" smtClean="0">
                <a:solidFill>
                  <a:srgbClr val="C00000"/>
                </a:solidFill>
                <a:latin typeface="+mn-lt"/>
              </a:rPr>
              <a:t>Differential photon rate</a:t>
            </a:r>
          </a:p>
        </p:txBody>
      </p:sp>
      <p:sp>
        <p:nvSpPr>
          <p:cNvPr id="26" name="TextBox 25"/>
          <p:cNvSpPr txBox="1"/>
          <p:nvPr/>
        </p:nvSpPr>
        <p:spPr>
          <a:xfrm>
            <a:off x="3305567" y="4782289"/>
            <a:ext cx="2685267" cy="369332"/>
          </a:xfrm>
          <a:prstGeom prst="rect">
            <a:avLst/>
          </a:prstGeom>
          <a:noFill/>
        </p:spPr>
        <p:txBody>
          <a:bodyPr wrap="square" rtlCol="0">
            <a:spAutoFit/>
          </a:bodyPr>
          <a:lstStyle/>
          <a:p>
            <a:pPr algn="r"/>
            <a:r>
              <a:rPr lang="en-US" sz="1800" dirty="0" smtClean="0">
                <a:solidFill>
                  <a:srgbClr val="C00000"/>
                </a:solidFill>
                <a:latin typeface="+mn-lt"/>
              </a:rPr>
              <a:t>“critical wavelength”</a:t>
            </a:r>
          </a:p>
        </p:txBody>
      </p:sp>
      <p:cxnSp>
        <p:nvCxnSpPr>
          <p:cNvPr id="27" name="Straight Arrow Connector 26"/>
          <p:cNvCxnSpPr/>
          <p:nvPr/>
        </p:nvCxnSpPr>
        <p:spPr>
          <a:xfrm flipV="1">
            <a:off x="5530949" y="5154783"/>
            <a:ext cx="716507" cy="431731"/>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420616" y="5644299"/>
            <a:ext cx="2685267" cy="369332"/>
          </a:xfrm>
          <a:prstGeom prst="rect">
            <a:avLst/>
          </a:prstGeom>
          <a:noFill/>
        </p:spPr>
        <p:txBody>
          <a:bodyPr wrap="square" rtlCol="0">
            <a:spAutoFit/>
          </a:bodyPr>
          <a:lstStyle/>
          <a:p>
            <a:pPr algn="r"/>
            <a:r>
              <a:rPr lang="en-US" sz="1800" dirty="0" smtClean="0">
                <a:solidFill>
                  <a:srgbClr val="C00000"/>
                </a:solidFill>
                <a:latin typeface="+mn-lt"/>
              </a:rPr>
              <a:t>“critical energy”</a:t>
            </a:r>
          </a:p>
        </p:txBody>
      </p:sp>
      <p:sp>
        <p:nvSpPr>
          <p:cNvPr id="22" name="TextBox 21"/>
          <p:cNvSpPr txBox="1"/>
          <p:nvPr/>
        </p:nvSpPr>
        <p:spPr>
          <a:xfrm>
            <a:off x="4484199" y="3315215"/>
            <a:ext cx="1314916" cy="461665"/>
          </a:xfrm>
          <a:prstGeom prst="rect">
            <a:avLst/>
          </a:prstGeom>
          <a:noFill/>
        </p:spPr>
        <p:txBody>
          <a:bodyPr wrap="square" rtlCol="0">
            <a:spAutoFit/>
          </a:bodyPr>
          <a:lstStyle/>
          <a:p>
            <a:r>
              <a:rPr lang="en-US" sz="1200" dirty="0" smtClean="0">
                <a:solidFill>
                  <a:srgbClr val="C00000"/>
                </a:solidFill>
                <a:latin typeface="+mn-lt"/>
              </a:rPr>
              <a:t>Modified Bessel Function</a:t>
            </a:r>
          </a:p>
        </p:txBody>
      </p:sp>
    </p:spTree>
    <p:extLst>
      <p:ext uri="{BB962C8B-B14F-4D97-AF65-F5344CB8AC3E}">
        <p14:creationId xmlns:p14="http://schemas.microsoft.com/office/powerpoint/2010/main" val="369382777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8257" y="124288"/>
            <a:ext cx="8513342" cy="454604"/>
          </a:xfrm>
        </p:spPr>
        <p:txBody>
          <a:bodyPr/>
          <a:lstStyle/>
          <a:p>
            <a:r>
              <a:rPr lang="en-US" dirty="0" smtClean="0"/>
              <a:t>Some Handy Numbers (don’t bother to memorize)</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6</a:t>
            </a:fld>
            <a:endParaRPr lang="en-US"/>
          </a:p>
        </p:txBody>
      </p:sp>
      <p:sp>
        <p:nvSpPr>
          <p:cNvPr id="6" name="TextBox 5"/>
          <p:cNvSpPr txBox="1"/>
          <p:nvPr/>
        </p:nvSpPr>
        <p:spPr>
          <a:xfrm>
            <a:off x="628276" y="752974"/>
            <a:ext cx="2209800" cy="369332"/>
          </a:xfrm>
          <a:prstGeom prst="rect">
            <a:avLst/>
          </a:prstGeom>
          <a:noFill/>
        </p:spPr>
        <p:txBody>
          <a:bodyPr wrap="square" rtlCol="0">
            <a:spAutoFit/>
          </a:bodyPr>
          <a:lstStyle/>
          <a:p>
            <a:r>
              <a:rPr lang="en-US" sz="1800" dirty="0" smtClean="0">
                <a:solidFill>
                  <a:srgbClr val="C00000"/>
                </a:solidFill>
                <a:latin typeface="+mn-lt"/>
              </a:rPr>
              <a:t>The total rate is:</a:t>
            </a:r>
          </a:p>
        </p:txBody>
      </p:sp>
      <p:graphicFrame>
        <p:nvGraphicFramePr>
          <p:cNvPr id="7" name="Object 6"/>
          <p:cNvGraphicFramePr>
            <a:graphicFrameLocks noChangeAspect="1"/>
          </p:cNvGraphicFramePr>
          <p:nvPr>
            <p:extLst>
              <p:ext uri="{D42A27DB-BD31-4B8C-83A1-F6EECF244321}">
                <p14:modId xmlns:p14="http://schemas.microsoft.com/office/powerpoint/2010/main" val="4272325192"/>
              </p:ext>
            </p:extLst>
          </p:nvPr>
        </p:nvGraphicFramePr>
        <p:xfrm>
          <a:off x="3273604" y="619249"/>
          <a:ext cx="3124200" cy="925360"/>
        </p:xfrm>
        <a:graphic>
          <a:graphicData uri="http://schemas.openxmlformats.org/presentationml/2006/ole">
            <mc:AlternateContent xmlns:mc="http://schemas.openxmlformats.org/markup-compatibility/2006">
              <mc:Choice xmlns:v="urn:schemas-microsoft-com:vml" Requires="v">
                <p:oleObj spid="_x0000_s631946" name="Equation" r:id="rId3" imgW="1587500" imgH="469900" progId="Equation.DSMT4">
                  <p:embed/>
                </p:oleObj>
              </mc:Choice>
              <mc:Fallback>
                <p:oleObj name="Equation" r:id="rId3" imgW="1587500" imgH="469900" progId="Equation.DSMT4">
                  <p:embed/>
                  <p:pic>
                    <p:nvPicPr>
                      <p:cNvPr id="0" name=""/>
                      <p:cNvPicPr/>
                      <p:nvPr/>
                    </p:nvPicPr>
                    <p:blipFill>
                      <a:blip r:embed="rId4"/>
                      <a:stretch>
                        <a:fillRect/>
                      </a:stretch>
                    </p:blipFill>
                    <p:spPr>
                      <a:xfrm>
                        <a:off x="3273604" y="619249"/>
                        <a:ext cx="3124200" cy="925360"/>
                      </a:xfrm>
                      <a:prstGeom prst="rect">
                        <a:avLst/>
                      </a:prstGeom>
                    </p:spPr>
                  </p:pic>
                </p:oleObj>
              </mc:Fallback>
            </mc:AlternateContent>
          </a:graphicData>
        </a:graphic>
      </p:graphicFrame>
      <p:sp>
        <p:nvSpPr>
          <p:cNvPr id="8" name="TextBox 7"/>
          <p:cNvSpPr txBox="1"/>
          <p:nvPr/>
        </p:nvSpPr>
        <p:spPr>
          <a:xfrm>
            <a:off x="534899" y="1760744"/>
            <a:ext cx="2209800" cy="646331"/>
          </a:xfrm>
          <a:prstGeom prst="rect">
            <a:avLst/>
          </a:prstGeom>
          <a:noFill/>
        </p:spPr>
        <p:txBody>
          <a:bodyPr wrap="square" rtlCol="0">
            <a:spAutoFit/>
          </a:bodyPr>
          <a:lstStyle/>
          <a:p>
            <a:r>
              <a:rPr lang="en-US" sz="1800" dirty="0" smtClean="0">
                <a:solidFill>
                  <a:srgbClr val="C00000"/>
                </a:solidFill>
                <a:latin typeface="+mn-lt"/>
              </a:rPr>
              <a:t>The mean photon energy is then</a:t>
            </a:r>
          </a:p>
        </p:txBody>
      </p:sp>
      <p:graphicFrame>
        <p:nvGraphicFramePr>
          <p:cNvPr id="9" name="Object 8"/>
          <p:cNvGraphicFramePr>
            <a:graphicFrameLocks noChangeAspect="1"/>
          </p:cNvGraphicFramePr>
          <p:nvPr>
            <p:extLst>
              <p:ext uri="{D42A27DB-BD31-4B8C-83A1-F6EECF244321}">
                <p14:modId xmlns:p14="http://schemas.microsoft.com/office/powerpoint/2010/main" val="327507617"/>
              </p:ext>
            </p:extLst>
          </p:nvPr>
        </p:nvGraphicFramePr>
        <p:xfrm>
          <a:off x="3295650" y="1741488"/>
          <a:ext cx="2087563" cy="735012"/>
        </p:xfrm>
        <a:graphic>
          <a:graphicData uri="http://schemas.openxmlformats.org/presentationml/2006/ole">
            <mc:AlternateContent xmlns:mc="http://schemas.openxmlformats.org/markup-compatibility/2006">
              <mc:Choice xmlns:v="urn:schemas-microsoft-com:vml" Requires="v">
                <p:oleObj spid="_x0000_s631947" name="Equation" r:id="rId5" imgW="1155700" imgH="406400" progId="Equation.DSMT4">
                  <p:embed/>
                </p:oleObj>
              </mc:Choice>
              <mc:Fallback>
                <p:oleObj name="Equation" r:id="rId5" imgW="1155700" imgH="406400" progId="Equation.DSMT4">
                  <p:embed/>
                  <p:pic>
                    <p:nvPicPr>
                      <p:cNvPr id="0" name=""/>
                      <p:cNvPicPr/>
                      <p:nvPr/>
                    </p:nvPicPr>
                    <p:blipFill>
                      <a:blip r:embed="rId6"/>
                      <a:stretch>
                        <a:fillRect/>
                      </a:stretch>
                    </p:blipFill>
                    <p:spPr>
                      <a:xfrm>
                        <a:off x="3295650" y="1741488"/>
                        <a:ext cx="2087563" cy="735012"/>
                      </a:xfrm>
                      <a:prstGeom prst="rect">
                        <a:avLst/>
                      </a:prstGeom>
                    </p:spPr>
                  </p:pic>
                </p:oleObj>
              </mc:Fallback>
            </mc:AlternateContent>
          </a:graphicData>
        </a:graphic>
      </p:graphicFrame>
      <p:sp>
        <p:nvSpPr>
          <p:cNvPr id="10" name="TextBox 9"/>
          <p:cNvSpPr txBox="1"/>
          <p:nvPr/>
        </p:nvSpPr>
        <p:spPr>
          <a:xfrm>
            <a:off x="534898" y="2956756"/>
            <a:ext cx="2819400" cy="646331"/>
          </a:xfrm>
          <a:prstGeom prst="rect">
            <a:avLst/>
          </a:prstGeom>
          <a:noFill/>
        </p:spPr>
        <p:txBody>
          <a:bodyPr wrap="square" rtlCol="0">
            <a:spAutoFit/>
          </a:bodyPr>
          <a:lstStyle/>
          <a:p>
            <a:r>
              <a:rPr lang="en-US" sz="1800" dirty="0" smtClean="0">
                <a:solidFill>
                  <a:srgbClr val="C00000"/>
                </a:solidFill>
                <a:latin typeface="+mn-lt"/>
              </a:rPr>
              <a:t>The mean square of the photon energy is</a:t>
            </a:r>
          </a:p>
        </p:txBody>
      </p:sp>
      <p:graphicFrame>
        <p:nvGraphicFramePr>
          <p:cNvPr id="11" name="Object 10"/>
          <p:cNvGraphicFramePr>
            <a:graphicFrameLocks noChangeAspect="1"/>
          </p:cNvGraphicFramePr>
          <p:nvPr>
            <p:extLst>
              <p:ext uri="{D42A27DB-BD31-4B8C-83A1-F6EECF244321}">
                <p14:modId xmlns:p14="http://schemas.microsoft.com/office/powerpoint/2010/main" val="2212051375"/>
              </p:ext>
            </p:extLst>
          </p:nvPr>
        </p:nvGraphicFramePr>
        <p:xfrm>
          <a:off x="3837542" y="4415087"/>
          <a:ext cx="4516437" cy="2020888"/>
        </p:xfrm>
        <a:graphic>
          <a:graphicData uri="http://schemas.openxmlformats.org/presentationml/2006/ole">
            <mc:AlternateContent xmlns:mc="http://schemas.openxmlformats.org/markup-compatibility/2006">
              <mc:Choice xmlns:v="urn:schemas-microsoft-com:vml" Requires="v">
                <p:oleObj spid="_x0000_s631948" name="Equation" r:id="rId7" imgW="2044700" imgH="914400" progId="Equation.DSMT4">
                  <p:embed/>
                </p:oleObj>
              </mc:Choice>
              <mc:Fallback>
                <p:oleObj name="Equation" r:id="rId7" imgW="2044700" imgH="914400" progId="Equation.DSMT4">
                  <p:embed/>
                  <p:pic>
                    <p:nvPicPr>
                      <p:cNvPr id="0" name=""/>
                      <p:cNvPicPr/>
                      <p:nvPr/>
                    </p:nvPicPr>
                    <p:blipFill>
                      <a:blip r:embed="rId8"/>
                      <a:stretch>
                        <a:fillRect/>
                      </a:stretch>
                    </p:blipFill>
                    <p:spPr>
                      <a:xfrm>
                        <a:off x="3837542" y="4415087"/>
                        <a:ext cx="4516437" cy="2020888"/>
                      </a:xfrm>
                      <a:prstGeom prst="rect">
                        <a:avLst/>
                      </a:prstGeom>
                    </p:spPr>
                  </p:pic>
                </p:oleObj>
              </mc:Fallback>
            </mc:AlternateContent>
          </a:graphicData>
        </a:graphic>
      </p:graphicFrame>
      <p:sp>
        <p:nvSpPr>
          <p:cNvPr id="12" name="TextBox 11"/>
          <p:cNvSpPr txBox="1"/>
          <p:nvPr/>
        </p:nvSpPr>
        <p:spPr>
          <a:xfrm>
            <a:off x="497547" y="4693692"/>
            <a:ext cx="3124200" cy="369332"/>
          </a:xfrm>
          <a:prstGeom prst="rect">
            <a:avLst/>
          </a:prstGeom>
          <a:noFill/>
        </p:spPr>
        <p:txBody>
          <a:bodyPr wrap="square" rtlCol="0">
            <a:spAutoFit/>
          </a:bodyPr>
          <a:lstStyle/>
          <a:p>
            <a:r>
              <a:rPr lang="en-US" sz="1800" dirty="0" smtClean="0">
                <a:solidFill>
                  <a:srgbClr val="C00000"/>
                </a:solidFill>
                <a:latin typeface="+mn-lt"/>
              </a:rPr>
              <a:t>The energy lost per turn is</a:t>
            </a:r>
          </a:p>
        </p:txBody>
      </p:sp>
      <p:graphicFrame>
        <p:nvGraphicFramePr>
          <p:cNvPr id="13" name="Object 12"/>
          <p:cNvGraphicFramePr>
            <a:graphicFrameLocks noChangeAspect="1"/>
          </p:cNvGraphicFramePr>
          <p:nvPr>
            <p:extLst>
              <p:ext uri="{D42A27DB-BD31-4B8C-83A1-F6EECF244321}">
                <p14:modId xmlns:p14="http://schemas.microsoft.com/office/powerpoint/2010/main" val="1317488561"/>
              </p:ext>
            </p:extLst>
          </p:nvPr>
        </p:nvGraphicFramePr>
        <p:xfrm>
          <a:off x="3444501" y="2696826"/>
          <a:ext cx="5029200" cy="1693520"/>
        </p:xfrm>
        <a:graphic>
          <a:graphicData uri="http://schemas.openxmlformats.org/presentationml/2006/ole">
            <mc:AlternateContent xmlns:mc="http://schemas.openxmlformats.org/markup-compatibility/2006">
              <mc:Choice xmlns:v="urn:schemas-microsoft-com:vml" Requires="v">
                <p:oleObj spid="_x0000_s631949" name="Equation" r:id="rId9" imgW="2603500" imgH="876300" progId="Equation.DSMT4">
                  <p:embed/>
                </p:oleObj>
              </mc:Choice>
              <mc:Fallback>
                <p:oleObj name="Equation" r:id="rId9" imgW="2603500" imgH="876300" progId="Equation.DSMT4">
                  <p:embed/>
                  <p:pic>
                    <p:nvPicPr>
                      <p:cNvPr id="0" name=""/>
                      <p:cNvPicPr/>
                      <p:nvPr/>
                    </p:nvPicPr>
                    <p:blipFill>
                      <a:blip r:embed="rId10"/>
                      <a:stretch>
                        <a:fillRect/>
                      </a:stretch>
                    </p:blipFill>
                    <p:spPr>
                      <a:xfrm>
                        <a:off x="3444501" y="2696826"/>
                        <a:ext cx="5029200" cy="169352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20756924"/>
              </p:ext>
            </p:extLst>
          </p:nvPr>
        </p:nvGraphicFramePr>
        <p:xfrm>
          <a:off x="8216698" y="5294681"/>
          <a:ext cx="269875" cy="762000"/>
        </p:xfrm>
        <a:graphic>
          <a:graphicData uri="http://schemas.openxmlformats.org/presentationml/2006/ole">
            <mc:AlternateContent xmlns:mc="http://schemas.openxmlformats.org/markup-compatibility/2006">
              <mc:Choice xmlns:v="urn:schemas-microsoft-com:vml" Requires="v">
                <p:oleObj spid="_x0000_s631950" name="Equation" r:id="rId11" imgW="139700" imgH="393700" progId="Equation.DSMT4">
                  <p:embed/>
                </p:oleObj>
              </mc:Choice>
              <mc:Fallback>
                <p:oleObj name="Equation" r:id="rId11" imgW="139700" imgH="393700" progId="Equation.DSMT4">
                  <p:embed/>
                  <p:pic>
                    <p:nvPicPr>
                      <p:cNvPr id="0" name=""/>
                      <p:cNvPicPr/>
                      <p:nvPr/>
                    </p:nvPicPr>
                    <p:blipFill>
                      <a:blip r:embed="rId12"/>
                      <a:stretch>
                        <a:fillRect/>
                      </a:stretch>
                    </p:blipFill>
                    <p:spPr>
                      <a:xfrm>
                        <a:off x="8216698" y="5294681"/>
                        <a:ext cx="269875" cy="762000"/>
                      </a:xfrm>
                      <a:prstGeom prst="rect">
                        <a:avLst/>
                      </a:prstGeom>
                    </p:spPr>
                  </p:pic>
                </p:oleObj>
              </mc:Fallback>
            </mc:AlternateContent>
          </a:graphicData>
        </a:graphic>
      </p:graphicFrame>
      <p:cxnSp>
        <p:nvCxnSpPr>
          <p:cNvPr id="16" name="Straight Arrow Connector 15"/>
          <p:cNvCxnSpPr/>
          <p:nvPr/>
        </p:nvCxnSpPr>
        <p:spPr>
          <a:xfrm flipH="1" flipV="1">
            <a:off x="7903129" y="5329487"/>
            <a:ext cx="143703" cy="25580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70425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Failed Experiment</a:t>
            </a:r>
            <a:endParaRPr lang="en-US" dirty="0"/>
          </a:p>
        </p:txBody>
      </p:sp>
      <p:sp>
        <p:nvSpPr>
          <p:cNvPr id="3" name="Content Placeholder 2"/>
          <p:cNvSpPr>
            <a:spLocks noGrp="1"/>
          </p:cNvSpPr>
          <p:nvPr>
            <p:ph idx="1"/>
          </p:nvPr>
        </p:nvSpPr>
        <p:spPr>
          <a:xfrm>
            <a:off x="503776" y="690225"/>
            <a:ext cx="8251825" cy="3007213"/>
          </a:xfrm>
        </p:spPr>
        <p:txBody>
          <a:bodyPr/>
          <a:lstStyle/>
          <a:p>
            <a:r>
              <a:rPr lang="en-US" dirty="0" smtClean="0"/>
              <a:t>In 1944 GE looked for synchrotron radiation in a 100 MeV electron beam.</a:t>
            </a:r>
          </a:p>
          <a:p>
            <a:pPr lvl="1"/>
            <a:r>
              <a:rPr lang="en-US" dirty="0" smtClean="0"/>
              <a:t>Assume B=1T</a:t>
            </a:r>
          </a:p>
          <a:p>
            <a:r>
              <a:rPr lang="en-US" dirty="0" smtClean="0"/>
              <a:t>We have </a:t>
            </a:r>
          </a:p>
          <a:p>
            <a:pPr lvl="1"/>
            <a:r>
              <a:rPr lang="en-US" dirty="0" err="1" smtClean="0"/>
              <a:t>E≈pc</a:t>
            </a:r>
            <a:r>
              <a:rPr lang="en-US" dirty="0" smtClean="0"/>
              <a:t>=100 MeV</a:t>
            </a:r>
          </a:p>
          <a:p>
            <a:pPr lvl="1"/>
            <a:r>
              <a:rPr lang="en-US" dirty="0"/>
              <a:t>m</a:t>
            </a:r>
            <a:r>
              <a:rPr lang="en-US" dirty="0" smtClean="0"/>
              <a:t>c</a:t>
            </a:r>
            <a:r>
              <a:rPr lang="en-US" baseline="30000" dirty="0" smtClean="0"/>
              <a:t>2</a:t>
            </a:r>
            <a:r>
              <a:rPr lang="en-US" dirty="0" smtClean="0"/>
              <a:t>=.511 MeV</a:t>
            </a:r>
          </a:p>
          <a:p>
            <a:pPr lvl="1"/>
            <a:r>
              <a:rPr lang="en-US" dirty="0" smtClean="0">
                <a:latin typeface="Symbol" charset="2"/>
                <a:cs typeface="Symbol" charset="2"/>
              </a:rPr>
              <a:t>g</a:t>
            </a:r>
            <a:r>
              <a:rPr lang="en-US" dirty="0" smtClean="0"/>
              <a:t>=E/(mc</a:t>
            </a:r>
            <a:r>
              <a:rPr lang="en-US" baseline="30000" dirty="0" smtClean="0"/>
              <a:t>2</a:t>
            </a:r>
            <a:r>
              <a:rPr lang="en-US" dirty="0" smtClean="0"/>
              <a:t>) = 196</a:t>
            </a:r>
          </a:p>
          <a:p>
            <a:pPr lvl="1"/>
            <a:r>
              <a:rPr lang="en-US" dirty="0" smtClean="0"/>
              <a:t>(B</a:t>
            </a:r>
            <a:r>
              <a:rPr lang="en-US" dirty="0" smtClean="0">
                <a:latin typeface="Symbol" charset="2"/>
                <a:cs typeface="Symbol" charset="2"/>
              </a:rPr>
              <a:t>r</a:t>
            </a:r>
            <a:r>
              <a:rPr lang="en-US" dirty="0" smtClean="0"/>
              <a:t>)=100/300=.333 T-m</a:t>
            </a:r>
          </a:p>
          <a:p>
            <a:pPr lvl="1"/>
            <a:r>
              <a:rPr lang="en-US" dirty="0" smtClean="0">
                <a:latin typeface="Symbol" charset="2"/>
                <a:cs typeface="Symbol" charset="2"/>
              </a:rPr>
              <a:t>r</a:t>
            </a:r>
            <a:r>
              <a:rPr lang="en-US" dirty="0" smtClean="0"/>
              <a:t>=(B</a:t>
            </a:r>
            <a:r>
              <a:rPr lang="en-US" dirty="0" smtClean="0">
                <a:latin typeface="Symbol" charset="2"/>
                <a:cs typeface="Symbol" charset="2"/>
              </a:rPr>
              <a:t>r</a:t>
            </a:r>
            <a:r>
              <a:rPr lang="en-US" dirty="0" smtClean="0"/>
              <a:t>)/B=.333 m</a:t>
            </a:r>
          </a:p>
          <a:p>
            <a:endParaRPr lang="en-US" dirty="0" smtClean="0"/>
          </a:p>
        </p:txBody>
      </p:sp>
      <p:sp>
        <p:nvSpPr>
          <p:cNvPr id="4" name="Date Placeholder 3"/>
          <p:cNvSpPr>
            <a:spLocks noGrp="1"/>
          </p:cNvSpPr>
          <p:nvPr>
            <p:ph type="dt" sz="half" idx="10"/>
          </p:nvPr>
        </p:nvSpPr>
        <p:spPr/>
        <p:txBody>
          <a:bodyPr/>
          <a:lstStyle/>
          <a:p>
            <a:pPr>
              <a:defRPr/>
            </a:pPr>
            <a:r>
              <a:rPr lang="en-US" smtClean="0"/>
              <a:t>USPAS, Ft. Collins, CO June 13-24, 2016</a:t>
            </a:r>
            <a:endParaRPr lang="en-US" dirty="0"/>
          </a:p>
        </p:txBody>
      </p:sp>
      <p:sp>
        <p:nvSpPr>
          <p:cNvPr id="5" name="Footer Placeholder 4"/>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97823330"/>
              </p:ext>
            </p:extLst>
          </p:nvPr>
        </p:nvGraphicFramePr>
        <p:xfrm>
          <a:off x="4038600" y="2800350"/>
          <a:ext cx="292100" cy="203200"/>
        </p:xfrm>
        <a:graphic>
          <a:graphicData uri="http://schemas.openxmlformats.org/presentationml/2006/ole">
            <mc:AlternateContent xmlns:mc="http://schemas.openxmlformats.org/markup-compatibility/2006">
              <mc:Choice xmlns:v="urn:schemas-microsoft-com:vml" Requires="v">
                <p:oleObj spid="_x0000_s1068" name="Equation" r:id="rId3" imgW="292100" imgH="203200" progId="Equation.DSMT4">
                  <p:embed/>
                </p:oleObj>
              </mc:Choice>
              <mc:Fallback>
                <p:oleObj name="Equation" r:id="rId3" imgW="292100" imgH="203200" progId="Equation.DSMT4">
                  <p:embed/>
                  <p:pic>
                    <p:nvPicPr>
                      <p:cNvPr id="0" name=""/>
                      <p:cNvPicPr/>
                      <p:nvPr/>
                    </p:nvPicPr>
                    <p:blipFill>
                      <a:blip r:embed="rId4"/>
                      <a:stretch>
                        <a:fillRect/>
                      </a:stretch>
                    </p:blipFill>
                    <p:spPr>
                      <a:xfrm>
                        <a:off x="4038600" y="2800350"/>
                        <a:ext cx="292100" cy="203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67599588"/>
              </p:ext>
            </p:extLst>
          </p:nvPr>
        </p:nvGraphicFramePr>
        <p:xfrm>
          <a:off x="4225288" y="3529373"/>
          <a:ext cx="4574668" cy="2174506"/>
        </p:xfrm>
        <a:graphic>
          <a:graphicData uri="http://schemas.openxmlformats.org/presentationml/2006/ole">
            <mc:AlternateContent xmlns:mc="http://schemas.openxmlformats.org/markup-compatibility/2006">
              <mc:Choice xmlns:v="urn:schemas-microsoft-com:vml" Requires="v">
                <p:oleObj spid="_x0000_s1069" name="Equation" r:id="rId5" imgW="2832100" imgH="1346200" progId="Equation.DSMT4">
                  <p:embed/>
                </p:oleObj>
              </mc:Choice>
              <mc:Fallback>
                <p:oleObj name="Equation" r:id="rId5" imgW="2832100" imgH="1346200" progId="Equation.DSMT4">
                  <p:embed/>
                  <p:pic>
                    <p:nvPicPr>
                      <p:cNvPr id="0" name=""/>
                      <p:cNvPicPr/>
                      <p:nvPr/>
                    </p:nvPicPr>
                    <p:blipFill>
                      <a:blip r:embed="rId6"/>
                      <a:stretch>
                        <a:fillRect/>
                      </a:stretch>
                    </p:blipFill>
                    <p:spPr>
                      <a:xfrm>
                        <a:off x="4225288" y="3529373"/>
                        <a:ext cx="4574668" cy="2174506"/>
                      </a:xfrm>
                      <a:prstGeom prst="rect">
                        <a:avLst/>
                      </a:prstGeom>
                    </p:spPr>
                  </p:pic>
                </p:oleObj>
              </mc:Fallback>
            </mc:AlternateContent>
          </a:graphicData>
        </a:graphic>
      </p:graphicFrame>
      <p:sp>
        <p:nvSpPr>
          <p:cNvPr id="9" name="TextBox 8"/>
          <p:cNvSpPr txBox="1"/>
          <p:nvPr/>
        </p:nvSpPr>
        <p:spPr>
          <a:xfrm>
            <a:off x="6331000" y="2838437"/>
            <a:ext cx="1718148" cy="369332"/>
          </a:xfrm>
          <a:prstGeom prst="rect">
            <a:avLst/>
          </a:prstGeom>
          <a:noFill/>
        </p:spPr>
        <p:txBody>
          <a:bodyPr wrap="square" rtlCol="0">
            <a:spAutoFit/>
          </a:bodyPr>
          <a:lstStyle/>
          <a:p>
            <a:pPr algn="ctr"/>
            <a:r>
              <a:rPr lang="en-US" sz="1800" dirty="0" err="1" smtClean="0">
                <a:solidFill>
                  <a:srgbClr val="C00000"/>
                </a:solidFill>
                <a:latin typeface="+mn-lt"/>
              </a:rPr>
              <a:t>eV</a:t>
            </a:r>
            <a:r>
              <a:rPr lang="en-US" sz="1800" dirty="0" smtClean="0">
                <a:solidFill>
                  <a:srgbClr val="C00000"/>
                </a:solidFill>
                <a:latin typeface="+mn-lt"/>
              </a:rPr>
              <a:t>-m</a:t>
            </a:r>
          </a:p>
        </p:txBody>
      </p:sp>
      <p:cxnSp>
        <p:nvCxnSpPr>
          <p:cNvPr id="11" name="Straight Arrow Connector 10"/>
          <p:cNvCxnSpPr/>
          <p:nvPr/>
        </p:nvCxnSpPr>
        <p:spPr>
          <a:xfrm>
            <a:off x="7190074" y="3211916"/>
            <a:ext cx="0" cy="298782"/>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12937" y="4522099"/>
            <a:ext cx="1718148" cy="369332"/>
          </a:xfrm>
          <a:prstGeom prst="rect">
            <a:avLst/>
          </a:prstGeom>
          <a:noFill/>
        </p:spPr>
        <p:txBody>
          <a:bodyPr wrap="square" rtlCol="0">
            <a:spAutoFit/>
          </a:bodyPr>
          <a:lstStyle/>
          <a:p>
            <a:r>
              <a:rPr lang="en-US" sz="1800" dirty="0" err="1" smtClean="0">
                <a:solidFill>
                  <a:srgbClr val="C00000"/>
                </a:solidFill>
                <a:latin typeface="+mn-lt"/>
              </a:rPr>
              <a:t>eV</a:t>
            </a:r>
            <a:r>
              <a:rPr lang="en-US" sz="1800" dirty="0" smtClean="0">
                <a:solidFill>
                  <a:srgbClr val="C00000"/>
                </a:solidFill>
                <a:latin typeface="+mn-lt"/>
              </a:rPr>
              <a:t>-</a:t>
            </a:r>
            <a:r>
              <a:rPr lang="en-US" sz="1800" dirty="0" smtClean="0">
                <a:solidFill>
                  <a:srgbClr val="C00000"/>
                </a:solidFill>
                <a:latin typeface="Symbol" charset="2"/>
                <a:cs typeface="Symbol" charset="2"/>
              </a:rPr>
              <a:t>m</a:t>
            </a:r>
            <a:r>
              <a:rPr lang="en-US" sz="1800" dirty="0" smtClean="0">
                <a:solidFill>
                  <a:srgbClr val="C00000"/>
                </a:solidFill>
                <a:latin typeface="+mn-lt"/>
              </a:rPr>
              <a:t>m</a:t>
            </a:r>
          </a:p>
        </p:txBody>
      </p:sp>
      <p:cxnSp>
        <p:nvCxnSpPr>
          <p:cNvPr id="13" name="Straight Arrow Connector 12"/>
          <p:cNvCxnSpPr/>
          <p:nvPr/>
        </p:nvCxnSpPr>
        <p:spPr>
          <a:xfrm flipH="1">
            <a:off x="5962096" y="4836547"/>
            <a:ext cx="947845" cy="26444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952717" y="5753349"/>
            <a:ext cx="3004442" cy="646331"/>
          </a:xfrm>
          <a:prstGeom prst="rect">
            <a:avLst/>
          </a:prstGeom>
          <a:noFill/>
        </p:spPr>
        <p:txBody>
          <a:bodyPr wrap="square" rtlCol="0">
            <a:spAutoFit/>
          </a:bodyPr>
          <a:lstStyle/>
          <a:p>
            <a:r>
              <a:rPr lang="en-US" sz="1800" dirty="0" smtClean="0">
                <a:solidFill>
                  <a:srgbClr val="C00000"/>
                </a:solidFill>
                <a:latin typeface="+mn-lt"/>
              </a:rPr>
              <a:t>Visible yellow light, NOT microwaves</a:t>
            </a:r>
          </a:p>
        </p:txBody>
      </p:sp>
      <p:cxnSp>
        <p:nvCxnSpPr>
          <p:cNvPr id="16" name="Straight Arrow Connector 15"/>
          <p:cNvCxnSpPr/>
          <p:nvPr/>
        </p:nvCxnSpPr>
        <p:spPr>
          <a:xfrm flipH="1" flipV="1">
            <a:off x="6485371" y="5523102"/>
            <a:ext cx="201592" cy="28695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88038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8</a:t>
            </a:fld>
            <a:endParaRPr lang="en-US"/>
          </a:p>
        </p:txBody>
      </p:sp>
      <p:sp>
        <p:nvSpPr>
          <p:cNvPr id="6" name="TextBox 5"/>
          <p:cNvSpPr txBox="1"/>
          <p:nvPr/>
        </p:nvSpPr>
        <p:spPr>
          <a:xfrm>
            <a:off x="685800" y="228600"/>
            <a:ext cx="7696200" cy="646331"/>
          </a:xfrm>
          <a:prstGeom prst="rect">
            <a:avLst/>
          </a:prstGeom>
          <a:noFill/>
        </p:spPr>
        <p:txBody>
          <a:bodyPr wrap="square" rtlCol="0">
            <a:spAutoFit/>
          </a:bodyPr>
          <a:lstStyle/>
          <a:p>
            <a:r>
              <a:rPr lang="en-US" sz="1800" dirty="0" smtClean="0">
                <a:solidFill>
                  <a:srgbClr val="C00000"/>
                </a:solidFill>
                <a:latin typeface="+mn-lt"/>
              </a:rPr>
              <a:t>It’s important to remember that </a:t>
            </a:r>
            <a:r>
              <a:rPr lang="en-US" sz="1800" dirty="0" err="1" smtClean="0">
                <a:solidFill>
                  <a:srgbClr val="C00000"/>
                </a:solidFill>
                <a:latin typeface="+mn-lt"/>
              </a:rPr>
              <a:t>ρ</a:t>
            </a:r>
            <a:r>
              <a:rPr lang="en-US" sz="1800" dirty="0" smtClean="0">
                <a:solidFill>
                  <a:srgbClr val="C00000"/>
                </a:solidFill>
                <a:latin typeface="+mn-lt"/>
              </a:rPr>
              <a:t> is </a:t>
            </a:r>
            <a:r>
              <a:rPr lang="en-US" sz="1800" i="1" dirty="0" smtClean="0">
                <a:solidFill>
                  <a:srgbClr val="C00000"/>
                </a:solidFill>
                <a:latin typeface="+mn-lt"/>
              </a:rPr>
              <a:t>not</a:t>
            </a:r>
            <a:r>
              <a:rPr lang="en-US" sz="1800" dirty="0" smtClean="0">
                <a:solidFill>
                  <a:srgbClr val="C00000"/>
                </a:solidFill>
                <a:latin typeface="+mn-lt"/>
              </a:rPr>
              <a:t> the curvature of the accelerator as a whole, but rather the curvature of individual magnets.</a:t>
            </a:r>
          </a:p>
        </p:txBody>
      </p:sp>
      <p:sp>
        <p:nvSpPr>
          <p:cNvPr id="7" name="Oval 6"/>
          <p:cNvSpPr/>
          <p:nvPr/>
        </p:nvSpPr>
        <p:spPr>
          <a:xfrm>
            <a:off x="730937" y="1036902"/>
            <a:ext cx="2286000" cy="2286000"/>
          </a:xfrm>
          <a:prstGeom prst="ellips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1797737" y="960702"/>
            <a:ext cx="228600" cy="152400"/>
          </a:xfrm>
          <a:prstGeom prst="rect">
            <a:avLst/>
          </a:prstGeom>
          <a:solidFill>
            <a:schemeClr val="tx1"/>
          </a:solidFill>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rot="1602690">
            <a:off x="2242080" y="1082155"/>
            <a:ext cx="228600" cy="152400"/>
          </a:xfrm>
          <a:prstGeom prst="rect">
            <a:avLst/>
          </a:prstGeom>
          <a:solidFill>
            <a:schemeClr val="tx1"/>
          </a:solidFill>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rot="2685076">
            <a:off x="2580256" y="1323888"/>
            <a:ext cx="228600" cy="152400"/>
          </a:xfrm>
          <a:prstGeom prst="rect">
            <a:avLst/>
          </a:prstGeom>
          <a:solidFill>
            <a:schemeClr val="tx1"/>
          </a:solidFill>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a:endCxn id="8" idx="2"/>
          </p:cNvCxnSpPr>
          <p:nvPr/>
        </p:nvCxnSpPr>
        <p:spPr>
          <a:xfrm flipV="1">
            <a:off x="1910966" y="1113102"/>
            <a:ext cx="1071" cy="525421"/>
          </a:xfrm>
          <a:prstGeom prst="straightConnector1">
            <a:avLst/>
          </a:prstGeom>
          <a:ln w="127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2"/>
          </p:cNvCxnSpPr>
          <p:nvPr/>
        </p:nvCxnSpPr>
        <p:spPr>
          <a:xfrm flipV="1">
            <a:off x="2119281" y="1226423"/>
            <a:ext cx="202847" cy="459136"/>
          </a:xfrm>
          <a:prstGeom prst="straightConnector1">
            <a:avLst/>
          </a:prstGeom>
          <a:ln w="127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254937" y="1417902"/>
            <a:ext cx="381000" cy="381000"/>
          </a:xfrm>
          <a:prstGeom prst="straightConnector1">
            <a:avLst/>
          </a:prstGeom>
          <a:ln w="127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1468067121"/>
              </p:ext>
            </p:extLst>
          </p:nvPr>
        </p:nvGraphicFramePr>
        <p:xfrm>
          <a:off x="2372132" y="1649527"/>
          <a:ext cx="393700" cy="190500"/>
        </p:xfrm>
        <a:graphic>
          <a:graphicData uri="http://schemas.openxmlformats.org/presentationml/2006/ole">
            <mc:AlternateContent xmlns:mc="http://schemas.openxmlformats.org/markup-compatibility/2006">
              <mc:Choice xmlns:v="urn:schemas-microsoft-com:vml" Requires="v">
                <p:oleObj spid="_x0000_s632997" name="Equation" r:id="rId4" imgW="393700" imgH="190500" progId="Equation.DSMT4">
                  <p:embed/>
                </p:oleObj>
              </mc:Choice>
              <mc:Fallback>
                <p:oleObj name="Equation" r:id="rId4" imgW="393700" imgH="190500" progId="Equation.DSMT4">
                  <p:embed/>
                  <p:pic>
                    <p:nvPicPr>
                      <p:cNvPr id="0" name=""/>
                      <p:cNvPicPr/>
                      <p:nvPr/>
                    </p:nvPicPr>
                    <p:blipFill>
                      <a:blip r:embed="rId5"/>
                      <a:stretch>
                        <a:fillRect/>
                      </a:stretch>
                    </p:blipFill>
                    <p:spPr>
                      <a:xfrm>
                        <a:off x="2372132" y="1649527"/>
                        <a:ext cx="393700" cy="190500"/>
                      </a:xfrm>
                      <a:prstGeom prst="rect">
                        <a:avLst/>
                      </a:prstGeom>
                    </p:spPr>
                  </p:pic>
                </p:oleObj>
              </mc:Fallback>
            </mc:AlternateContent>
          </a:graphicData>
        </a:graphic>
      </p:graphicFrame>
      <p:cxnSp>
        <p:nvCxnSpPr>
          <p:cNvPr id="30" name="Straight Arrow Connector 29"/>
          <p:cNvCxnSpPr/>
          <p:nvPr/>
        </p:nvCxnSpPr>
        <p:spPr>
          <a:xfrm flipH="1" flipV="1">
            <a:off x="768596" y="1920738"/>
            <a:ext cx="1099896" cy="253191"/>
          </a:xfrm>
          <a:prstGeom prst="straightConnector1">
            <a:avLst/>
          </a:prstGeom>
          <a:ln w="127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3402096649"/>
              </p:ext>
            </p:extLst>
          </p:nvPr>
        </p:nvGraphicFramePr>
        <p:xfrm>
          <a:off x="1246875" y="1806840"/>
          <a:ext cx="152400" cy="152400"/>
        </p:xfrm>
        <a:graphic>
          <a:graphicData uri="http://schemas.openxmlformats.org/presentationml/2006/ole">
            <mc:AlternateContent xmlns:mc="http://schemas.openxmlformats.org/markup-compatibility/2006">
              <mc:Choice xmlns:v="urn:schemas-microsoft-com:vml" Requires="v">
                <p:oleObj spid="_x0000_s632998"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1246875" y="1806840"/>
                        <a:ext cx="152400" cy="1524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58287760"/>
              </p:ext>
            </p:extLst>
          </p:nvPr>
        </p:nvGraphicFramePr>
        <p:xfrm>
          <a:off x="3871495" y="979286"/>
          <a:ext cx="1993900" cy="598488"/>
        </p:xfrm>
        <a:graphic>
          <a:graphicData uri="http://schemas.openxmlformats.org/presentationml/2006/ole">
            <mc:AlternateContent xmlns:mc="http://schemas.openxmlformats.org/markup-compatibility/2006">
              <mc:Choice xmlns:v="urn:schemas-microsoft-com:vml" Requires="v">
                <p:oleObj spid="_x0000_s632999" name="Equation" r:id="rId8" imgW="1397000" imgH="419100" progId="Equation.DSMT4">
                  <p:embed/>
                </p:oleObj>
              </mc:Choice>
              <mc:Fallback>
                <p:oleObj name="Equation" r:id="rId8" imgW="1397000" imgH="419100" progId="Equation.DSMT4">
                  <p:embed/>
                  <p:pic>
                    <p:nvPicPr>
                      <p:cNvPr id="0" name=""/>
                      <p:cNvPicPr/>
                      <p:nvPr/>
                    </p:nvPicPr>
                    <p:blipFill>
                      <a:blip r:embed="rId9"/>
                      <a:stretch>
                        <a:fillRect/>
                      </a:stretch>
                    </p:blipFill>
                    <p:spPr>
                      <a:xfrm>
                        <a:off x="3871495" y="979286"/>
                        <a:ext cx="1993900" cy="598488"/>
                      </a:xfrm>
                      <a:prstGeom prst="rect">
                        <a:avLst/>
                      </a:prstGeom>
                    </p:spPr>
                  </p:pic>
                </p:oleObj>
              </mc:Fallback>
            </mc:AlternateContent>
          </a:graphicData>
        </a:graphic>
      </p:graphicFrame>
      <p:sp>
        <p:nvSpPr>
          <p:cNvPr id="35" name="TextBox 34"/>
          <p:cNvSpPr txBox="1"/>
          <p:nvPr/>
        </p:nvSpPr>
        <p:spPr>
          <a:xfrm>
            <a:off x="3322912" y="1650963"/>
            <a:ext cx="5283377" cy="646331"/>
          </a:xfrm>
          <a:prstGeom prst="rect">
            <a:avLst/>
          </a:prstGeom>
          <a:noFill/>
        </p:spPr>
        <p:txBody>
          <a:bodyPr wrap="square" rtlCol="0">
            <a:spAutoFit/>
          </a:bodyPr>
          <a:lstStyle/>
          <a:p>
            <a:r>
              <a:rPr lang="en-US" sz="1800" dirty="0" smtClean="0">
                <a:solidFill>
                  <a:srgbClr val="C00000"/>
                </a:solidFill>
                <a:latin typeface="+mn-lt"/>
              </a:rPr>
              <a:t>So if an accelerator is built using magnets of a fixed radius ρ</a:t>
            </a:r>
            <a:r>
              <a:rPr lang="en-US" sz="1800" baseline="-25000" dirty="0" smtClean="0">
                <a:solidFill>
                  <a:srgbClr val="C00000"/>
                </a:solidFill>
                <a:latin typeface="+mn-lt"/>
              </a:rPr>
              <a:t>0</a:t>
            </a:r>
            <a:r>
              <a:rPr lang="en-US" sz="1800" dirty="0" smtClean="0">
                <a:solidFill>
                  <a:srgbClr val="C00000"/>
                </a:solidFill>
                <a:latin typeface="+mn-lt"/>
              </a:rPr>
              <a:t>, then the energy lost per turn is</a:t>
            </a:r>
          </a:p>
        </p:txBody>
      </p:sp>
      <p:graphicFrame>
        <p:nvGraphicFramePr>
          <p:cNvPr id="36" name="Object 35"/>
          <p:cNvGraphicFramePr>
            <a:graphicFrameLocks noChangeAspect="1"/>
          </p:cNvGraphicFramePr>
          <p:nvPr>
            <p:extLst>
              <p:ext uri="{D42A27DB-BD31-4B8C-83A1-F6EECF244321}">
                <p14:modId xmlns:p14="http://schemas.microsoft.com/office/powerpoint/2010/main" val="2523260803"/>
              </p:ext>
            </p:extLst>
          </p:nvPr>
        </p:nvGraphicFramePr>
        <p:xfrm>
          <a:off x="3536772" y="2272422"/>
          <a:ext cx="4595812" cy="768350"/>
        </p:xfrm>
        <a:graphic>
          <a:graphicData uri="http://schemas.openxmlformats.org/presentationml/2006/ole">
            <mc:AlternateContent xmlns:mc="http://schemas.openxmlformats.org/markup-compatibility/2006">
              <mc:Choice xmlns:v="urn:schemas-microsoft-com:vml" Requires="v">
                <p:oleObj spid="_x0000_s633000" name="Equation" r:id="rId10" imgW="2654300" imgH="444500" progId="Equation.DSMT4">
                  <p:embed/>
                </p:oleObj>
              </mc:Choice>
              <mc:Fallback>
                <p:oleObj name="Equation" r:id="rId10" imgW="2654300" imgH="444500" progId="Equation.DSMT4">
                  <p:embed/>
                  <p:pic>
                    <p:nvPicPr>
                      <p:cNvPr id="0" name=""/>
                      <p:cNvPicPr/>
                      <p:nvPr/>
                    </p:nvPicPr>
                    <p:blipFill>
                      <a:blip r:embed="rId11"/>
                      <a:stretch>
                        <a:fillRect/>
                      </a:stretch>
                    </p:blipFill>
                    <p:spPr>
                      <a:xfrm>
                        <a:off x="3536772" y="2272422"/>
                        <a:ext cx="4595812" cy="768350"/>
                      </a:xfrm>
                      <a:prstGeom prst="rect">
                        <a:avLst/>
                      </a:prstGeom>
                    </p:spPr>
                  </p:pic>
                </p:oleObj>
              </mc:Fallback>
            </mc:AlternateContent>
          </a:graphicData>
        </a:graphic>
      </p:graphicFrame>
      <p:sp>
        <p:nvSpPr>
          <p:cNvPr id="37" name="TextBox 36"/>
          <p:cNvSpPr txBox="1"/>
          <p:nvPr/>
        </p:nvSpPr>
        <p:spPr>
          <a:xfrm>
            <a:off x="583739" y="3360864"/>
            <a:ext cx="5283377" cy="369332"/>
          </a:xfrm>
          <a:prstGeom prst="rect">
            <a:avLst/>
          </a:prstGeom>
          <a:noFill/>
        </p:spPr>
        <p:txBody>
          <a:bodyPr wrap="square" rtlCol="0">
            <a:spAutoFit/>
          </a:bodyPr>
          <a:lstStyle/>
          <a:p>
            <a:r>
              <a:rPr lang="en-US" sz="1800" dirty="0" smtClean="0">
                <a:solidFill>
                  <a:srgbClr val="C00000"/>
                </a:solidFill>
                <a:latin typeface="+mn-lt"/>
              </a:rPr>
              <a:t>For electrons</a:t>
            </a:r>
          </a:p>
        </p:txBody>
      </p:sp>
      <p:graphicFrame>
        <p:nvGraphicFramePr>
          <p:cNvPr id="38" name="Object 37"/>
          <p:cNvGraphicFramePr>
            <a:graphicFrameLocks noChangeAspect="1"/>
          </p:cNvGraphicFramePr>
          <p:nvPr>
            <p:extLst>
              <p:ext uri="{D42A27DB-BD31-4B8C-83A1-F6EECF244321}">
                <p14:modId xmlns:p14="http://schemas.microsoft.com/office/powerpoint/2010/main" val="2584082829"/>
              </p:ext>
            </p:extLst>
          </p:nvPr>
        </p:nvGraphicFramePr>
        <p:xfrm>
          <a:off x="1027113" y="3790950"/>
          <a:ext cx="2955925" cy="2600325"/>
        </p:xfrm>
        <a:graphic>
          <a:graphicData uri="http://schemas.openxmlformats.org/presentationml/2006/ole">
            <mc:AlternateContent xmlns:mc="http://schemas.openxmlformats.org/markup-compatibility/2006">
              <mc:Choice xmlns:v="urn:schemas-microsoft-com:vml" Requires="v">
                <p:oleObj spid="_x0000_s633001" name="Equation" r:id="rId12" imgW="2438400" imgH="2146300" progId="Equation.DSMT4">
                  <p:embed/>
                </p:oleObj>
              </mc:Choice>
              <mc:Fallback>
                <p:oleObj name="Equation" r:id="rId12" imgW="2438400" imgH="2146300" progId="Equation.DSMT4">
                  <p:embed/>
                  <p:pic>
                    <p:nvPicPr>
                      <p:cNvPr id="0" name=""/>
                      <p:cNvPicPr/>
                      <p:nvPr/>
                    </p:nvPicPr>
                    <p:blipFill>
                      <a:blip r:embed="rId13"/>
                      <a:stretch>
                        <a:fillRect/>
                      </a:stretch>
                    </p:blipFill>
                    <p:spPr>
                      <a:xfrm>
                        <a:off x="1027113" y="3790950"/>
                        <a:ext cx="2955925" cy="2600325"/>
                      </a:xfrm>
                      <a:prstGeom prst="rect">
                        <a:avLst/>
                      </a:prstGeom>
                    </p:spPr>
                  </p:pic>
                </p:oleObj>
              </mc:Fallback>
            </mc:AlternateContent>
          </a:graphicData>
        </a:graphic>
      </p:graphicFrame>
      <p:sp>
        <p:nvSpPr>
          <p:cNvPr id="39" name="TextBox 38"/>
          <p:cNvSpPr txBox="1"/>
          <p:nvPr/>
        </p:nvSpPr>
        <p:spPr>
          <a:xfrm>
            <a:off x="4809902" y="3321571"/>
            <a:ext cx="2235311" cy="369332"/>
          </a:xfrm>
          <a:prstGeom prst="rect">
            <a:avLst/>
          </a:prstGeom>
          <a:noFill/>
        </p:spPr>
        <p:txBody>
          <a:bodyPr wrap="square" rtlCol="0">
            <a:spAutoFit/>
          </a:bodyPr>
          <a:lstStyle/>
          <a:p>
            <a:r>
              <a:rPr lang="en-US" sz="1800" dirty="0" smtClean="0">
                <a:solidFill>
                  <a:srgbClr val="C00000"/>
                </a:solidFill>
                <a:latin typeface="+mn-lt"/>
              </a:rPr>
              <a:t>Example: CESR</a:t>
            </a:r>
          </a:p>
        </p:txBody>
      </p:sp>
      <p:graphicFrame>
        <p:nvGraphicFramePr>
          <p:cNvPr id="40" name="Object 39"/>
          <p:cNvGraphicFramePr>
            <a:graphicFrameLocks noChangeAspect="1"/>
          </p:cNvGraphicFramePr>
          <p:nvPr>
            <p:extLst>
              <p:ext uri="{D42A27DB-BD31-4B8C-83A1-F6EECF244321}">
                <p14:modId xmlns:p14="http://schemas.microsoft.com/office/powerpoint/2010/main" val="1141669541"/>
              </p:ext>
            </p:extLst>
          </p:nvPr>
        </p:nvGraphicFramePr>
        <p:xfrm>
          <a:off x="5483345" y="3788335"/>
          <a:ext cx="2441575" cy="2513013"/>
        </p:xfrm>
        <a:graphic>
          <a:graphicData uri="http://schemas.openxmlformats.org/presentationml/2006/ole">
            <mc:AlternateContent xmlns:mc="http://schemas.openxmlformats.org/markup-compatibility/2006">
              <mc:Choice xmlns:v="urn:schemas-microsoft-com:vml" Requires="v">
                <p:oleObj spid="_x0000_s633002" name="Equation" r:id="rId14" imgW="1714500" imgH="1765300" progId="Equation.DSMT4">
                  <p:embed/>
                </p:oleObj>
              </mc:Choice>
              <mc:Fallback>
                <p:oleObj name="Equation" r:id="rId14" imgW="1714500" imgH="1765300" progId="Equation.DSMT4">
                  <p:embed/>
                  <p:pic>
                    <p:nvPicPr>
                      <p:cNvPr id="0" name=""/>
                      <p:cNvPicPr/>
                      <p:nvPr/>
                    </p:nvPicPr>
                    <p:blipFill>
                      <a:blip r:embed="rId15"/>
                      <a:stretch>
                        <a:fillRect/>
                      </a:stretch>
                    </p:blipFill>
                    <p:spPr>
                      <a:xfrm>
                        <a:off x="5483345" y="3788335"/>
                        <a:ext cx="2441575" cy="2513013"/>
                      </a:xfrm>
                      <a:prstGeom prst="rect">
                        <a:avLst/>
                      </a:prstGeom>
                    </p:spPr>
                  </p:pic>
                </p:oleObj>
              </mc:Fallback>
            </mc:AlternateContent>
          </a:graphicData>
        </a:graphic>
      </p:graphicFrame>
      <p:sp>
        <p:nvSpPr>
          <p:cNvPr id="43" name="TextBox 42"/>
          <p:cNvSpPr txBox="1"/>
          <p:nvPr/>
        </p:nvSpPr>
        <p:spPr>
          <a:xfrm>
            <a:off x="463569" y="6152826"/>
            <a:ext cx="1134263" cy="276999"/>
          </a:xfrm>
          <a:prstGeom prst="rect">
            <a:avLst/>
          </a:prstGeom>
          <a:noFill/>
        </p:spPr>
        <p:txBody>
          <a:bodyPr wrap="square" rtlCol="0">
            <a:spAutoFit/>
          </a:bodyPr>
          <a:lstStyle/>
          <a:p>
            <a:r>
              <a:rPr lang="en-US" sz="1200" dirty="0" smtClean="0">
                <a:solidFill>
                  <a:srgbClr val="C00000"/>
                </a:solidFill>
                <a:latin typeface="+mn-lt"/>
              </a:rPr>
              <a:t>photons/turn</a:t>
            </a:r>
          </a:p>
        </p:txBody>
      </p:sp>
      <p:cxnSp>
        <p:nvCxnSpPr>
          <p:cNvPr id="45" name="Straight Arrow Connector 44"/>
          <p:cNvCxnSpPr/>
          <p:nvPr/>
        </p:nvCxnSpPr>
        <p:spPr>
          <a:xfrm flipV="1">
            <a:off x="1198166" y="5899959"/>
            <a:ext cx="307805" cy="23420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394993" y="2270080"/>
            <a:ext cx="764225" cy="8428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60299" y="2966837"/>
            <a:ext cx="1820652" cy="276999"/>
          </a:xfrm>
          <a:prstGeom prst="rect">
            <a:avLst/>
          </a:prstGeom>
          <a:noFill/>
        </p:spPr>
        <p:txBody>
          <a:bodyPr wrap="square" rtlCol="0">
            <a:spAutoFit/>
          </a:bodyPr>
          <a:lstStyle/>
          <a:p>
            <a:pPr algn="r"/>
            <a:r>
              <a:rPr lang="en-US" sz="1200" dirty="0" smtClean="0">
                <a:solidFill>
                  <a:srgbClr val="C00000"/>
                </a:solidFill>
                <a:latin typeface="+mn-lt"/>
              </a:rPr>
              <a:t>“isomagnetic”</a:t>
            </a:r>
          </a:p>
        </p:txBody>
      </p:sp>
    </p:spTree>
    <p:extLst>
      <p:ext uri="{BB962C8B-B14F-4D97-AF65-F5344CB8AC3E}">
        <p14:creationId xmlns:p14="http://schemas.microsoft.com/office/powerpoint/2010/main" val="209410188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Small Amplitude Longitudinal Motion</a:t>
            </a:r>
            <a:endParaRPr lang="en-US" dirty="0"/>
          </a:p>
        </p:txBody>
      </p:sp>
      <p:sp>
        <p:nvSpPr>
          <p:cNvPr id="2" name="Date Placeholder 1"/>
          <p:cNvSpPr>
            <a:spLocks noGrp="1"/>
          </p:cNvSpPr>
          <p:nvPr>
            <p:ph type="dt" sz="half" idx="10"/>
          </p:nvPr>
        </p:nvSpPr>
        <p:spPr/>
        <p:txBody>
          <a:bodyPr/>
          <a:lstStyle/>
          <a:p>
            <a:pPr>
              <a:defRPr/>
            </a:pPr>
            <a:r>
              <a:rPr lang="en-US" smtClean="0"/>
              <a:t>USPAS, Ft. Collins, CO June 13-24, 2016</a:t>
            </a:r>
            <a:endParaRPr lang="en-US" dirty="0"/>
          </a:p>
        </p:txBody>
      </p:sp>
      <p:sp>
        <p:nvSpPr>
          <p:cNvPr id="3" name="Footer Placeholder 2"/>
          <p:cNvSpPr>
            <a:spLocks noGrp="1"/>
          </p:cNvSpPr>
          <p:nvPr>
            <p:ph type="ftr" sz="quarter" idx="11"/>
          </p:nvPr>
        </p:nvSpPr>
        <p:spPr/>
        <p:txBody>
          <a:bodyPr/>
          <a:lstStyle/>
          <a:p>
            <a:pPr>
              <a:defRPr/>
            </a:pPr>
            <a:r>
              <a:rPr lang="en-US" smtClean="0"/>
              <a:t>E. Prebys - Accelerator Fundamentals, Synchrotron Radiation</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9</a:t>
            </a:fld>
            <a:endParaRPr lang="en-US"/>
          </a:p>
        </p:txBody>
      </p:sp>
      <p:cxnSp>
        <p:nvCxnSpPr>
          <p:cNvPr id="5" name="Straight Connector 4"/>
          <p:cNvCxnSpPr/>
          <p:nvPr/>
        </p:nvCxnSpPr>
        <p:spPr>
          <a:xfrm flipV="1">
            <a:off x="472021" y="2658508"/>
            <a:ext cx="2546267" cy="4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69814" y="173612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678456" y="2144306"/>
            <a:ext cx="737073" cy="5181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378002" y="2061399"/>
            <a:ext cx="147158" cy="1298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6"/>
          <p:cNvGraphicFramePr>
            <a:graphicFrameLocks noChangeAspect="1"/>
          </p:cNvGraphicFramePr>
          <p:nvPr>
            <p:extLst>
              <p:ext uri="{D42A27DB-BD31-4B8C-83A1-F6EECF244321}">
                <p14:modId xmlns:p14="http://schemas.microsoft.com/office/powerpoint/2010/main" val="1824282477"/>
              </p:ext>
            </p:extLst>
          </p:nvPr>
        </p:nvGraphicFramePr>
        <p:xfrm>
          <a:off x="2051760" y="2410805"/>
          <a:ext cx="157162" cy="220663"/>
        </p:xfrm>
        <a:graphic>
          <a:graphicData uri="http://schemas.openxmlformats.org/presentationml/2006/ole">
            <mc:AlternateContent xmlns:mc="http://schemas.openxmlformats.org/markup-compatibility/2006">
              <mc:Choice xmlns:v="urn:schemas-microsoft-com:vml" Requires="v">
                <p:oleObj spid="_x0000_s634070" name="Equation" r:id="rId3" imgW="127000" imgH="177800" progId="Equation.DSMT4">
                  <p:embed/>
                </p:oleObj>
              </mc:Choice>
              <mc:Fallback>
                <p:oleObj name="Equation" r:id="rId3" imgW="127000" imgH="177800" progId="Equation.DSMT4">
                  <p:embed/>
                  <p:pic>
                    <p:nvPicPr>
                      <p:cNvPr id="0" name=""/>
                      <p:cNvPicPr>
                        <a:picLocks noChangeAspect="1" noChangeArrowheads="1"/>
                      </p:cNvPicPr>
                      <p:nvPr/>
                    </p:nvPicPr>
                    <p:blipFill>
                      <a:blip r:embed="rId4"/>
                      <a:srcRect/>
                      <a:stretch>
                        <a:fillRect/>
                      </a:stretch>
                    </p:blipFill>
                    <p:spPr bwMode="auto">
                      <a:xfrm>
                        <a:off x="2051760" y="2410805"/>
                        <a:ext cx="157162"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a:off x="1910101" y="2518676"/>
            <a:ext cx="78913" cy="13184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97544" y="1437113"/>
            <a:ext cx="4875" cy="2503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6"/>
          <p:cNvGraphicFramePr>
            <a:graphicFrameLocks noChangeAspect="1"/>
          </p:cNvGraphicFramePr>
          <p:nvPr>
            <p:extLst>
              <p:ext uri="{D42A27DB-BD31-4B8C-83A1-F6EECF244321}">
                <p14:modId xmlns:p14="http://schemas.microsoft.com/office/powerpoint/2010/main" val="2695098506"/>
              </p:ext>
            </p:extLst>
          </p:nvPr>
        </p:nvGraphicFramePr>
        <p:xfrm>
          <a:off x="2707492" y="2724666"/>
          <a:ext cx="236537" cy="204788"/>
        </p:xfrm>
        <a:graphic>
          <a:graphicData uri="http://schemas.openxmlformats.org/presentationml/2006/ole">
            <mc:AlternateContent xmlns:mc="http://schemas.openxmlformats.org/markup-compatibility/2006">
              <mc:Choice xmlns:v="urn:schemas-microsoft-com:vml" Requires="v">
                <p:oleObj spid="_x0000_s634071" name="Equation" r:id="rId5" imgW="190500" imgH="165100" progId="Equation.DSMT4">
                  <p:embed/>
                </p:oleObj>
              </mc:Choice>
              <mc:Fallback>
                <p:oleObj name="Equation" r:id="rId5" imgW="190500" imgH="165100" progId="Equation.DSMT4">
                  <p:embed/>
                  <p:pic>
                    <p:nvPicPr>
                      <p:cNvPr id="0" name=""/>
                      <p:cNvPicPr>
                        <a:picLocks noChangeAspect="1" noChangeArrowheads="1"/>
                      </p:cNvPicPr>
                      <p:nvPr/>
                    </p:nvPicPr>
                    <p:blipFill>
                      <a:blip r:embed="rId6"/>
                      <a:srcRect/>
                      <a:stretch>
                        <a:fillRect/>
                      </a:stretch>
                    </p:blipFill>
                    <p:spPr bwMode="auto">
                      <a:xfrm>
                        <a:off x="2707492" y="2724666"/>
                        <a:ext cx="236537" cy="20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Content Placeholder 6"/>
          <p:cNvGraphicFramePr>
            <a:graphicFrameLocks noChangeAspect="1"/>
          </p:cNvGraphicFramePr>
          <p:nvPr>
            <p:extLst>
              <p:ext uri="{D42A27DB-BD31-4B8C-83A1-F6EECF244321}">
                <p14:modId xmlns:p14="http://schemas.microsoft.com/office/powerpoint/2010/main" val="3154399293"/>
              </p:ext>
            </p:extLst>
          </p:nvPr>
        </p:nvGraphicFramePr>
        <p:xfrm>
          <a:off x="1744179" y="1428939"/>
          <a:ext cx="582612" cy="220663"/>
        </p:xfrm>
        <a:graphic>
          <a:graphicData uri="http://schemas.openxmlformats.org/presentationml/2006/ole">
            <mc:AlternateContent xmlns:mc="http://schemas.openxmlformats.org/markup-compatibility/2006">
              <mc:Choice xmlns:v="urn:schemas-microsoft-com:vml" Requires="v">
                <p:oleObj spid="_x0000_s634072" name="Equation" r:id="rId7" imgW="469900" imgH="177800" progId="Equation.DSMT4">
                  <p:embed/>
                </p:oleObj>
              </mc:Choice>
              <mc:Fallback>
                <p:oleObj name="Equation" r:id="rId7" imgW="469900" imgH="177800" progId="Equation.DSMT4">
                  <p:embed/>
                  <p:pic>
                    <p:nvPicPr>
                      <p:cNvPr id="0" name=""/>
                      <p:cNvPicPr>
                        <a:picLocks noChangeAspect="1" noChangeArrowheads="1"/>
                      </p:cNvPicPr>
                      <p:nvPr/>
                    </p:nvPicPr>
                    <p:blipFill>
                      <a:blip r:embed="rId8"/>
                      <a:srcRect/>
                      <a:stretch>
                        <a:fillRect/>
                      </a:stretch>
                    </p:blipFill>
                    <p:spPr bwMode="auto">
                      <a:xfrm>
                        <a:off x="1744179" y="1428939"/>
                        <a:ext cx="582612"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56826225"/>
              </p:ext>
            </p:extLst>
          </p:nvPr>
        </p:nvGraphicFramePr>
        <p:xfrm>
          <a:off x="2292673" y="4386108"/>
          <a:ext cx="3705807" cy="1426941"/>
        </p:xfrm>
        <a:graphic>
          <a:graphicData uri="http://schemas.openxmlformats.org/presentationml/2006/ole">
            <mc:AlternateContent xmlns:mc="http://schemas.openxmlformats.org/markup-compatibility/2006">
              <mc:Choice xmlns:v="urn:schemas-microsoft-com:vml" Requires="v">
                <p:oleObj spid="_x0000_s634073" name="Equation" r:id="rId9" imgW="2374900" imgH="914400" progId="Equation.DSMT4">
                  <p:embed/>
                </p:oleObj>
              </mc:Choice>
              <mc:Fallback>
                <p:oleObj name="Equation" r:id="rId9" imgW="2374900" imgH="914400" progId="Equation.DSMT4">
                  <p:embed/>
                  <p:pic>
                    <p:nvPicPr>
                      <p:cNvPr id="0" name=""/>
                      <p:cNvPicPr/>
                      <p:nvPr/>
                    </p:nvPicPr>
                    <p:blipFill>
                      <a:blip r:embed="rId10"/>
                      <a:stretch>
                        <a:fillRect/>
                      </a:stretch>
                    </p:blipFill>
                    <p:spPr>
                      <a:xfrm>
                        <a:off x="2292673" y="4386108"/>
                        <a:ext cx="3705807" cy="1426941"/>
                      </a:xfrm>
                      <a:prstGeom prst="rect">
                        <a:avLst/>
                      </a:prstGeom>
                    </p:spPr>
                  </p:pic>
                </p:oleObj>
              </mc:Fallback>
            </mc:AlternateContent>
          </a:graphicData>
        </a:graphic>
      </p:graphicFrame>
      <p:sp>
        <p:nvSpPr>
          <p:cNvPr id="31" name="TextBox 30"/>
          <p:cNvSpPr txBox="1"/>
          <p:nvPr/>
        </p:nvSpPr>
        <p:spPr>
          <a:xfrm>
            <a:off x="2325091" y="6022631"/>
            <a:ext cx="1992798" cy="369332"/>
          </a:xfrm>
          <a:prstGeom prst="rect">
            <a:avLst/>
          </a:prstGeom>
          <a:noFill/>
        </p:spPr>
        <p:txBody>
          <a:bodyPr wrap="square" rtlCol="0">
            <a:spAutoFit/>
          </a:bodyPr>
          <a:lstStyle/>
          <a:p>
            <a:pPr algn="ctr"/>
            <a:r>
              <a:rPr lang="en-US" sz="1800" dirty="0" smtClean="0">
                <a:solidFill>
                  <a:srgbClr val="C00000"/>
                </a:solidFill>
                <a:latin typeface="+mn-lt"/>
              </a:rPr>
              <a:t>damping term</a:t>
            </a:r>
          </a:p>
        </p:txBody>
      </p:sp>
      <p:sp>
        <p:nvSpPr>
          <p:cNvPr id="32" name="TextBox 31"/>
          <p:cNvSpPr txBox="1"/>
          <p:nvPr/>
        </p:nvSpPr>
        <p:spPr>
          <a:xfrm>
            <a:off x="4863281" y="5848356"/>
            <a:ext cx="3194790" cy="646331"/>
          </a:xfrm>
          <a:prstGeom prst="rect">
            <a:avLst/>
          </a:prstGeom>
          <a:noFill/>
        </p:spPr>
        <p:txBody>
          <a:bodyPr wrap="square" rtlCol="0">
            <a:spAutoFit/>
          </a:bodyPr>
          <a:lstStyle/>
          <a:p>
            <a:r>
              <a:rPr lang="en-US" sz="1800" dirty="0" smtClean="0">
                <a:solidFill>
                  <a:srgbClr val="C00000"/>
                </a:solidFill>
                <a:latin typeface="+mn-lt"/>
              </a:rPr>
              <a:t>Heating term due to statistical fluctuations</a:t>
            </a:r>
          </a:p>
        </p:txBody>
      </p:sp>
      <p:cxnSp>
        <p:nvCxnSpPr>
          <p:cNvPr id="33" name="Straight Arrow Connector 32"/>
          <p:cNvCxnSpPr/>
          <p:nvPr/>
        </p:nvCxnSpPr>
        <p:spPr>
          <a:xfrm flipH="1" flipV="1">
            <a:off x="5219998" y="5641218"/>
            <a:ext cx="93052" cy="199881"/>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778478" y="5788576"/>
            <a:ext cx="110633" cy="257319"/>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4283648284"/>
              </p:ext>
            </p:extLst>
          </p:nvPr>
        </p:nvGraphicFramePr>
        <p:xfrm>
          <a:off x="1297204" y="723524"/>
          <a:ext cx="1052513" cy="311150"/>
        </p:xfrm>
        <a:graphic>
          <a:graphicData uri="http://schemas.openxmlformats.org/presentationml/2006/ole">
            <mc:AlternateContent xmlns:mc="http://schemas.openxmlformats.org/markup-compatibility/2006">
              <mc:Choice xmlns:v="urn:schemas-microsoft-com:vml" Requires="v">
                <p:oleObj spid="_x0000_s634074" name="Equation" r:id="rId11" imgW="647700" imgH="190500" progId="Equation.DSMT4">
                  <p:embed/>
                </p:oleObj>
              </mc:Choice>
              <mc:Fallback>
                <p:oleObj name="Equation" r:id="rId11" imgW="647700" imgH="190500" progId="Equation.DSMT4">
                  <p:embed/>
                  <p:pic>
                    <p:nvPicPr>
                      <p:cNvPr id="0" name=""/>
                      <p:cNvPicPr/>
                      <p:nvPr/>
                    </p:nvPicPr>
                    <p:blipFill>
                      <a:blip r:embed="rId12"/>
                      <a:stretch>
                        <a:fillRect/>
                      </a:stretch>
                    </p:blipFill>
                    <p:spPr>
                      <a:xfrm>
                        <a:off x="1297204" y="723524"/>
                        <a:ext cx="1052513" cy="311150"/>
                      </a:xfrm>
                      <a:prstGeom prst="rect">
                        <a:avLst/>
                      </a:prstGeom>
                    </p:spPr>
                  </p:pic>
                </p:oleObj>
              </mc:Fallback>
            </mc:AlternateContent>
          </a:graphicData>
        </a:graphic>
      </p:graphicFrame>
      <p:sp>
        <p:nvSpPr>
          <p:cNvPr id="16" name="TextBox 15"/>
          <p:cNvSpPr txBox="1"/>
          <p:nvPr/>
        </p:nvSpPr>
        <p:spPr>
          <a:xfrm>
            <a:off x="2337628" y="674281"/>
            <a:ext cx="2854602" cy="523220"/>
          </a:xfrm>
          <a:prstGeom prst="rect">
            <a:avLst/>
          </a:prstGeom>
          <a:noFill/>
        </p:spPr>
        <p:txBody>
          <a:bodyPr wrap="square" rtlCol="0">
            <a:spAutoFit/>
          </a:bodyPr>
          <a:lstStyle/>
          <a:p>
            <a:r>
              <a:rPr lang="en-US" sz="1400" dirty="0" smtClean="0">
                <a:solidFill>
                  <a:srgbClr val="C00000"/>
                </a:solidFill>
                <a:latin typeface="+mn-lt"/>
              </a:rPr>
              <a:t>Particles lose more energy at the top of this cycle than the bottom</a:t>
            </a:r>
          </a:p>
        </p:txBody>
      </p:sp>
      <p:cxnSp>
        <p:nvCxnSpPr>
          <p:cNvPr id="35" name="Straight Connector 34"/>
          <p:cNvCxnSpPr/>
          <p:nvPr/>
        </p:nvCxnSpPr>
        <p:spPr>
          <a:xfrm flipV="1">
            <a:off x="3315386" y="2664814"/>
            <a:ext cx="2271600" cy="9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517680" y="2079033"/>
            <a:ext cx="1550926" cy="1548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89360" y="2258752"/>
            <a:ext cx="147158" cy="1298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4266242" y="1443419"/>
            <a:ext cx="4875" cy="2503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2" name="Content Placeholder 6"/>
          <p:cNvGraphicFramePr>
            <a:graphicFrameLocks noChangeAspect="1"/>
          </p:cNvGraphicFramePr>
          <p:nvPr>
            <p:extLst>
              <p:ext uri="{D42A27DB-BD31-4B8C-83A1-F6EECF244321}">
                <p14:modId xmlns:p14="http://schemas.microsoft.com/office/powerpoint/2010/main" val="1094956183"/>
              </p:ext>
            </p:extLst>
          </p:nvPr>
        </p:nvGraphicFramePr>
        <p:xfrm>
          <a:off x="5332383" y="2697258"/>
          <a:ext cx="236537" cy="204788"/>
        </p:xfrm>
        <a:graphic>
          <a:graphicData uri="http://schemas.openxmlformats.org/presentationml/2006/ole">
            <mc:AlternateContent xmlns:mc="http://schemas.openxmlformats.org/markup-compatibility/2006">
              <mc:Choice xmlns:v="urn:schemas-microsoft-com:vml" Requires="v">
                <p:oleObj spid="_x0000_s634075" name="Equation" r:id="rId13" imgW="190500" imgH="165100" progId="Equation.DSMT4">
                  <p:embed/>
                </p:oleObj>
              </mc:Choice>
              <mc:Fallback>
                <p:oleObj name="Equation" r:id="rId13" imgW="190500" imgH="165100" progId="Equation.DSMT4">
                  <p:embed/>
                  <p:pic>
                    <p:nvPicPr>
                      <p:cNvPr id="0" name=""/>
                      <p:cNvPicPr>
                        <a:picLocks noChangeAspect="1" noChangeArrowheads="1"/>
                      </p:cNvPicPr>
                      <p:nvPr/>
                    </p:nvPicPr>
                    <p:blipFill>
                      <a:blip r:embed="rId6"/>
                      <a:srcRect/>
                      <a:stretch>
                        <a:fillRect/>
                      </a:stretch>
                    </p:blipFill>
                    <p:spPr bwMode="auto">
                      <a:xfrm>
                        <a:off x="5332383" y="2697258"/>
                        <a:ext cx="236537" cy="20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Content Placeholder 6"/>
          <p:cNvGraphicFramePr>
            <a:graphicFrameLocks noChangeAspect="1"/>
          </p:cNvGraphicFramePr>
          <p:nvPr>
            <p:extLst>
              <p:ext uri="{D42A27DB-BD31-4B8C-83A1-F6EECF244321}">
                <p14:modId xmlns:p14="http://schemas.microsoft.com/office/powerpoint/2010/main" val="3447368740"/>
              </p:ext>
            </p:extLst>
          </p:nvPr>
        </p:nvGraphicFramePr>
        <p:xfrm>
          <a:off x="4312877" y="1435245"/>
          <a:ext cx="582612" cy="220663"/>
        </p:xfrm>
        <a:graphic>
          <a:graphicData uri="http://schemas.openxmlformats.org/presentationml/2006/ole">
            <mc:AlternateContent xmlns:mc="http://schemas.openxmlformats.org/markup-compatibility/2006">
              <mc:Choice xmlns:v="urn:schemas-microsoft-com:vml" Requires="v">
                <p:oleObj spid="_x0000_s634076" name="Equation" r:id="rId14" imgW="469900" imgH="177800" progId="Equation.DSMT4">
                  <p:embed/>
                </p:oleObj>
              </mc:Choice>
              <mc:Fallback>
                <p:oleObj name="Equation" r:id="rId14" imgW="469900" imgH="177800" progId="Equation.DSMT4">
                  <p:embed/>
                  <p:pic>
                    <p:nvPicPr>
                      <p:cNvPr id="0" name=""/>
                      <p:cNvPicPr>
                        <a:picLocks noChangeAspect="1" noChangeArrowheads="1"/>
                      </p:cNvPicPr>
                      <p:nvPr/>
                    </p:nvPicPr>
                    <p:blipFill>
                      <a:blip r:embed="rId8"/>
                      <a:srcRect/>
                      <a:stretch>
                        <a:fillRect/>
                      </a:stretch>
                    </p:blipFill>
                    <p:spPr bwMode="auto">
                      <a:xfrm>
                        <a:off x="4312877" y="1435245"/>
                        <a:ext cx="582612"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43"/>
          <p:cNvSpPr txBox="1"/>
          <p:nvPr/>
        </p:nvSpPr>
        <p:spPr>
          <a:xfrm>
            <a:off x="2820887" y="3905898"/>
            <a:ext cx="2962048" cy="307777"/>
          </a:xfrm>
          <a:prstGeom prst="rect">
            <a:avLst/>
          </a:prstGeom>
          <a:noFill/>
        </p:spPr>
        <p:txBody>
          <a:bodyPr wrap="square" rtlCol="0">
            <a:spAutoFit/>
          </a:bodyPr>
          <a:lstStyle/>
          <a:p>
            <a:pPr algn="ctr"/>
            <a:r>
              <a:rPr lang="en-US" sz="1400" dirty="0" smtClean="0">
                <a:solidFill>
                  <a:srgbClr val="C00000"/>
                </a:solidFill>
                <a:latin typeface="+mn-lt"/>
              </a:rPr>
              <a:t>Energy lost and smaller amplitude</a:t>
            </a:r>
          </a:p>
        </p:txBody>
      </p:sp>
      <p:cxnSp>
        <p:nvCxnSpPr>
          <p:cNvPr id="45" name="Straight Connector 44"/>
          <p:cNvCxnSpPr/>
          <p:nvPr/>
        </p:nvCxnSpPr>
        <p:spPr>
          <a:xfrm>
            <a:off x="6922973" y="2674648"/>
            <a:ext cx="2000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041657" y="1894293"/>
            <a:ext cx="1550926" cy="1548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24576" y="2107726"/>
            <a:ext cx="147158" cy="1298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7790219" y="1449725"/>
            <a:ext cx="4875" cy="2503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 name="Content Placeholder 6"/>
          <p:cNvGraphicFramePr>
            <a:graphicFrameLocks noChangeAspect="1"/>
          </p:cNvGraphicFramePr>
          <p:nvPr>
            <p:extLst>
              <p:ext uri="{D42A27DB-BD31-4B8C-83A1-F6EECF244321}">
                <p14:modId xmlns:p14="http://schemas.microsoft.com/office/powerpoint/2010/main" val="3060005454"/>
              </p:ext>
            </p:extLst>
          </p:nvPr>
        </p:nvGraphicFramePr>
        <p:xfrm>
          <a:off x="8732735" y="2703564"/>
          <a:ext cx="236537" cy="204788"/>
        </p:xfrm>
        <a:graphic>
          <a:graphicData uri="http://schemas.openxmlformats.org/presentationml/2006/ole">
            <mc:AlternateContent xmlns:mc="http://schemas.openxmlformats.org/markup-compatibility/2006">
              <mc:Choice xmlns:v="urn:schemas-microsoft-com:vml" Requires="v">
                <p:oleObj spid="_x0000_s634077" name="Equation" r:id="rId15" imgW="190500" imgH="165100" progId="Equation.DSMT4">
                  <p:embed/>
                </p:oleObj>
              </mc:Choice>
              <mc:Fallback>
                <p:oleObj name="Equation" r:id="rId15" imgW="190500" imgH="165100" progId="Equation.DSMT4">
                  <p:embed/>
                  <p:pic>
                    <p:nvPicPr>
                      <p:cNvPr id="0" name=""/>
                      <p:cNvPicPr>
                        <a:picLocks noChangeAspect="1" noChangeArrowheads="1"/>
                      </p:cNvPicPr>
                      <p:nvPr/>
                    </p:nvPicPr>
                    <p:blipFill>
                      <a:blip r:embed="rId6"/>
                      <a:srcRect/>
                      <a:stretch>
                        <a:fillRect/>
                      </a:stretch>
                    </p:blipFill>
                    <p:spPr bwMode="auto">
                      <a:xfrm>
                        <a:off x="8732735" y="2703564"/>
                        <a:ext cx="236537" cy="20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Content Placeholder 6"/>
          <p:cNvGraphicFramePr>
            <a:graphicFrameLocks noChangeAspect="1"/>
          </p:cNvGraphicFramePr>
          <p:nvPr>
            <p:extLst>
              <p:ext uri="{D42A27DB-BD31-4B8C-83A1-F6EECF244321}">
                <p14:modId xmlns:p14="http://schemas.microsoft.com/office/powerpoint/2010/main" val="750935807"/>
              </p:ext>
            </p:extLst>
          </p:nvPr>
        </p:nvGraphicFramePr>
        <p:xfrm>
          <a:off x="7836854" y="1441551"/>
          <a:ext cx="582612" cy="220663"/>
        </p:xfrm>
        <a:graphic>
          <a:graphicData uri="http://schemas.openxmlformats.org/presentationml/2006/ole">
            <mc:AlternateContent xmlns:mc="http://schemas.openxmlformats.org/markup-compatibility/2006">
              <mc:Choice xmlns:v="urn:schemas-microsoft-com:vml" Requires="v">
                <p:oleObj spid="_x0000_s634078" name="Equation" r:id="rId16" imgW="469900" imgH="177800" progId="Equation.DSMT4">
                  <p:embed/>
                </p:oleObj>
              </mc:Choice>
              <mc:Fallback>
                <p:oleObj name="Equation" r:id="rId16" imgW="469900" imgH="177800" progId="Equation.DSMT4">
                  <p:embed/>
                  <p:pic>
                    <p:nvPicPr>
                      <p:cNvPr id="0" name=""/>
                      <p:cNvPicPr>
                        <a:picLocks noChangeAspect="1" noChangeArrowheads="1"/>
                      </p:cNvPicPr>
                      <p:nvPr/>
                    </p:nvPicPr>
                    <p:blipFill>
                      <a:blip r:embed="rId8"/>
                      <a:srcRect/>
                      <a:stretch>
                        <a:fillRect/>
                      </a:stretch>
                    </p:blipFill>
                    <p:spPr bwMode="auto">
                      <a:xfrm>
                        <a:off x="7836854" y="1441551"/>
                        <a:ext cx="582612"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Connector 50"/>
          <p:cNvCxnSpPr>
            <a:endCxn id="47" idx="1"/>
          </p:cNvCxnSpPr>
          <p:nvPr/>
        </p:nvCxnSpPr>
        <p:spPr>
          <a:xfrm flipV="1">
            <a:off x="7776071" y="2126735"/>
            <a:ext cx="570056" cy="553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a:off x="5787876" y="2438650"/>
            <a:ext cx="932803" cy="359616"/>
          </a:xfrm>
          <a:prstGeom prst="right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608058" y="2079033"/>
            <a:ext cx="1326154" cy="307777"/>
          </a:xfrm>
          <a:prstGeom prst="rect">
            <a:avLst/>
          </a:prstGeom>
          <a:noFill/>
        </p:spPr>
        <p:txBody>
          <a:bodyPr wrap="square" rtlCol="0">
            <a:spAutoFit/>
          </a:bodyPr>
          <a:lstStyle/>
          <a:p>
            <a:r>
              <a:rPr lang="en-US" sz="1400" dirty="0" smtClean="0">
                <a:solidFill>
                  <a:srgbClr val="C00000"/>
                </a:solidFill>
                <a:latin typeface="+mn-lt"/>
              </a:rPr>
              <a:t>Reaccelerate</a:t>
            </a:r>
          </a:p>
        </p:txBody>
      </p:sp>
      <p:sp>
        <p:nvSpPr>
          <p:cNvPr id="57" name="TextBox 56"/>
          <p:cNvSpPr txBox="1"/>
          <p:nvPr/>
        </p:nvSpPr>
        <p:spPr>
          <a:xfrm>
            <a:off x="6569637" y="3968394"/>
            <a:ext cx="2454953" cy="307777"/>
          </a:xfrm>
          <a:prstGeom prst="rect">
            <a:avLst/>
          </a:prstGeom>
          <a:noFill/>
        </p:spPr>
        <p:txBody>
          <a:bodyPr wrap="square" rtlCol="0">
            <a:spAutoFit/>
          </a:bodyPr>
          <a:lstStyle/>
          <a:p>
            <a:pPr algn="ctr"/>
            <a:r>
              <a:rPr lang="en-US" sz="1400" dirty="0" smtClean="0">
                <a:solidFill>
                  <a:srgbClr val="C00000"/>
                </a:solidFill>
                <a:latin typeface="+mn-lt"/>
              </a:rPr>
              <a:t>Smaller amplitude</a:t>
            </a:r>
          </a:p>
        </p:txBody>
      </p:sp>
    </p:spTree>
    <p:extLst>
      <p:ext uri="{BB962C8B-B14F-4D97-AF65-F5344CB8AC3E}">
        <p14:creationId xmlns:p14="http://schemas.microsoft.com/office/powerpoint/2010/main" val="275702977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PREBYS@7EJIGINFUVWYY57I" val="435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0000"/>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F0000"/>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800" dirty="0" smtClean="0">
            <a:solidFill>
              <a:srgbClr val="C00000"/>
            </a:solidFill>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quantum_universe_RMS_20080415</Template>
  <TotalTime>6854</TotalTime>
  <Words>2101</Words>
  <Application>Microsoft Macintosh PowerPoint</Application>
  <PresentationFormat>On-screen Show (4:3)</PresentationFormat>
  <Paragraphs>345</Paragraphs>
  <Slides>35</Slides>
  <Notes>2</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Opulent</vt:lpstr>
      <vt:lpstr>Equation</vt:lpstr>
      <vt:lpstr>MathType 6.0 Equation</vt:lpstr>
      <vt:lpstr>Synchrotron Radiation and Light Sources</vt:lpstr>
      <vt:lpstr>Synchrotron Radiation</vt:lpstr>
      <vt:lpstr>First Observation of Synchrotron Radiation</vt:lpstr>
      <vt:lpstr>Effects of Synchrotron Radiation</vt:lpstr>
      <vt:lpstr>Power Spectrum of Synchrotron Radiation</vt:lpstr>
      <vt:lpstr>Some Handy Numbers (don’t bother to memorize)</vt:lpstr>
      <vt:lpstr>Example:  The Failed Experiment</vt:lpstr>
      <vt:lpstr>PowerPoint Presentation</vt:lpstr>
      <vt:lpstr>Small Amplitude Longitudinal Motion</vt:lpstr>
      <vt:lpstr>Reminder: Damping + Heating</vt:lpstr>
      <vt:lpstr>PowerPoint Presentation</vt:lpstr>
      <vt:lpstr>Result</vt:lpstr>
      <vt:lpstr>Longitudinal Damping in a “Normal” Synchrotron</vt:lpstr>
      <vt:lpstr>Equilibrium Energy Spread</vt:lpstr>
      <vt:lpstr>PowerPoint Presentation</vt:lpstr>
      <vt:lpstr>Damping in the Vertical Plane</vt:lpstr>
      <vt:lpstr>Result in Vertical Plane</vt:lpstr>
      <vt:lpstr>Horizontal Plane</vt:lpstr>
      <vt:lpstr>Result in Horizontal Plane</vt:lpstr>
      <vt:lpstr>Robinson’s Theorem</vt:lpstr>
      <vt:lpstr>Equilibrium Emittance in X</vt:lpstr>
      <vt:lpstr>Cheat Sheet Summary</vt:lpstr>
      <vt:lpstr>Benefits of Damping</vt:lpstr>
      <vt:lpstr>Considerations for e+e- Colliders</vt:lpstr>
      <vt:lpstr>Synchrotron Light Sources</vt:lpstr>
      <vt:lpstr>First Generation: Parasitic Operations</vt:lpstr>
      <vt:lpstr>Second Generation: Dedicated</vt:lpstr>
      <vt:lpstr>Typical 2nd Generation Parameters</vt:lpstr>
      <vt:lpstr>Undulators</vt:lpstr>
      <vt:lpstr>Bends, Undulators, and Wigglers*</vt:lpstr>
      <vt:lpstr>3rd Generation (Undulator) Sources</vt:lpstr>
      <vt:lpstr>Fourth Generation</vt:lpstr>
      <vt:lpstr>Next Big Thing in the US.</vt:lpstr>
      <vt:lpstr>Evolution of Parameters</vt:lpstr>
      <vt:lpstr>Light Sources are a Huge (and growing) Industry</vt:lpstr>
    </vt:vector>
  </TitlesOfParts>
  <Company>Fermilab Beams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Antiproton Stacking and Cooling</dc:title>
  <dc:creator>localadmin</dc:creator>
  <cp:lastModifiedBy>Eric Prebys</cp:lastModifiedBy>
  <cp:revision>461</cp:revision>
  <dcterms:created xsi:type="dcterms:W3CDTF">2003-06-24T14:15:57Z</dcterms:created>
  <dcterms:modified xsi:type="dcterms:W3CDTF">2016-06-23T01:15:09Z</dcterms:modified>
</cp:coreProperties>
</file>