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3" r:id="rId20"/>
    <p:sldId id="274" r:id="rId21"/>
    <p:sldId id="275" r:id="rId22"/>
    <p:sldId id="291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0" r:id="rId35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251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56FF"/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717"/>
  </p:normalViewPr>
  <p:slideViewPr>
    <p:cSldViewPr snapToGrid="0">
      <p:cViewPr varScale="1">
        <p:scale>
          <a:sx n="95" d="100"/>
          <a:sy n="95" d="100"/>
        </p:scale>
        <p:origin x="-1488" y="-112"/>
      </p:cViewPr>
      <p:guideLst>
        <p:guide orient="horz" pos="4251"/>
        <p:guide pos="3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tags" Target="tags/tag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image" Target="../media/image33.emf"/><Relationship Id="rId2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6/20/16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199" y="6564063"/>
            <a:ext cx="3905767" cy="2225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" charset="2"/>
        <a:buChar char="Ø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" charset="2"/>
        <a:buChar char="u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" charset="2"/>
        <a:buChar char="§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7.w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wmf"/><Relationship Id="rId3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3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35.emf"/><Relationship Id="rId9" Type="http://schemas.openxmlformats.org/officeDocument/2006/relationships/oleObject" Target="../embeddings/oleObject8.bin"/><Relationship Id="rId10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7.emf"/><Relationship Id="rId5" Type="http://schemas.openxmlformats.org/officeDocument/2006/relationships/image" Target="../media/image3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9.emf"/><Relationship Id="rId6" Type="http://schemas.openxmlformats.org/officeDocument/2006/relationships/image" Target="../media/image4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2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58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5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emf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64.emf"/><Relationship Id="rId14" Type="http://schemas.openxmlformats.org/officeDocument/2006/relationships/oleObject" Target="../embeddings/oleObject24.bin"/><Relationship Id="rId15" Type="http://schemas.openxmlformats.org/officeDocument/2006/relationships/image" Target="../media/image65.emf"/><Relationship Id="rId16" Type="http://schemas.openxmlformats.org/officeDocument/2006/relationships/oleObject" Target="../embeddings/oleObject25.bin"/><Relationship Id="rId17" Type="http://schemas.openxmlformats.org/officeDocument/2006/relationships/image" Target="../media/image66.emf"/><Relationship Id="rId18" Type="http://schemas.openxmlformats.org/officeDocument/2006/relationships/oleObject" Target="../embeddings/oleObject26.bin"/><Relationship Id="rId19" Type="http://schemas.openxmlformats.org/officeDocument/2006/relationships/image" Target="../media/image6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60.emf"/><Relationship Id="rId5" Type="http://schemas.openxmlformats.org/officeDocument/2006/relationships/oleObject" Target="../embeddings/oleObject19.bin"/><Relationship Id="rId6" Type="http://schemas.openxmlformats.org/officeDocument/2006/relationships/oleObject" Target="../embeddings/oleObject20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62.emf"/><Relationship Id="rId10" Type="http://schemas.openxmlformats.org/officeDocument/2006/relationships/oleObject" Target="../embeddings/oleObject2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wmf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08879" y="533400"/>
            <a:ext cx="6763389" cy="28681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Tricks of the Trade </a:t>
            </a:r>
            <a:br>
              <a:rPr lang="en-US" dirty="0" smtClean="0"/>
            </a:br>
            <a:r>
              <a:rPr lang="en-US" dirty="0" smtClean="0"/>
              <a:t>(Stuff that really doesn’t fit anywhere else)</a:t>
            </a: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en-US" smtClean="0"/>
              <a:t>Eric Prebys, FNAL</a:t>
            </a:r>
          </a:p>
        </p:txBody>
      </p:sp>
    </p:spTree>
    <p:extLst>
      <p:ext uri="{BB962C8B-B14F-4D97-AF65-F5344CB8AC3E}">
        <p14:creationId xmlns:p14="http://schemas.microsoft.com/office/powerpoint/2010/main" val="10407971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6146605" y="5080415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145135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454180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and Extraction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169510"/>
          </a:xfrm>
        </p:spPr>
        <p:txBody>
          <a:bodyPr/>
          <a:lstStyle/>
          <a:p>
            <a:r>
              <a:rPr lang="en-US" sz="2000" dirty="0" smtClean="0"/>
              <a:t>We typically would like to extract (or inject) beam by switching a magnetic field on between two bunches </a:t>
            </a:r>
            <a:r>
              <a:rPr lang="en-US" sz="2000" smtClean="0"/>
              <a:t>(order ~10-100 ns)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Unfortunately, getting the required field in such a short time would result in prohibitively high inductive voltages, so we usually do it in two steps: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078950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6995" y="22384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4415" y="235366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48520" y="246887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999200" y="2737710"/>
            <a:ext cx="691290" cy="230430"/>
            <a:chOff x="2766965" y="3044950"/>
            <a:chExt cx="691290" cy="23043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769905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187950" y="51572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805370" y="527244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39475" y="538765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2690155" y="5656490"/>
            <a:ext cx="691290" cy="230430"/>
            <a:chOff x="2766965" y="3044950"/>
            <a:chExt cx="691290" cy="23043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6146605" y="5080416"/>
            <a:ext cx="384050" cy="46086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3189421" y="4581150"/>
            <a:ext cx="2419514" cy="576075"/>
            <a:chOff x="3189421" y="4581150"/>
            <a:chExt cx="2419514" cy="576075"/>
          </a:xfrm>
        </p:grpSpPr>
        <p:sp>
          <p:nvSpPr>
            <p:cNvPr id="62" name="TextBox 61"/>
            <p:cNvSpPr txBox="1"/>
            <p:nvPr/>
          </p:nvSpPr>
          <p:spPr>
            <a:xfrm>
              <a:off x="3381445" y="4581150"/>
              <a:ext cx="22274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fast, weak “kicker”</a:t>
              </a:r>
              <a:endParaRPr lang="en-US" sz="2000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5400000">
              <a:off x="3189421" y="4965200"/>
              <a:ext cx="192025" cy="1920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301695" y="5618085"/>
            <a:ext cx="3610070" cy="938316"/>
            <a:chOff x="5301695" y="5618085"/>
            <a:chExt cx="3610070" cy="938316"/>
          </a:xfrm>
        </p:grpSpPr>
        <p:sp>
          <p:nvSpPr>
            <p:cNvPr id="65" name="TextBox 64"/>
            <p:cNvSpPr txBox="1"/>
            <p:nvPr/>
          </p:nvSpPr>
          <p:spPr>
            <a:xfrm>
              <a:off x="5301695" y="5848515"/>
              <a:ext cx="3610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slower (or DC) extraction magnet with zero field on beam path.</a:t>
              </a:r>
              <a:endParaRPr lang="en-US" sz="20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6200000" flipV="1">
              <a:off x="6607466" y="5618085"/>
              <a:ext cx="268835" cy="2688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rot="10800000">
            <a:off x="6146605" y="5272440"/>
            <a:ext cx="3840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112610" y="235366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457250" y="23920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-457250" y="23920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457250" y="23920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-457250" y="23920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805370" y="527244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-766295" y="53108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-766295" y="53108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-766295" y="53108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-766295" y="53108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324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197820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0460" y="3544215"/>
            <a:ext cx="2684026" cy="3044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10" y="133927"/>
            <a:ext cx="8262937" cy="441325"/>
          </a:xfrm>
        </p:spPr>
        <p:txBody>
          <a:bodyPr/>
          <a:lstStyle/>
          <a:p>
            <a:r>
              <a:rPr lang="en-US" dirty="0" smtClean="0"/>
              <a:t>Extraction Hardware</a:t>
            </a:r>
            <a:endParaRPr lang="en-US" dirty="0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8764" y="162638"/>
            <a:ext cx="2733963" cy="264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 descr="http://tdserver1/proeng/MagnetPhotos/BSE/BSE001/P00048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554" y="3551992"/>
            <a:ext cx="2112275" cy="25678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15272" y="3223360"/>
            <a:ext cx="330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Lambertson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”: usually DC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04951" y="5080415"/>
            <a:ext cx="115215" cy="115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33061" y="4475433"/>
            <a:ext cx="115215" cy="115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17454" y="4849091"/>
            <a:ext cx="157018" cy="158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43563" y="4599709"/>
            <a:ext cx="27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6037" y="4853709"/>
            <a:ext cx="27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433128" y="4973783"/>
            <a:ext cx="157018" cy="1588"/>
          </a:xfrm>
          <a:prstGeom prst="straightConnector1">
            <a:avLst/>
          </a:prstGeom>
          <a:ln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1054" y="4387273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circulating beam (B=0)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>
            <a:off x="1893454" y="4741216"/>
            <a:ext cx="1191491" cy="357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21600" y="3791528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circulating beam (B=0)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6622476" y="4114694"/>
            <a:ext cx="1099124" cy="3557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21600" y="4608946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current “blade”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6599386" y="4715165"/>
            <a:ext cx="1131451" cy="785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21600" y="5426365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return path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6530115" y="5116948"/>
            <a:ext cx="1154541" cy="4156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98797" y="3218743"/>
            <a:ext cx="4023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Septum: pulsed, but slower than the kicker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364" y="2881745"/>
            <a:ext cx="295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“Slow” extraction elements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10145" y="1131454"/>
            <a:ext cx="2955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“Fast” kicker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usually an impedance matched strip line, with or without ferrites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029527" y="1256145"/>
            <a:ext cx="3232728" cy="55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621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02743 0.000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087 0.0405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E6FA284-7DAB-4F8B-8904-7E5B6341EDC2}" type="slidenum">
              <a:rPr lang="en-US"/>
              <a:pPr/>
              <a:t>12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126170"/>
            <a:ext cx="8371114" cy="50727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Slow Extraction (not important for colliders)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7879" y="663840"/>
            <a:ext cx="8227453" cy="2552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Sometimes fixed target experiments want beam delivered </a:t>
            </a:r>
            <a:r>
              <a:rPr lang="en-US" sz="1800" i="1" dirty="0" smtClean="0"/>
              <a:t>slowly</a:t>
            </a:r>
            <a:r>
              <a:rPr lang="en-US" sz="1800" dirty="0" smtClean="0"/>
              <a:t> (difficult)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To do this, we generate a harmonic resonance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/>
              <a:t>Usually </a:t>
            </a:r>
            <a:r>
              <a:rPr lang="en-US" sz="1400" dirty="0" err="1" smtClean="0"/>
              <a:t>sextupoles</a:t>
            </a:r>
            <a:r>
              <a:rPr lang="en-US" sz="1400" dirty="0" smtClean="0"/>
              <a:t> are used to create a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order resonant instability</a:t>
            </a:r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</a:pPr>
            <a:endParaRPr lang="en-US" sz="1400" dirty="0" smtClean="0"/>
          </a:p>
          <a:p>
            <a:pPr marL="292100" lvl="1" indent="0" eaLnBrk="1" hangingPunct="1">
              <a:lnSpc>
                <a:spcPct val="90000"/>
              </a:lnSpc>
              <a:buNone/>
            </a:pPr>
            <a:endParaRPr lang="en-US" sz="1400" dirty="0" smtClean="0"/>
          </a:p>
          <a:p>
            <a:pPr lvl="1" eaLnBrk="1" hangingPunct="1">
              <a:lnSpc>
                <a:spcPct val="90000"/>
              </a:lnSpc>
              <a:buNone/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</a:pPr>
            <a:r>
              <a:rPr lang="en-US" sz="1600" dirty="0" smtClean="0"/>
              <a:t>Tune the instability so the escaping beam exactly fills the extraction gap between interceptions (3 times around for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order)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/>
              <a:t>Minimum inefficiency ~(septum thickness)/(gap size)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 dirty="0" smtClean="0"/>
              <a:t>Use electrostatic septum made of a plane of wires. Typical parameters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 smtClean="0"/>
              <a:t>Septum thickness: .1 mm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 smtClean="0"/>
              <a:t>Gap: 10 mm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400" dirty="0" smtClean="0"/>
              <a:t>Field: 80 kV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600" dirty="0" smtClean="0"/>
          </a:p>
        </p:txBody>
      </p:sp>
      <p:pic>
        <p:nvPicPr>
          <p:cNvPr id="8197" name="Picture 4" descr="img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85" b="24202"/>
          <a:stretch>
            <a:fillRect/>
          </a:stretch>
        </p:blipFill>
        <p:spPr bwMode="auto">
          <a:xfrm>
            <a:off x="4414142" y="1797536"/>
            <a:ext cx="4508864" cy="196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57" y="1720726"/>
            <a:ext cx="2195513" cy="19272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199" name="AutoShape 6"/>
          <p:cNvSpPr>
            <a:spLocks noChangeArrowheads="1"/>
          </p:cNvSpPr>
          <p:nvPr/>
        </p:nvSpPr>
        <p:spPr bwMode="auto">
          <a:xfrm>
            <a:off x="2916347" y="2296801"/>
            <a:ext cx="1036935" cy="558800"/>
          </a:xfrm>
          <a:prstGeom prst="rightArrow">
            <a:avLst>
              <a:gd name="adj1" fmla="val 45454"/>
              <a:gd name="adj2" fmla="val 39771"/>
            </a:avLst>
          </a:prstGeom>
          <a:solidFill>
            <a:schemeClr val="accent1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2033032" y="1682322"/>
            <a:ext cx="576075" cy="422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17082" y="1682321"/>
            <a:ext cx="172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particle flow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612047" y="2757662"/>
            <a:ext cx="537670" cy="3456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86652" y="3180117"/>
            <a:ext cx="499265" cy="384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83712" y="3756191"/>
            <a:ext cx="45701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Particles will flow out of the stable region along lines in phase space into an electrostatic extraction field, which will deflect them into an extraction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Lambertson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7390530" y="3160914"/>
            <a:ext cx="652885" cy="537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408262" y="2258396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408262" y="2412016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408262" y="2565636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561882" y="1874346"/>
            <a:ext cx="26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0487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Beam </a:t>
            </a:r>
            <a:r>
              <a:rPr lang="en-US" dirty="0"/>
              <a:t>I</a:t>
            </a:r>
            <a:r>
              <a:rPr lang="en-US" dirty="0" smtClean="0"/>
              <a:t>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800100"/>
            <a:ext cx="6007758" cy="5676900"/>
          </a:xfrm>
        </p:spPr>
        <p:txBody>
          <a:bodyPr/>
          <a:lstStyle/>
          <a:p>
            <a:r>
              <a:rPr lang="en-US" sz="2000" dirty="0" smtClean="0"/>
              <a:t>Bunch/beam intensity are measured using inductive </a:t>
            </a:r>
            <a:r>
              <a:rPr lang="en-US" sz="2000" dirty="0" err="1" smtClean="0"/>
              <a:t>toriods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Beam position is typically measured with beam position monitors (BPM’s), which measure the induced signal on a opposing pickups</a:t>
            </a:r>
          </a:p>
          <a:p>
            <a:endParaRPr lang="en-US" sz="2000" dirty="0" smtClean="0"/>
          </a:p>
          <a:p>
            <a:r>
              <a:rPr lang="en-US" sz="2000" dirty="0" smtClean="0"/>
              <a:t>Longitudinal profiles can be measured by introducing a resistor to measure the induced image current on the beam pipe -&gt; Resistive Wall Monitor (RWM)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275" y="1777585"/>
            <a:ext cx="1536200" cy="188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4" descr="http://www.hep.net/ssc/new/gifarchive/toroiddw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395" y="279790"/>
            <a:ext cx="2078890" cy="157460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9060" y="3813050"/>
            <a:ext cx="1805035" cy="135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89056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Instrumentation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4817202" cy="5676900"/>
          </a:xfrm>
        </p:spPr>
        <p:txBody>
          <a:bodyPr/>
          <a:lstStyle/>
          <a:p>
            <a:r>
              <a:rPr lang="en-US" sz="1800" dirty="0" smtClean="0"/>
              <a:t>Beam profiles in beam lines can be measured using secondary emission </a:t>
            </a:r>
            <a:r>
              <a:rPr lang="en-US" sz="1800" dirty="0" err="1" smtClean="0"/>
              <a:t>multiwires</a:t>
            </a:r>
            <a:r>
              <a:rPr lang="en-US" sz="1800" dirty="0" smtClean="0"/>
              <a:t> (MW’s)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Can measure beam profiles in a circulating beam with a “flying wire scanner”, which quickly passes a wire through and measures signal </a:t>
            </a:r>
            <a:r>
              <a:rPr lang="en-US" sz="1800" dirty="0" err="1" smtClean="0"/>
              <a:t>vs</a:t>
            </a:r>
            <a:r>
              <a:rPr lang="en-US" sz="1800" dirty="0" smtClean="0"/>
              <a:t> time to get profile</a:t>
            </a:r>
          </a:p>
          <a:p>
            <a:endParaRPr lang="en-US" sz="1800" dirty="0" smtClean="0"/>
          </a:p>
          <a:p>
            <a:r>
              <a:rPr lang="en-US" sz="1800" dirty="0" smtClean="0"/>
              <a:t>Non-destructive measurements include</a:t>
            </a:r>
          </a:p>
          <a:p>
            <a:pPr lvl="1"/>
            <a:r>
              <a:rPr lang="en-US" sz="1400" dirty="0" smtClean="0"/>
              <a:t>Ionization profile monitor (IPM): drift electrons or ions generated by beam passing through residual gas</a:t>
            </a:r>
          </a:p>
          <a:p>
            <a:pPr lvl="1"/>
            <a:r>
              <a:rPr lang="en-US" sz="1400" dirty="0" smtClean="0"/>
              <a:t>Synchrotron light</a:t>
            </a:r>
          </a:p>
          <a:p>
            <a:pPr lvl="2"/>
            <a:r>
              <a:rPr lang="en-US" sz="1400" dirty="0" smtClean="0"/>
              <a:t>Standard in electron machines</a:t>
            </a:r>
          </a:p>
          <a:p>
            <a:pPr lvl="2"/>
            <a:r>
              <a:rPr lang="en-US" sz="1400" dirty="0" smtClean="0"/>
              <a:t>Also works in 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07202" name="AutoShape 2" descr="Click to toggle background on ACNET graph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985" y="702246"/>
            <a:ext cx="2189085" cy="181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87215" y="2545685"/>
            <a:ext cx="430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Beam profiles in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MiniBooNE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beam line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670" y="3044950"/>
            <a:ext cx="3462830" cy="255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25620" y="5656490"/>
            <a:ext cx="430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Flying wire signal in LHC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044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Lattice </a:t>
            </a:r>
            <a:r>
              <a:rPr lang="en-US" dirty="0"/>
              <a:t>P</a:t>
            </a:r>
            <a:r>
              <a:rPr lang="en-US" dirty="0" smtClean="0"/>
              <a:t>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5239657" cy="4088290"/>
          </a:xfrm>
        </p:spPr>
        <p:txBody>
          <a:bodyPr/>
          <a:lstStyle/>
          <a:p>
            <a:r>
              <a:rPr lang="en-US" sz="1800" dirty="0" smtClean="0"/>
              <a:t>The fractional tune is measured by Fourier Transforming signals from the BPM’s</a:t>
            </a:r>
          </a:p>
          <a:p>
            <a:pPr lvl="1"/>
            <a:r>
              <a:rPr lang="en-US" sz="1600" dirty="0" smtClean="0"/>
              <a:t>Sometimes need to excite beam with a kicker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1800" dirty="0" smtClean="0"/>
              <a:t>Beta functions can be measured by exciting the beam and looking at distortions</a:t>
            </a:r>
          </a:p>
          <a:p>
            <a:pPr lvl="1"/>
            <a:r>
              <a:rPr lang="en-US" sz="1400" dirty="0" smtClean="0"/>
              <a:t>Can use kicker or resonant (“AC”) dipole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Can also measure the by</a:t>
            </a:r>
            <a:br>
              <a:rPr lang="en-US" sz="1800" dirty="0" smtClean="0"/>
            </a:br>
            <a:r>
              <a:rPr lang="en-US" sz="1800" dirty="0" smtClean="0"/>
              <a:t>functions indirectly by </a:t>
            </a:r>
            <a:br>
              <a:rPr lang="en-US" sz="1800" dirty="0" smtClean="0"/>
            </a:br>
            <a:r>
              <a:rPr lang="en-US" sz="1800" dirty="0" smtClean="0"/>
              <a:t>varying a quad and measuring </a:t>
            </a:r>
            <a:br>
              <a:rPr lang="en-US" sz="1800" dirty="0" smtClean="0"/>
            </a:br>
            <a:r>
              <a:rPr lang="en-US" sz="1800" dirty="0" smtClean="0"/>
              <a:t>the tune shift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985" y="2507280"/>
            <a:ext cx="2508072" cy="181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034330" y="5080415"/>
          <a:ext cx="1510597" cy="844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84" name="Equation" r:id="rId4" imgW="749160" imgH="419040" progId="Equation.DSMT4">
                  <p:embed/>
                </p:oleObj>
              </mc:Choice>
              <mc:Fallback>
                <p:oleObj name="Equation" r:id="rId4" imgW="7491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4330" y="5080415"/>
                        <a:ext cx="1510597" cy="844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5186480" y="5080415"/>
            <a:ext cx="345645" cy="46086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2555" y="4312315"/>
            <a:ext cx="3112422" cy="203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https://ab-dep-op-elogbook.web.cern.ch/ab-dep-op-elogbook/elogbook/attach.php?attachId=1056849&amp;type=png&amp;fname=200912051049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744" y="202980"/>
            <a:ext cx="3085795" cy="2227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5395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855" y="12617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Colliding Beam Luminosity</a:t>
            </a:r>
          </a:p>
        </p:txBody>
      </p:sp>
      <p:pic>
        <p:nvPicPr>
          <p:cNvPr id="38915" name="Objec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063" y="1481151"/>
            <a:ext cx="149701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2963" y="1562113"/>
            <a:ext cx="1195387" cy="1190625"/>
            <a:chOff x="776" y="966"/>
            <a:chExt cx="753" cy="750"/>
          </a:xfrm>
        </p:grpSpPr>
        <p:sp>
          <p:nvSpPr>
            <p:cNvPr id="38940" name="Oval 5"/>
            <p:cNvSpPr>
              <a:spLocks noChangeArrowheads="1"/>
            </p:cNvSpPr>
            <p:nvPr/>
          </p:nvSpPr>
          <p:spPr bwMode="auto">
            <a:xfrm>
              <a:off x="815" y="1002"/>
              <a:ext cx="696" cy="6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1" name="Oval 6"/>
            <p:cNvSpPr>
              <a:spLocks noChangeArrowheads="1"/>
            </p:cNvSpPr>
            <p:nvPr/>
          </p:nvSpPr>
          <p:spPr bwMode="auto">
            <a:xfrm>
              <a:off x="1143" y="966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2" name="Oval 7"/>
            <p:cNvSpPr>
              <a:spLocks noChangeArrowheads="1"/>
            </p:cNvSpPr>
            <p:nvPr/>
          </p:nvSpPr>
          <p:spPr bwMode="auto">
            <a:xfrm>
              <a:off x="1473" y="1308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3" name="Oval 8"/>
            <p:cNvSpPr>
              <a:spLocks noChangeArrowheads="1"/>
            </p:cNvSpPr>
            <p:nvPr/>
          </p:nvSpPr>
          <p:spPr bwMode="auto">
            <a:xfrm>
              <a:off x="776" y="1292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4" name="Oval 9"/>
            <p:cNvSpPr>
              <a:spLocks noChangeArrowheads="1"/>
            </p:cNvSpPr>
            <p:nvPr/>
          </p:nvSpPr>
          <p:spPr bwMode="auto">
            <a:xfrm>
              <a:off x="1134" y="165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5" name="Oval 10"/>
            <p:cNvSpPr>
              <a:spLocks noChangeArrowheads="1"/>
            </p:cNvSpPr>
            <p:nvPr/>
          </p:nvSpPr>
          <p:spPr bwMode="auto">
            <a:xfrm>
              <a:off x="1387" y="108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6" name="Oval 11"/>
            <p:cNvSpPr>
              <a:spLocks noChangeArrowheads="1"/>
            </p:cNvSpPr>
            <p:nvPr/>
          </p:nvSpPr>
          <p:spPr bwMode="auto">
            <a:xfrm>
              <a:off x="885" y="1080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7" name="Oval 12"/>
            <p:cNvSpPr>
              <a:spLocks noChangeArrowheads="1"/>
            </p:cNvSpPr>
            <p:nvPr/>
          </p:nvSpPr>
          <p:spPr bwMode="auto">
            <a:xfrm>
              <a:off x="891" y="1549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8" name="Oval 13"/>
            <p:cNvSpPr>
              <a:spLocks noChangeArrowheads="1"/>
            </p:cNvSpPr>
            <p:nvPr/>
          </p:nvSpPr>
          <p:spPr bwMode="auto">
            <a:xfrm>
              <a:off x="1390" y="1555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38917" name="Oval 14"/>
          <p:cNvSpPr>
            <a:spLocks noChangeArrowheads="1"/>
          </p:cNvSpPr>
          <p:nvPr/>
        </p:nvSpPr>
        <p:spPr bwMode="auto">
          <a:xfrm>
            <a:off x="3143250" y="1608151"/>
            <a:ext cx="665163" cy="296862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8" name="Oval 15"/>
          <p:cNvSpPr>
            <a:spLocks noChangeArrowheads="1"/>
          </p:cNvSpPr>
          <p:nvPr/>
        </p:nvSpPr>
        <p:spPr bwMode="auto">
          <a:xfrm>
            <a:off x="3178175" y="2343163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9" name="Oval 16"/>
          <p:cNvSpPr>
            <a:spLocks noChangeArrowheads="1"/>
          </p:cNvSpPr>
          <p:nvPr/>
        </p:nvSpPr>
        <p:spPr bwMode="auto">
          <a:xfrm>
            <a:off x="4325938" y="2305063"/>
            <a:ext cx="665162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0" name="Oval 17"/>
          <p:cNvSpPr>
            <a:spLocks noChangeArrowheads="1"/>
          </p:cNvSpPr>
          <p:nvPr/>
        </p:nvSpPr>
        <p:spPr bwMode="auto">
          <a:xfrm>
            <a:off x="4337050" y="1612913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1" name="Oval 18"/>
          <p:cNvSpPr>
            <a:spLocks noChangeArrowheads="1"/>
          </p:cNvSpPr>
          <p:nvPr/>
        </p:nvSpPr>
        <p:spPr bwMode="auto">
          <a:xfrm>
            <a:off x="3724275" y="1973276"/>
            <a:ext cx="665163" cy="2968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2" name="Line 19"/>
          <p:cNvSpPr>
            <a:spLocks noChangeShapeType="1"/>
          </p:cNvSpPr>
          <p:nvPr/>
        </p:nvSpPr>
        <p:spPr bwMode="auto">
          <a:xfrm>
            <a:off x="3856038" y="1751026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20"/>
          <p:cNvSpPr>
            <a:spLocks noChangeShapeType="1"/>
          </p:cNvSpPr>
          <p:nvPr/>
        </p:nvSpPr>
        <p:spPr bwMode="auto">
          <a:xfrm flipH="1" flipV="1">
            <a:off x="4152900" y="1751026"/>
            <a:ext cx="1317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21"/>
          <p:cNvSpPr>
            <a:spLocks noChangeShapeType="1"/>
          </p:cNvSpPr>
          <p:nvPr/>
        </p:nvSpPr>
        <p:spPr bwMode="auto">
          <a:xfrm>
            <a:off x="5021263" y="24669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22"/>
          <p:cNvSpPr>
            <a:spLocks noChangeShapeType="1"/>
          </p:cNvSpPr>
          <p:nvPr/>
        </p:nvSpPr>
        <p:spPr bwMode="auto">
          <a:xfrm flipH="1">
            <a:off x="2887663" y="24669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Text Box 23"/>
          <p:cNvSpPr txBox="1">
            <a:spLocks noChangeArrowheads="1"/>
          </p:cNvSpPr>
          <p:nvPr/>
        </p:nvSpPr>
        <p:spPr bwMode="auto">
          <a:xfrm>
            <a:off x="439260" y="779946"/>
            <a:ext cx="573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Circulating beams typically “bunched”</a:t>
            </a:r>
          </a:p>
        </p:txBody>
      </p:sp>
      <p:sp>
        <p:nvSpPr>
          <p:cNvPr id="14353" name="Text Box 24"/>
          <p:cNvSpPr txBox="1">
            <a:spLocks noChangeArrowheads="1"/>
          </p:cNvSpPr>
          <p:nvPr/>
        </p:nvSpPr>
        <p:spPr bwMode="auto">
          <a:xfrm>
            <a:off x="5964238" y="900568"/>
            <a:ext cx="3179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+mn-lt"/>
              </a:rPr>
              <a:t>(number of interactions)</a:t>
            </a:r>
          </a:p>
        </p:txBody>
      </p: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6519863" y="2724163"/>
            <a:ext cx="2378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Cross-sectional area of beam</a:t>
            </a:r>
          </a:p>
        </p:txBody>
      </p:sp>
      <p:sp>
        <p:nvSpPr>
          <p:cNvPr id="14356" name="Text Box 27"/>
          <p:cNvSpPr txBox="1">
            <a:spLocks noChangeArrowheads="1"/>
          </p:cNvSpPr>
          <p:nvPr/>
        </p:nvSpPr>
        <p:spPr bwMode="auto">
          <a:xfrm>
            <a:off x="426358" y="3234909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Total Luminosity:</a:t>
            </a:r>
          </a:p>
        </p:txBody>
      </p:sp>
      <p:pic>
        <p:nvPicPr>
          <p:cNvPr id="38931" name="Object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283" y="3506372"/>
            <a:ext cx="3814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29"/>
          <p:cNvSpPr txBox="1">
            <a:spLocks noChangeArrowheads="1"/>
          </p:cNvSpPr>
          <p:nvPr/>
        </p:nvSpPr>
        <p:spPr bwMode="auto">
          <a:xfrm>
            <a:off x="6908309" y="3891691"/>
            <a:ext cx="2109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Circumference of machine</a:t>
            </a:r>
          </a:p>
        </p:txBody>
      </p:sp>
      <p:sp>
        <p:nvSpPr>
          <p:cNvPr id="14358" name="Text Box 30"/>
          <p:cNvSpPr txBox="1">
            <a:spLocks noChangeArrowheads="1"/>
          </p:cNvSpPr>
          <p:nvPr/>
        </p:nvSpPr>
        <p:spPr bwMode="auto">
          <a:xfrm>
            <a:off x="6566345" y="4636275"/>
            <a:ext cx="19850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Number of bunches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688316" y="2453987"/>
            <a:ext cx="151478" cy="2796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547240" y="4345003"/>
            <a:ext cx="373791" cy="9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127764" y="4228495"/>
            <a:ext cx="477738" cy="7340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4341711" y="4835279"/>
            <a:ext cx="1985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crossing rate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4485737" y="4322642"/>
            <a:ext cx="371946" cy="44179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9244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Luminosity of Colliding Beams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7200" y="457200"/>
            <a:ext cx="8355012" cy="516625"/>
          </a:xfrm>
        </p:spPr>
        <p:txBody>
          <a:bodyPr/>
          <a:lstStyle/>
          <a:p>
            <a:r>
              <a:rPr lang="en-US" sz="2000" dirty="0" smtClean="0"/>
              <a:t>For equally intense Gaussian beams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Using                                we have</a:t>
            </a:r>
          </a:p>
          <a:p>
            <a:endParaRPr lang="en-US" sz="20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736035"/>
              </p:ext>
            </p:extLst>
          </p:nvPr>
        </p:nvGraphicFramePr>
        <p:xfrm>
          <a:off x="2632075" y="2819400"/>
          <a:ext cx="3954463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73" name="Equation" r:id="rId3" imgW="1473200" imgH="431800" progId="Equation.DSMT4">
                  <p:embed/>
                </p:oleObj>
              </mc:Choice>
              <mc:Fallback>
                <p:oleObj name="Equation" r:id="rId3" imgW="14732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2075" y="2819400"/>
                        <a:ext cx="3954463" cy="1158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3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96476"/>
              </p:ext>
            </p:extLst>
          </p:nvPr>
        </p:nvGraphicFramePr>
        <p:xfrm>
          <a:off x="3200400" y="914400"/>
          <a:ext cx="2644775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74" name="Equation" r:id="rId5" imgW="901440" imgH="431640" progId="Equation.3">
                  <p:embed/>
                </p:oleObj>
              </mc:Choice>
              <mc:Fallback>
                <p:oleObj name="Equation" r:id="rId5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914400"/>
                        <a:ext cx="2644775" cy="1265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324600" y="762000"/>
            <a:ext cx="2496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Geometrical factor: 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   - crossing angle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   - hourglass effect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10800000" flipV="1">
            <a:off x="5791200" y="1143000"/>
            <a:ext cx="460862" cy="268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43600" y="22860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Particles in a bunch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0800000" flipV="1">
            <a:off x="4876800" y="609600"/>
            <a:ext cx="960125" cy="4608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24600" y="19050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Transverse size (RMS)</a:t>
            </a: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5181600" y="2057400"/>
            <a:ext cx="1143000" cy="47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8200" y="83820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 frequency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276600" y="10668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000" y="3657600"/>
            <a:ext cx="262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Revolution frequency</a:t>
            </a:r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 flipV="1">
            <a:off x="3002540" y="3581400"/>
            <a:ext cx="314905" cy="276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905000" y="40386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Number of bunches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419600" y="3581400"/>
            <a:ext cx="234701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400800" y="3886200"/>
            <a:ext cx="264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Betatron function at collision point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want a small </a:t>
            </a:r>
            <a:r>
              <a:rPr lang="el-GR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β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*!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562600" y="38862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378200" y="3429000"/>
            <a:ext cx="276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Normalized emittance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6019801" y="3657600"/>
            <a:ext cx="38099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ate Placeholder 6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990319" y="2883920"/>
            <a:ext cx="531627" cy="1419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53200" y="2590800"/>
            <a:ext cx="247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prop. to energy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225213"/>
              </p:ext>
            </p:extLst>
          </p:nvPr>
        </p:nvGraphicFramePr>
        <p:xfrm>
          <a:off x="3402012" y="2603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75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603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201999"/>
              </p:ext>
            </p:extLst>
          </p:nvPr>
        </p:nvGraphicFramePr>
        <p:xfrm>
          <a:off x="3402012" y="2603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76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603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289525"/>
              </p:ext>
            </p:extLst>
          </p:nvPr>
        </p:nvGraphicFramePr>
        <p:xfrm>
          <a:off x="3402012" y="2590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77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590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920444"/>
              </p:ext>
            </p:extLst>
          </p:nvPr>
        </p:nvGraphicFramePr>
        <p:xfrm>
          <a:off x="1600200" y="2133600"/>
          <a:ext cx="2156084" cy="85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78" name="Equation" r:id="rId11" imgW="1117600" imgH="444500" progId="Equation.DSMT4">
                  <p:embed/>
                </p:oleObj>
              </mc:Choice>
              <mc:Fallback>
                <p:oleObj name="Equation" r:id="rId11" imgW="1117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0"/>
                        <a:ext cx="2156084" cy="8576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 flipV="1">
            <a:off x="4648200" y="3581400"/>
            <a:ext cx="280739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57400" y="44958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Particles in bunch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4572000"/>
            <a:ext cx="2133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685800" y="5029200"/>
            <a:ext cx="7696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e+e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- Luminosity (KEK-B):  	  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2.11x10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 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/>
            </a:r>
            <a:br>
              <a:rPr lang="en-US" sz="20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p-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Luminosity (Tevatron):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        4.06x10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-1 </a:t>
            </a:r>
            <a:br>
              <a:rPr lang="en-US" sz="20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Hadronic Luminosity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(LHC):           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7.0x10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33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LHC Design Luminosity:			   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1.00x10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-1</a:t>
            </a:r>
            <a:endParaRPr lang="en-US" sz="2000" baseline="30000" dirty="0">
              <a:solidFill>
                <a:srgbClr val="CC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30235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2" grpId="0"/>
      <p:bldP spid="36" grpId="0"/>
      <p:bldP spid="39" grpId="0"/>
      <p:bldP spid="42" grpId="0"/>
      <p:bldP spid="48" grpId="0"/>
      <p:bldP spid="51" grpId="0"/>
      <p:bldP spid="57" grpId="0"/>
      <p:bldP spid="61" grpId="0"/>
      <p:bldP spid="28" grpId="0"/>
      <p:bldP spid="35" grpId="0"/>
      <p:bldP spid="8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6837637" cy="463731"/>
          </a:xfrm>
        </p:spPr>
        <p:txBody>
          <a:bodyPr/>
          <a:lstStyle/>
          <a:p>
            <a:r>
              <a:rPr lang="en-US" dirty="0" smtClean="0"/>
              <a:t>Limits to </a:t>
            </a:r>
            <a:r>
              <a:rPr lang="el-GR" dirty="0" smtClean="0">
                <a:latin typeface="Symbol" pitchFamily="18" charset="2"/>
              </a:rPr>
              <a:t>β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616286" y="817461"/>
            <a:ext cx="2688349" cy="4262955"/>
            <a:chOff x="1153956" y="894271"/>
            <a:chExt cx="2688349" cy="4262955"/>
          </a:xfrm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 flipH="1">
            <a:off x="3304635" y="817460"/>
            <a:ext cx="2688336" cy="4262955"/>
            <a:chOff x="1153956" y="894271"/>
            <a:chExt cx="2688349" cy="4262955"/>
          </a:xfrm>
        </p:grpSpPr>
        <p:cxnSp>
          <p:nvCxnSpPr>
            <p:cNvPr id="37" name="Straight Connector 36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231480"/>
              </p:ext>
            </p:extLst>
          </p:nvPr>
        </p:nvGraphicFramePr>
        <p:xfrm>
          <a:off x="593725" y="5426075"/>
          <a:ext cx="345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32" name="Equation" r:id="rId3" imgW="1905000" imgH="444500" progId="Equation.DSMT4">
                  <p:embed/>
                </p:oleObj>
              </mc:Choice>
              <mc:Fallback>
                <p:oleObj name="Equation" r:id="rId3" imgW="19050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5426075"/>
                        <a:ext cx="3454400" cy="80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Arrow Connector 65"/>
          <p:cNvCxnSpPr/>
          <p:nvPr/>
        </p:nvCxnSpPr>
        <p:spPr>
          <a:xfrm flipV="1">
            <a:off x="2585437" y="5103100"/>
            <a:ext cx="680379" cy="4536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202285" y="5693082"/>
            <a:ext cx="33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ym typeface="Symbol"/>
              </a:rPr>
              <a:t> small </a:t>
            </a:r>
            <a:r>
              <a:rPr lang="en-US" sz="1600" dirty="0" smtClean="0">
                <a:latin typeface="Symbol" pitchFamily="18" charset="2"/>
                <a:sym typeface="Symbol"/>
              </a:rPr>
              <a:t>β</a:t>
            </a:r>
            <a:r>
              <a:rPr lang="en-US" sz="1600" dirty="0" smtClean="0">
                <a:sym typeface="Symbol"/>
              </a:rPr>
              <a:t>* means large β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    (aperture) at focusing triplet</a:t>
            </a:r>
            <a:endParaRPr lang="en-US" sz="1600" dirty="0"/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424260" y="5105400"/>
            <a:ext cx="5900340" cy="134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-1726420" y="3044950"/>
            <a:ext cx="44549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638800" y="5029200"/>
            <a:ext cx="64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s</a:t>
            </a:r>
            <a:endParaRPr lang="en-US" sz="2400" dirty="0">
              <a:latin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77880" y="817460"/>
            <a:ext cx="2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Symbol" pitchFamily="18" charset="2"/>
              </a:rPr>
              <a:t>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3713018" y="894271"/>
            <a:ext cx="3966169" cy="4984703"/>
          </a:xfrm>
          <a:custGeom>
            <a:avLst/>
            <a:gdLst>
              <a:gd name="connsiteX0" fmla="*/ 4590473 w 5138498"/>
              <a:gd name="connsiteY0" fmla="*/ 4405746 h 4405746"/>
              <a:gd name="connsiteX1" fmla="*/ 4867564 w 5138498"/>
              <a:gd name="connsiteY1" fmla="*/ 3722255 h 4405746"/>
              <a:gd name="connsiteX2" fmla="*/ 4738255 w 5138498"/>
              <a:gd name="connsiteY2" fmla="*/ 1958109 h 4405746"/>
              <a:gd name="connsiteX3" fmla="*/ 2466109 w 5138498"/>
              <a:gd name="connsiteY3" fmla="*/ 637309 h 4405746"/>
              <a:gd name="connsiteX4" fmla="*/ 0 w 5138498"/>
              <a:gd name="connsiteY4" fmla="*/ 0 h 4405746"/>
              <a:gd name="connsiteX0" fmla="*/ 4590473 w 5092316"/>
              <a:gd name="connsiteY0" fmla="*/ 4405746 h 4405746"/>
              <a:gd name="connsiteX1" fmla="*/ 4738255 w 5092316"/>
              <a:gd name="connsiteY1" fmla="*/ 1958109 h 4405746"/>
              <a:gd name="connsiteX2" fmla="*/ 2466109 w 5092316"/>
              <a:gd name="connsiteY2" fmla="*/ 637309 h 4405746"/>
              <a:gd name="connsiteX3" fmla="*/ 0 w 5092316"/>
              <a:gd name="connsiteY3" fmla="*/ 0 h 4405746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5027528"/>
              <a:gd name="connsiteY0" fmla="*/ 4819961 h 4819961"/>
              <a:gd name="connsiteX1" fmla="*/ 5012975 w 5027528"/>
              <a:gd name="connsiteY1" fmla="*/ 2598259 h 4819961"/>
              <a:gd name="connsiteX2" fmla="*/ 2466109 w 5027528"/>
              <a:gd name="connsiteY2" fmla="*/ 637309 h 4819961"/>
              <a:gd name="connsiteX3" fmla="*/ 0 w 5027528"/>
              <a:gd name="connsiteY3" fmla="*/ 0 h 4819961"/>
              <a:gd name="connsiteX0" fmla="*/ 2553426 w 5072480"/>
              <a:gd name="connsiteY0" fmla="*/ 4819961 h 4819961"/>
              <a:gd name="connsiteX1" fmla="*/ 5012975 w 5072480"/>
              <a:gd name="connsiteY1" fmla="*/ 2598259 h 4819961"/>
              <a:gd name="connsiteX2" fmla="*/ 2910457 w 5072480"/>
              <a:gd name="connsiteY2" fmla="*/ 753118 h 4819961"/>
              <a:gd name="connsiteX3" fmla="*/ 0 w 5072480"/>
              <a:gd name="connsiteY3" fmla="*/ 0 h 4819961"/>
              <a:gd name="connsiteX0" fmla="*/ 2553426 w 5151821"/>
              <a:gd name="connsiteY0" fmla="*/ 4819961 h 4819961"/>
              <a:gd name="connsiteX1" fmla="*/ 5092316 w 5151821"/>
              <a:gd name="connsiteY1" fmla="*/ 2861851 h 4819961"/>
              <a:gd name="connsiteX2" fmla="*/ 2910457 w 5151821"/>
              <a:gd name="connsiteY2" fmla="*/ 753118 h 4819961"/>
              <a:gd name="connsiteX3" fmla="*/ 0 w 5151821"/>
              <a:gd name="connsiteY3" fmla="*/ 0 h 4819961"/>
              <a:gd name="connsiteX0" fmla="*/ 3071096 w 5092758"/>
              <a:gd name="connsiteY0" fmla="*/ 4865242 h 4865242"/>
              <a:gd name="connsiteX1" fmla="*/ 5092316 w 5092758"/>
              <a:gd name="connsiteY1" fmla="*/ 2861851 h 4865242"/>
              <a:gd name="connsiteX2" fmla="*/ 2910457 w 5092758"/>
              <a:gd name="connsiteY2" fmla="*/ 753118 h 4865242"/>
              <a:gd name="connsiteX3" fmla="*/ 0 w 5092758"/>
              <a:gd name="connsiteY3" fmla="*/ 0 h 4865242"/>
              <a:gd name="connsiteX0" fmla="*/ 3071096 w 4834042"/>
              <a:gd name="connsiteY0" fmla="*/ 4865242 h 4865242"/>
              <a:gd name="connsiteX1" fmla="*/ 4833480 w 4834042"/>
              <a:gd name="connsiteY1" fmla="*/ 2869398 h 4865242"/>
              <a:gd name="connsiteX2" fmla="*/ 2910457 w 4834042"/>
              <a:gd name="connsiteY2" fmla="*/ 753118 h 4865242"/>
              <a:gd name="connsiteX3" fmla="*/ 0 w 4834042"/>
              <a:gd name="connsiteY3" fmla="*/ 0 h 4865242"/>
              <a:gd name="connsiteX0" fmla="*/ 3071096 w 4836417"/>
              <a:gd name="connsiteY0" fmla="*/ 4865242 h 4865242"/>
              <a:gd name="connsiteX1" fmla="*/ 4833480 w 4836417"/>
              <a:gd name="connsiteY1" fmla="*/ 2869398 h 4865242"/>
              <a:gd name="connsiteX2" fmla="*/ 2691441 w 4836417"/>
              <a:gd name="connsiteY2" fmla="*/ 753118 h 4865242"/>
              <a:gd name="connsiteX3" fmla="*/ 0 w 4836417"/>
              <a:gd name="connsiteY3" fmla="*/ 0 h 4865242"/>
              <a:gd name="connsiteX0" fmla="*/ 4552424 w 5129818"/>
              <a:gd name="connsiteY0" fmla="*/ 4887481 h 4887481"/>
              <a:gd name="connsiteX1" fmla="*/ 4833480 w 5129818"/>
              <a:gd name="connsiteY1" fmla="*/ 2869398 h 4887481"/>
              <a:gd name="connsiteX2" fmla="*/ 2691441 w 5129818"/>
              <a:gd name="connsiteY2" fmla="*/ 753118 h 4887481"/>
              <a:gd name="connsiteX3" fmla="*/ 0 w 5129818"/>
              <a:gd name="connsiteY3" fmla="*/ 0 h 488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818" h="4887481">
                <a:moveTo>
                  <a:pt x="4552424" y="4887481"/>
                </a:moveTo>
                <a:cubicBezTo>
                  <a:pt x="5407171" y="4686963"/>
                  <a:pt x="5143644" y="3558459"/>
                  <a:pt x="4833480" y="2869398"/>
                </a:cubicBezTo>
                <a:cubicBezTo>
                  <a:pt x="4523316" y="2180338"/>
                  <a:pt x="3540160" y="1230093"/>
                  <a:pt x="2691441" y="753118"/>
                </a:cubicBezTo>
                <a:cubicBezTo>
                  <a:pt x="1842722" y="276143"/>
                  <a:pt x="838200" y="155479"/>
                  <a:pt x="0" y="0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631" y="0"/>
            <a:ext cx="2612369" cy="23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39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7" t="5292" r="19269" b="1597"/>
          <a:stretch/>
        </p:blipFill>
        <p:spPr>
          <a:xfrm>
            <a:off x="6641860" y="2812375"/>
            <a:ext cx="2502140" cy="2222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“Squeeze”?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070631"/>
          </a:xfrm>
        </p:spPr>
        <p:txBody>
          <a:bodyPr/>
          <a:lstStyle/>
          <a:p>
            <a:r>
              <a:rPr lang="en-US" sz="2000" dirty="0" smtClean="0"/>
              <a:t>In general, synchrotrons scale all magnetic fields with the momentum, so the optics remain constant – with one exception.</a:t>
            </a:r>
          </a:p>
          <a:p>
            <a:r>
              <a:rPr lang="en-US" sz="2000" dirty="0" smtClean="0"/>
              <a:t>Recall that because of adiabatic damping, beam gets smaller as it accelerates.</a:t>
            </a:r>
          </a:p>
          <a:p>
            <a:endParaRPr lang="en-US" sz="2000" dirty="0"/>
          </a:p>
          <a:p>
            <a:r>
              <a:rPr lang="en-US" sz="2000" dirty="0" smtClean="0"/>
              <a:t>This means all apertures must be large enough to accommodate the injected beam.</a:t>
            </a:r>
          </a:p>
          <a:p>
            <a:pPr lvl="1"/>
            <a:r>
              <a:rPr lang="en-US" sz="1600" dirty="0" smtClean="0"/>
              <a:t>This a problem for the large </a:t>
            </a:r>
            <a:r>
              <a:rPr lang="el-GR" sz="1600" dirty="0" smtClean="0"/>
              <a:t>β</a:t>
            </a:r>
            <a:r>
              <a:rPr lang="en-US" sz="1600" dirty="0" smtClean="0"/>
              <a:t> values in the final focus</a:t>
            </a:r>
            <a:br>
              <a:rPr lang="en-US" sz="1600" dirty="0" smtClean="0"/>
            </a:br>
            <a:r>
              <a:rPr lang="en-US" sz="1600" dirty="0" smtClean="0"/>
              <a:t>triplets</a:t>
            </a:r>
          </a:p>
          <a:p>
            <a:r>
              <a:rPr lang="en-US" sz="2000" dirty="0" smtClean="0"/>
              <a:t>For this reason, injection optics have a larger </a:t>
            </a:r>
            <a:br>
              <a:rPr lang="en-US" sz="2000" dirty="0" smtClean="0"/>
            </a:br>
            <a:r>
              <a:rPr lang="en-US" sz="2000" dirty="0" smtClean="0"/>
              <a:t>value of </a:t>
            </a:r>
            <a:r>
              <a:rPr lang="el-GR" sz="2000" dirty="0" smtClean="0"/>
              <a:t>β*</a:t>
            </a:r>
            <a:r>
              <a:rPr lang="en-US" sz="2000" dirty="0" smtClean="0"/>
              <a:t>, and therefor a smaller value of </a:t>
            </a:r>
            <a:r>
              <a:rPr lang="el-GR" sz="2000" dirty="0" smtClean="0"/>
              <a:t>β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in the focusing triplets.</a:t>
            </a:r>
          </a:p>
          <a:p>
            <a:r>
              <a:rPr lang="en-US" sz="2000" dirty="0" smtClean="0"/>
              <a:t>After acceleration, beam is “squeezed” to a </a:t>
            </a:r>
            <a:br>
              <a:rPr lang="en-US" sz="2000" dirty="0" smtClean="0"/>
            </a:br>
            <a:r>
              <a:rPr lang="en-US" sz="2000" dirty="0" smtClean="0"/>
              <a:t>smaller </a:t>
            </a:r>
            <a:r>
              <a:rPr lang="el-GR" sz="2000" dirty="0" smtClean="0"/>
              <a:t>β*</a:t>
            </a:r>
            <a:r>
              <a:rPr lang="en-US" sz="2000" dirty="0" smtClean="0"/>
              <a:t> for collision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435094"/>
              </p:ext>
            </p:extLst>
          </p:nvPr>
        </p:nvGraphicFramePr>
        <p:xfrm>
          <a:off x="3191532" y="1726161"/>
          <a:ext cx="1793315" cy="79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56" name="Equation" r:id="rId4" imgW="1092200" imgH="482600" progId="Equation.DSMT4">
                  <p:embed/>
                </p:oleObj>
              </mc:Choice>
              <mc:Fallback>
                <p:oleObj name="Equation" r:id="rId4" imgW="1092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1532" y="1726161"/>
                        <a:ext cx="1793315" cy="79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12315" y="1920934"/>
            <a:ext cx="224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factor of ~4 for LHC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168763" y="3231964"/>
            <a:ext cx="1598889" cy="18144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" t="4299" r="19269" b="1598"/>
          <a:stretch/>
        </p:blipFill>
        <p:spPr>
          <a:xfrm>
            <a:off x="3692139" y="5012379"/>
            <a:ext cx="2015372" cy="184403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9668516">
            <a:off x="5907951" y="4944337"/>
            <a:ext cx="725737" cy="396908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06343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Multi-stage 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synchrotrons had low energy injection and provided all the acceleration in a single stage.</a:t>
            </a:r>
          </a:p>
          <a:p>
            <a:r>
              <a:rPr lang="en-US" dirty="0" smtClean="0"/>
              <a:t>The energy range of a single synchrotron is limited by</a:t>
            </a:r>
          </a:p>
          <a:p>
            <a:pPr lvl="1"/>
            <a:r>
              <a:rPr lang="en-US" dirty="0" smtClean="0"/>
              <a:t>An aperture large enough for the injected beam is unreasonably large at high field.</a:t>
            </a:r>
          </a:p>
          <a:p>
            <a:pPr lvl="1"/>
            <a:r>
              <a:rPr lang="en-US" dirty="0" smtClean="0"/>
              <a:t>Hysteresis effects result in excessive nonlinear terms at low energy (very important for colliders)</a:t>
            </a:r>
          </a:p>
          <a:p>
            <a:r>
              <a:rPr lang="en-US" dirty="0" smtClean="0"/>
              <a:t>Typical range 10-20 for colliders, larger for fixed target</a:t>
            </a:r>
          </a:p>
          <a:p>
            <a:pPr lvl="1"/>
            <a:r>
              <a:rPr lang="en-US" dirty="0" smtClean="0"/>
              <a:t>Fermilab Main Ring: 8-400 </a:t>
            </a:r>
            <a:r>
              <a:rPr lang="en-US" dirty="0" err="1" smtClean="0"/>
              <a:t>GeV</a:t>
            </a:r>
            <a:r>
              <a:rPr lang="en-US" dirty="0" smtClean="0"/>
              <a:t> (50x)</a:t>
            </a:r>
          </a:p>
          <a:p>
            <a:pPr lvl="1"/>
            <a:r>
              <a:rPr lang="en-US" dirty="0" smtClean="0"/>
              <a:t>Fermilab </a:t>
            </a:r>
            <a:r>
              <a:rPr lang="en-US" dirty="0" err="1" smtClean="0"/>
              <a:t>Tevatron</a:t>
            </a:r>
            <a:r>
              <a:rPr lang="en-US" dirty="0" smtClean="0"/>
              <a:t>: 150-980 </a:t>
            </a:r>
            <a:r>
              <a:rPr lang="en-US" dirty="0" err="1" smtClean="0"/>
              <a:t>GeV</a:t>
            </a:r>
            <a:r>
              <a:rPr lang="en-US" dirty="0" smtClean="0"/>
              <a:t> (6.5x)</a:t>
            </a:r>
          </a:p>
          <a:p>
            <a:pPr lvl="1"/>
            <a:r>
              <a:rPr lang="en-US" dirty="0" smtClean="0"/>
              <a:t>LHC: 400-7000 </a:t>
            </a:r>
            <a:r>
              <a:rPr lang="en-US" dirty="0" err="1" smtClean="0"/>
              <a:t>GeV</a:t>
            </a:r>
            <a:r>
              <a:rPr lang="en-US" dirty="0"/>
              <a:t> </a:t>
            </a:r>
            <a:r>
              <a:rPr lang="en-US" dirty="0" smtClean="0"/>
              <a:t>(17x)</a:t>
            </a:r>
          </a:p>
          <a:p>
            <a:r>
              <a:rPr lang="en-US" dirty="0" smtClean="0"/>
              <a:t>The highest energy beams require multiple stages of acceleration, with high reliability at each stage</a:t>
            </a:r>
          </a:p>
          <a:p>
            <a:r>
              <a:rPr lang="en-US" dirty="0" smtClean="0"/>
              <a:t>How is this done?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15273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Orbit correction</a:t>
            </a:r>
            <a:endParaRPr lang="en-US" dirty="0">
              <a:ea typeface="+mj-ea"/>
            </a:endParaRPr>
          </a:p>
        </p:txBody>
      </p:sp>
      <p:sp>
        <p:nvSpPr>
          <p:cNvPr id="9221" name="Content Placeholder 4"/>
          <p:cNvSpPr>
            <a:spLocks noGrp="1"/>
          </p:cNvSpPr>
          <p:nvPr>
            <p:ph idx="1"/>
          </p:nvPr>
        </p:nvSpPr>
        <p:spPr>
          <a:xfrm>
            <a:off x="663575" y="723900"/>
            <a:ext cx="8251825" cy="811213"/>
          </a:xfrm>
        </p:spPr>
        <p:txBody>
          <a:bodyPr/>
          <a:lstStyle/>
          <a:p>
            <a:r>
              <a:rPr lang="en-US" sz="2000">
                <a:latin typeface="Trebuchet MS" charset="0"/>
              </a:rPr>
              <a:t>Generally, beam lines or synchrotrons will have beam position monitors (BPM</a:t>
            </a:r>
            <a:r>
              <a:rPr lang="ja-JP" altLang="en-US" sz="2000">
                <a:latin typeface="Trebuchet MS" charset="0"/>
              </a:rPr>
              <a:t>’</a:t>
            </a:r>
            <a:r>
              <a:rPr lang="en-US" sz="2000">
                <a:latin typeface="Trebuchet MS" charset="0"/>
              </a:rPr>
              <a:t>s) and correction dipoles (trims)</a:t>
            </a:r>
          </a:p>
          <a:p>
            <a:endParaRPr lang="en-US" sz="2000">
              <a:latin typeface="Trebuchet MS" charset="0"/>
            </a:endParaRPr>
          </a:p>
          <a:p>
            <a:endParaRPr lang="en-US" sz="1600">
              <a:latin typeface="Trebuchet MS" charset="0"/>
            </a:endParaRPr>
          </a:p>
          <a:p>
            <a:endParaRPr lang="en-US" sz="1600">
              <a:latin typeface="Trebuchet MS" charset="0"/>
            </a:endParaRPr>
          </a:p>
          <a:p>
            <a:r>
              <a:rPr lang="en-US" sz="2000">
                <a:latin typeface="Trebuchet MS" charset="0"/>
              </a:rPr>
              <a:t>We would like to use the trims to cancel out the effect of beamline imperfectins, ie</a:t>
            </a: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r>
              <a:rPr lang="en-US" sz="2000">
                <a:latin typeface="Trebuchet MS" charset="0"/>
              </a:rPr>
              <a:t>Can express this as a matrix and </a:t>
            </a:r>
            <a:br>
              <a:rPr lang="en-US" sz="2000">
                <a:latin typeface="Trebuchet MS" charset="0"/>
              </a:rPr>
            </a:br>
            <a:r>
              <a:rPr lang="en-US" sz="2000">
                <a:latin typeface="Trebuchet MS" charset="0"/>
              </a:rPr>
              <a:t>invert to solve with standard </a:t>
            </a:r>
            <a:br>
              <a:rPr lang="en-US" sz="2000">
                <a:latin typeface="Trebuchet MS" charset="0"/>
              </a:rPr>
            </a:br>
            <a:r>
              <a:rPr lang="en-US" sz="2000">
                <a:latin typeface="Trebuchet MS" charset="0"/>
              </a:rPr>
              <a:t>techniques</a:t>
            </a:r>
          </a:p>
          <a:p>
            <a:pPr lvl="1"/>
            <a:r>
              <a:rPr lang="en-US" sz="1800">
                <a:latin typeface="Trebuchet MS" charset="0"/>
              </a:rPr>
              <a:t>If n=m, can just invert</a:t>
            </a:r>
          </a:p>
          <a:p>
            <a:pPr lvl="1"/>
            <a:r>
              <a:rPr lang="en-US" sz="1800">
                <a:latin typeface="Trebuchet MS" charset="0"/>
              </a:rPr>
              <a:t>If n&gt;m, can minimize RMS</a:t>
            </a: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  <a:p>
            <a:endParaRPr lang="en-US" sz="2000">
              <a:latin typeface="Trebuchet MS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87425" y="1649413"/>
            <a:ext cx="7169150" cy="609600"/>
          </a:xfrm>
          <a:custGeom>
            <a:avLst/>
            <a:gdLst>
              <a:gd name="connsiteX0" fmla="*/ 0 w 7167716"/>
              <a:gd name="connsiteY0" fmla="*/ 580103 h 609600"/>
              <a:gd name="connsiteX1" fmla="*/ 3775587 w 7167716"/>
              <a:gd name="connsiteY1" fmla="*/ 4916 h 609600"/>
              <a:gd name="connsiteX2" fmla="*/ 7167716 w 7167716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7716" h="609600">
                <a:moveTo>
                  <a:pt x="0" y="580103"/>
                </a:moveTo>
                <a:cubicBezTo>
                  <a:pt x="1290484" y="290051"/>
                  <a:pt x="2580968" y="0"/>
                  <a:pt x="3775587" y="4916"/>
                </a:cubicBezTo>
                <a:cubicBezTo>
                  <a:pt x="4970206" y="9832"/>
                  <a:pt x="6068961" y="309716"/>
                  <a:pt x="7167716" y="6096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12888" y="19923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60688" y="16875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84888" y="17256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41838" y="15732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80288" y="19923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43100" y="18780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72400" y="21066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3200" y="18018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91100" y="16113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90900" y="16494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1752600" y="1382713"/>
            <a:ext cx="647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2819400" y="1420813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5410200" y="1382713"/>
            <a:ext cx="3429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6172200" y="1344613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619500" y="3009900"/>
          <a:ext cx="2971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93" name="Equation" r:id="rId3" imgW="990360" imgH="253800" progId="Equation.3">
                  <p:embed/>
                </p:oleObj>
              </mc:Choice>
              <mc:Fallback>
                <p:oleObj name="Equation" r:id="rId3" imgW="9903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3009900"/>
                        <a:ext cx="2971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71500" y="3543300"/>
            <a:ext cx="3048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Cancel displacement at BPM </a:t>
            </a:r>
            <a:r>
              <a:rPr lang="en-US" sz="1800" i="1" dirty="0" err="1">
                <a:solidFill>
                  <a:schemeClr val="accent3"/>
                </a:solidFill>
                <a:latin typeface="Arial" pitchFamily="34" charset="0"/>
                <a:ea typeface="+mn-ea"/>
              </a:rPr>
              <a:t>i</a:t>
            </a:r>
            <a:r>
              <a:rPr lang="en-US" sz="18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 due to imperfections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619500" y="3467100"/>
            <a:ext cx="2667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05600" y="3695700"/>
            <a:ext cx="24384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Setting of trim </a:t>
            </a:r>
            <a:r>
              <a:rPr lang="en-US" sz="2000" i="1" dirty="0">
                <a:solidFill>
                  <a:schemeClr val="accent3"/>
                </a:solidFill>
                <a:latin typeface="Arial" pitchFamily="34" charset="0"/>
                <a:ea typeface="+mn-ea"/>
              </a:rPr>
              <a:t>j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6515100" y="3543300"/>
            <a:ext cx="2286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833938" y="4343400"/>
          <a:ext cx="431006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94" name="Equation" r:id="rId5" imgW="2311200" imgH="939600" progId="Equation.DSMT4">
                  <p:embed/>
                </p:oleObj>
              </mc:Choice>
              <mc:Fallback>
                <p:oleObj name="Equation" r:id="rId5" imgW="231120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3938" y="4343400"/>
                        <a:ext cx="4310062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1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Ft. Collins, CO June 13-24, 2016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9242" name="Slide Number Placeholder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0FA8AD-8938-C84F-9B63-11184C754E88}" type="slidenum">
              <a:rPr lang="en-US">
                <a:solidFill>
                  <a:schemeClr val="tx2"/>
                </a:solidFill>
              </a:rPr>
              <a:pPr eaLnBrk="1" hangingPunct="1"/>
              <a:t>20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9243" name="Footer Placeholder 2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E. Prebys - Accelerator Fundamentals, Tricks of the Trade</a:t>
            </a: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7287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7"/>
          <a:stretch/>
        </p:blipFill>
        <p:spPr bwMode="auto">
          <a:xfrm>
            <a:off x="806840" y="4593787"/>
            <a:ext cx="7758113" cy="123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18"/>
          <a:stretch/>
        </p:blipFill>
        <p:spPr bwMode="auto">
          <a:xfrm>
            <a:off x="803845" y="2301044"/>
            <a:ext cx="7758113" cy="126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0" y="152400"/>
            <a:ext cx="8703469" cy="445166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Example: First Beam through LHC (Sept. 10, 2008)</a:t>
            </a:r>
            <a:endParaRPr lang="en-US" dirty="0">
              <a:ea typeface="+mj-ea"/>
            </a:endParaRP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571500" y="800100"/>
            <a:ext cx="8251825" cy="1638300"/>
          </a:xfrm>
        </p:spPr>
        <p:txBody>
          <a:bodyPr/>
          <a:lstStyle/>
          <a:p>
            <a:r>
              <a:rPr lang="en-US" dirty="0">
                <a:latin typeface="Trebuchet MS" charset="0"/>
              </a:rPr>
              <a:t>General procedure</a:t>
            </a:r>
          </a:p>
          <a:p>
            <a:pPr lvl="1"/>
            <a:r>
              <a:rPr lang="en-US" sz="2400" dirty="0">
                <a:latin typeface="Trebuchet MS" charset="0"/>
              </a:rPr>
              <a:t>Proceed one octant at a time, closing collimators at the next point</a:t>
            </a:r>
            <a:r>
              <a:rPr lang="en-US" sz="2400" dirty="0" smtClean="0">
                <a:latin typeface="Trebuchet MS" charset="0"/>
              </a:rPr>
              <a:t>.</a:t>
            </a:r>
          </a:p>
          <a:p>
            <a:pPr lvl="1"/>
            <a:endParaRPr lang="en-US" sz="2400" dirty="0">
              <a:latin typeface="Trebuchet MS" charset="0"/>
            </a:endParaRPr>
          </a:p>
          <a:p>
            <a:pPr lvl="1"/>
            <a:endParaRPr lang="en-US" sz="2400" dirty="0" smtClean="0">
              <a:latin typeface="Trebuchet MS" charset="0"/>
            </a:endParaRPr>
          </a:p>
          <a:p>
            <a:pPr lvl="1"/>
            <a:endParaRPr lang="en-US" sz="2400" dirty="0">
              <a:latin typeface="Trebuchet MS" charset="0"/>
            </a:endParaRPr>
          </a:p>
          <a:p>
            <a:pPr lvl="1"/>
            <a:endParaRPr lang="en-US" dirty="0" smtClean="0">
              <a:latin typeface="Trebuchet MS" charset="0"/>
            </a:endParaRPr>
          </a:p>
          <a:p>
            <a:pPr lvl="1"/>
            <a:r>
              <a:rPr lang="en-US" sz="2400" dirty="0" smtClean="0">
                <a:latin typeface="Trebuchet MS" charset="0"/>
              </a:rPr>
              <a:t>Measure the deviations from an ideal orbit, and calculate corrections</a:t>
            </a:r>
          </a:p>
          <a:p>
            <a:pPr lvl="1"/>
            <a:endParaRPr lang="en-US" sz="3200" dirty="0">
              <a:latin typeface="Trebuchet MS" charset="0"/>
            </a:endParaRPr>
          </a:p>
          <a:p>
            <a:pPr lvl="1"/>
            <a:endParaRPr lang="en-US" sz="2400" dirty="0" smtClean="0">
              <a:latin typeface="Trebuchet MS" charset="0"/>
            </a:endParaRPr>
          </a:p>
          <a:p>
            <a:pPr lvl="1"/>
            <a:endParaRPr lang="en-US" sz="2400" dirty="0">
              <a:latin typeface="Trebuchet MS" charset="0"/>
            </a:endParaRPr>
          </a:p>
          <a:p>
            <a:pPr lvl="1"/>
            <a:r>
              <a:rPr lang="en-US" sz="2400" dirty="0" smtClean="0">
                <a:latin typeface="Trebuchet MS" charset="0"/>
              </a:rPr>
              <a:t>Might need to iterate a few times</a:t>
            </a:r>
            <a:endParaRPr lang="en-US" sz="2400" dirty="0">
              <a:latin typeface="Trebuchet MS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05119" y="2186743"/>
            <a:ext cx="6515100" cy="1588"/>
          </a:xfrm>
          <a:prstGeom prst="straightConnector1">
            <a:avLst/>
          </a:prstGeom>
          <a:ln w="38100">
            <a:solidFill>
              <a:srgbClr val="FF1F1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14519" y="2186743"/>
            <a:ext cx="914400" cy="1588"/>
          </a:xfrm>
          <a:prstGeom prst="straightConnector1">
            <a:avLst/>
          </a:prstGeom>
          <a:ln w="38100">
            <a:solidFill>
              <a:srgbClr val="FF1F1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7" name="TextBox 23"/>
          <p:cNvSpPr txBox="1">
            <a:spLocks noChangeArrowheads="1"/>
          </p:cNvSpPr>
          <p:nvPr/>
        </p:nvSpPr>
        <p:spPr bwMode="auto">
          <a:xfrm>
            <a:off x="4520418" y="1748969"/>
            <a:ext cx="420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FF0000"/>
                </a:solidFill>
              </a:rPr>
              <a:t>Beam 1 direction</a:t>
            </a:r>
          </a:p>
        </p:txBody>
      </p:sp>
      <p:sp>
        <p:nvSpPr>
          <p:cNvPr id="43019" name="TextBox 25"/>
          <p:cNvSpPr txBox="1">
            <a:spLocks noChangeArrowheads="1"/>
          </p:cNvSpPr>
          <p:nvPr/>
        </p:nvSpPr>
        <p:spPr bwMode="auto">
          <a:xfrm>
            <a:off x="5845438" y="2377994"/>
            <a:ext cx="28386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dirty="0" smtClean="0">
                <a:solidFill>
                  <a:srgbClr val="0070C0"/>
                </a:solidFill>
              </a:rPr>
              <a:t>New sector before correction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48319" y="2377243"/>
            <a:ext cx="990600" cy="876300"/>
          </a:xfrm>
          <a:prstGeom prst="rect">
            <a:avLst/>
          </a:prstGeom>
          <a:noFill/>
          <a:ln w="254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3021" name="AutoShape 4" descr="http://elogbook.cern.ch/eLogbook/attach_reader?attach_id=1025486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AutoShape 6" descr="http://elogbook.cern.ch/eLogbook/attach_reader?attach_id=1025486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USPAS, Ft. Collins, CO June 13-24, 2016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43024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99A204-8465-6449-AFD0-D01EC67026BE}" type="slidenum">
              <a:rPr lang="en-US">
                <a:solidFill>
                  <a:schemeClr val="tx2"/>
                </a:solidFill>
              </a:rPr>
              <a:pPr eaLnBrk="1" hangingPunct="1"/>
              <a:t>21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3025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E. Prebys - Accelerator Fundamentals, Tricks of the Trade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5923135" y="4939331"/>
            <a:ext cx="2838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dirty="0" smtClean="0">
                <a:solidFill>
                  <a:srgbClr val="0070C0"/>
                </a:solidFill>
              </a:rPr>
              <a:t>After correction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940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Collimation and Machine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As beams get more intense, machine protection becomes very important</a:t>
            </a:r>
          </a:p>
          <a:p>
            <a:pPr lvl="1"/>
            <a:r>
              <a:rPr lang="en-US" sz="1800" dirty="0" smtClean="0"/>
              <a:t>Full LHC energy ~ 150 sticks of dynamite!</a:t>
            </a:r>
          </a:p>
          <a:p>
            <a:r>
              <a:rPr lang="en-US" sz="2000" dirty="0" smtClean="0"/>
              <a:t>Beam halo is generally cleaned up through multi-stage collimation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46" y="2228211"/>
            <a:ext cx="6907753" cy="42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05378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a proton beam strikes a target, the energy of the beam goes into particle production. Charged particles include (in ~descending order of population)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±</a:t>
            </a:r>
            <a:r>
              <a:rPr lang="en-US" dirty="0" smtClean="0">
                <a:latin typeface="Symbol" charset="2"/>
                <a:cs typeface="Symbol" charset="2"/>
              </a:rPr>
              <a:t>:</a:t>
            </a:r>
            <a:r>
              <a:rPr lang="en-US" dirty="0" smtClean="0">
                <a:cs typeface="Symbol" charset="2"/>
              </a:rPr>
              <a:t> Most of the energy</a:t>
            </a:r>
          </a:p>
          <a:p>
            <a:pPr lvl="1"/>
            <a:r>
              <a:rPr lang="en-US" dirty="0" smtClean="0">
                <a:cs typeface="Symbol" charset="2"/>
              </a:rPr>
              <a:t>K</a:t>
            </a:r>
            <a:r>
              <a:rPr lang="en-US" baseline="30000" dirty="0" smtClean="0">
                <a:latin typeface="Symbol" charset="2"/>
                <a:cs typeface="Symbol" charset="2"/>
              </a:rPr>
              <a:t>±</a:t>
            </a:r>
            <a:r>
              <a:rPr lang="en-US" dirty="0" smtClean="0">
                <a:cs typeface="Symbol" charset="2"/>
              </a:rPr>
              <a:t>: Charged particles containing a Strange quark</a:t>
            </a:r>
          </a:p>
          <a:p>
            <a:pPr lvl="1"/>
            <a:r>
              <a:rPr lang="en-US" dirty="0" smtClean="0">
                <a:cs typeface="Symbol" charset="2"/>
              </a:rPr>
              <a:t>p: ordinary protons</a:t>
            </a:r>
          </a:p>
          <a:p>
            <a:pPr lvl="1"/>
            <a:r>
              <a:rPr lang="en-US" dirty="0">
                <a:cs typeface="Symbol" charset="2"/>
              </a:rPr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±</a:t>
            </a:r>
            <a:r>
              <a:rPr lang="en-US" dirty="0" smtClean="0">
                <a:latin typeface="Symbol" charset="2"/>
                <a:cs typeface="Symbol" charset="2"/>
              </a:rPr>
              <a:t>: </a:t>
            </a:r>
            <a:r>
              <a:rPr lang="en-US" dirty="0" smtClean="0">
                <a:cs typeface="Symbol" charset="2"/>
              </a:rPr>
              <a:t>These mostly come from neutral </a:t>
            </a:r>
            <a:r>
              <a:rPr lang="en-US" dirty="0" err="1" smtClean="0">
                <a:cs typeface="Symbol" charset="2"/>
              </a:rPr>
              <a:t>pions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that immediately decay to two photons.</a:t>
            </a:r>
          </a:p>
          <a:p>
            <a:pPr lvl="1"/>
            <a:r>
              <a:rPr lang="en-US" dirty="0" smtClean="0">
                <a:cs typeface="Symbol" charset="2"/>
              </a:rPr>
              <a:t>Antiprotons:</a:t>
            </a:r>
          </a:p>
          <a:p>
            <a:pPr lvl="1"/>
            <a:r>
              <a:rPr lang="en-US" dirty="0" smtClean="0">
                <a:cs typeface="Symbol" charset="2"/>
              </a:rPr>
              <a:t>Other strange “hyperons”</a:t>
            </a:r>
          </a:p>
          <a:p>
            <a:r>
              <a:rPr lang="en-US" dirty="0" smtClean="0">
                <a:cs typeface="Symbol" charset="2"/>
              </a:rPr>
              <a:t>When and electron beam strikes a target, it makes mostly photons and </a:t>
            </a:r>
            <a:r>
              <a:rPr lang="en-US" dirty="0">
                <a:cs typeface="Symbol" charset="2"/>
              </a:rPr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±</a:t>
            </a:r>
            <a:endParaRPr lang="en-US" dirty="0" smtClean="0">
              <a:latin typeface="Symbol" charset="2"/>
              <a:cs typeface="Symbol" charset="2"/>
            </a:endParaRPr>
          </a:p>
          <a:p>
            <a:pPr lvl="1"/>
            <a:r>
              <a:rPr lang="en-US" dirty="0" smtClean="0">
                <a:cs typeface="Symbol" charset="2"/>
              </a:rPr>
              <a:t>Positron production targets can be very efficient.</a:t>
            </a:r>
          </a:p>
          <a:p>
            <a:r>
              <a:rPr lang="en-US" dirty="0" smtClean="0">
                <a:cs typeface="Symbol" charset="2"/>
              </a:rPr>
              <a:t>Generally, we design secondary beam lines to maximize acceptance of the species of beam we’re looking for.</a:t>
            </a:r>
          </a:p>
          <a:p>
            <a:pPr lvl="1"/>
            <a:endParaRPr lang="en-US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33711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Case: Neutrino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1192954"/>
          </a:xfrm>
        </p:spPr>
        <p:txBody>
          <a:bodyPr/>
          <a:lstStyle/>
          <a:p>
            <a:r>
              <a:rPr lang="en-US" dirty="0" smtClean="0"/>
              <a:t>Electron neutrinos are generally produces in nuclear reactors.  High energy particle beams are used to produce primarily </a:t>
            </a:r>
            <a:r>
              <a:rPr lang="en-US" dirty="0" err="1" smtClean="0"/>
              <a:t>muon</a:t>
            </a:r>
            <a:r>
              <a:rPr lang="en-US" dirty="0" smtClean="0"/>
              <a:t> neutrinos in the reactions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Select correct neutrino species by focusing correct pion species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836506"/>
              </p:ext>
            </p:extLst>
          </p:nvPr>
        </p:nvGraphicFramePr>
        <p:xfrm>
          <a:off x="2052551" y="2127308"/>
          <a:ext cx="4868847" cy="1622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1562100" imgH="520700" progId="Equation.DSMT4">
                  <p:embed/>
                </p:oleObj>
              </mc:Choice>
              <mc:Fallback>
                <p:oleObj name="Equation" r:id="rId3" imgW="15621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2551" y="2127308"/>
                        <a:ext cx="4868847" cy="1622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6289682" y="2072826"/>
            <a:ext cx="694860" cy="177328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40778" y="3690350"/>
            <a:ext cx="208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Leading particles</a:t>
            </a:r>
          </a:p>
        </p:txBody>
      </p:sp>
    </p:spTree>
    <p:extLst>
      <p:ext uri="{BB962C8B-B14F-4D97-AF65-F5344CB8AC3E}">
        <p14:creationId xmlns:p14="http://schemas.microsoft.com/office/powerpoint/2010/main" val="1053219514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Horns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879372"/>
          </a:xfrm>
        </p:spPr>
        <p:txBody>
          <a:bodyPr/>
          <a:lstStyle/>
          <a:p>
            <a:r>
              <a:rPr lang="en-US" dirty="0" smtClean="0"/>
              <a:t>Neutrino horns work by producing an coaxial current so the correct sign </a:t>
            </a:r>
            <a:r>
              <a:rPr lang="en-US" dirty="0" err="1" smtClean="0"/>
              <a:t>pions</a:t>
            </a:r>
            <a:r>
              <a:rPr lang="en-US" dirty="0" smtClean="0"/>
              <a:t> are focused in </a:t>
            </a:r>
            <a:r>
              <a:rPr lang="en-US" i="1" dirty="0" smtClean="0"/>
              <a:t>both</a:t>
            </a:r>
            <a:r>
              <a:rPr lang="en-US" dirty="0" smtClean="0"/>
              <a:t> planes.</a:t>
            </a:r>
          </a:p>
          <a:p>
            <a:endParaRPr lang="en-US" dirty="0"/>
          </a:p>
          <a:p>
            <a:endParaRPr lang="en-US" sz="1400" dirty="0" smtClean="0"/>
          </a:p>
          <a:p>
            <a:endParaRPr lang="en-US" dirty="0"/>
          </a:p>
          <a:p>
            <a:endParaRPr lang="en-US" sz="900" dirty="0" smtClean="0"/>
          </a:p>
          <a:p>
            <a:endParaRPr lang="en-US" dirty="0"/>
          </a:p>
          <a:p>
            <a:endParaRPr lang="en-US" sz="1000" dirty="0" smtClean="0"/>
          </a:p>
          <a:p>
            <a:endParaRPr lang="en-US" dirty="0"/>
          </a:p>
          <a:p>
            <a:r>
              <a:rPr lang="en-US" dirty="0" smtClean="0"/>
              <a:t>This is then followed by a decay region to allow the </a:t>
            </a:r>
            <a:r>
              <a:rPr lang="en-US" dirty="0" err="1" smtClean="0"/>
              <a:t>pions</a:t>
            </a:r>
            <a:r>
              <a:rPr lang="en-US" dirty="0" smtClean="0"/>
              <a:t> to decay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177" y="1552963"/>
            <a:ext cx="3886250" cy="241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43935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MiniBooNE</a:t>
            </a:r>
            <a:r>
              <a:rPr lang="en-US" dirty="0" smtClean="0"/>
              <a:t> Neutrino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240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(not to scale!)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01" y="1663907"/>
            <a:ext cx="7922974" cy="31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9708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202877"/>
          </a:xfrm>
        </p:spPr>
        <p:txBody>
          <a:bodyPr/>
          <a:lstStyle/>
          <a:p>
            <a:r>
              <a:rPr lang="en-US" dirty="0" smtClean="0"/>
              <a:t>Neutrino horns operate in fierce radiation environments, and are pulsed with currents of several hundred kA.</a:t>
            </a:r>
          </a:p>
          <a:p>
            <a:r>
              <a:rPr lang="en-US" dirty="0" smtClean="0"/>
              <a:t>They require water cooling and sophisticated mechanical analyses.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91" y="2342803"/>
            <a:ext cx="5084538" cy="3379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0128" y="5799121"/>
            <a:ext cx="4648375" cy="38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Neutrino Horn Assembly at J-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Parc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249324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Antiproton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Antiprotons are produced in very small numbers in proton collisions.</a:t>
            </a:r>
          </a:p>
          <a:p>
            <a:r>
              <a:rPr lang="en-US" dirty="0" smtClean="0"/>
              <a:t>In order to be useful, these must be captured and “cooled” (i.e. have their area in phase space reduced).</a:t>
            </a:r>
          </a:p>
          <a:p>
            <a:r>
              <a:rPr lang="en-US" dirty="0" smtClean="0"/>
              <a:t>Although high energy proton-antiproton colliders are a thing of the past (homework problem), anti-protons are still of great interest at low energy:</a:t>
            </a:r>
          </a:p>
          <a:p>
            <a:pPr lvl="1"/>
            <a:r>
              <a:rPr lang="en-US" dirty="0" smtClean="0"/>
              <a:t>CERN LEAR facility</a:t>
            </a:r>
          </a:p>
          <a:p>
            <a:pPr lvl="1"/>
            <a:r>
              <a:rPr lang="en-US" dirty="0" smtClean="0"/>
              <a:t>FAIR Facility in Germany.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95176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656550" y="671786"/>
            <a:ext cx="5071007" cy="463731"/>
          </a:xfrm>
        </p:spPr>
        <p:txBody>
          <a:bodyPr/>
          <a:lstStyle/>
          <a:p>
            <a:r>
              <a:rPr lang="en-US" dirty="0" smtClean="0"/>
              <a:t>Highest Intensity Antiproton Source: Fermilab</a:t>
            </a:r>
            <a:endParaRPr lang="en-US" dirty="0"/>
          </a:p>
        </p:txBody>
      </p:sp>
      <p:pic>
        <p:nvPicPr>
          <p:cNvPr id="61443" name="Picture 3" descr="D:\My Documents\pb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1865313"/>
            <a:ext cx="3886200" cy="3132137"/>
          </a:xfrm>
          <a:prstGeom prst="rect">
            <a:avLst/>
          </a:prstGeom>
          <a:noFill/>
        </p:spPr>
      </p:pic>
      <p:pic>
        <p:nvPicPr>
          <p:cNvPr id="61444" name="Picture 4" descr="D:\My Documents\tar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80" y="1969610"/>
            <a:ext cx="3857625" cy="2182812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76280" y="4611210"/>
            <a:ext cx="44029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 smtClean="0"/>
              <a:t>120 </a:t>
            </a:r>
            <a:r>
              <a:rPr lang="en-US" sz="1600" dirty="0" err="1"/>
              <a:t>GeV</a:t>
            </a:r>
            <a:r>
              <a:rPr lang="en-US" sz="1600" dirty="0"/>
              <a:t> protons strike a target, producing many things, including antiprotons.</a:t>
            </a:r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 a Lithium lens focuses these </a:t>
            </a:r>
            <a:r>
              <a:rPr lang="en-US" sz="1600" dirty="0" smtClean="0"/>
              <a:t>particles (a bit)</a:t>
            </a:r>
            <a:endParaRPr lang="en-US" sz="1600" dirty="0"/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 a bend magnet selects the negative particles around 8 </a:t>
            </a:r>
            <a:r>
              <a:rPr lang="en-US" sz="1600" dirty="0" err="1"/>
              <a:t>GeV</a:t>
            </a:r>
            <a:r>
              <a:rPr lang="en-US" sz="1600" dirty="0"/>
              <a:t>.  Everything but antiprotons decays away.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760688" y="4681702"/>
            <a:ext cx="598393" cy="22068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1163668" y="3291997"/>
            <a:ext cx="2235200" cy="1374775"/>
          </a:xfrm>
          <a:custGeom>
            <a:avLst/>
            <a:gdLst/>
            <a:ahLst/>
            <a:cxnLst>
              <a:cxn ang="0">
                <a:pos x="1259" y="866"/>
              </a:cxn>
              <a:cxn ang="0">
                <a:pos x="1299" y="749"/>
              </a:cxn>
              <a:cxn ang="0">
                <a:pos x="606" y="637"/>
              </a:cxn>
              <a:cxn ang="0">
                <a:pos x="0" y="0"/>
              </a:cxn>
            </a:cxnLst>
            <a:rect l="0" t="0" r="r" b="b"/>
            <a:pathLst>
              <a:path w="1408" h="866">
                <a:moveTo>
                  <a:pt x="1259" y="866"/>
                </a:moveTo>
                <a:cubicBezTo>
                  <a:pt x="1333" y="826"/>
                  <a:pt x="1408" y="787"/>
                  <a:pt x="1299" y="749"/>
                </a:cubicBezTo>
                <a:cubicBezTo>
                  <a:pt x="1190" y="711"/>
                  <a:pt x="822" y="762"/>
                  <a:pt x="606" y="637"/>
                </a:cubicBezTo>
                <a:cubicBezTo>
                  <a:pt x="390" y="512"/>
                  <a:pt x="195" y="256"/>
                  <a:pt x="0" y="0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890216" y="5290660"/>
            <a:ext cx="1080128" cy="228977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01668" y="2104547"/>
            <a:ext cx="1157287" cy="3194050"/>
          </a:xfrm>
          <a:custGeom>
            <a:avLst/>
            <a:gdLst/>
            <a:ahLst/>
            <a:cxnLst>
              <a:cxn ang="0">
                <a:pos x="260" y="2012"/>
              </a:cxn>
              <a:cxn ang="0">
                <a:pos x="82" y="1869"/>
              </a:cxn>
              <a:cxn ang="0">
                <a:pos x="6" y="1395"/>
              </a:cxn>
              <a:cxn ang="0">
                <a:pos x="46" y="268"/>
              </a:cxn>
              <a:cxn ang="0">
                <a:pos x="245" y="8"/>
              </a:cxn>
              <a:cxn ang="0">
                <a:pos x="729" y="319"/>
              </a:cxn>
            </a:cxnLst>
            <a:rect l="0" t="0" r="r" b="b"/>
            <a:pathLst>
              <a:path w="729" h="2012">
                <a:moveTo>
                  <a:pt x="260" y="2012"/>
                </a:moveTo>
                <a:cubicBezTo>
                  <a:pt x="192" y="1992"/>
                  <a:pt x="124" y="1972"/>
                  <a:pt x="82" y="1869"/>
                </a:cubicBezTo>
                <a:cubicBezTo>
                  <a:pt x="40" y="1766"/>
                  <a:pt x="12" y="1662"/>
                  <a:pt x="6" y="1395"/>
                </a:cubicBezTo>
                <a:cubicBezTo>
                  <a:pt x="0" y="1128"/>
                  <a:pt x="6" y="499"/>
                  <a:pt x="46" y="268"/>
                </a:cubicBezTo>
                <a:cubicBezTo>
                  <a:pt x="86" y="37"/>
                  <a:pt x="131" y="0"/>
                  <a:pt x="245" y="8"/>
                </a:cubicBezTo>
                <a:cubicBezTo>
                  <a:pt x="359" y="16"/>
                  <a:pt x="628" y="254"/>
                  <a:pt x="729" y="319"/>
                </a:cubicBez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3727090" y="1362075"/>
            <a:ext cx="5342298" cy="2338388"/>
          </a:xfrm>
          <a:custGeom>
            <a:avLst/>
            <a:gdLst/>
            <a:ahLst/>
            <a:cxnLst>
              <a:cxn ang="0">
                <a:pos x="0" y="1288"/>
              </a:cxn>
              <a:cxn ang="0">
                <a:pos x="642" y="1293"/>
              </a:cxn>
              <a:cxn ang="0">
                <a:pos x="861" y="207"/>
              </a:cxn>
              <a:cxn ang="0">
                <a:pos x="1218" y="49"/>
              </a:cxn>
              <a:cxn ang="0">
                <a:pos x="1957" y="54"/>
              </a:cxn>
              <a:cxn ang="0">
                <a:pos x="2258" y="121"/>
              </a:cxn>
              <a:cxn ang="0">
                <a:pos x="3017" y="478"/>
              </a:cxn>
              <a:cxn ang="0">
                <a:pos x="3405" y="1094"/>
              </a:cxn>
              <a:cxn ang="0">
                <a:pos x="3466" y="1222"/>
              </a:cxn>
              <a:cxn ang="0">
                <a:pos x="3323" y="1293"/>
              </a:cxn>
            </a:cxnLst>
            <a:rect l="0" t="0" r="r" b="b"/>
            <a:pathLst>
              <a:path w="3480" h="1473">
                <a:moveTo>
                  <a:pt x="0" y="1288"/>
                </a:moveTo>
                <a:cubicBezTo>
                  <a:pt x="107" y="1289"/>
                  <a:pt x="499" y="1473"/>
                  <a:pt x="642" y="1293"/>
                </a:cubicBezTo>
                <a:cubicBezTo>
                  <a:pt x="785" y="1113"/>
                  <a:pt x="765" y="414"/>
                  <a:pt x="861" y="207"/>
                </a:cubicBezTo>
                <a:cubicBezTo>
                  <a:pt x="957" y="0"/>
                  <a:pt x="1035" y="74"/>
                  <a:pt x="1218" y="49"/>
                </a:cubicBezTo>
                <a:cubicBezTo>
                  <a:pt x="1401" y="24"/>
                  <a:pt x="1784" y="42"/>
                  <a:pt x="1957" y="54"/>
                </a:cubicBezTo>
                <a:cubicBezTo>
                  <a:pt x="2130" y="66"/>
                  <a:pt x="2081" y="50"/>
                  <a:pt x="2258" y="121"/>
                </a:cubicBezTo>
                <a:cubicBezTo>
                  <a:pt x="2435" y="192"/>
                  <a:pt x="2826" y="316"/>
                  <a:pt x="3017" y="478"/>
                </a:cubicBezTo>
                <a:cubicBezTo>
                  <a:pt x="3208" y="640"/>
                  <a:pt x="3330" y="970"/>
                  <a:pt x="3405" y="1094"/>
                </a:cubicBezTo>
                <a:cubicBezTo>
                  <a:pt x="3480" y="1218"/>
                  <a:pt x="3480" y="1189"/>
                  <a:pt x="3466" y="1222"/>
                </a:cubicBezTo>
                <a:cubicBezTo>
                  <a:pt x="3452" y="1255"/>
                  <a:pt x="3387" y="1274"/>
                  <a:pt x="3323" y="1293"/>
                </a:cubicBezTo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917645" y="5195630"/>
            <a:ext cx="403701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4950" indent="-234950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sz="1600" dirty="0"/>
              <a:t>The antiproton ring consists of 2 parts </a:t>
            </a:r>
            <a:endParaRPr lang="en-US" sz="1600" dirty="0" smtClean="0"/>
          </a:p>
          <a:p>
            <a:pPr marL="225425">
              <a:spcBef>
                <a:spcPct val="50000"/>
              </a:spcBef>
            </a:pPr>
            <a:r>
              <a:rPr lang="en-US" sz="1600" dirty="0" smtClean="0"/>
              <a:t>– </a:t>
            </a:r>
            <a:r>
              <a:rPr lang="en-US" sz="1600" dirty="0"/>
              <a:t>the </a:t>
            </a:r>
            <a:r>
              <a:rPr lang="en-US" sz="1600" dirty="0" err="1"/>
              <a:t>D</a:t>
            </a:r>
            <a:r>
              <a:rPr lang="en-US" sz="1600" dirty="0" err="1" smtClean="0"/>
              <a:t>ebuncher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– the </a:t>
            </a:r>
            <a:r>
              <a:rPr lang="en-US" sz="1600" dirty="0"/>
              <a:t>A</a:t>
            </a:r>
            <a:r>
              <a:rPr lang="en-US" sz="1600" dirty="0" smtClean="0"/>
              <a:t>ccumulator</a:t>
            </a:r>
            <a:r>
              <a:rPr lang="en-US" sz="1600" dirty="0"/>
              <a:t>.</a:t>
            </a:r>
          </a:p>
        </p:txBody>
      </p:sp>
      <p:pic>
        <p:nvPicPr>
          <p:cNvPr id="61452" name="Picture 12" descr="FNAL Layout_v3                                                 0000949CMacOS                          B40D01FE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501070" y="202980"/>
            <a:ext cx="222885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3" name="Freeform 13"/>
          <p:cNvSpPr>
            <a:spLocks/>
          </p:cNvSpPr>
          <p:nvPr/>
        </p:nvSpPr>
        <p:spPr bwMode="auto">
          <a:xfrm>
            <a:off x="1747258" y="234730"/>
            <a:ext cx="1666875" cy="217488"/>
          </a:xfrm>
          <a:custGeom>
            <a:avLst/>
            <a:gdLst/>
            <a:ahLst/>
            <a:cxnLst>
              <a:cxn ang="0">
                <a:pos x="1050" y="122"/>
              </a:cxn>
              <a:cxn ang="0">
                <a:pos x="862" y="40"/>
              </a:cxn>
              <a:cxn ang="0">
                <a:pos x="546" y="20"/>
              </a:cxn>
              <a:cxn ang="0">
                <a:pos x="219" y="20"/>
              </a:cxn>
              <a:cxn ang="0">
                <a:pos x="0" y="137"/>
              </a:cxn>
            </a:cxnLst>
            <a:rect l="0" t="0" r="r" b="b"/>
            <a:pathLst>
              <a:path w="1050" h="137">
                <a:moveTo>
                  <a:pt x="1050" y="122"/>
                </a:moveTo>
                <a:cubicBezTo>
                  <a:pt x="998" y="89"/>
                  <a:pt x="946" y="57"/>
                  <a:pt x="862" y="40"/>
                </a:cubicBezTo>
                <a:cubicBezTo>
                  <a:pt x="778" y="23"/>
                  <a:pt x="653" y="23"/>
                  <a:pt x="546" y="20"/>
                </a:cubicBezTo>
                <a:cubicBezTo>
                  <a:pt x="439" y="17"/>
                  <a:pt x="310" y="0"/>
                  <a:pt x="219" y="20"/>
                </a:cubicBezTo>
                <a:cubicBezTo>
                  <a:pt x="128" y="40"/>
                  <a:pt x="64" y="88"/>
                  <a:pt x="0" y="137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690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CERN Accelerator Complex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74" y="674897"/>
            <a:ext cx="8704826" cy="5669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7345" y="5626469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50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2221" y="3737197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1.4 </a:t>
            </a:r>
            <a:r>
              <a:rPr lang="en-US" sz="1400" dirty="0" err="1" smtClean="0">
                <a:latin typeface="+mn-lt"/>
              </a:rPr>
              <a:t>GeV</a:t>
            </a:r>
            <a:endParaRPr lang="en-US" sz="14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0392" y="4568109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26 </a:t>
            </a:r>
            <a:r>
              <a:rPr lang="en-US" sz="1400" dirty="0" err="1" smtClean="0">
                <a:latin typeface="+mn-lt"/>
              </a:rPr>
              <a:t>GeV</a:t>
            </a:r>
            <a:endParaRPr lang="en-US" sz="1400" dirty="0" smtClean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1703" y="2631357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400 </a:t>
            </a:r>
            <a:r>
              <a:rPr lang="en-US" sz="1400" dirty="0" err="1" smtClean="0">
                <a:latin typeface="+mn-lt"/>
              </a:rPr>
              <a:t>GeV</a:t>
            </a:r>
            <a:endParaRPr lang="en-US" sz="1400" dirty="0" smtClean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1621" y="1919146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~7 </a:t>
            </a:r>
            <a:r>
              <a:rPr lang="en-US" sz="1400" dirty="0" err="1" smtClean="0">
                <a:latin typeface="+mn-lt"/>
              </a:rPr>
              <a:t>TeV</a:t>
            </a:r>
            <a:endParaRPr 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948598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Source – </a:t>
            </a:r>
            <a:r>
              <a:rPr lang="en-US" dirty="0" err="1" smtClean="0"/>
              <a:t>debunching</a:t>
            </a:r>
            <a:endParaRPr lang="en-US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9905" y="1201510"/>
            <a:ext cx="1982787" cy="3716337"/>
            <a:chOff x="504" y="1169"/>
            <a:chExt cx="1611" cy="2881"/>
          </a:xfrm>
        </p:grpSpPr>
        <p:pic>
          <p:nvPicPr>
            <p:cNvPr id="62467" name="Picture 3" descr="D:\My Documents\deb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4" y="1169"/>
              <a:ext cx="1611" cy="736"/>
            </a:xfrm>
            <a:prstGeom prst="rect">
              <a:avLst/>
            </a:prstGeom>
            <a:noFill/>
          </p:spPr>
        </p:pic>
        <p:pic>
          <p:nvPicPr>
            <p:cNvPr id="62468" name="Picture 4" descr="D:\My Documents\deb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" y="1895"/>
              <a:ext cx="1604" cy="724"/>
            </a:xfrm>
            <a:prstGeom prst="rect">
              <a:avLst/>
            </a:prstGeom>
            <a:noFill/>
          </p:spPr>
        </p:pic>
        <p:pic>
          <p:nvPicPr>
            <p:cNvPr id="62469" name="Picture 5" descr="D:\My Documents\deb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" y="2620"/>
              <a:ext cx="1606" cy="722"/>
            </a:xfrm>
            <a:prstGeom prst="rect">
              <a:avLst/>
            </a:prstGeom>
            <a:noFill/>
          </p:spPr>
        </p:pic>
        <p:pic>
          <p:nvPicPr>
            <p:cNvPr id="62470" name="Picture 6" descr="D:\My Documents\deb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" y="3338"/>
              <a:ext cx="1608" cy="712"/>
            </a:xfrm>
            <a:prstGeom prst="rect">
              <a:avLst/>
            </a:prstGeom>
            <a:noFill/>
          </p:spPr>
        </p:pic>
      </p:grp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841592" y="1352322"/>
            <a:ext cx="50716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Particles enter with a </a:t>
            </a:r>
            <a:r>
              <a:rPr lang="en-US" sz="2400" i="1" dirty="0">
                <a:solidFill>
                  <a:srgbClr val="009900"/>
                </a:solidFill>
              </a:rPr>
              <a:t>narrow</a:t>
            </a:r>
            <a:r>
              <a:rPr lang="en-US" sz="2400" dirty="0">
                <a:solidFill>
                  <a:srgbClr val="009900"/>
                </a:solidFill>
              </a:rPr>
              <a:t> time</a:t>
            </a:r>
            <a:r>
              <a:rPr lang="en-US" sz="2400" dirty="0"/>
              <a:t> spread and </a:t>
            </a:r>
            <a:r>
              <a:rPr lang="en-US" sz="2400" i="1" dirty="0">
                <a:solidFill>
                  <a:srgbClr val="CC0000"/>
                </a:solidFill>
              </a:rPr>
              <a:t>broad</a:t>
            </a:r>
            <a:r>
              <a:rPr lang="en-US" sz="2400" dirty="0">
                <a:solidFill>
                  <a:srgbClr val="CC0000"/>
                </a:solidFill>
              </a:rPr>
              <a:t> energy</a:t>
            </a:r>
            <a:r>
              <a:rPr lang="en-US" sz="2400" dirty="0"/>
              <a:t> spread.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2180" y="2238445"/>
            <a:ext cx="50043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C0000"/>
                </a:solidFill>
              </a:rPr>
              <a:t>High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9900"/>
                </a:solidFill>
              </a:rPr>
              <a:t>low</a:t>
            </a:r>
            <a:r>
              <a:rPr lang="en-US" sz="2400" dirty="0"/>
              <a:t>) energy </a:t>
            </a:r>
            <a:r>
              <a:rPr lang="en-US" sz="2400" dirty="0" err="1"/>
              <a:t>pbars</a:t>
            </a:r>
            <a:r>
              <a:rPr lang="en-US" sz="2400" dirty="0"/>
              <a:t> take </a:t>
            </a:r>
            <a:r>
              <a:rPr lang="en-US" sz="2400" dirty="0">
                <a:solidFill>
                  <a:srgbClr val="CC0000"/>
                </a:solidFill>
              </a:rPr>
              <a:t>more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9900"/>
                </a:solidFill>
              </a:rPr>
              <a:t>less</a:t>
            </a:r>
            <a:r>
              <a:rPr lang="en-US" sz="2400" dirty="0"/>
              <a:t>)  to go around…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2997395" y="3160165"/>
            <a:ext cx="5031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…and the RF is phased so they are </a:t>
            </a:r>
            <a:r>
              <a:rPr lang="en-US" sz="2400" dirty="0">
                <a:solidFill>
                  <a:srgbClr val="CC0000"/>
                </a:solidFill>
              </a:rPr>
              <a:t>decelerated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009900"/>
                </a:solidFill>
              </a:rPr>
              <a:t>accelerated</a:t>
            </a:r>
            <a:r>
              <a:rPr lang="en-US" sz="2400" dirty="0"/>
              <a:t>),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671513" y="1068388"/>
            <a:ext cx="318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2958990" y="4081885"/>
            <a:ext cx="47834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resulting in a </a:t>
            </a:r>
            <a:r>
              <a:rPr lang="en-US" sz="2400" i="1" dirty="0">
                <a:solidFill>
                  <a:srgbClr val="009900"/>
                </a:solidFill>
              </a:rPr>
              <a:t>narrow</a:t>
            </a:r>
            <a:r>
              <a:rPr lang="en-US" sz="2400" dirty="0">
                <a:solidFill>
                  <a:srgbClr val="009900"/>
                </a:solidFill>
              </a:rPr>
              <a:t> energy</a:t>
            </a:r>
            <a:r>
              <a:rPr lang="en-US" sz="2400" dirty="0"/>
              <a:t> spread and </a:t>
            </a:r>
            <a:r>
              <a:rPr lang="en-US" sz="2400" i="1" dirty="0">
                <a:solidFill>
                  <a:srgbClr val="CC0000"/>
                </a:solidFill>
              </a:rPr>
              <a:t>broad</a:t>
            </a:r>
            <a:r>
              <a:rPr lang="en-US" sz="2400" dirty="0">
                <a:solidFill>
                  <a:srgbClr val="CC0000"/>
                </a:solidFill>
              </a:rPr>
              <a:t> time</a:t>
            </a:r>
            <a:r>
              <a:rPr lang="en-US" sz="2400" dirty="0"/>
              <a:t> spread.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846715" y="5349250"/>
            <a:ext cx="7146903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</a:rPr>
              <a:t>At this point, the </a:t>
            </a:r>
            <a:r>
              <a:rPr lang="en-US" sz="2000" dirty="0" err="1" smtClean="0">
                <a:solidFill>
                  <a:schemeClr val="accent2"/>
                </a:solidFill>
              </a:rPr>
              <a:t>pBars</a:t>
            </a:r>
            <a:r>
              <a:rPr lang="en-US" sz="2000" dirty="0" smtClean="0">
                <a:solidFill>
                  <a:schemeClr val="accent2"/>
                </a:solidFill>
              </a:rPr>
              <a:t> are transferred to the accumulator, where they are “stacked”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50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cooling of antiprotons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2129635"/>
          </a:xfrm>
        </p:spPr>
        <p:txBody>
          <a:bodyPr/>
          <a:lstStyle/>
          <a:p>
            <a:r>
              <a:rPr lang="en-US" sz="2000" dirty="0" smtClean="0"/>
              <a:t>Positrons will naturally “cool” (approach a small equilibrium emittance) via synchrotron radiation.</a:t>
            </a:r>
          </a:p>
          <a:p>
            <a:r>
              <a:rPr lang="en-US" sz="2000" dirty="0" smtClean="0"/>
              <a:t>Antiprotons must rely on active cooling to be useful in colliders.</a:t>
            </a:r>
          </a:p>
          <a:p>
            <a:r>
              <a:rPr lang="en-US" sz="2000" dirty="0" smtClean="0"/>
              <a:t>Principle: consider a single particle</a:t>
            </a:r>
            <a:br>
              <a:rPr lang="en-US" sz="2000" dirty="0" smtClean="0"/>
            </a:br>
            <a:r>
              <a:rPr lang="en-US" sz="2000" dirty="0" smtClean="0"/>
              <a:t> which is off orbit.  We can detect </a:t>
            </a:r>
            <a:br>
              <a:rPr lang="en-US" sz="2000" dirty="0" smtClean="0"/>
            </a:br>
            <a:r>
              <a:rPr lang="en-US" sz="2000" dirty="0" smtClean="0"/>
              <a:t>its deviation at one point, and </a:t>
            </a:r>
            <a:br>
              <a:rPr lang="en-US" sz="2000" dirty="0" smtClean="0"/>
            </a:br>
            <a:r>
              <a:rPr lang="en-US" sz="2000" dirty="0" smtClean="0"/>
              <a:t>correct it at another:</a:t>
            </a:r>
          </a:p>
          <a:p>
            <a:r>
              <a:rPr lang="en-US" sz="2000" dirty="0" smtClean="0"/>
              <a:t>But wait! If we apply this technique</a:t>
            </a:r>
            <a:br>
              <a:rPr lang="en-US" sz="2000" dirty="0" smtClean="0"/>
            </a:br>
            <a:r>
              <a:rPr lang="en-US" sz="2000" dirty="0" smtClean="0"/>
              <a:t>to an ensemble of particles, won’t</a:t>
            </a:r>
            <a:br>
              <a:rPr lang="en-US" sz="2000" dirty="0" smtClean="0"/>
            </a:br>
            <a:r>
              <a:rPr lang="en-US" sz="2000" dirty="0" smtClean="0"/>
              <a:t>it just act on the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of the</a:t>
            </a:r>
            <a:br>
              <a:rPr lang="en-US" sz="2000" dirty="0" smtClean="0"/>
            </a:br>
            <a:r>
              <a:rPr lang="en-US" sz="2000" dirty="0" smtClean="0"/>
              <a:t>distribution? Yes, but…</a:t>
            </a:r>
          </a:p>
          <a:p>
            <a:r>
              <a:rPr lang="en-US" sz="2000" dirty="0" smtClean="0"/>
              <a:t>Stochastic cooling relies on “mixing”, the fact that particles of different </a:t>
            </a:r>
            <a:r>
              <a:rPr lang="en-US" sz="2000" dirty="0" err="1" smtClean="0"/>
              <a:t>momenta</a:t>
            </a:r>
            <a:r>
              <a:rPr lang="en-US" sz="2000" dirty="0" smtClean="0"/>
              <a:t> will slip in time and the sampled combinations will change.</a:t>
            </a:r>
          </a:p>
          <a:p>
            <a:r>
              <a:rPr lang="en-US" sz="2000" i="1" dirty="0" smtClean="0"/>
              <a:t>Statistically</a:t>
            </a:r>
            <a:r>
              <a:rPr lang="en-US" sz="2000" dirty="0" smtClean="0"/>
              <a:t>, the mean displacement will be dominated by the high amplitude particles and over time the distribution will cool.</a:t>
            </a:r>
          </a:p>
          <a:p>
            <a:r>
              <a:rPr lang="en-US" sz="2000" dirty="0" smtClean="0"/>
              <a:t>Simon Van der Meer won the Nobel Prize for this.</a:t>
            </a:r>
          </a:p>
        </p:txBody>
      </p:sp>
      <p:pic>
        <p:nvPicPr>
          <p:cNvPr id="200706" name="Picture 2" descr="stoch2.jpg (18208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9365" y="1892800"/>
            <a:ext cx="2649945" cy="2543594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0064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Cooling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71096-0617-41A5-9758-D8016564092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838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Electron cooling works by injecting “cold electrons” into a beam of negative ions (antiprotons or other) and cooling them through momentum exchange.</a:t>
            </a:r>
          </a:p>
          <a:p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Layout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14400" y="2362200"/>
            <a:ext cx="67056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14400" y="2514600"/>
            <a:ext cx="67056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14400" y="2667000"/>
            <a:ext cx="67056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" y="2819400"/>
            <a:ext cx="67056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905000" y="2362200"/>
            <a:ext cx="2422229" cy="1660581"/>
          </a:xfrm>
          <a:custGeom>
            <a:avLst/>
            <a:gdLst>
              <a:gd name="connsiteX0" fmla="*/ 4526 w 2422229"/>
              <a:gd name="connsiteY0" fmla="*/ 1660581 h 1660581"/>
              <a:gd name="connsiteX1" fmla="*/ 4526 w 2422229"/>
              <a:gd name="connsiteY1" fmla="*/ 644581 h 1660581"/>
              <a:gd name="connsiteX2" fmla="*/ 51563 w 2422229"/>
              <a:gd name="connsiteY2" fmla="*/ 268284 h 1660581"/>
              <a:gd name="connsiteX3" fmla="*/ 277341 w 2422229"/>
              <a:gd name="connsiteY3" fmla="*/ 70729 h 1660581"/>
              <a:gd name="connsiteX4" fmla="*/ 1076970 w 2422229"/>
              <a:gd name="connsiteY4" fmla="*/ 4877 h 1660581"/>
              <a:gd name="connsiteX5" fmla="*/ 2422229 w 2422229"/>
              <a:gd name="connsiteY5" fmla="*/ 4877 h 166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2229" h="1660581">
                <a:moveTo>
                  <a:pt x="4526" y="1660581"/>
                </a:moveTo>
                <a:cubicBezTo>
                  <a:pt x="606" y="1268605"/>
                  <a:pt x="-3313" y="876630"/>
                  <a:pt x="4526" y="644581"/>
                </a:cubicBezTo>
                <a:cubicBezTo>
                  <a:pt x="12365" y="412532"/>
                  <a:pt x="6094" y="363926"/>
                  <a:pt x="51563" y="268284"/>
                </a:cubicBezTo>
                <a:cubicBezTo>
                  <a:pt x="97032" y="172642"/>
                  <a:pt x="106440" y="114630"/>
                  <a:pt x="277341" y="70729"/>
                </a:cubicBezTo>
                <a:cubicBezTo>
                  <a:pt x="448242" y="26828"/>
                  <a:pt x="719489" y="15852"/>
                  <a:pt x="1076970" y="4877"/>
                </a:cubicBezTo>
                <a:cubicBezTo>
                  <a:pt x="1434451" y="-6098"/>
                  <a:pt x="2422229" y="4877"/>
                  <a:pt x="2422229" y="4877"/>
                </a:cubicBezTo>
              </a:path>
            </a:pathLst>
          </a:custGeom>
          <a:ln w="12700">
            <a:solidFill>
              <a:schemeClr val="tx1">
                <a:alpha val="48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H="1">
            <a:off x="4343400" y="2362200"/>
            <a:ext cx="2454571" cy="1660581"/>
          </a:xfrm>
          <a:custGeom>
            <a:avLst/>
            <a:gdLst>
              <a:gd name="connsiteX0" fmla="*/ 4526 w 2422229"/>
              <a:gd name="connsiteY0" fmla="*/ 1660581 h 1660581"/>
              <a:gd name="connsiteX1" fmla="*/ 4526 w 2422229"/>
              <a:gd name="connsiteY1" fmla="*/ 644581 h 1660581"/>
              <a:gd name="connsiteX2" fmla="*/ 51563 w 2422229"/>
              <a:gd name="connsiteY2" fmla="*/ 268284 h 1660581"/>
              <a:gd name="connsiteX3" fmla="*/ 277341 w 2422229"/>
              <a:gd name="connsiteY3" fmla="*/ 70729 h 1660581"/>
              <a:gd name="connsiteX4" fmla="*/ 1076970 w 2422229"/>
              <a:gd name="connsiteY4" fmla="*/ 4877 h 1660581"/>
              <a:gd name="connsiteX5" fmla="*/ 2422229 w 2422229"/>
              <a:gd name="connsiteY5" fmla="*/ 4877 h 166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2229" h="1660581">
                <a:moveTo>
                  <a:pt x="4526" y="1660581"/>
                </a:moveTo>
                <a:cubicBezTo>
                  <a:pt x="606" y="1268605"/>
                  <a:pt x="-3313" y="876630"/>
                  <a:pt x="4526" y="644581"/>
                </a:cubicBezTo>
                <a:cubicBezTo>
                  <a:pt x="12365" y="412532"/>
                  <a:pt x="6094" y="363926"/>
                  <a:pt x="51563" y="268284"/>
                </a:cubicBezTo>
                <a:cubicBezTo>
                  <a:pt x="97032" y="172642"/>
                  <a:pt x="106440" y="114630"/>
                  <a:pt x="277341" y="70729"/>
                </a:cubicBezTo>
                <a:cubicBezTo>
                  <a:pt x="448242" y="26828"/>
                  <a:pt x="719489" y="15852"/>
                  <a:pt x="1076970" y="4877"/>
                </a:cubicBezTo>
                <a:cubicBezTo>
                  <a:pt x="1434451" y="-6098"/>
                  <a:pt x="2422229" y="4877"/>
                  <a:pt x="2422229" y="4877"/>
                </a:cubicBezTo>
              </a:path>
            </a:pathLst>
          </a:custGeom>
          <a:ln w="12700">
            <a:solidFill>
              <a:schemeClr val="tx1">
                <a:alpha val="48000"/>
              </a:schemeClr>
            </a:solidFill>
            <a:head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057400" y="2514600"/>
            <a:ext cx="2422229" cy="1660581"/>
          </a:xfrm>
          <a:custGeom>
            <a:avLst/>
            <a:gdLst>
              <a:gd name="connsiteX0" fmla="*/ 4526 w 2422229"/>
              <a:gd name="connsiteY0" fmla="*/ 1660581 h 1660581"/>
              <a:gd name="connsiteX1" fmla="*/ 4526 w 2422229"/>
              <a:gd name="connsiteY1" fmla="*/ 644581 h 1660581"/>
              <a:gd name="connsiteX2" fmla="*/ 51563 w 2422229"/>
              <a:gd name="connsiteY2" fmla="*/ 268284 h 1660581"/>
              <a:gd name="connsiteX3" fmla="*/ 277341 w 2422229"/>
              <a:gd name="connsiteY3" fmla="*/ 70729 h 1660581"/>
              <a:gd name="connsiteX4" fmla="*/ 1076970 w 2422229"/>
              <a:gd name="connsiteY4" fmla="*/ 4877 h 1660581"/>
              <a:gd name="connsiteX5" fmla="*/ 2422229 w 2422229"/>
              <a:gd name="connsiteY5" fmla="*/ 4877 h 166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2229" h="1660581">
                <a:moveTo>
                  <a:pt x="4526" y="1660581"/>
                </a:moveTo>
                <a:cubicBezTo>
                  <a:pt x="606" y="1268605"/>
                  <a:pt x="-3313" y="876630"/>
                  <a:pt x="4526" y="644581"/>
                </a:cubicBezTo>
                <a:cubicBezTo>
                  <a:pt x="12365" y="412532"/>
                  <a:pt x="6094" y="363926"/>
                  <a:pt x="51563" y="268284"/>
                </a:cubicBezTo>
                <a:cubicBezTo>
                  <a:pt x="97032" y="172642"/>
                  <a:pt x="106440" y="114630"/>
                  <a:pt x="277341" y="70729"/>
                </a:cubicBezTo>
                <a:cubicBezTo>
                  <a:pt x="448242" y="26828"/>
                  <a:pt x="719489" y="15852"/>
                  <a:pt x="1076970" y="4877"/>
                </a:cubicBezTo>
                <a:cubicBezTo>
                  <a:pt x="1434451" y="-6098"/>
                  <a:pt x="2422229" y="4877"/>
                  <a:pt x="2422229" y="4877"/>
                </a:cubicBezTo>
              </a:path>
            </a:pathLst>
          </a:custGeom>
          <a:ln w="12700">
            <a:solidFill>
              <a:schemeClr val="tx1">
                <a:alpha val="48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209800" y="2667000"/>
            <a:ext cx="2422229" cy="1660581"/>
          </a:xfrm>
          <a:custGeom>
            <a:avLst/>
            <a:gdLst>
              <a:gd name="connsiteX0" fmla="*/ 4526 w 2422229"/>
              <a:gd name="connsiteY0" fmla="*/ 1660581 h 1660581"/>
              <a:gd name="connsiteX1" fmla="*/ 4526 w 2422229"/>
              <a:gd name="connsiteY1" fmla="*/ 644581 h 1660581"/>
              <a:gd name="connsiteX2" fmla="*/ 51563 w 2422229"/>
              <a:gd name="connsiteY2" fmla="*/ 268284 h 1660581"/>
              <a:gd name="connsiteX3" fmla="*/ 277341 w 2422229"/>
              <a:gd name="connsiteY3" fmla="*/ 70729 h 1660581"/>
              <a:gd name="connsiteX4" fmla="*/ 1076970 w 2422229"/>
              <a:gd name="connsiteY4" fmla="*/ 4877 h 1660581"/>
              <a:gd name="connsiteX5" fmla="*/ 2422229 w 2422229"/>
              <a:gd name="connsiteY5" fmla="*/ 4877 h 166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2229" h="1660581">
                <a:moveTo>
                  <a:pt x="4526" y="1660581"/>
                </a:moveTo>
                <a:cubicBezTo>
                  <a:pt x="606" y="1268605"/>
                  <a:pt x="-3313" y="876630"/>
                  <a:pt x="4526" y="644581"/>
                </a:cubicBezTo>
                <a:cubicBezTo>
                  <a:pt x="12365" y="412532"/>
                  <a:pt x="6094" y="363926"/>
                  <a:pt x="51563" y="268284"/>
                </a:cubicBezTo>
                <a:cubicBezTo>
                  <a:pt x="97032" y="172642"/>
                  <a:pt x="106440" y="114630"/>
                  <a:pt x="277341" y="70729"/>
                </a:cubicBezTo>
                <a:cubicBezTo>
                  <a:pt x="448242" y="26828"/>
                  <a:pt x="719489" y="15852"/>
                  <a:pt x="1076970" y="4877"/>
                </a:cubicBezTo>
                <a:cubicBezTo>
                  <a:pt x="1434451" y="-6098"/>
                  <a:pt x="2422229" y="4877"/>
                  <a:pt x="2422229" y="4877"/>
                </a:cubicBezTo>
              </a:path>
            </a:pathLst>
          </a:custGeom>
          <a:ln w="12700">
            <a:solidFill>
              <a:schemeClr val="tx1">
                <a:alpha val="48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362200" y="2819400"/>
            <a:ext cx="2422229" cy="1660581"/>
          </a:xfrm>
          <a:custGeom>
            <a:avLst/>
            <a:gdLst>
              <a:gd name="connsiteX0" fmla="*/ 4526 w 2422229"/>
              <a:gd name="connsiteY0" fmla="*/ 1660581 h 1660581"/>
              <a:gd name="connsiteX1" fmla="*/ 4526 w 2422229"/>
              <a:gd name="connsiteY1" fmla="*/ 644581 h 1660581"/>
              <a:gd name="connsiteX2" fmla="*/ 51563 w 2422229"/>
              <a:gd name="connsiteY2" fmla="*/ 268284 h 1660581"/>
              <a:gd name="connsiteX3" fmla="*/ 277341 w 2422229"/>
              <a:gd name="connsiteY3" fmla="*/ 70729 h 1660581"/>
              <a:gd name="connsiteX4" fmla="*/ 1076970 w 2422229"/>
              <a:gd name="connsiteY4" fmla="*/ 4877 h 1660581"/>
              <a:gd name="connsiteX5" fmla="*/ 2422229 w 2422229"/>
              <a:gd name="connsiteY5" fmla="*/ 4877 h 166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2229" h="1660581">
                <a:moveTo>
                  <a:pt x="4526" y="1660581"/>
                </a:moveTo>
                <a:cubicBezTo>
                  <a:pt x="606" y="1268605"/>
                  <a:pt x="-3313" y="876630"/>
                  <a:pt x="4526" y="644581"/>
                </a:cubicBezTo>
                <a:cubicBezTo>
                  <a:pt x="12365" y="412532"/>
                  <a:pt x="6094" y="363926"/>
                  <a:pt x="51563" y="268284"/>
                </a:cubicBezTo>
                <a:cubicBezTo>
                  <a:pt x="97032" y="172642"/>
                  <a:pt x="106440" y="114630"/>
                  <a:pt x="277341" y="70729"/>
                </a:cubicBezTo>
                <a:cubicBezTo>
                  <a:pt x="448242" y="26828"/>
                  <a:pt x="719489" y="15852"/>
                  <a:pt x="1076970" y="4877"/>
                </a:cubicBezTo>
                <a:cubicBezTo>
                  <a:pt x="1434451" y="-6098"/>
                  <a:pt x="2422229" y="4877"/>
                  <a:pt x="2422229" y="4877"/>
                </a:cubicBezTo>
              </a:path>
            </a:pathLst>
          </a:custGeom>
          <a:ln w="12700">
            <a:solidFill>
              <a:schemeClr val="tx1">
                <a:alpha val="48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H="1">
            <a:off x="4191000" y="2514600"/>
            <a:ext cx="2454571" cy="1660581"/>
          </a:xfrm>
          <a:custGeom>
            <a:avLst/>
            <a:gdLst>
              <a:gd name="connsiteX0" fmla="*/ 4526 w 2422229"/>
              <a:gd name="connsiteY0" fmla="*/ 1660581 h 1660581"/>
              <a:gd name="connsiteX1" fmla="*/ 4526 w 2422229"/>
              <a:gd name="connsiteY1" fmla="*/ 644581 h 1660581"/>
              <a:gd name="connsiteX2" fmla="*/ 51563 w 2422229"/>
              <a:gd name="connsiteY2" fmla="*/ 268284 h 1660581"/>
              <a:gd name="connsiteX3" fmla="*/ 277341 w 2422229"/>
              <a:gd name="connsiteY3" fmla="*/ 70729 h 1660581"/>
              <a:gd name="connsiteX4" fmla="*/ 1076970 w 2422229"/>
              <a:gd name="connsiteY4" fmla="*/ 4877 h 1660581"/>
              <a:gd name="connsiteX5" fmla="*/ 2422229 w 2422229"/>
              <a:gd name="connsiteY5" fmla="*/ 4877 h 166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2229" h="1660581">
                <a:moveTo>
                  <a:pt x="4526" y="1660581"/>
                </a:moveTo>
                <a:cubicBezTo>
                  <a:pt x="606" y="1268605"/>
                  <a:pt x="-3313" y="876630"/>
                  <a:pt x="4526" y="644581"/>
                </a:cubicBezTo>
                <a:cubicBezTo>
                  <a:pt x="12365" y="412532"/>
                  <a:pt x="6094" y="363926"/>
                  <a:pt x="51563" y="268284"/>
                </a:cubicBezTo>
                <a:cubicBezTo>
                  <a:pt x="97032" y="172642"/>
                  <a:pt x="106440" y="114630"/>
                  <a:pt x="277341" y="70729"/>
                </a:cubicBezTo>
                <a:cubicBezTo>
                  <a:pt x="448242" y="26828"/>
                  <a:pt x="719489" y="15852"/>
                  <a:pt x="1076970" y="4877"/>
                </a:cubicBezTo>
                <a:cubicBezTo>
                  <a:pt x="1434451" y="-6098"/>
                  <a:pt x="2422229" y="4877"/>
                  <a:pt x="2422229" y="4877"/>
                </a:cubicBezTo>
              </a:path>
            </a:pathLst>
          </a:custGeom>
          <a:ln w="12700">
            <a:solidFill>
              <a:schemeClr val="tx1">
                <a:alpha val="48000"/>
              </a:schemeClr>
            </a:solidFill>
            <a:head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4038600" y="2667000"/>
            <a:ext cx="2454571" cy="1660581"/>
          </a:xfrm>
          <a:custGeom>
            <a:avLst/>
            <a:gdLst>
              <a:gd name="connsiteX0" fmla="*/ 4526 w 2422229"/>
              <a:gd name="connsiteY0" fmla="*/ 1660581 h 1660581"/>
              <a:gd name="connsiteX1" fmla="*/ 4526 w 2422229"/>
              <a:gd name="connsiteY1" fmla="*/ 644581 h 1660581"/>
              <a:gd name="connsiteX2" fmla="*/ 51563 w 2422229"/>
              <a:gd name="connsiteY2" fmla="*/ 268284 h 1660581"/>
              <a:gd name="connsiteX3" fmla="*/ 277341 w 2422229"/>
              <a:gd name="connsiteY3" fmla="*/ 70729 h 1660581"/>
              <a:gd name="connsiteX4" fmla="*/ 1076970 w 2422229"/>
              <a:gd name="connsiteY4" fmla="*/ 4877 h 1660581"/>
              <a:gd name="connsiteX5" fmla="*/ 2422229 w 2422229"/>
              <a:gd name="connsiteY5" fmla="*/ 4877 h 166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2229" h="1660581">
                <a:moveTo>
                  <a:pt x="4526" y="1660581"/>
                </a:moveTo>
                <a:cubicBezTo>
                  <a:pt x="606" y="1268605"/>
                  <a:pt x="-3313" y="876630"/>
                  <a:pt x="4526" y="644581"/>
                </a:cubicBezTo>
                <a:cubicBezTo>
                  <a:pt x="12365" y="412532"/>
                  <a:pt x="6094" y="363926"/>
                  <a:pt x="51563" y="268284"/>
                </a:cubicBezTo>
                <a:cubicBezTo>
                  <a:pt x="97032" y="172642"/>
                  <a:pt x="106440" y="114630"/>
                  <a:pt x="277341" y="70729"/>
                </a:cubicBezTo>
                <a:cubicBezTo>
                  <a:pt x="448242" y="26828"/>
                  <a:pt x="719489" y="15852"/>
                  <a:pt x="1076970" y="4877"/>
                </a:cubicBezTo>
                <a:cubicBezTo>
                  <a:pt x="1434451" y="-6098"/>
                  <a:pt x="2422229" y="4877"/>
                  <a:pt x="2422229" y="4877"/>
                </a:cubicBezTo>
              </a:path>
            </a:pathLst>
          </a:custGeom>
          <a:ln w="12700">
            <a:solidFill>
              <a:schemeClr val="tx1">
                <a:alpha val="48000"/>
              </a:schemeClr>
            </a:solidFill>
            <a:head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>
            <a:off x="3890814" y="2819400"/>
            <a:ext cx="2454571" cy="1660581"/>
          </a:xfrm>
          <a:custGeom>
            <a:avLst/>
            <a:gdLst>
              <a:gd name="connsiteX0" fmla="*/ 4526 w 2422229"/>
              <a:gd name="connsiteY0" fmla="*/ 1660581 h 1660581"/>
              <a:gd name="connsiteX1" fmla="*/ 4526 w 2422229"/>
              <a:gd name="connsiteY1" fmla="*/ 644581 h 1660581"/>
              <a:gd name="connsiteX2" fmla="*/ 51563 w 2422229"/>
              <a:gd name="connsiteY2" fmla="*/ 268284 h 1660581"/>
              <a:gd name="connsiteX3" fmla="*/ 277341 w 2422229"/>
              <a:gd name="connsiteY3" fmla="*/ 70729 h 1660581"/>
              <a:gd name="connsiteX4" fmla="*/ 1076970 w 2422229"/>
              <a:gd name="connsiteY4" fmla="*/ 4877 h 1660581"/>
              <a:gd name="connsiteX5" fmla="*/ 2422229 w 2422229"/>
              <a:gd name="connsiteY5" fmla="*/ 4877 h 166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2229" h="1660581">
                <a:moveTo>
                  <a:pt x="4526" y="1660581"/>
                </a:moveTo>
                <a:cubicBezTo>
                  <a:pt x="606" y="1268605"/>
                  <a:pt x="-3313" y="876630"/>
                  <a:pt x="4526" y="644581"/>
                </a:cubicBezTo>
                <a:cubicBezTo>
                  <a:pt x="12365" y="412532"/>
                  <a:pt x="6094" y="363926"/>
                  <a:pt x="51563" y="268284"/>
                </a:cubicBezTo>
                <a:cubicBezTo>
                  <a:pt x="97032" y="172642"/>
                  <a:pt x="106440" y="114630"/>
                  <a:pt x="277341" y="70729"/>
                </a:cubicBezTo>
                <a:cubicBezTo>
                  <a:pt x="448242" y="26828"/>
                  <a:pt x="719489" y="15852"/>
                  <a:pt x="1076970" y="4877"/>
                </a:cubicBezTo>
                <a:cubicBezTo>
                  <a:pt x="1434451" y="-6098"/>
                  <a:pt x="2422229" y="4877"/>
                  <a:pt x="2422229" y="4877"/>
                </a:cubicBezTo>
              </a:path>
            </a:pathLst>
          </a:custGeom>
          <a:ln w="12700">
            <a:solidFill>
              <a:schemeClr val="tx1">
                <a:alpha val="48000"/>
              </a:schemeClr>
            </a:solidFill>
            <a:head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96200" y="23622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ion beam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1600" y="44958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electron gun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0" y="44958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electron decelerator and collector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352800" y="2209800"/>
            <a:ext cx="198120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215565"/>
              </p:ext>
            </p:extLst>
          </p:nvPr>
        </p:nvGraphicFramePr>
        <p:xfrm>
          <a:off x="3467100" y="1905000"/>
          <a:ext cx="1651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98" name="Equation" r:id="rId3" imgW="1651000" imgH="228600" progId="Equation.DSMT4">
                  <p:embed/>
                </p:oleObj>
              </mc:Choice>
              <mc:Fallback>
                <p:oleObj name="Equation" r:id="rId3" imgW="165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7100" y="1905000"/>
                        <a:ext cx="16510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09600" y="5334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Want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462131"/>
              </p:ext>
            </p:extLst>
          </p:nvPr>
        </p:nvGraphicFramePr>
        <p:xfrm>
          <a:off x="1600199" y="5410200"/>
          <a:ext cx="36433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99" name="Equation" r:id="rId5" imgW="1943100" imgH="203200" progId="Equation.DSMT4">
                  <p:embed/>
                </p:oleObj>
              </mc:Choice>
              <mc:Fallback>
                <p:oleObj name="Equation" r:id="rId5" imgW="1943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199" y="5410200"/>
                        <a:ext cx="364331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7206120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99163"/>
              </p:ext>
            </p:extLst>
          </p:nvPr>
        </p:nvGraphicFramePr>
        <p:xfrm>
          <a:off x="4991100" y="5219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0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91100" y="5219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186681"/>
              </p:ext>
            </p:extLst>
          </p:nvPr>
        </p:nvGraphicFramePr>
        <p:xfrm>
          <a:off x="4991100" y="5219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1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91100" y="5219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685814"/>
              </p:ext>
            </p:extLst>
          </p:nvPr>
        </p:nvGraphicFramePr>
        <p:xfrm>
          <a:off x="838200" y="762000"/>
          <a:ext cx="3476625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2" name="Equation" r:id="rId6" imgW="1854200" imgH="876300" progId="Equation.DSMT4">
                  <p:embed/>
                </p:oleObj>
              </mc:Choice>
              <mc:Fallback>
                <p:oleObj name="Equation" r:id="rId6" imgW="1854200" imgH="876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200" y="762000"/>
                        <a:ext cx="3476625" cy="164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5562600" y="457200"/>
            <a:ext cx="0" cy="19812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10200" y="2362200"/>
            <a:ext cx="29718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562600" y="990600"/>
            <a:ext cx="1981200" cy="1371600"/>
          </a:xfrm>
          <a:prstGeom prst="line">
            <a:avLst/>
          </a:prstGeom>
          <a:ln w="127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43800" y="990600"/>
            <a:ext cx="0" cy="152400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410200" y="990600"/>
            <a:ext cx="21336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728343"/>
              </p:ext>
            </p:extLst>
          </p:nvPr>
        </p:nvGraphicFramePr>
        <p:xfrm>
          <a:off x="7848600" y="2438400"/>
          <a:ext cx="584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3" name="Equation" r:id="rId8" imgW="584200" imgH="228600" progId="Equation.DSMT4">
                  <p:embed/>
                </p:oleObj>
              </mc:Choice>
              <mc:Fallback>
                <p:oleObj name="Equation" r:id="rId8" imgW="5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48600" y="2438400"/>
                        <a:ext cx="5842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046813"/>
              </p:ext>
            </p:extLst>
          </p:nvPr>
        </p:nvGraphicFramePr>
        <p:xfrm>
          <a:off x="4819650" y="622300"/>
          <a:ext cx="596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4" name="Equation" r:id="rId10" imgW="596900" imgH="203200" progId="Equation.DSMT4">
                  <p:embed/>
                </p:oleObj>
              </mc:Choice>
              <mc:Fallback>
                <p:oleObj name="Equation" r:id="rId10" imgW="596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19650" y="622300"/>
                        <a:ext cx="5969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036340"/>
              </p:ext>
            </p:extLst>
          </p:nvPr>
        </p:nvGraphicFramePr>
        <p:xfrm>
          <a:off x="7400925" y="2514600"/>
          <a:ext cx="303213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5" name="Equation" r:id="rId12" imgW="190500" imgH="152400" progId="Equation.DSMT4">
                  <p:embed/>
                </p:oleObj>
              </mc:Choice>
              <mc:Fallback>
                <p:oleObj name="Equation" r:id="rId12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00925" y="2514600"/>
                        <a:ext cx="303213" cy="24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628740"/>
              </p:ext>
            </p:extLst>
          </p:nvPr>
        </p:nvGraphicFramePr>
        <p:xfrm>
          <a:off x="5168900" y="828675"/>
          <a:ext cx="2032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6" name="Equation" r:id="rId14" imgW="127000" imgH="165100" progId="Equation.DSMT4">
                  <p:embed/>
                </p:oleObj>
              </mc:Choice>
              <mc:Fallback>
                <p:oleObj name="Equation" r:id="rId14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68900" y="828675"/>
                        <a:ext cx="203200" cy="26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33400" y="3048000"/>
            <a:ext cx="845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 electrons act like a drag force on the ions.  At low velocity, the ionization loss varies as</a:t>
            </a:r>
          </a:p>
          <a:p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The velocity spread of the electrons is dominated by the energy distribution out of the cathode.  In the rest frame, motion is non-relativistic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166410"/>
              </p:ext>
            </p:extLst>
          </p:nvPr>
        </p:nvGraphicFramePr>
        <p:xfrm>
          <a:off x="2508485" y="3505200"/>
          <a:ext cx="609600" cy="798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7" name="Equation" r:id="rId16" imgW="368300" imgH="482600" progId="Equation.DSMT4">
                  <p:embed/>
                </p:oleObj>
              </mc:Choice>
              <mc:Fallback>
                <p:oleObj name="Equation" r:id="rId16" imgW="3683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508485" y="3505200"/>
                        <a:ext cx="609600" cy="798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270485" y="40386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relative velocity</a:t>
            </a:r>
          </a:p>
        </p:txBody>
      </p: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 flipV="1">
            <a:off x="2965685" y="4114800"/>
            <a:ext cx="304800" cy="7768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558683"/>
              </p:ext>
            </p:extLst>
          </p:nvPr>
        </p:nvGraphicFramePr>
        <p:xfrm>
          <a:off x="3810000" y="5181600"/>
          <a:ext cx="128905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58" name="Equation" r:id="rId18" imgW="1117600" imgH="1054100" progId="Equation.DSMT4">
                  <p:embed/>
                </p:oleObj>
              </mc:Choice>
              <mc:Fallback>
                <p:oleObj name="Equation" r:id="rId18" imgW="1117600" imgH="1054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10000" y="5181600"/>
                        <a:ext cx="1289050" cy="1214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105400" y="556260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Energy spread.  Typically ~.5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eV</a:t>
            </a:r>
            <a:endParaRPr lang="en-US" sz="1400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>
            <a:off x="4800600" y="5716489"/>
            <a:ext cx="304800" cy="747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21545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Cooling in the Fermilab Recycler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7620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One of the highest energy and most successful electron cooling systems was in the Fermilab “Recycler” – an 8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permanent storage ring which was used to store anti-protons for use in the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Tevatron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collider.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819400"/>
            <a:ext cx="3505200" cy="2366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963" r="44557" b="22222"/>
          <a:stretch/>
        </p:blipFill>
        <p:spPr>
          <a:xfrm>
            <a:off x="5562600" y="1752600"/>
            <a:ext cx="1521877" cy="2088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81200"/>
            <a:ext cx="2155853" cy="16240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38862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.5 A “u-beam”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371600" y="2667000"/>
            <a:ext cx="457200" cy="1219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52600" y="4191000"/>
            <a:ext cx="5334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81400" y="2057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pelletron</a:t>
            </a:r>
            <a:endParaRPr lang="en-US" sz="1400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95800" y="2286000"/>
            <a:ext cx="12954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38600" y="2438400"/>
            <a:ext cx="2286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4038600"/>
            <a:ext cx="2864201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51814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Ion Sources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72" y="1065507"/>
            <a:ext cx="3418428" cy="2563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5649" y="688471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source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079" y="1198890"/>
            <a:ext cx="3133727" cy="2350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216" y="745910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Lead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477" y="5875742"/>
            <a:ext cx="824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Typically 10s of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and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mAs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to 10s of mA of current. Want to accelerate as fast as possible before space charge blows up the beam!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111" y="3900668"/>
            <a:ext cx="2782924" cy="179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2442" y="3984558"/>
            <a:ext cx="2219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H- source.  Mix Cesium with Hydrogen to add electron. (why? we’ll get to that)</a:t>
            </a:r>
          </a:p>
        </p:txBody>
      </p:sp>
    </p:spTree>
    <p:extLst>
      <p:ext uri="{BB962C8B-B14F-4D97-AF65-F5344CB8AC3E}">
        <p14:creationId xmlns:p14="http://schemas.microsoft.com/office/powerpoint/2010/main" val="1671419409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Acceleration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1" y="1068317"/>
            <a:ext cx="2900565" cy="3691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8172" y="724081"/>
            <a:ext cx="179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Old: Static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6476" y="4890517"/>
            <a:ext cx="284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Static acceleration from Cockcroft-Walton.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= 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max ~1 MeV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252" y="1103924"/>
            <a:ext cx="3928820" cy="2069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7044" y="781519"/>
            <a:ext cx="312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New: RF Quadrupole (RFQ)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7535" b="8401"/>
          <a:stretch/>
        </p:blipFill>
        <p:spPr>
          <a:xfrm>
            <a:off x="5198860" y="3121859"/>
            <a:ext cx="2729995" cy="17211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93391" y="4936085"/>
            <a:ext cx="3871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RF structure combines an electric focusing quadrupole with a longitudinal accelerating gradient.</a:t>
            </a:r>
          </a:p>
        </p:txBody>
      </p:sp>
    </p:spTree>
    <p:extLst>
      <p:ext uri="{BB962C8B-B14F-4D97-AF65-F5344CB8AC3E}">
        <p14:creationId xmlns:p14="http://schemas.microsoft.com/office/powerpoint/2010/main" val="145446474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841029"/>
          </a:xfrm>
        </p:spPr>
        <p:txBody>
          <a:bodyPr/>
          <a:lstStyle/>
          <a:p>
            <a:r>
              <a:rPr lang="en-US" dirty="0" smtClean="0"/>
              <a:t>The front end of any modern hadron accelerator looks something like this (Fermilab front end)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33" y="1995110"/>
            <a:ext cx="4974772" cy="3326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9237" y="5334000"/>
            <a:ext cx="379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Low Energy Beam Transport (LEBT, pronounced “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lebbit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”): 35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023" y="4337352"/>
            <a:ext cx="221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Medium Energy Beam Transport (MEBT, pronounced “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mebbit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”): 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8780" y="2716591"/>
            <a:ext cx="216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Redundant H</a:t>
            </a:r>
            <a:r>
              <a:rPr lang="en-US" sz="1800" baseline="30000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sources: 0-35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2228" y="141756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Solenoidal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focusing for low energy beam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85621" y="2056190"/>
            <a:ext cx="1342569" cy="5684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301619" y="2092476"/>
            <a:ext cx="762000" cy="55638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1580" y="154577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200 MHz RFQ: 35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sym typeface="Wingdings"/>
              </a:rPr>
              <a:t>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  <a:sym typeface="Wingdings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652762" y="2225524"/>
            <a:ext cx="181428" cy="2419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646512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Tube (Alvarez)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91" y="629749"/>
            <a:ext cx="8251825" cy="452775"/>
          </a:xfrm>
        </p:spPr>
        <p:txBody>
          <a:bodyPr/>
          <a:lstStyle/>
          <a:p>
            <a:r>
              <a:rPr lang="en-US" sz="1800" dirty="0" smtClean="0"/>
              <a:t>Because the velocity is changing quickly, the first </a:t>
            </a:r>
            <a:r>
              <a:rPr lang="en-US" sz="1800" dirty="0" err="1" smtClean="0"/>
              <a:t>linac</a:t>
            </a:r>
            <a:r>
              <a:rPr lang="en-US" sz="1800" dirty="0" smtClean="0"/>
              <a:t> is generally a Drift Tube </a:t>
            </a:r>
            <a:r>
              <a:rPr lang="en-US" sz="1800" dirty="0" err="1" smtClean="0"/>
              <a:t>Linac</a:t>
            </a:r>
            <a:r>
              <a:rPr lang="en-US" sz="1800" dirty="0" smtClean="0"/>
              <a:t> (DTL), which can be beta-matched to the accelerating beam.</a:t>
            </a:r>
          </a:p>
          <a:p>
            <a:r>
              <a:rPr lang="en-US" sz="1800" dirty="0" smtClean="0"/>
              <a:t>Put conducting tubes in a larger pillbox, such that inside the tubes </a:t>
            </a:r>
            <a:r>
              <a:rPr lang="en-US" sz="1800" i="1" dirty="0" smtClean="0"/>
              <a:t>E=0</a:t>
            </a:r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r>
              <a:rPr lang="en-US" sz="1800" dirty="0" smtClean="0"/>
              <a:t>As energy gets higher, switch to “pi-cavities”, which are more efficient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 - Accelerator Fundamentals,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9698" name="Picture 2" descr="https://encrypted-tbn2.google.com/images?q=tbn:ANd9GcS2EAQ-7jNCki3GvCsTZHpyW3uucib2tx7KvmJHGb-Z7hSNeaW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056" y="1782083"/>
            <a:ext cx="3223230" cy="1184756"/>
          </a:xfrm>
          <a:prstGeom prst="rect">
            <a:avLst/>
          </a:prstGeom>
          <a:noFill/>
        </p:spPr>
      </p:pic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565178"/>
              </p:ext>
            </p:extLst>
          </p:nvPr>
        </p:nvGraphicFramePr>
        <p:xfrm>
          <a:off x="4610856" y="2163082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49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856" y="2163082"/>
                        <a:ext cx="533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5449056" y="2010682"/>
            <a:ext cx="2895600" cy="838200"/>
            <a:chOff x="5105400" y="1524000"/>
            <a:chExt cx="2895600" cy="838200"/>
          </a:xfrm>
        </p:grpSpPr>
        <p:grpSp>
          <p:nvGrpSpPr>
            <p:cNvPr id="46" name="Group 45"/>
            <p:cNvGrpSpPr/>
            <p:nvPr/>
          </p:nvGrpSpPr>
          <p:grpSpPr>
            <a:xfrm>
              <a:off x="5105400" y="1524000"/>
              <a:ext cx="2895600" cy="838200"/>
              <a:chOff x="914400" y="2971800"/>
              <a:chExt cx="2895600" cy="8382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14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9906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8" idx="0"/>
                <a:endCxn id="9" idx="0"/>
              </p:cNvCxnSpPr>
              <p:nvPr/>
            </p:nvCxnSpPr>
            <p:spPr>
              <a:xfrm>
                <a:off x="952500" y="29718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50976" y="38100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1295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4478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>
                <a:stCxn id="13" idx="0"/>
                <a:endCxn id="14" idx="0"/>
              </p:cNvCxnSpPr>
              <p:nvPr/>
            </p:nvCxnSpPr>
            <p:spPr>
              <a:xfrm>
                <a:off x="13335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14" idx="4"/>
              </p:cNvCxnSpPr>
              <p:nvPr/>
            </p:nvCxnSpPr>
            <p:spPr>
              <a:xfrm>
                <a:off x="13319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17526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05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>
                <a:stCxn id="17" idx="0"/>
                <a:endCxn id="18" idx="0"/>
              </p:cNvCxnSpPr>
              <p:nvPr/>
            </p:nvCxnSpPr>
            <p:spPr>
              <a:xfrm>
                <a:off x="17907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endCxn id="18" idx="4"/>
              </p:cNvCxnSpPr>
              <p:nvPr/>
            </p:nvCxnSpPr>
            <p:spPr>
              <a:xfrm>
                <a:off x="17891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286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438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>
                <a:off x="23241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2" idx="4"/>
              </p:cNvCxnSpPr>
              <p:nvPr/>
            </p:nvCxnSpPr>
            <p:spPr>
              <a:xfrm>
                <a:off x="23225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2819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48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>
                <a:stCxn id="25" idx="0"/>
                <a:endCxn id="26" idx="0"/>
              </p:cNvCxnSpPr>
              <p:nvPr/>
            </p:nvCxnSpPr>
            <p:spPr>
              <a:xfrm>
                <a:off x="2857500" y="29718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5" idx="4"/>
              </p:cNvCxnSpPr>
              <p:nvPr/>
            </p:nvCxnSpPr>
            <p:spPr>
              <a:xfrm>
                <a:off x="2857500" y="38100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35052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7338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>
                <a:stCxn id="29" idx="0"/>
                <a:endCxn id="30" idx="0"/>
              </p:cNvCxnSpPr>
              <p:nvPr/>
            </p:nvCxnSpPr>
            <p:spPr>
              <a:xfrm>
                <a:off x="3543300" y="29718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9" idx="4"/>
                <a:endCxn id="30" idx="4"/>
              </p:cNvCxnSpPr>
              <p:nvPr/>
            </p:nvCxnSpPr>
            <p:spPr>
              <a:xfrm>
                <a:off x="3543300" y="38100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5181982" y="1531144"/>
              <a:ext cx="36576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4036" y="1526381"/>
              <a:ext cx="45719" cy="82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057900" y="153114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88919" y="153352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03282" y="153114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874794" y="1535905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753252" y="1564518"/>
            <a:ext cx="234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Bunch of pillboxes</a:t>
            </a:r>
          </a:p>
        </p:txBody>
      </p:sp>
      <p:sp>
        <p:nvSpPr>
          <p:cNvPr id="57" name="Left Brace 56"/>
          <p:cNvSpPr/>
          <p:nvPr/>
        </p:nvSpPr>
        <p:spPr>
          <a:xfrm rot="-5400000">
            <a:off x="1260588" y="2905540"/>
            <a:ext cx="232985" cy="3422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61711"/>
              </p:ext>
            </p:extLst>
          </p:nvPr>
        </p:nvGraphicFramePr>
        <p:xfrm>
          <a:off x="1071261" y="3112863"/>
          <a:ext cx="673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50" name="Equation" r:id="rId6" imgW="419040" imgH="419040" progId="Equation.DSMT4">
                  <p:embed/>
                </p:oleObj>
              </mc:Choice>
              <mc:Fallback>
                <p:oleObj name="Equation" r:id="rId6" imgW="419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261" y="3112863"/>
                        <a:ext cx="6731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190675" y="3009598"/>
            <a:ext cx="288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Gap spacing changes as velocity increases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1826155" y="3205224"/>
            <a:ext cx="352425" cy="241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051879" y="2986163"/>
            <a:ext cx="288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Drift tubes contain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quadrupoles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to keep beam focused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4109962" y="2470754"/>
            <a:ext cx="885824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AutoShape 6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6" name="Picture 10" descr="http://images.usatoday.com/tech/_photos/2006/10/31/fermila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9722" y="3568094"/>
            <a:ext cx="1759040" cy="2110849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1096886" y="5691112"/>
            <a:ext cx="304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Fermilab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low energy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linac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9708" name="Picture 12" descr="http://www.fnal.gov/pub/news04/images/20041001image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76879" y="3894666"/>
            <a:ext cx="2478188" cy="1726823"/>
          </a:xfrm>
          <a:prstGeom prst="rect">
            <a:avLst/>
          </a:prstGeom>
          <a:noFill/>
        </p:spPr>
      </p:pic>
      <p:sp>
        <p:nvSpPr>
          <p:cNvPr id="75" name="TextBox 74"/>
          <p:cNvSpPr txBox="1"/>
          <p:nvPr/>
        </p:nvSpPr>
        <p:spPr>
          <a:xfrm>
            <a:off x="5710917" y="5697613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Inside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163936" y="4300462"/>
            <a:ext cx="82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1893712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-&gt; Synchrotron </a:t>
            </a:r>
            <a:r>
              <a:rPr lang="en-US" dirty="0"/>
              <a:t>I</a:t>
            </a:r>
            <a:r>
              <a:rPr lang="en-US" dirty="0" smtClean="0"/>
              <a:t>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16625"/>
          </a:xfrm>
        </p:spPr>
        <p:txBody>
          <a:bodyPr/>
          <a:lstStyle/>
          <a:p>
            <a:r>
              <a:rPr lang="en-US" sz="1800" dirty="0" smtClean="0"/>
              <a:t>Eventually, the linear accelerator must inject into a synchrotron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In order to maximize the intensity in the synchrotron, we can</a:t>
            </a:r>
          </a:p>
          <a:p>
            <a:pPr lvl="1"/>
            <a:r>
              <a:rPr lang="en-US" sz="1600" dirty="0" smtClean="0"/>
              <a:t>Increase the </a:t>
            </a:r>
            <a:r>
              <a:rPr lang="en-US" sz="1600" dirty="0" err="1" smtClean="0"/>
              <a:t>linac</a:t>
            </a:r>
            <a:r>
              <a:rPr lang="en-US" sz="1600" dirty="0" smtClean="0"/>
              <a:t> current as high as possible and inject over one revolution </a:t>
            </a:r>
          </a:p>
          <a:p>
            <a:pPr lvl="2"/>
            <a:r>
              <a:rPr lang="en-US" sz="1600" dirty="0" smtClean="0"/>
              <a:t>There are limits to </a:t>
            </a:r>
            <a:r>
              <a:rPr lang="en-US" sz="1600" dirty="0" err="1" smtClean="0"/>
              <a:t>linac</a:t>
            </a:r>
            <a:r>
              <a:rPr lang="en-US" sz="1600" dirty="0" smtClean="0"/>
              <a:t> current</a:t>
            </a:r>
          </a:p>
          <a:p>
            <a:pPr lvl="1"/>
            <a:r>
              <a:rPr lang="en-US" sz="1600" dirty="0" smtClean="0"/>
              <a:t>Inject over multiple (</a:t>
            </a:r>
            <a:r>
              <a:rPr lang="en-US" sz="1600" i="1" dirty="0" smtClean="0"/>
              <a:t>N</a:t>
            </a:r>
            <a:r>
              <a:rPr lang="en-US" sz="1600" dirty="0" smtClean="0"/>
              <a:t>) revolutions of the synchrotron</a:t>
            </a:r>
          </a:p>
          <a:p>
            <a:pPr lvl="2"/>
            <a:r>
              <a:rPr lang="en-US" sz="1600" dirty="0" smtClean="0"/>
              <a:t>Preferred method</a:t>
            </a:r>
          </a:p>
          <a:p>
            <a:r>
              <a:rPr lang="en-US" sz="1800" dirty="0" smtClean="0"/>
              <a:t>Unfortunately, </a:t>
            </a:r>
            <a:r>
              <a:rPr lang="en-US" sz="1800" dirty="0" err="1" smtClean="0"/>
              <a:t>Liouville’s</a:t>
            </a:r>
            <a:r>
              <a:rPr lang="en-US" sz="1800" dirty="0" smtClean="0"/>
              <a:t> Theorem says we can’t inject one beam on top of another</a:t>
            </a:r>
          </a:p>
          <a:p>
            <a:pPr lvl="1"/>
            <a:r>
              <a:rPr lang="en-US" sz="1400" dirty="0" smtClean="0"/>
              <a:t>Electrons can be injected off orbit and will “cool” down to the equilibrium orbit via synchrotron radiation.</a:t>
            </a:r>
          </a:p>
          <a:p>
            <a:pPr lvl="1"/>
            <a:r>
              <a:rPr lang="en-US" sz="1400" dirty="0" smtClean="0"/>
              <a:t>Protons can be injected a small, changing angle to “paint” phase space, resulting in increased emittance</a:t>
            </a:r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725620" y="1163105"/>
            <a:ext cx="1228960" cy="12289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7" idx="4"/>
          </p:cNvCxnSpPr>
          <p:nvPr/>
        </p:nvCxnSpPr>
        <p:spPr>
          <a:xfrm>
            <a:off x="3535065" y="2392065"/>
            <a:ext cx="180503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857784"/>
              </p:ext>
            </p:extLst>
          </p:nvPr>
        </p:nvGraphicFramePr>
        <p:xfrm>
          <a:off x="3482975" y="5605463"/>
          <a:ext cx="14843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60" name="Equation" r:id="rId3" imgW="736600" imgH="203200" progId="Equation.DSMT4">
                  <p:embed/>
                </p:oleObj>
              </mc:Choice>
              <mc:Fallback>
                <p:oleObj name="Equation" r:id="rId3" imgW="736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75" y="5605463"/>
                        <a:ext cx="1484313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93720" y="5810110"/>
            <a:ext cx="230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Linac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emittance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4994458" y="5886921"/>
            <a:ext cx="499262" cy="1232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2665" y="6002135"/>
            <a:ext cx="276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Synchrotron emittance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51015" y="5886920"/>
            <a:ext cx="230430" cy="153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730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(or Charge </a:t>
            </a:r>
            <a:r>
              <a:rPr lang="en-US" dirty="0"/>
              <a:t>E</a:t>
            </a:r>
            <a:r>
              <a:rPr lang="en-US" dirty="0" smtClean="0"/>
              <a:t>xchange) Injection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62664" y="4043480"/>
            <a:ext cx="8681335" cy="2126280"/>
          </a:xfrm>
        </p:spPr>
        <p:txBody>
          <a:bodyPr/>
          <a:lstStyle/>
          <a:p>
            <a:r>
              <a:rPr lang="en-US" sz="1400" dirty="0" smtClean="0"/>
              <a:t>Instead of ionizing Hydrogen, and electron is added to create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, which is accelerated in the </a:t>
            </a:r>
            <a:r>
              <a:rPr lang="en-US" sz="1400" dirty="0" err="1" smtClean="0"/>
              <a:t>linac</a:t>
            </a:r>
            <a:endParaRPr lang="en-US" sz="1400" dirty="0" smtClean="0"/>
          </a:p>
          <a:p>
            <a:r>
              <a:rPr lang="en-US" sz="1400" dirty="0" smtClean="0"/>
              <a:t>A pulsed chicane moves the circulating beam out during injection</a:t>
            </a:r>
          </a:p>
          <a:p>
            <a:r>
              <a:rPr lang="en-US" sz="1400" dirty="0" smtClean="0"/>
              <a:t>An injected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beam is bent in the opposite direction so it lies on top of the circulating beam</a:t>
            </a:r>
          </a:p>
          <a:p>
            <a:r>
              <a:rPr lang="en-US" sz="1400" dirty="0" smtClean="0"/>
              <a:t>The combined beam passes through a foil, which strips the two electrons, leaving a single, more intense proton beam.</a:t>
            </a:r>
          </a:p>
          <a:p>
            <a:r>
              <a:rPr lang="en-US" sz="1400" dirty="0" err="1" smtClean="0"/>
              <a:t>Fermilab</a:t>
            </a:r>
            <a:r>
              <a:rPr lang="en-US" sz="1400" dirty="0" smtClean="0"/>
              <a:t> was converted from proton to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during the 70’s</a:t>
            </a:r>
          </a:p>
          <a:p>
            <a:r>
              <a:rPr lang="en-US" sz="1400" dirty="0" smtClean="0"/>
              <a:t>CERN </a:t>
            </a:r>
            <a:r>
              <a:rPr lang="en-US" sz="1400" i="1" dirty="0" smtClean="0"/>
              <a:t>still </a:t>
            </a:r>
            <a:r>
              <a:rPr lang="en-US" sz="1400" dirty="0" smtClean="0"/>
              <a:t>uses proton injection, but is in the process of upgrading (LINAC4 upgrade)</a:t>
            </a:r>
            <a:endParaRPr lang="en-US" sz="1400" dirty="0"/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21781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35497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53785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67501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4" name="Freeform 8"/>
          <p:cNvSpPr>
            <a:spLocks/>
          </p:cNvSpPr>
          <p:nvPr/>
        </p:nvSpPr>
        <p:spPr bwMode="auto">
          <a:xfrm>
            <a:off x="1111305" y="1805613"/>
            <a:ext cx="7769225" cy="4524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960" y="47"/>
              </a:cxn>
              <a:cxn ang="0">
                <a:pos x="1824" y="250"/>
              </a:cxn>
              <a:cxn ang="0">
                <a:pos x="2976" y="250"/>
              </a:cxn>
              <a:cxn ang="0">
                <a:pos x="3853" y="40"/>
              </a:cxn>
              <a:cxn ang="0">
                <a:pos x="4894" y="7"/>
              </a:cxn>
            </a:cxnLst>
            <a:rect l="0" t="0" r="r" b="b"/>
            <a:pathLst>
              <a:path w="4894" h="285">
                <a:moveTo>
                  <a:pt x="0" y="18"/>
                </a:moveTo>
                <a:cubicBezTo>
                  <a:pt x="160" y="23"/>
                  <a:pt x="656" y="9"/>
                  <a:pt x="960" y="47"/>
                </a:cubicBezTo>
                <a:cubicBezTo>
                  <a:pt x="1264" y="86"/>
                  <a:pt x="1488" y="216"/>
                  <a:pt x="1824" y="250"/>
                </a:cubicBezTo>
                <a:cubicBezTo>
                  <a:pt x="2160" y="283"/>
                  <a:pt x="2638" y="285"/>
                  <a:pt x="2976" y="250"/>
                </a:cubicBezTo>
                <a:cubicBezTo>
                  <a:pt x="3314" y="215"/>
                  <a:pt x="3533" y="80"/>
                  <a:pt x="3853" y="40"/>
                </a:cubicBezTo>
                <a:cubicBezTo>
                  <a:pt x="4173" y="0"/>
                  <a:pt x="4677" y="14"/>
                  <a:pt x="4894" y="7"/>
                </a:cubicBezTo>
              </a:path>
            </a:pathLst>
          </a:custGeom>
          <a:noFill/>
          <a:ln w="38100" cap="flat" cmpd="sng">
            <a:solidFill>
              <a:srgbClr val="9933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5" name="Freeform 9"/>
          <p:cNvSpPr>
            <a:spLocks/>
          </p:cNvSpPr>
          <p:nvPr/>
        </p:nvSpPr>
        <p:spPr bwMode="auto">
          <a:xfrm>
            <a:off x="661871" y="2232649"/>
            <a:ext cx="4148310" cy="608679"/>
          </a:xfrm>
          <a:custGeom>
            <a:avLst/>
            <a:gdLst>
              <a:gd name="connsiteX0" fmla="*/ 10000 w 10000"/>
              <a:gd name="connsiteY0" fmla="*/ 77 h 10000"/>
              <a:gd name="connsiteX1" fmla="*/ 8030 w 10000"/>
              <a:gd name="connsiteY1" fmla="*/ 357 h 10000"/>
              <a:gd name="connsiteX2" fmla="*/ 5687 w 10000"/>
              <a:gd name="connsiteY2" fmla="*/ 2245 h 10000"/>
              <a:gd name="connsiteX3" fmla="*/ 4062 w 10000"/>
              <a:gd name="connsiteY3" fmla="*/ 3061 h 10000"/>
              <a:gd name="connsiteX4" fmla="*/ 2762 w 10000"/>
              <a:gd name="connsiteY4" fmla="*/ 4286 h 10000"/>
              <a:gd name="connsiteX5" fmla="*/ 0 w 10000"/>
              <a:gd name="connsiteY5" fmla="*/ 10000 h 10000"/>
              <a:gd name="connsiteX0" fmla="*/ 10000 w 10000"/>
              <a:gd name="connsiteY0" fmla="*/ 77 h 10000"/>
              <a:gd name="connsiteX1" fmla="*/ 8030 w 10000"/>
              <a:gd name="connsiteY1" fmla="*/ 357 h 10000"/>
              <a:gd name="connsiteX2" fmla="*/ 5687 w 10000"/>
              <a:gd name="connsiteY2" fmla="*/ 2245 h 10000"/>
              <a:gd name="connsiteX3" fmla="*/ 4062 w 10000"/>
              <a:gd name="connsiteY3" fmla="*/ 3061 h 10000"/>
              <a:gd name="connsiteX4" fmla="*/ 0 w 10000"/>
              <a:gd name="connsiteY4" fmla="*/ 10000 h 10000"/>
              <a:gd name="connsiteX0" fmla="*/ 8846 w 8846"/>
              <a:gd name="connsiteY0" fmla="*/ 77 h 3672"/>
              <a:gd name="connsiteX1" fmla="*/ 6876 w 8846"/>
              <a:gd name="connsiteY1" fmla="*/ 357 h 3672"/>
              <a:gd name="connsiteX2" fmla="*/ 4533 w 8846"/>
              <a:gd name="connsiteY2" fmla="*/ 2245 h 3672"/>
              <a:gd name="connsiteX3" fmla="*/ 2908 w 8846"/>
              <a:gd name="connsiteY3" fmla="*/ 3061 h 3672"/>
              <a:gd name="connsiteX4" fmla="*/ 0 w 8846"/>
              <a:gd name="connsiteY4" fmla="*/ 3672 h 3672"/>
              <a:gd name="connsiteX0" fmla="*/ 10000 w 10000"/>
              <a:gd name="connsiteY0" fmla="*/ 210 h 10000"/>
              <a:gd name="connsiteX1" fmla="*/ 7773 w 10000"/>
              <a:gd name="connsiteY1" fmla="*/ 972 h 10000"/>
              <a:gd name="connsiteX2" fmla="*/ 5124 w 10000"/>
              <a:gd name="connsiteY2" fmla="*/ 6114 h 10000"/>
              <a:gd name="connsiteX3" fmla="*/ 3287 w 10000"/>
              <a:gd name="connsiteY3" fmla="*/ 8336 h 10000"/>
              <a:gd name="connsiteX4" fmla="*/ 0 w 10000"/>
              <a:gd name="connsiteY4" fmla="*/ 10000 h 10000"/>
              <a:gd name="connsiteX0" fmla="*/ 10000 w 10000"/>
              <a:gd name="connsiteY0" fmla="*/ 210 h 8879"/>
              <a:gd name="connsiteX1" fmla="*/ 7773 w 10000"/>
              <a:gd name="connsiteY1" fmla="*/ 972 h 8879"/>
              <a:gd name="connsiteX2" fmla="*/ 5124 w 10000"/>
              <a:gd name="connsiteY2" fmla="*/ 6114 h 8879"/>
              <a:gd name="connsiteX3" fmla="*/ 3287 w 10000"/>
              <a:gd name="connsiteY3" fmla="*/ 8336 h 8879"/>
              <a:gd name="connsiteX4" fmla="*/ 0 w 10000"/>
              <a:gd name="connsiteY4" fmla="*/ 8879 h 8879"/>
              <a:gd name="connsiteX0" fmla="*/ 10000 w 10000"/>
              <a:gd name="connsiteY0" fmla="*/ 237 h 10000"/>
              <a:gd name="connsiteX1" fmla="*/ 7773 w 10000"/>
              <a:gd name="connsiteY1" fmla="*/ 1095 h 10000"/>
              <a:gd name="connsiteX2" fmla="*/ 5124 w 10000"/>
              <a:gd name="connsiteY2" fmla="*/ 6886 h 10000"/>
              <a:gd name="connsiteX3" fmla="*/ 3287 w 10000"/>
              <a:gd name="connsiteY3" fmla="*/ 938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237"/>
                </a:moveTo>
                <a:cubicBezTo>
                  <a:pt x="9629" y="365"/>
                  <a:pt x="8584" y="0"/>
                  <a:pt x="7773" y="1095"/>
                </a:cubicBezTo>
                <a:cubicBezTo>
                  <a:pt x="6961" y="2189"/>
                  <a:pt x="5870" y="5503"/>
                  <a:pt x="5124" y="6886"/>
                </a:cubicBezTo>
                <a:cubicBezTo>
                  <a:pt x="4378" y="8269"/>
                  <a:pt x="4141" y="8869"/>
                  <a:pt x="3287" y="9388"/>
                </a:cubicBezTo>
                <a:cubicBezTo>
                  <a:pt x="2433" y="9908"/>
                  <a:pt x="970" y="9673"/>
                  <a:pt x="0" y="1000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>
            <a:off x="4921305" y="211835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7" name="Line 11"/>
          <p:cNvSpPr>
            <a:spLocks noChangeShapeType="1"/>
          </p:cNvSpPr>
          <p:nvPr/>
        </p:nvSpPr>
        <p:spPr bwMode="auto">
          <a:xfrm>
            <a:off x="1111305" y="1813550"/>
            <a:ext cx="7620000" cy="0"/>
          </a:xfrm>
          <a:prstGeom prst="line">
            <a:avLst/>
          </a:prstGeom>
          <a:noFill/>
          <a:ln w="38100">
            <a:solidFill>
              <a:srgbClr val="9933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5683305" y="105155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Circulating Beam</a:t>
            </a:r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H="1">
            <a:off x="4845105" y="128015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5454705" y="318515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Beam at injection</a:t>
            </a:r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 flipH="1" flipV="1">
            <a:off x="5149905" y="234695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538005" y="3352190"/>
            <a:ext cx="18288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H</a:t>
            </a:r>
            <a:r>
              <a:rPr lang="en-US" sz="2800" baseline="30000" dirty="0" smtClean="0"/>
              <a:t>-</a:t>
            </a:r>
            <a:r>
              <a:rPr lang="en-US" sz="1600" baseline="30000" dirty="0" smtClean="0"/>
              <a:t> </a:t>
            </a:r>
            <a:r>
              <a:rPr lang="en-US" sz="1600" dirty="0"/>
              <a:t>beam from LINAC</a:t>
            </a:r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 flipH="1" flipV="1">
            <a:off x="1538005" y="289499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6" name="Text Box 20"/>
          <p:cNvSpPr txBox="1">
            <a:spLocks noChangeArrowheads="1"/>
          </p:cNvSpPr>
          <p:nvPr/>
        </p:nvSpPr>
        <p:spPr bwMode="auto">
          <a:xfrm>
            <a:off x="5073705" y="348995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Stripping foil</a:t>
            </a:r>
          </a:p>
        </p:txBody>
      </p:sp>
      <p:sp>
        <p:nvSpPr>
          <p:cNvPr id="198677" name="Line 21"/>
          <p:cNvSpPr>
            <a:spLocks noChangeShapeType="1"/>
          </p:cNvSpPr>
          <p:nvPr/>
        </p:nvSpPr>
        <p:spPr bwMode="auto">
          <a:xfrm flipH="1" flipV="1">
            <a:off x="4997505" y="3261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8" name="Text Box 22"/>
          <p:cNvSpPr txBox="1">
            <a:spLocks noChangeArrowheads="1"/>
          </p:cNvSpPr>
          <p:nvPr/>
        </p:nvSpPr>
        <p:spPr bwMode="auto">
          <a:xfrm>
            <a:off x="1922054" y="702245"/>
            <a:ext cx="3648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</a:rPr>
              <a:t>Magnetic chicane pulsed to move beam out during injection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USPAS, Ft. Collins, CO June 13-24, 2016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 - Accelerator Fundamentals, Tricks of the Trade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5959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0000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6003</TotalTime>
  <Words>2921</Words>
  <Application>Microsoft Macintosh PowerPoint</Application>
  <PresentationFormat>On-screen Show (4:3)</PresentationFormat>
  <Paragraphs>422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Opulent</vt:lpstr>
      <vt:lpstr>Equation</vt:lpstr>
      <vt:lpstr>Tricks of the Trade  (Stuff that really doesn’t fit anywhere else)</vt:lpstr>
      <vt:lpstr>Multi-stage Acceleration</vt:lpstr>
      <vt:lpstr>Example: CERN Accelerator Complex</vt:lpstr>
      <vt:lpstr>Getting Started: Ion Sources</vt:lpstr>
      <vt:lpstr>Initial Acceleration</vt:lpstr>
      <vt:lpstr>Early Stages</vt:lpstr>
      <vt:lpstr>Drift Tube (Alvarez) Cavity</vt:lpstr>
      <vt:lpstr>Linac -&gt; Synchrotron Injection</vt:lpstr>
      <vt:lpstr>Ion (or Charge Exchange) Injection</vt:lpstr>
      <vt:lpstr>Injection and Extraction</vt:lpstr>
      <vt:lpstr>Extraction Hardware</vt:lpstr>
      <vt:lpstr>Slow Extraction (not important for colliders)</vt:lpstr>
      <vt:lpstr>Standard Beam Instrumentation</vt:lpstr>
      <vt:lpstr>Beam Instrumentation (cont’d)</vt:lpstr>
      <vt:lpstr>Measuring Lattice Parameters</vt:lpstr>
      <vt:lpstr>Colliding Beam Luminosity</vt:lpstr>
      <vt:lpstr>Luminosity of Colliding Beams</vt:lpstr>
      <vt:lpstr>Limits to β*</vt:lpstr>
      <vt:lpstr>The “Squeeze”?</vt:lpstr>
      <vt:lpstr>Orbit correction</vt:lpstr>
      <vt:lpstr>Example: First Beam through LHC (Sept. 10, 2008)</vt:lpstr>
      <vt:lpstr>Beam Collimation and Machine Protection</vt:lpstr>
      <vt:lpstr>Secondary Beams</vt:lpstr>
      <vt:lpstr>Special Case: Neutrino Beams</vt:lpstr>
      <vt:lpstr>Neutrino Horns</vt:lpstr>
      <vt:lpstr>Example: MiniBooNE Neutrino Line</vt:lpstr>
      <vt:lpstr>Practical Considerations</vt:lpstr>
      <vt:lpstr>Antiproton Beams</vt:lpstr>
      <vt:lpstr>Highest Intensity Antiproton Source: Fermilab</vt:lpstr>
      <vt:lpstr>Antiproton Source – debunching</vt:lpstr>
      <vt:lpstr>Stochastic cooling of antiprotons</vt:lpstr>
      <vt:lpstr>Electron Cooling</vt:lpstr>
      <vt:lpstr>PowerPoint Presentation</vt:lpstr>
      <vt:lpstr>Electron Cooling in the Fermilab Recycler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412</cp:revision>
  <dcterms:created xsi:type="dcterms:W3CDTF">2003-06-24T14:15:57Z</dcterms:created>
  <dcterms:modified xsi:type="dcterms:W3CDTF">2016-06-20T23:31:57Z</dcterms:modified>
</cp:coreProperties>
</file>