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0" r:id="rId17"/>
    <p:sldId id="272" r:id="rId18"/>
    <p:sldId id="275" r:id="rId19"/>
    <p:sldId id="276" r:id="rId20"/>
    <p:sldId id="277" r:id="rId21"/>
    <p:sldId id="273" r:id="rId22"/>
    <p:sldId id="274" r:id="rId23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51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56FF"/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717"/>
  </p:normalViewPr>
  <p:slideViewPr>
    <p:cSldViewPr snapToGrid="0">
      <p:cViewPr varScale="1">
        <p:scale>
          <a:sx n="120" d="100"/>
          <a:sy n="120" d="100"/>
        </p:scale>
        <p:origin x="-1008" y="-104"/>
      </p:cViewPr>
      <p:guideLst>
        <p:guide orient="horz" pos="4251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tags" Target="tags/tag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image" Target="../media/image13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emf"/><Relationship Id="rId8" Type="http://schemas.openxmlformats.org/officeDocument/2006/relationships/image" Target="../media/image22.wmf"/><Relationship Id="rId1" Type="http://schemas.openxmlformats.org/officeDocument/2006/relationships/image" Target="../media/image5.wmf"/><Relationship Id="rId2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Relationship Id="rId3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04520-BC95-8040-A960-8008E9D6993B}" type="datetimeFigureOut">
              <a:rPr lang="en-US" smtClean="0"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7AA71-9127-3549-8844-78AC591D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6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017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033639" y="6557963"/>
            <a:ext cx="2840361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/>
          </a:p>
        </p:txBody>
      </p:sp>
      <p:pic>
        <p:nvPicPr>
          <p:cNvPr id="7" name="Picture 6" descr="FNAL_logo_s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3767" cy="92694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777" y="752368"/>
            <a:ext cx="8251825" cy="555307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9CFA1-B09C-442F-85C3-919131D33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5B137E2-35D0-4667-9362-8260FF57A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257" y="124288"/>
            <a:ext cx="8262937" cy="441325"/>
          </a:xfrm>
        </p:spPr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>
          <a:xfrm>
            <a:off x="5044966" y="6569076"/>
            <a:ext cx="3212988" cy="19257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557963"/>
            <a:ext cx="3859619" cy="17244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6155-0DCC-45D2-90B6-32F65F3F6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C22C54-04B8-4329-8E4F-B3EC0867C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408" y="224393"/>
            <a:ext cx="8371114" cy="507274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661" y="862297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530" y="853420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4655-DFE5-45AD-AEB7-B6324F53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13A5A-BD10-4E42-8EDD-42C4A14A6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87" y="115854"/>
            <a:ext cx="8490857" cy="463731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>
          <a:xfrm>
            <a:off x="5264458" y="6569076"/>
            <a:ext cx="2993496" cy="2270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36C3-BB10-4165-8E74-99838CB5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1096-0617-41A5-9758-D8016564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E87-2809-400F-A130-20751D1AB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8A0D8F-9A19-4D03-8318-653C6FCD8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97135" y="134244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503776" y="690225"/>
            <a:ext cx="82518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018690" y="6569076"/>
            <a:ext cx="3239263" cy="227012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199" y="6564063"/>
            <a:ext cx="3905767" cy="2225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61210FB4-E372-466D-A3EB-21FD966A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0" name="Picture 9" descr="FNAL_logo_sm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1"/>
            <a:ext cx="371959" cy="381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7" r:id="rId2"/>
    <p:sldLayoutId id="2147483765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6" r:id="rId9"/>
    <p:sldLayoutId id="2147483763" r:id="rId10"/>
    <p:sldLayoutId id="2147483767" r:id="rId11"/>
  </p:sldLayoutIdLst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" charset="2"/>
        <a:buChar char="Ø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" charset="2"/>
        <a:buChar char="u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" charset="2"/>
        <a:buChar char="§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29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30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4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emf"/><Relationship Id="rId3" Type="http://schemas.openxmlformats.org/officeDocument/2006/relationships/image" Target="../media/image3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oleObject" Target="../embeddings/oleObject13.bin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0.w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11.wmf"/><Relationship Id="rId25" Type="http://schemas.openxmlformats.org/officeDocument/2006/relationships/oleObject" Target="../embeddings/oleObject16.bin"/><Relationship Id="rId26" Type="http://schemas.openxmlformats.org/officeDocument/2006/relationships/image" Target="../media/image12.wmf"/><Relationship Id="rId27" Type="http://schemas.openxmlformats.org/officeDocument/2006/relationships/oleObject" Target="../embeddings/oleObject17.bin"/><Relationship Id="rId28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2" Type="http://schemas.openxmlformats.org/officeDocument/2006/relationships/oleObject" Target="../embeddings/oleObject8.bin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7.w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8.wmf"/><Relationship Id="rId17" Type="http://schemas.openxmlformats.org/officeDocument/2006/relationships/oleObject" Target="../embeddings/oleObject11.bin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31.bin"/><Relationship Id="rId22" Type="http://schemas.openxmlformats.org/officeDocument/2006/relationships/oleObject" Target="../embeddings/oleObject32.bin"/><Relationship Id="rId23" Type="http://schemas.openxmlformats.org/officeDocument/2006/relationships/image" Target="../media/image22.wmf"/><Relationship Id="rId24" Type="http://schemas.openxmlformats.org/officeDocument/2006/relationships/oleObject" Target="../embeddings/oleObject33.bin"/><Relationship Id="rId10" Type="http://schemas.openxmlformats.org/officeDocument/2006/relationships/oleObject" Target="../embeddings/oleObject25.bin"/><Relationship Id="rId11" Type="http://schemas.openxmlformats.org/officeDocument/2006/relationships/oleObject" Target="../embeddings/oleObject26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29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3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08879" y="533400"/>
            <a:ext cx="6763389" cy="286816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Insertions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(Complete Version)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 eaLnBrk="1" hangingPunct="1"/>
            <a:r>
              <a:rPr lang="en-US" smtClean="0"/>
              <a:t>Eric Prebys, FNAL</a:t>
            </a:r>
          </a:p>
        </p:txBody>
      </p:sp>
    </p:spTree>
    <p:extLst>
      <p:ext uri="{BB962C8B-B14F-4D97-AF65-F5344CB8AC3E}">
        <p14:creationId xmlns:p14="http://schemas.microsoft.com/office/powerpoint/2010/main" val="104079718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1290975"/>
          </a:xfrm>
        </p:spPr>
        <p:txBody>
          <a:bodyPr/>
          <a:lstStyle/>
          <a:p>
            <a:r>
              <a:rPr lang="en-US" sz="1800" dirty="0" smtClean="0"/>
              <a:t>Because the Collins Insertion has no bend magnets, it cannot generate dispersion if there is none there to begin with, so if we put a Collins Insertion inside of a dispersion suppressor, we match both dispersion and the lattice functions.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45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3429000" cy="39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62044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1367175"/>
          </a:xfrm>
        </p:spPr>
        <p:txBody>
          <a:bodyPr/>
          <a:lstStyle/>
          <a:p>
            <a:r>
              <a:rPr lang="en-US" sz="1800" dirty="0" smtClean="0"/>
              <a:t>In a collider, we will want to focus the beam in both planes as small as possible.</a:t>
            </a:r>
          </a:p>
          <a:p>
            <a:r>
              <a:rPr lang="en-US" sz="1800" dirty="0" smtClean="0"/>
              <a:t>This can be done with a symmetric pair of focusing triplets, matched to the lattice functions (dispersion suppression is assumed)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Recall that in a drift, β evolves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Where </a:t>
            </a:r>
            <a:r>
              <a:rPr lang="en-US" sz="1800" i="1" dirty="0" smtClean="0"/>
              <a:t>s</a:t>
            </a:r>
            <a:r>
              <a:rPr lang="en-US" sz="1800" dirty="0" smtClean="0"/>
              <a:t> is measured from the location of the waist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36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336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43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056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056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315200" y="28194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15200" y="28194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FODO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52800" y="28194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00600" y="2819400"/>
            <a:ext cx="6858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52800" y="2819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triplet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2819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triplet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038600" y="28194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038600" y="2819400"/>
            <a:ext cx="762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57400" y="3124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0200" y="31242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57600" y="2133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  <a:latin typeface="+mn-lt"/>
              </a:rPr>
              <a:t>Symmetric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3962400" y="24384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724400" y="24384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4364568" y="3733800"/>
          <a:ext cx="1418166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83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568" y="3733800"/>
                        <a:ext cx="1418166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H="1" flipV="1">
            <a:off x="4495800" y="30480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7491" name="Object 3"/>
          <p:cNvGraphicFramePr>
            <a:graphicFrameLocks noChangeAspect="1"/>
          </p:cNvGraphicFramePr>
          <p:nvPr/>
        </p:nvGraphicFramePr>
        <p:xfrm>
          <a:off x="2743200" y="4419600"/>
          <a:ext cx="36068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8884" name="Equation" r:id="rId5" imgW="2108160" imgH="444240" progId="Equation.DSMT4">
                  <p:embed/>
                </p:oleObj>
              </mc:Choice>
              <mc:Fallback>
                <p:oleObj name="Equation" r:id="rId5" imgW="2108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19600"/>
                        <a:ext cx="36068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310859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Advance of a Low Beta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52775"/>
          </a:xfrm>
        </p:spPr>
        <p:txBody>
          <a:bodyPr/>
          <a:lstStyle/>
          <a:p>
            <a:r>
              <a:rPr lang="en-US" sz="1800" dirty="0" smtClean="0"/>
              <a:t>We can calculate the phase advance of the insertion as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For L&gt;&gt;β*, this is about 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dirty="0" smtClean="0"/>
              <a:t>, which guarantees that all the lattice parameters will match except dispersion (and we’ve suppressed that).</a:t>
            </a:r>
          </a:p>
          <a:p>
            <a:r>
              <a:rPr lang="en-US" sz="1800" dirty="0" smtClean="0"/>
              <a:t>This means that each low beta insertion will increase the tune by about 1/2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05000" y="1143000"/>
          <a:ext cx="507541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899" name="Equation" r:id="rId3" imgW="3035160" imgH="774360" progId="Equation.DSMT4">
                  <p:embed/>
                </p:oleObj>
              </mc:Choice>
              <mc:Fallback>
                <p:oleObj name="Equation" r:id="rId3" imgW="30351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43000"/>
                        <a:ext cx="5075419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49907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6837637" cy="463731"/>
          </a:xfrm>
        </p:spPr>
        <p:txBody>
          <a:bodyPr/>
          <a:lstStyle/>
          <a:p>
            <a:r>
              <a:rPr lang="en-US" dirty="0" smtClean="0"/>
              <a:t>Limits to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C9FA3-8426-4C5C-8E62-0AF2AB6B41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616286" y="817461"/>
            <a:ext cx="2688349" cy="4262955"/>
            <a:chOff x="1153956" y="894271"/>
            <a:chExt cx="2688349" cy="4262955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35"/>
          <p:cNvGrpSpPr/>
          <p:nvPr/>
        </p:nvGrpSpPr>
        <p:grpSpPr>
          <a:xfrm flipH="1">
            <a:off x="3304635" y="817460"/>
            <a:ext cx="2688336" cy="4262955"/>
            <a:chOff x="1153956" y="894271"/>
            <a:chExt cx="2688349" cy="4262955"/>
          </a:xfrm>
        </p:grpSpPr>
        <p:cxnSp>
          <p:nvCxnSpPr>
            <p:cNvPr id="37" name="Straight Connector 36"/>
            <p:cNvCxnSpPr/>
            <p:nvPr/>
          </p:nvCxnSpPr>
          <p:spPr>
            <a:xfrm rot="5400000" flipH="1" flipV="1">
              <a:off x="1653221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1941259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229297" y="3928267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2517335" y="3947468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480399" y="2296054"/>
              <a:ext cx="3418045" cy="61448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1557207" y="2872128"/>
              <a:ext cx="4224551" cy="345645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1077146" y="3928266"/>
              <a:ext cx="460860" cy="307240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365184" y="3947467"/>
              <a:ext cx="460860" cy="268837"/>
            </a:xfrm>
            <a:prstGeom prst="line">
              <a:avLst/>
            </a:prstGeom>
            <a:ln>
              <a:solidFill>
                <a:srgbClr val="097D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307575" y="5426060"/>
          <a:ext cx="2027784" cy="806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923" name="Equation" r:id="rId3" imgW="1117440" imgH="444240" progId="Equation.DSMT4">
                  <p:embed/>
                </p:oleObj>
              </mc:Choice>
              <mc:Fallback>
                <p:oleObj name="Equation" r:id="rId3" imgW="11174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7575" y="5426060"/>
                        <a:ext cx="2027784" cy="8065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2"/>
          <p:cNvGrpSpPr/>
          <p:nvPr/>
        </p:nvGrpSpPr>
        <p:grpSpPr>
          <a:xfrm>
            <a:off x="2958992" y="894269"/>
            <a:ext cx="3033994" cy="4147745"/>
            <a:chOff x="2958992" y="894269"/>
            <a:chExt cx="3033994" cy="4147745"/>
          </a:xfrm>
        </p:grpSpPr>
        <p:cxnSp>
          <p:nvCxnSpPr>
            <p:cNvPr id="47" name="Straight Connector 46"/>
            <p:cNvCxnSpPr/>
            <p:nvPr/>
          </p:nvCxnSpPr>
          <p:spPr>
            <a:xfrm rot="16200000" flipH="1">
              <a:off x="1077145" y="2776116"/>
              <a:ext cx="4147743" cy="384049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576409" y="2968142"/>
              <a:ext cx="3878908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555739" y="2296053"/>
              <a:ext cx="2803565" cy="614480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207152" y="3678634"/>
              <a:ext cx="384053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4303166" y="3851456"/>
              <a:ext cx="768100" cy="307240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783227" y="4024280"/>
              <a:ext cx="384053" cy="268836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5109674" y="4005079"/>
              <a:ext cx="345643" cy="115212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5301696" y="3736244"/>
              <a:ext cx="499266" cy="268835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474518" y="3870659"/>
              <a:ext cx="729697" cy="307239"/>
            </a:xfrm>
            <a:prstGeom prst="line">
              <a:avLst/>
            </a:prstGeom>
            <a:ln>
              <a:solidFill>
                <a:srgbClr val="FF1F1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/>
          <p:cNvCxnSpPr/>
          <p:nvPr/>
        </p:nvCxnSpPr>
        <p:spPr>
          <a:xfrm flipV="1">
            <a:off x="2037270" y="5042010"/>
            <a:ext cx="1190556" cy="5760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19850" y="5579680"/>
            <a:ext cx="334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ym typeface="Symbol"/>
              </a:rPr>
              <a:t> small </a:t>
            </a:r>
            <a:r>
              <a:rPr lang="en-US" sz="1600" dirty="0" smtClean="0">
                <a:latin typeface="Symbol" pitchFamily="18" charset="2"/>
                <a:sym typeface="Symbol"/>
              </a:rPr>
              <a:t>β</a:t>
            </a:r>
            <a:r>
              <a:rPr lang="en-US" sz="1600" dirty="0" smtClean="0">
                <a:sym typeface="Symbol"/>
              </a:rPr>
              <a:t>* means large β</a:t>
            </a:r>
            <a:br>
              <a:rPr lang="en-US" sz="1600" dirty="0" smtClean="0">
                <a:sym typeface="Symbol"/>
              </a:rPr>
            </a:br>
            <a:r>
              <a:rPr lang="en-US" sz="1600" dirty="0" smtClean="0">
                <a:sym typeface="Symbol"/>
              </a:rPr>
              <a:t>    (aperture) at focusing triplet</a:t>
            </a:r>
            <a:endParaRPr lang="en-US" sz="1600" dirty="0"/>
          </a:p>
        </p:txBody>
      </p:sp>
      <p:sp>
        <p:nvSpPr>
          <p:cNvPr id="71" name="Freeform 70"/>
          <p:cNvSpPr/>
          <p:nvPr/>
        </p:nvSpPr>
        <p:spPr>
          <a:xfrm>
            <a:off x="3713019" y="894271"/>
            <a:ext cx="4987520" cy="4915840"/>
          </a:xfrm>
          <a:custGeom>
            <a:avLst/>
            <a:gdLst>
              <a:gd name="connsiteX0" fmla="*/ 4590473 w 5138498"/>
              <a:gd name="connsiteY0" fmla="*/ 4405746 h 4405746"/>
              <a:gd name="connsiteX1" fmla="*/ 4867564 w 5138498"/>
              <a:gd name="connsiteY1" fmla="*/ 3722255 h 4405746"/>
              <a:gd name="connsiteX2" fmla="*/ 4738255 w 5138498"/>
              <a:gd name="connsiteY2" fmla="*/ 1958109 h 4405746"/>
              <a:gd name="connsiteX3" fmla="*/ 2466109 w 5138498"/>
              <a:gd name="connsiteY3" fmla="*/ 637309 h 4405746"/>
              <a:gd name="connsiteX4" fmla="*/ 0 w 5138498"/>
              <a:gd name="connsiteY4" fmla="*/ 0 h 4405746"/>
              <a:gd name="connsiteX0" fmla="*/ 4590473 w 5092316"/>
              <a:gd name="connsiteY0" fmla="*/ 4405746 h 4405746"/>
              <a:gd name="connsiteX1" fmla="*/ 4738255 w 5092316"/>
              <a:gd name="connsiteY1" fmla="*/ 1958109 h 4405746"/>
              <a:gd name="connsiteX2" fmla="*/ 2466109 w 5092316"/>
              <a:gd name="connsiteY2" fmla="*/ 637309 h 4405746"/>
              <a:gd name="connsiteX3" fmla="*/ 0 w 5092316"/>
              <a:gd name="connsiteY3" fmla="*/ 0 h 4405746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4752808"/>
              <a:gd name="connsiteY0" fmla="*/ 4819961 h 4819961"/>
              <a:gd name="connsiteX1" fmla="*/ 4738255 w 4752808"/>
              <a:gd name="connsiteY1" fmla="*/ 1958109 h 4819961"/>
              <a:gd name="connsiteX2" fmla="*/ 2466109 w 4752808"/>
              <a:gd name="connsiteY2" fmla="*/ 637309 h 4819961"/>
              <a:gd name="connsiteX3" fmla="*/ 0 w 4752808"/>
              <a:gd name="connsiteY3" fmla="*/ 0 h 4819961"/>
              <a:gd name="connsiteX0" fmla="*/ 2553426 w 5027528"/>
              <a:gd name="connsiteY0" fmla="*/ 4819961 h 4819961"/>
              <a:gd name="connsiteX1" fmla="*/ 5012975 w 5027528"/>
              <a:gd name="connsiteY1" fmla="*/ 2598259 h 4819961"/>
              <a:gd name="connsiteX2" fmla="*/ 2466109 w 5027528"/>
              <a:gd name="connsiteY2" fmla="*/ 637309 h 4819961"/>
              <a:gd name="connsiteX3" fmla="*/ 0 w 5027528"/>
              <a:gd name="connsiteY3" fmla="*/ 0 h 4819961"/>
              <a:gd name="connsiteX0" fmla="*/ 2553426 w 5072480"/>
              <a:gd name="connsiteY0" fmla="*/ 4819961 h 4819961"/>
              <a:gd name="connsiteX1" fmla="*/ 5012975 w 5072480"/>
              <a:gd name="connsiteY1" fmla="*/ 2598259 h 4819961"/>
              <a:gd name="connsiteX2" fmla="*/ 2910457 w 5072480"/>
              <a:gd name="connsiteY2" fmla="*/ 753118 h 4819961"/>
              <a:gd name="connsiteX3" fmla="*/ 0 w 5072480"/>
              <a:gd name="connsiteY3" fmla="*/ 0 h 4819961"/>
              <a:gd name="connsiteX0" fmla="*/ 2553426 w 5151821"/>
              <a:gd name="connsiteY0" fmla="*/ 4819961 h 4819961"/>
              <a:gd name="connsiteX1" fmla="*/ 5092316 w 5151821"/>
              <a:gd name="connsiteY1" fmla="*/ 2861851 h 4819961"/>
              <a:gd name="connsiteX2" fmla="*/ 2910457 w 5151821"/>
              <a:gd name="connsiteY2" fmla="*/ 753118 h 4819961"/>
              <a:gd name="connsiteX3" fmla="*/ 0 w 5151821"/>
              <a:gd name="connsiteY3" fmla="*/ 0 h 4819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1821" h="4819961">
                <a:moveTo>
                  <a:pt x="2553426" y="4819961"/>
                </a:moveTo>
                <a:cubicBezTo>
                  <a:pt x="3408173" y="4619443"/>
                  <a:pt x="5032811" y="3539658"/>
                  <a:pt x="5092316" y="2861851"/>
                </a:cubicBezTo>
                <a:cubicBezTo>
                  <a:pt x="5151821" y="2184044"/>
                  <a:pt x="3759176" y="1230093"/>
                  <a:pt x="2910457" y="753118"/>
                </a:cubicBezTo>
                <a:cubicBezTo>
                  <a:pt x="2061738" y="276143"/>
                  <a:pt x="838200" y="155479"/>
                  <a:pt x="0" y="0"/>
                </a:cubicBezTo>
              </a:path>
            </a:pathLst>
          </a:cu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424260" y="5118820"/>
            <a:ext cx="683609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 flipH="1" flipV="1">
            <a:off x="-1726420" y="3044950"/>
            <a:ext cx="44549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37895" y="5042010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77880" y="817460"/>
            <a:ext cx="26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879239" y="2315255"/>
            <a:ext cx="2419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</a:rPr>
              <a:t>β</a:t>
            </a:r>
            <a:r>
              <a:rPr lang="en-US" sz="1600" dirty="0" smtClean="0">
                <a:solidFill>
                  <a:srgbClr val="FF0000"/>
                </a:solidFill>
              </a:rPr>
              <a:t> distortion of off-momentum particles </a:t>
            </a:r>
            <a:br>
              <a:rPr lang="en-US" sz="1600" dirty="0" smtClean="0">
                <a:solidFill>
                  <a:srgbClr val="FF0000"/>
                </a:solidFill>
              </a:rPr>
            </a:br>
            <a:r>
              <a:rPr lang="en-US" sz="16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 1/</a:t>
            </a:r>
            <a:r>
              <a:rPr lang="en-US" sz="16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β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* </a:t>
            </a:r>
            <a:br>
              <a:rPr lang="en-US" sz="1600" dirty="0" smtClean="0">
                <a:solidFill>
                  <a:srgbClr val="FF0000"/>
                </a:solidFill>
                <a:sym typeface="Symbol"/>
              </a:rPr>
            </a:br>
            <a:r>
              <a:rPr lang="en-US" sz="1600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ffects collimation)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4552798" y="3256177"/>
            <a:ext cx="345645" cy="230430"/>
          </a:xfrm>
          <a:prstGeom prst="straightConnector1">
            <a:avLst/>
          </a:prstGeom>
          <a:ln>
            <a:solidFill>
              <a:srgbClr val="FF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030712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the Pieces Together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now we see that in general, a synchrotron will contain</a:t>
            </a:r>
          </a:p>
          <a:p>
            <a:pPr lvl="1"/>
            <a:r>
              <a:rPr lang="en-US" dirty="0" smtClean="0"/>
              <a:t>A series of identical FODO cells in most of the ring.</a:t>
            </a:r>
          </a:p>
          <a:p>
            <a:pPr lvl="1"/>
            <a:r>
              <a:rPr lang="en-US" dirty="0" smtClean="0"/>
              <a:t>Straight sections, with modified cells on either end.</a:t>
            </a:r>
          </a:p>
          <a:p>
            <a:pPr lvl="1"/>
            <a:r>
              <a:rPr lang="en-US" dirty="0" smtClean="0"/>
              <a:t>Dispersion suppression before and after these straight sections</a:t>
            </a:r>
          </a:p>
          <a:p>
            <a:r>
              <a:rPr lang="en-US" dirty="0" smtClean="0"/>
              <a:t>If it’s a collider, it will also contain</a:t>
            </a:r>
          </a:p>
          <a:p>
            <a:pPr lvl="1"/>
            <a:r>
              <a:rPr lang="en-US" dirty="0" smtClean="0"/>
              <a:t>One or more low beta insertions with dispersion suppression on either side.</a:t>
            </a:r>
          </a:p>
          <a:p>
            <a:pPr lvl="1"/>
            <a:r>
              <a:rPr lang="en-US" dirty="0" smtClean="0"/>
              <a:t>The beta function will be very large on either side of the low beta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72712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729316"/>
          </a:xfrm>
        </p:spPr>
        <p:txBody>
          <a:bodyPr/>
          <a:lstStyle/>
          <a:p>
            <a:r>
              <a:rPr lang="en-US" dirty="0" smtClean="0"/>
              <a:t>Recall the LHC layout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err="1" smtClean="0"/>
              <a:t>Superperiodicity</a:t>
            </a:r>
            <a:r>
              <a:rPr lang="en-US" dirty="0" smtClean="0"/>
              <a:t> of 8</a:t>
            </a:r>
          </a:p>
          <a:p>
            <a:pPr lvl="1"/>
            <a:r>
              <a:rPr lang="en-US" dirty="0" smtClean="0"/>
              <a:t>Need insertions for two low beta collision regions (ATLAS, CMS)</a:t>
            </a:r>
          </a:p>
          <a:p>
            <a:pPr lvl="1"/>
            <a:r>
              <a:rPr lang="en-US" dirty="0" smtClean="0"/>
              <a:t>Two higher beta collision regions (ALICE, </a:t>
            </a:r>
            <a:r>
              <a:rPr lang="en-US" dirty="0" err="1" smtClean="0"/>
              <a:t>LHCb</a:t>
            </a:r>
            <a:r>
              <a:rPr lang="en-US" dirty="0" smtClean="0"/>
              <a:t>), which double as injections points.</a:t>
            </a:r>
          </a:p>
          <a:p>
            <a:pPr lvl="1"/>
            <a:r>
              <a:rPr lang="en-US" dirty="0" smtClean="0"/>
              <a:t>Other straights for RF cavities, beam extraction,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1" r="4174" b="5080"/>
          <a:stretch/>
        </p:blipFill>
        <p:spPr bwMode="auto">
          <a:xfrm>
            <a:off x="2017128" y="1214737"/>
            <a:ext cx="4716821" cy="3412581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799953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Optics (out of date)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51" y="747126"/>
            <a:ext cx="8232389" cy="2926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76" y="3748085"/>
            <a:ext cx="8143218" cy="2919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4480" y="1531609"/>
            <a:ext cx="199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Low </a:t>
            </a:r>
            <a:r>
              <a:rPr lang="en-US" sz="1800" dirty="0" smtClean="0">
                <a:solidFill>
                  <a:srgbClr val="C00000"/>
                </a:solidFill>
                <a:latin typeface="Symbol" charset="2"/>
                <a:cs typeface="Symbol" charset="2"/>
              </a:rPr>
              <a:t>b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collisions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94169" y="1979886"/>
            <a:ext cx="834244" cy="136973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01439" y="1908147"/>
            <a:ext cx="1030483" cy="144147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82766" y="1410063"/>
            <a:ext cx="235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Injection straights/higher </a:t>
            </a:r>
            <a:r>
              <a:rPr lang="en-US" sz="1800" dirty="0" smtClean="0">
                <a:solidFill>
                  <a:srgbClr val="C00000"/>
                </a:solidFill>
                <a:latin typeface="Symbol" charset="2"/>
                <a:cs typeface="Symbol" charset="2"/>
              </a:rPr>
              <a:t>b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 collisions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887821" y="2091955"/>
            <a:ext cx="1528540" cy="119837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66166" y="2097904"/>
            <a:ext cx="68223" cy="105248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56814" y="5105365"/>
            <a:ext cx="718446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494051" y="5593972"/>
            <a:ext cx="267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Dispersion Suppression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787305" y="5186027"/>
            <a:ext cx="591702" cy="49213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4392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Line Issues </a:t>
            </a:r>
            <a:r>
              <a:rPr lang="en-US" dirty="0" smtClean="0">
                <a:solidFill>
                  <a:srgbClr val="FF0000"/>
                </a:solidFill>
              </a:rPr>
              <a:t>(not in original printout)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lines are typically built in discrete sections:</a:t>
            </a:r>
          </a:p>
          <a:p>
            <a:pPr lvl="1"/>
            <a:r>
              <a:rPr lang="en-US" dirty="0" smtClean="0"/>
              <a:t>Matching (to a source, injection point, or extraction point)</a:t>
            </a:r>
          </a:p>
          <a:p>
            <a:pPr lvl="1"/>
            <a:r>
              <a:rPr lang="en-US" dirty="0" smtClean="0"/>
              <a:t>Transport:</a:t>
            </a:r>
          </a:p>
          <a:p>
            <a:pPr lvl="2"/>
            <a:r>
              <a:rPr lang="en-US" dirty="0" smtClean="0"/>
              <a:t>The FODO cells we’ve been talking about</a:t>
            </a:r>
          </a:p>
          <a:p>
            <a:pPr lvl="1"/>
            <a:r>
              <a:rPr lang="en-US" dirty="0" smtClean="0"/>
              <a:t>Bends</a:t>
            </a:r>
          </a:p>
          <a:p>
            <a:pPr lvl="2"/>
            <a:r>
              <a:rPr lang="en-US" dirty="0" smtClean="0"/>
              <a:t>Designed as “</a:t>
            </a:r>
            <a:r>
              <a:rPr lang="en-US" dirty="0" err="1" smtClean="0"/>
              <a:t>achromats</a:t>
            </a:r>
            <a:r>
              <a:rPr lang="en-US" dirty="0" smtClean="0"/>
              <a:t>” to suppress dispersion!</a:t>
            </a:r>
          </a:p>
          <a:p>
            <a:pPr lvl="1"/>
            <a:r>
              <a:rPr lang="en-US" dirty="0" smtClean="0"/>
              <a:t>Focus (or “waist”)</a:t>
            </a:r>
          </a:p>
          <a:p>
            <a:pPr lvl="2"/>
            <a:r>
              <a:rPr lang="en-US" dirty="0" smtClean="0"/>
              <a:t>Uses quad triplet to minimize beta in both planes</a:t>
            </a:r>
          </a:p>
          <a:p>
            <a:pPr lvl="1"/>
            <a:r>
              <a:rPr lang="en-US" dirty="0" smtClean="0"/>
              <a:t>Collimation sections</a:t>
            </a:r>
          </a:p>
          <a:p>
            <a:pPr lvl="2"/>
            <a:r>
              <a:rPr lang="en-US" dirty="0" smtClean="0"/>
              <a:t>90°apart in phase space to clean up 2D phase space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57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Focus Triplet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2757093"/>
          </a:xfrm>
        </p:spPr>
        <p:txBody>
          <a:bodyPr/>
          <a:lstStyle/>
          <a:p>
            <a:r>
              <a:rPr lang="en-US" dirty="0" smtClean="0"/>
              <a:t>As we saw, our normal FODO cell has maxima in one plane where the minima are in the other.</a:t>
            </a:r>
          </a:p>
          <a:p>
            <a:r>
              <a:rPr lang="en-US" dirty="0" smtClean="0"/>
              <a:t>For targets or collisions, we want small beta functions in both planes.</a:t>
            </a:r>
          </a:p>
          <a:p>
            <a:r>
              <a:rPr lang="en-US" dirty="0" smtClean="0"/>
              <a:t>This optical problem can be solved with a triplet</a:t>
            </a:r>
          </a:p>
          <a:p>
            <a:pPr lvl="1"/>
            <a:r>
              <a:rPr lang="en-US" dirty="0" smtClean="0"/>
              <a:t>Middle quad ~twice the strength of outer quads (MAD problem for next week)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975" y="3604217"/>
            <a:ext cx="5247073" cy="273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962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942715"/>
          </a:xfrm>
        </p:spPr>
        <p:txBody>
          <a:bodyPr/>
          <a:lstStyle/>
          <a:p>
            <a:r>
              <a:rPr lang="en-US" dirty="0" smtClean="0"/>
              <a:t>Any bend section will introduce dispersion. After the bend, it will propagate as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will never go away unless we explicitly suppress it in the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618675"/>
              </p:ext>
            </p:extLst>
          </p:nvPr>
        </p:nvGraphicFramePr>
        <p:xfrm>
          <a:off x="2032000" y="1749425"/>
          <a:ext cx="5399088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2628900" imgH="812800" progId="Equation.DSMT4">
                  <p:embed/>
                </p:oleObj>
              </mc:Choice>
              <mc:Fallback>
                <p:oleObj name="Equation" r:id="rId3" imgW="26289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749425"/>
                        <a:ext cx="5399088" cy="166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07532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6"/>
            <a:ext cx="8251825" cy="2579188"/>
          </a:xfrm>
        </p:spPr>
        <p:txBody>
          <a:bodyPr/>
          <a:lstStyle/>
          <a:p>
            <a:r>
              <a:rPr lang="en-US" sz="2000" dirty="0" smtClean="0"/>
              <a:t>So far, we have talked about a synchrotron made out of identical FODO cells, with the space between the quads taken up by bend dipoles.</a:t>
            </a:r>
          </a:p>
          <a:p>
            <a:r>
              <a:rPr lang="en-US" sz="2000" dirty="0" smtClean="0"/>
              <a:t>The problem is that this is not particularly useful, because there’s no place to put beam in or take it out, and no way to collide beams.</a:t>
            </a:r>
          </a:p>
          <a:p>
            <a:r>
              <a:rPr lang="en-US" sz="2000" dirty="0" smtClean="0"/>
              <a:t>One solutions is to design a “straight” into every cell. Example: the Fermilab Booster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However, this is very wasteful of real estate.  It would not be practical for the LHC.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70" y="3445978"/>
            <a:ext cx="7679240" cy="1698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3703" y="4120542"/>
            <a:ext cx="540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x24</a:t>
            </a:r>
          </a:p>
        </p:txBody>
      </p:sp>
    </p:spTree>
    <p:extLst>
      <p:ext uri="{BB962C8B-B14F-4D97-AF65-F5344CB8AC3E}">
        <p14:creationId xmlns:p14="http://schemas.microsoft.com/office/powerpoint/2010/main" val="60578604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328297">
            <a:off x="5419391" y="4980310"/>
            <a:ext cx="472222" cy="76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Achromats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1821991"/>
          </a:xfrm>
        </p:spPr>
        <p:txBody>
          <a:bodyPr/>
          <a:lstStyle/>
          <a:p>
            <a:r>
              <a:rPr lang="en-US" sz="2000" dirty="0" smtClean="0"/>
              <a:t>There are generally two types of </a:t>
            </a:r>
            <a:r>
              <a:rPr lang="en-US" sz="2000" i="1" dirty="0" smtClean="0"/>
              <a:t>basic</a:t>
            </a:r>
            <a:r>
              <a:rPr lang="en-US" sz="2000" dirty="0" smtClean="0"/>
              <a:t> “</a:t>
            </a:r>
            <a:r>
              <a:rPr lang="en-US" sz="2000" dirty="0" err="1" smtClean="0"/>
              <a:t>achromats</a:t>
            </a:r>
            <a:r>
              <a:rPr lang="en-US" sz="2000" dirty="0" smtClean="0"/>
              <a:t>”</a:t>
            </a:r>
          </a:p>
          <a:p>
            <a:r>
              <a:rPr lang="en-US" sz="2000" dirty="0" smtClean="0"/>
              <a:t>“Dogleg”, with 360°of phase advance between to opposite sign dipoles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“Double bend”, with 180°of phase advance between two same sign dipoles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12020" y="1549199"/>
            <a:ext cx="472222" cy="767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61" y="2455263"/>
            <a:ext cx="472222" cy="7676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060578" y="1884162"/>
            <a:ext cx="2037427" cy="139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96900" y="1883039"/>
            <a:ext cx="2610686" cy="11176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91422" y="2958832"/>
            <a:ext cx="2653656" cy="1170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769050" y="3892808"/>
            <a:ext cx="472222" cy="76762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1017608" y="4227771"/>
            <a:ext cx="2037427" cy="1395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53930" y="4226648"/>
            <a:ext cx="2610686" cy="11176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48452" y="5314151"/>
            <a:ext cx="854568" cy="938475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91049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Proton Beam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205" y="3389078"/>
            <a:ext cx="4627458" cy="32619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21" y="714627"/>
            <a:ext cx="4070694" cy="26070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99258" y="2799969"/>
            <a:ext cx="17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”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</a:rPr>
              <a:t>achromat</a:t>
            </a:r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”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119612" y="4933439"/>
            <a:ext cx="779646" cy="57221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90147" y="3321701"/>
            <a:ext cx="779647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42057" y="5658050"/>
            <a:ext cx="1732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smtClean="0">
                <a:solidFill>
                  <a:srgbClr val="C00000"/>
                </a:solidFill>
                <a:latin typeface="+mn-lt"/>
              </a:rPr>
              <a:t>matching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9022" y="2077438"/>
            <a:ext cx="1732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rgbClr val="C00000"/>
                </a:solidFill>
                <a:latin typeface="+mn-lt"/>
              </a:rPr>
              <a:t>w</a:t>
            </a:r>
            <a:r>
              <a:rPr lang="en-US" sz="1800" smtClean="0">
                <a:solidFill>
                  <a:srgbClr val="C00000"/>
                </a:solidFill>
                <a:latin typeface="+mn-lt"/>
              </a:rPr>
              <a:t>eird magnet requirement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31806" y="2723769"/>
            <a:ext cx="181120" cy="85682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53079" y="1569607"/>
            <a:ext cx="13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solidFill>
                  <a:srgbClr val="C00000"/>
                </a:solidFill>
                <a:latin typeface="+mn-lt"/>
              </a:rPr>
              <a:t>collimator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151570" y="1996826"/>
            <a:ext cx="115504" cy="25847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42364" y="1124075"/>
            <a:ext cx="131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triplet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7902342" y="1548544"/>
            <a:ext cx="73516" cy="257106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12926" y="364933"/>
            <a:ext cx="216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smtClean="0">
                <a:solidFill>
                  <a:srgbClr val="C00000"/>
                </a:solidFill>
                <a:latin typeface="+mn-lt"/>
              </a:rPr>
              <a:t>Muon production target</a:t>
            </a:r>
            <a:endParaRPr lang="en-US" sz="1800" dirty="0" smtClean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8401112" y="1078640"/>
            <a:ext cx="210014" cy="36143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Extras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6195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G4beamline version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810789"/>
          </a:xfrm>
        </p:spPr>
        <p:txBody>
          <a:bodyPr/>
          <a:lstStyle/>
          <a:p>
            <a:r>
              <a:rPr lang="en-US" dirty="0" smtClean="0"/>
              <a:t>Converted from MAD file with (homebrew) Python Script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Extras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0" t="13350" r="11451" b="9162"/>
          <a:stretch/>
        </p:blipFill>
        <p:spPr>
          <a:xfrm>
            <a:off x="962145" y="1164249"/>
            <a:ext cx="7331558" cy="5362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0716"/>
          <a:stretch/>
        </p:blipFill>
        <p:spPr>
          <a:xfrm>
            <a:off x="5946065" y="2235635"/>
            <a:ext cx="2992278" cy="16558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325740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2891175"/>
          </a:xfrm>
        </p:spPr>
        <p:txBody>
          <a:bodyPr/>
          <a:lstStyle/>
          <a:p>
            <a:r>
              <a:rPr lang="en-US" dirty="0" smtClean="0"/>
              <a:t>Since putting a empty straight section in every period is not practical, we need to explicitly accommodate the following in our design:</a:t>
            </a:r>
          </a:p>
          <a:p>
            <a:pPr lvl="1"/>
            <a:r>
              <a:rPr lang="en-US" dirty="0" smtClean="0"/>
              <a:t>Locations for injection of extraction.</a:t>
            </a:r>
          </a:p>
          <a:p>
            <a:pPr lvl="1"/>
            <a:r>
              <a:rPr lang="en-US" dirty="0" smtClean="0"/>
              <a:t>“Straight” sections for RF, instrumentation, etc</a:t>
            </a:r>
          </a:p>
          <a:p>
            <a:pPr lvl="1"/>
            <a:r>
              <a:rPr lang="en-US" dirty="0" smtClean="0"/>
              <a:t>Low beta points for collisions</a:t>
            </a:r>
          </a:p>
          <a:p>
            <a:r>
              <a:rPr lang="en-US" dirty="0" smtClean="0"/>
              <a:t>Since we generally think of these as taking the place of things in our lattice, we call them “insertions”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85800" y="4343400"/>
            <a:ext cx="1143000" cy="457200"/>
            <a:chOff x="914400" y="4343400"/>
            <a:chExt cx="1143000" cy="457200"/>
          </a:xfrm>
        </p:grpSpPr>
        <p:sp>
          <p:nvSpPr>
            <p:cNvPr id="9" name="Rectangle 8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28800" y="4343400"/>
            <a:ext cx="1143000" cy="457200"/>
            <a:chOff x="914400" y="4343400"/>
            <a:chExt cx="1143000" cy="457200"/>
          </a:xfrm>
        </p:grpSpPr>
        <p:sp>
          <p:nvSpPr>
            <p:cNvPr id="13" name="Rectangle 12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1800" y="4343400"/>
            <a:ext cx="1143000" cy="457200"/>
            <a:chOff x="914400" y="4343400"/>
            <a:chExt cx="1143000" cy="457200"/>
          </a:xfrm>
        </p:grpSpPr>
        <p:sp>
          <p:nvSpPr>
            <p:cNvPr id="16" name="Rectangle 15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86400" y="4343400"/>
            <a:ext cx="1143000" cy="457200"/>
            <a:chOff x="914400" y="4343400"/>
            <a:chExt cx="1143000" cy="457200"/>
          </a:xfrm>
        </p:grpSpPr>
        <p:sp>
          <p:nvSpPr>
            <p:cNvPr id="19" name="Rectangle 18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29400" y="4343400"/>
            <a:ext cx="1143000" cy="457200"/>
            <a:chOff x="914400" y="4343400"/>
            <a:chExt cx="1143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72400" y="4343400"/>
            <a:ext cx="1143000" cy="457200"/>
            <a:chOff x="914400" y="4343400"/>
            <a:chExt cx="1143000" cy="457200"/>
          </a:xfrm>
        </p:grpSpPr>
        <p:sp>
          <p:nvSpPr>
            <p:cNvPr id="25" name="Rectangle 24"/>
            <p:cNvSpPr/>
            <p:nvPr/>
          </p:nvSpPr>
          <p:spPr>
            <a:xfrm>
              <a:off x="914400" y="4343400"/>
              <a:ext cx="11430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66800" y="44196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C00000"/>
                  </a:solidFill>
                  <a:latin typeface="+mn-lt"/>
                </a:rPr>
                <a:t>FODO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114800" y="4343400"/>
            <a:ext cx="1371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672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Insertion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29000" y="5410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Match lattice functions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5400" y="48768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191000" y="49530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087986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Mismatch and Beta Beating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986175"/>
          </a:xfrm>
        </p:spPr>
        <p:txBody>
          <a:bodyPr/>
          <a:lstStyle/>
          <a:p>
            <a:r>
              <a:rPr lang="en-US" sz="2000" dirty="0" smtClean="0"/>
              <a:t>Simply modifying a section of the lattice without matching will result in a distortion of the lattice functions around the ring (sometimes called “beta” beating)</a:t>
            </a:r>
          </a:p>
          <a:p>
            <a:r>
              <a:rPr lang="en-US" sz="2000" dirty="0" smtClean="0"/>
              <a:t>Here’s an example of increasing the drift space in one FODO cell from 5 to 7.5 m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39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609307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1693435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Insertion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51825" cy="681375"/>
          </a:xfrm>
        </p:spPr>
        <p:txBody>
          <a:bodyPr/>
          <a:lstStyle/>
          <a:p>
            <a:r>
              <a:rPr lang="en-US" sz="1800" dirty="0" smtClean="0"/>
              <a:t>A Collins Insertion is a way of using two quads to put a straight section into a FODO lattice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Where </a:t>
            </a:r>
            <a:r>
              <a:rPr lang="en-US" sz="1800" i="1" dirty="0" smtClean="0"/>
              <a:t>s</a:t>
            </a:r>
            <a:r>
              <a:rPr lang="en-US" sz="1800" i="1" baseline="-25000" dirty="0" smtClean="0"/>
              <a:t>2</a:t>
            </a:r>
            <a:r>
              <a:rPr lang="en-US" sz="1800" dirty="0" smtClean="0"/>
              <a:t> is the usable straight region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1143000" y="2057400"/>
            <a:ext cx="2400300" cy="857250"/>
            <a:chOff x="685800" y="1600200"/>
            <a:chExt cx="3200400" cy="1143000"/>
          </a:xfrm>
        </p:grpSpPr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1676400" y="1600200"/>
              <a:ext cx="304800" cy="1143000"/>
              <a:chOff x="3077" y="2111"/>
              <a:chExt cx="176" cy="481"/>
            </a:xfrm>
          </p:grpSpPr>
          <p:sp>
            <p:nvSpPr>
              <p:cNvPr id="8" name="Freeform 51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2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685800" y="1600200"/>
              <a:ext cx="381000" cy="1066800"/>
              <a:chOff x="4267" y="2160"/>
              <a:chExt cx="240" cy="481"/>
            </a:xfrm>
          </p:grpSpPr>
          <p:sp>
            <p:nvSpPr>
              <p:cNvPr id="11" name="Freeform 54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5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50"/>
            <p:cNvGrpSpPr>
              <a:grpSpLocks/>
            </p:cNvGrpSpPr>
            <p:nvPr/>
          </p:nvGrpSpPr>
          <p:grpSpPr bwMode="auto">
            <a:xfrm>
              <a:off x="3581400" y="1600200"/>
              <a:ext cx="304800" cy="1143000"/>
              <a:chOff x="3077" y="2111"/>
              <a:chExt cx="176" cy="481"/>
            </a:xfrm>
          </p:grpSpPr>
          <p:sp>
            <p:nvSpPr>
              <p:cNvPr id="23" name="Freeform 51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2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53"/>
            <p:cNvGrpSpPr>
              <a:grpSpLocks/>
            </p:cNvGrpSpPr>
            <p:nvPr/>
          </p:nvGrpSpPr>
          <p:grpSpPr bwMode="auto">
            <a:xfrm>
              <a:off x="2590800" y="1600200"/>
              <a:ext cx="381000" cy="1066800"/>
              <a:chOff x="4267" y="2160"/>
              <a:chExt cx="240" cy="481"/>
            </a:xfrm>
          </p:grpSpPr>
          <p:sp>
            <p:nvSpPr>
              <p:cNvPr id="26" name="Freeform 54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5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H="1">
              <a:off x="12192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3716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2192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1336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2860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1336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31242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766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1242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3"/>
          <p:cNvGrpSpPr>
            <a:grpSpLocks/>
          </p:cNvGrpSpPr>
          <p:nvPr/>
        </p:nvGrpSpPr>
        <p:grpSpPr bwMode="auto">
          <a:xfrm>
            <a:off x="4953000" y="1981200"/>
            <a:ext cx="381000" cy="1066800"/>
            <a:chOff x="4267" y="2160"/>
            <a:chExt cx="240" cy="481"/>
          </a:xfrm>
        </p:grpSpPr>
        <p:sp>
          <p:nvSpPr>
            <p:cNvPr id="53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" name="Group 50"/>
          <p:cNvGrpSpPr>
            <a:grpSpLocks/>
          </p:cNvGrpSpPr>
          <p:nvPr/>
        </p:nvGrpSpPr>
        <p:grpSpPr bwMode="auto">
          <a:xfrm>
            <a:off x="4038600" y="1981200"/>
            <a:ext cx="304800" cy="1143000"/>
            <a:chOff x="3077" y="2111"/>
            <a:chExt cx="176" cy="481"/>
          </a:xfrm>
        </p:grpSpPr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5715000" y="2057400"/>
            <a:ext cx="2400300" cy="857250"/>
            <a:chOff x="685800" y="1600200"/>
            <a:chExt cx="3200400" cy="1143000"/>
          </a:xfrm>
        </p:grpSpPr>
        <p:grpSp>
          <p:nvGrpSpPr>
            <p:cNvPr id="62" name="Group 50"/>
            <p:cNvGrpSpPr>
              <a:grpSpLocks/>
            </p:cNvGrpSpPr>
            <p:nvPr/>
          </p:nvGrpSpPr>
          <p:grpSpPr bwMode="auto">
            <a:xfrm>
              <a:off x="1676400" y="1600200"/>
              <a:ext cx="304800" cy="1143000"/>
              <a:chOff x="3077" y="2111"/>
              <a:chExt cx="176" cy="481"/>
            </a:xfrm>
          </p:grpSpPr>
          <p:sp>
            <p:nvSpPr>
              <p:cNvPr id="85" name="Freeform 51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53"/>
            <p:cNvGrpSpPr>
              <a:grpSpLocks/>
            </p:cNvGrpSpPr>
            <p:nvPr/>
          </p:nvGrpSpPr>
          <p:grpSpPr bwMode="auto">
            <a:xfrm>
              <a:off x="685800" y="1600200"/>
              <a:ext cx="381000" cy="1066800"/>
              <a:chOff x="4267" y="2160"/>
              <a:chExt cx="240" cy="481"/>
            </a:xfrm>
          </p:grpSpPr>
          <p:sp>
            <p:nvSpPr>
              <p:cNvPr id="81" name="Freeform 54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55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" name="Group 50"/>
            <p:cNvGrpSpPr>
              <a:grpSpLocks/>
            </p:cNvGrpSpPr>
            <p:nvPr/>
          </p:nvGrpSpPr>
          <p:grpSpPr bwMode="auto">
            <a:xfrm>
              <a:off x="3581400" y="1600200"/>
              <a:ext cx="304800" cy="1143000"/>
              <a:chOff x="3077" y="2111"/>
              <a:chExt cx="176" cy="481"/>
            </a:xfrm>
          </p:grpSpPr>
          <p:sp>
            <p:nvSpPr>
              <p:cNvPr id="79" name="Freeform 51"/>
              <p:cNvSpPr>
                <a:spLocks/>
              </p:cNvSpPr>
              <p:nvPr/>
            </p:nvSpPr>
            <p:spPr bwMode="auto">
              <a:xfrm>
                <a:off x="3168" y="2112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52"/>
              <p:cNvSpPr>
                <a:spLocks/>
              </p:cNvSpPr>
              <p:nvPr/>
            </p:nvSpPr>
            <p:spPr bwMode="auto">
              <a:xfrm>
                <a:off x="3077" y="2111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53"/>
            <p:cNvGrpSpPr>
              <a:grpSpLocks/>
            </p:cNvGrpSpPr>
            <p:nvPr/>
          </p:nvGrpSpPr>
          <p:grpSpPr bwMode="auto">
            <a:xfrm>
              <a:off x="2590800" y="1600200"/>
              <a:ext cx="381000" cy="1066800"/>
              <a:chOff x="4267" y="2160"/>
              <a:chExt cx="240" cy="481"/>
            </a:xfrm>
          </p:grpSpPr>
          <p:sp>
            <p:nvSpPr>
              <p:cNvPr id="75" name="Freeform 54"/>
              <p:cNvSpPr>
                <a:spLocks/>
              </p:cNvSpPr>
              <p:nvPr/>
            </p:nvSpPr>
            <p:spPr bwMode="auto">
              <a:xfrm>
                <a:off x="4267" y="2161"/>
                <a:ext cx="85" cy="480"/>
              </a:xfrm>
              <a:custGeom>
                <a:avLst/>
                <a:gdLst>
                  <a:gd name="T0" fmla="*/ 0 w 85"/>
                  <a:gd name="T1" fmla="*/ 0 h 480"/>
                  <a:gd name="T2" fmla="*/ 81 w 85"/>
                  <a:gd name="T3" fmla="*/ 244 h 480"/>
                  <a:gd name="T4" fmla="*/ 23 w 85"/>
                  <a:gd name="T5" fmla="*/ 480 h 480"/>
                  <a:gd name="T6" fmla="*/ 0 60000 65536"/>
                  <a:gd name="T7" fmla="*/ 0 60000 65536"/>
                  <a:gd name="T8" fmla="*/ 0 60000 65536"/>
                  <a:gd name="T9" fmla="*/ 0 w 85"/>
                  <a:gd name="T10" fmla="*/ 0 h 480"/>
                  <a:gd name="T11" fmla="*/ 85 w 85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5" h="480">
                    <a:moveTo>
                      <a:pt x="0" y="0"/>
                    </a:moveTo>
                    <a:cubicBezTo>
                      <a:pt x="14" y="41"/>
                      <a:pt x="77" y="164"/>
                      <a:pt x="81" y="244"/>
                    </a:cubicBezTo>
                    <a:cubicBezTo>
                      <a:pt x="85" y="324"/>
                      <a:pt x="35" y="431"/>
                      <a:pt x="23" y="48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55"/>
              <p:cNvSpPr>
                <a:spLocks/>
              </p:cNvSpPr>
              <p:nvPr/>
            </p:nvSpPr>
            <p:spPr bwMode="auto">
              <a:xfrm>
                <a:off x="4416" y="2160"/>
                <a:ext cx="90" cy="480"/>
              </a:xfrm>
              <a:custGeom>
                <a:avLst/>
                <a:gdLst>
                  <a:gd name="T0" fmla="*/ 90 w 90"/>
                  <a:gd name="T1" fmla="*/ 480 h 480"/>
                  <a:gd name="T2" fmla="*/ 4 w 90"/>
                  <a:gd name="T3" fmla="*/ 264 h 480"/>
                  <a:gd name="T4" fmla="*/ 67 w 90"/>
                  <a:gd name="T5" fmla="*/ 0 h 480"/>
                  <a:gd name="T6" fmla="*/ 0 60000 65536"/>
                  <a:gd name="T7" fmla="*/ 0 60000 65536"/>
                  <a:gd name="T8" fmla="*/ 0 60000 65536"/>
                  <a:gd name="T9" fmla="*/ 0 w 90"/>
                  <a:gd name="T10" fmla="*/ 0 h 480"/>
                  <a:gd name="T11" fmla="*/ 90 w 90"/>
                  <a:gd name="T12" fmla="*/ 480 h 4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0" h="480">
                    <a:moveTo>
                      <a:pt x="90" y="480"/>
                    </a:moveTo>
                    <a:cubicBezTo>
                      <a:pt x="76" y="444"/>
                      <a:pt x="8" y="344"/>
                      <a:pt x="4" y="264"/>
                    </a:cubicBezTo>
                    <a:cubicBezTo>
                      <a:pt x="0" y="184"/>
                      <a:pt x="54" y="55"/>
                      <a:pt x="67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56"/>
              <p:cNvSpPr>
                <a:spLocks noChangeShapeType="1"/>
              </p:cNvSpPr>
              <p:nvPr/>
            </p:nvSpPr>
            <p:spPr bwMode="auto">
              <a:xfrm>
                <a:off x="4267" y="216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57"/>
              <p:cNvSpPr>
                <a:spLocks noChangeShapeType="1"/>
              </p:cNvSpPr>
              <p:nvPr/>
            </p:nvSpPr>
            <p:spPr bwMode="auto">
              <a:xfrm>
                <a:off x="4267" y="2641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 flipH="1">
              <a:off x="12192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3716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2192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21336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22860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1336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3124200" y="1752600"/>
              <a:ext cx="15240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276600" y="1676400"/>
              <a:ext cx="1524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24200" y="2590800"/>
              <a:ext cx="304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1028700" y="29718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7" name="Equation" r:id="rId3" imgW="266400" imgH="203040" progId="Equation.3">
                  <p:embed/>
                </p:oleObj>
              </mc:Choice>
              <mc:Fallback>
                <p:oleObj name="Equation" r:id="rId3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9718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3" name="Object 3"/>
          <p:cNvGraphicFramePr>
            <a:graphicFrameLocks noChangeAspect="1"/>
          </p:cNvGraphicFramePr>
          <p:nvPr/>
        </p:nvGraphicFramePr>
        <p:xfrm>
          <a:off x="1828800" y="2971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8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71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4"/>
          <p:cNvGraphicFramePr>
            <a:graphicFrameLocks noChangeAspect="1"/>
          </p:cNvGraphicFramePr>
          <p:nvPr/>
        </p:nvGraphicFramePr>
        <p:xfrm>
          <a:off x="2476500" y="29718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09" name="Equation" r:id="rId7" imgW="266400" imgH="203040" progId="Equation.3">
                  <p:embed/>
                </p:oleObj>
              </mc:Choice>
              <mc:Fallback>
                <p:oleObj name="Equation" r:id="rId7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9718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5" name="Object 5"/>
          <p:cNvGraphicFramePr>
            <a:graphicFrameLocks noChangeAspect="1"/>
          </p:cNvGraphicFramePr>
          <p:nvPr/>
        </p:nvGraphicFramePr>
        <p:xfrm>
          <a:off x="3276600" y="2971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0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6" name="Object 6"/>
          <p:cNvGraphicFramePr>
            <a:graphicFrameLocks noChangeAspect="1"/>
          </p:cNvGraphicFramePr>
          <p:nvPr/>
        </p:nvGraphicFramePr>
        <p:xfrm>
          <a:off x="5638800" y="29718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1" name="Equation" r:id="rId9" imgW="266400" imgH="203040" progId="Equation.3">
                  <p:embed/>
                </p:oleObj>
              </mc:Choice>
              <mc:Fallback>
                <p:oleObj name="Equation" r:id="rId9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9718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7" name="Object 7"/>
          <p:cNvGraphicFramePr>
            <a:graphicFrameLocks noChangeAspect="1"/>
          </p:cNvGraphicFramePr>
          <p:nvPr/>
        </p:nvGraphicFramePr>
        <p:xfrm>
          <a:off x="6400800" y="2971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2" name="Equation" r:id="rId10" imgW="152280" imgH="203040" progId="Equation.3">
                  <p:embed/>
                </p:oleObj>
              </mc:Choice>
              <mc:Fallback>
                <p:oleObj name="Equation" r:id="rId10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971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8" name="Object 8"/>
          <p:cNvGraphicFramePr>
            <a:graphicFrameLocks noChangeAspect="1"/>
          </p:cNvGraphicFramePr>
          <p:nvPr/>
        </p:nvGraphicFramePr>
        <p:xfrm>
          <a:off x="7010400" y="29718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3" name="Equation" r:id="rId11" imgW="266400" imgH="203040" progId="Equation.3">
                  <p:embed/>
                </p:oleObj>
              </mc:Choice>
              <mc:Fallback>
                <p:oleObj name="Equation" r:id="rId11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9718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9" name="Object 9"/>
          <p:cNvGraphicFramePr>
            <a:graphicFrameLocks noChangeAspect="1"/>
          </p:cNvGraphicFramePr>
          <p:nvPr/>
        </p:nvGraphicFramePr>
        <p:xfrm>
          <a:off x="7848600" y="29718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4" name="Equation" r:id="rId12" imgW="152280" imgH="203040" progId="Equation.3">
                  <p:embed/>
                </p:oleObj>
              </mc:Choice>
              <mc:Fallback>
                <p:oleObj name="Equation" r:id="rId12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9718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Straight Connector 95"/>
          <p:cNvCxnSpPr/>
          <p:nvPr/>
        </p:nvCxnSpPr>
        <p:spPr>
          <a:xfrm>
            <a:off x="3810000" y="17526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429000" y="3352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943600" y="3352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562600" y="17526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30" name="Object 10"/>
          <p:cNvGraphicFramePr>
            <a:graphicFrameLocks noChangeAspect="1"/>
          </p:cNvGraphicFramePr>
          <p:nvPr/>
        </p:nvGraphicFramePr>
        <p:xfrm>
          <a:off x="4495800" y="2057400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5" name="Equation" r:id="rId13" imgW="152280" imgH="215640" progId="Equation.3">
                  <p:embed/>
                </p:oleObj>
              </mc:Choice>
              <mc:Fallback>
                <p:oleObj name="Equation" r:id="rId13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057400"/>
                        <a:ext cx="304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1" name="Object 11"/>
          <p:cNvGraphicFramePr>
            <a:graphicFrameLocks noChangeAspect="1"/>
          </p:cNvGraphicFramePr>
          <p:nvPr/>
        </p:nvGraphicFramePr>
        <p:xfrm>
          <a:off x="3810000" y="1371600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6" name="Equation" r:id="rId15" imgW="139680" imgH="215640" progId="Equation.3">
                  <p:embed/>
                </p:oleObj>
              </mc:Choice>
              <mc:Fallback>
                <p:oleObj name="Equation" r:id="rId15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279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3" name="Straight Arrow Connector 112"/>
          <p:cNvCxnSpPr/>
          <p:nvPr/>
        </p:nvCxnSpPr>
        <p:spPr>
          <a:xfrm>
            <a:off x="3810000" y="19050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5" name="Object 11"/>
          <p:cNvGraphicFramePr>
            <a:graphicFrameLocks noChangeAspect="1"/>
          </p:cNvGraphicFramePr>
          <p:nvPr/>
        </p:nvGraphicFramePr>
        <p:xfrm>
          <a:off x="5181600" y="1295400"/>
          <a:ext cx="27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7" name="Equation" r:id="rId17" imgW="139680" imgH="215640" progId="Equation.3">
                  <p:embed/>
                </p:oleObj>
              </mc:Choice>
              <mc:Fallback>
                <p:oleObj name="Equation" r:id="rId17" imgW="139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95400"/>
                        <a:ext cx="279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Straight Arrow Connector 115"/>
          <p:cNvCxnSpPr/>
          <p:nvPr/>
        </p:nvCxnSpPr>
        <p:spPr>
          <a:xfrm>
            <a:off x="5181600" y="1828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endCxn id="53" idx="1"/>
          </p:cNvCxnSpPr>
          <p:nvPr/>
        </p:nvCxnSpPr>
        <p:spPr>
          <a:xfrm>
            <a:off x="4343400" y="2514600"/>
            <a:ext cx="738188" cy="99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429000" y="3733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5562600" y="3733800"/>
            <a:ext cx="381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33" name="Object 13"/>
          <p:cNvGraphicFramePr>
            <a:graphicFrameLocks noChangeAspect="1"/>
          </p:cNvGraphicFramePr>
          <p:nvPr/>
        </p:nvGraphicFramePr>
        <p:xfrm>
          <a:off x="3429000" y="3810000"/>
          <a:ext cx="33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8" name="Equation" r:id="rId18" imgW="164880" imgH="393480" progId="Equation.3">
                  <p:embed/>
                </p:oleObj>
              </mc:Choice>
              <mc:Fallback>
                <p:oleObj name="Equation" r:id="rId18" imgW="16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810000"/>
                        <a:ext cx="330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4" name="Object 14"/>
          <p:cNvGraphicFramePr>
            <a:graphicFrameLocks noChangeAspect="1"/>
          </p:cNvGraphicFramePr>
          <p:nvPr/>
        </p:nvGraphicFramePr>
        <p:xfrm>
          <a:off x="5638800" y="3810000"/>
          <a:ext cx="330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19" name="Equation" r:id="rId20" imgW="164880" imgH="393480" progId="Equation.3">
                  <p:embed/>
                </p:oleObj>
              </mc:Choice>
              <mc:Fallback>
                <p:oleObj name="Equation" r:id="rId20" imgW="164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810000"/>
                        <a:ext cx="330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Straight Connector 122"/>
          <p:cNvCxnSpPr/>
          <p:nvPr/>
        </p:nvCxnSpPr>
        <p:spPr>
          <a:xfrm>
            <a:off x="1981200" y="33528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1981200" y="3657600"/>
            <a:ext cx="144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35" name="Object 15"/>
          <p:cNvGraphicFramePr>
            <a:graphicFrameLocks noChangeAspect="1"/>
          </p:cNvGraphicFramePr>
          <p:nvPr/>
        </p:nvGraphicFramePr>
        <p:xfrm>
          <a:off x="2463800" y="3810000"/>
          <a:ext cx="279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0" name="Equation" r:id="rId21" imgW="139680" imgH="164880" progId="Equation.3">
                  <p:embed/>
                </p:oleObj>
              </mc:Choice>
              <mc:Fallback>
                <p:oleObj name="Equation" r:id="rId2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810000"/>
                        <a:ext cx="279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6" name="Object 16"/>
          <p:cNvGraphicFramePr>
            <a:graphicFrameLocks noChangeAspect="1"/>
          </p:cNvGraphicFramePr>
          <p:nvPr/>
        </p:nvGraphicFramePr>
        <p:xfrm>
          <a:off x="4051300" y="4483100"/>
          <a:ext cx="132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1" name="Equation" r:id="rId23" imgW="660240" imgH="228600" progId="Equation.3">
                  <p:embed/>
                </p:oleObj>
              </mc:Choice>
              <mc:Fallback>
                <p:oleObj name="Equation" r:id="rId2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483100"/>
                        <a:ext cx="132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9" name="Straight Arrow Connector 128"/>
          <p:cNvCxnSpPr/>
          <p:nvPr/>
        </p:nvCxnSpPr>
        <p:spPr>
          <a:xfrm flipH="1" flipV="1">
            <a:off x="3886200" y="39624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5257800" y="3962400"/>
            <a:ext cx="228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0337" name="Object 17"/>
          <p:cNvGraphicFramePr>
            <a:graphicFrameLocks noChangeAspect="1"/>
          </p:cNvGraphicFramePr>
          <p:nvPr/>
        </p:nvGraphicFramePr>
        <p:xfrm>
          <a:off x="4025900" y="3238500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2" name="Equation" r:id="rId25" imgW="164880" imgH="164880" progId="Equation.3">
                  <p:embed/>
                </p:oleObj>
              </mc:Choice>
              <mc:Fallback>
                <p:oleObj name="Equation" r:id="rId25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238500"/>
                        <a:ext cx="3302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38" name="Object 18"/>
          <p:cNvGraphicFramePr>
            <a:graphicFrameLocks noChangeAspect="1"/>
          </p:cNvGraphicFramePr>
          <p:nvPr/>
        </p:nvGraphicFramePr>
        <p:xfrm>
          <a:off x="4953000" y="3276600"/>
          <a:ext cx="533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923" name="Equation" r:id="rId27" imgW="266400" imgH="164880" progId="Equation.DSMT4">
                  <p:embed/>
                </p:oleObj>
              </mc:Choice>
              <mc:Fallback>
                <p:oleObj name="Equation" r:id="rId27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76600"/>
                        <a:ext cx="5334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733024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1"/>
            <a:ext cx="8251825" cy="762000"/>
          </a:xfrm>
        </p:spPr>
        <p:txBody>
          <a:bodyPr/>
          <a:lstStyle/>
          <a:p>
            <a:r>
              <a:rPr lang="en-US" sz="1800" dirty="0" smtClean="0"/>
              <a:t>Require that the lattice functions at both ends of the insertion match the regular lattice functions at those point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Where </a:t>
            </a:r>
            <a:r>
              <a:rPr lang="en-US" sz="1800" dirty="0" err="1" smtClean="0"/>
              <a:t>μ</a:t>
            </a:r>
            <a:r>
              <a:rPr lang="en-US" sz="1800" i="1" baseline="-25000" dirty="0" err="1" smtClean="0"/>
              <a:t>I</a:t>
            </a:r>
            <a:r>
              <a:rPr lang="en-US" sz="1800" i="1" dirty="0" smtClean="0"/>
              <a:t> </a:t>
            </a:r>
            <a:r>
              <a:rPr lang="en-US" sz="1800" dirty="0" smtClean="0"/>
              <a:t>is a free parameter</a:t>
            </a:r>
          </a:p>
          <a:p>
            <a:r>
              <a:rPr lang="en-US" sz="1800" dirty="0" smtClean="0"/>
              <a:t>After a bit of algebra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Maximize s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with </a:t>
            </a:r>
            <a:r>
              <a:rPr lang="en-US" sz="1800" dirty="0" err="1" smtClean="0"/>
              <a:t>μ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=</a:t>
            </a:r>
            <a:r>
              <a:rPr lang="en-US" sz="1800" dirty="0" smtClean="0">
                <a:latin typeface="Symbol" pitchFamily="18" charset="2"/>
              </a:rPr>
              <a:t>p</a:t>
            </a:r>
            <a:r>
              <a:rPr lang="en-US" sz="1800" dirty="0" smtClean="0"/>
              <a:t>/2, α max (which is why we locate it </a:t>
            </a:r>
            <a:r>
              <a:rPr lang="en-US" sz="1800" i="1" dirty="0" smtClean="0"/>
              <a:t>L/2 </a:t>
            </a:r>
            <a:r>
              <a:rPr lang="en-US" sz="1800" dirty="0" smtClean="0"/>
              <a:t>from quad)</a:t>
            </a:r>
          </a:p>
          <a:p>
            <a:r>
              <a:rPr lang="en-US" sz="1800" dirty="0" smtClean="0"/>
              <a:t>Works in both planes if α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=-α</a:t>
            </a:r>
            <a:r>
              <a:rPr lang="en-US" sz="1800" baseline="-25000" dirty="0" smtClean="0"/>
              <a:t>y</a:t>
            </a:r>
            <a:r>
              <a:rPr lang="en-US" sz="1800" dirty="0" smtClean="0"/>
              <a:t> (true for simple FODO)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35100" y="990600"/>
          <a:ext cx="6046788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11" name="Equation" r:id="rId3" imgW="2895480" imgH="1041120" progId="Equation.3">
                  <p:embed/>
                </p:oleObj>
              </mc:Choice>
              <mc:Fallback>
                <p:oleObj name="Equation" r:id="rId3" imgW="289548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990600"/>
                        <a:ext cx="6046788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1347" name="Object 3"/>
          <p:cNvGraphicFramePr>
            <a:graphicFrameLocks noChangeAspect="1"/>
          </p:cNvGraphicFramePr>
          <p:nvPr/>
        </p:nvGraphicFramePr>
        <p:xfrm>
          <a:off x="2286000" y="4038600"/>
          <a:ext cx="4640262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12" name="Equation" r:id="rId5" imgW="2222280" imgH="596880" progId="Equation.DSMT4">
                  <p:embed/>
                </p:oleObj>
              </mc:Choice>
              <mc:Fallback>
                <p:oleObj name="Equation" r:id="rId5" imgW="22222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38600"/>
                        <a:ext cx="4640262" cy="124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992668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452775"/>
          </a:xfrm>
        </p:spPr>
        <p:txBody>
          <a:bodyPr/>
          <a:lstStyle/>
          <a:p>
            <a:r>
              <a:rPr lang="en-US" sz="1800" dirty="0" smtClean="0"/>
              <a:t>The problem with the Collins insertion is that it does </a:t>
            </a:r>
            <a:r>
              <a:rPr lang="en-US" sz="1800" i="1" dirty="0" smtClean="0"/>
              <a:t>not</a:t>
            </a:r>
            <a:r>
              <a:rPr lang="en-US" sz="1800" dirty="0" smtClean="0"/>
              <a:t> match dispersion, so just sticking it in the lattice will lead to distortions in the dispersion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This is typically dealt with by suppressing the dispersion entirely in the region of the insertion.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42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99" y="1447800"/>
            <a:ext cx="3407278" cy="37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029200" y="19050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48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Collins Insertion</a:t>
            </a:r>
          </a:p>
        </p:txBody>
      </p:sp>
    </p:spTree>
    <p:extLst>
      <p:ext uri="{BB962C8B-B14F-4D97-AF65-F5344CB8AC3E}">
        <p14:creationId xmlns:p14="http://schemas.microsoft.com/office/powerpoint/2010/main" val="3239444581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Suppression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776" y="690225"/>
            <a:ext cx="8251825" cy="833775"/>
          </a:xfrm>
        </p:spPr>
        <p:txBody>
          <a:bodyPr/>
          <a:lstStyle/>
          <a:p>
            <a:r>
              <a:rPr lang="en-US" sz="1800" dirty="0" smtClean="0"/>
              <a:t>On common technique is called the “missing magnet” scheme, in which the FODO cells on either side of the straight section are operated with two different bending dipoles and a half-strength quad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Recall that the dispersion matrix for a FODO half cell is (lecture 4)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1981200" y="1905000"/>
            <a:ext cx="228600" cy="857250"/>
            <a:chOff x="3077" y="2111"/>
            <a:chExt cx="176" cy="481"/>
          </a:xfrm>
        </p:grpSpPr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3"/>
          <p:cNvGrpSpPr>
            <a:grpSpLocks/>
          </p:cNvGrpSpPr>
          <p:nvPr/>
        </p:nvGrpSpPr>
        <p:grpSpPr bwMode="auto">
          <a:xfrm>
            <a:off x="1238250" y="1905000"/>
            <a:ext cx="285750" cy="800100"/>
            <a:chOff x="4267" y="2160"/>
            <a:chExt cx="240" cy="481"/>
          </a:xfrm>
        </p:grpSpPr>
        <p:sp>
          <p:nvSpPr>
            <p:cNvPr id="27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3409950" y="1905000"/>
            <a:ext cx="228600" cy="857250"/>
            <a:chOff x="3077" y="2111"/>
            <a:chExt cx="176" cy="481"/>
          </a:xfrm>
        </p:grpSpPr>
        <p:sp>
          <p:nvSpPr>
            <p:cNvPr id="25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2667000" y="1905000"/>
            <a:ext cx="285750" cy="800100"/>
            <a:chOff x="4267" y="2160"/>
            <a:chExt cx="240" cy="481"/>
          </a:xfrm>
        </p:grpSpPr>
        <p:sp>
          <p:nvSpPr>
            <p:cNvPr id="2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H="1">
            <a:off x="1638300" y="2019300"/>
            <a:ext cx="114300" cy="62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1962150"/>
            <a:ext cx="1143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383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24100" y="2019300"/>
            <a:ext cx="114300" cy="62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38400" y="1962150"/>
            <a:ext cx="1143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241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67050" y="2019300"/>
            <a:ext cx="114300" cy="62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81350" y="1962150"/>
            <a:ext cx="1143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6705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123950" y="28194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5" name="Equation" r:id="rId3" imgW="266400" imgH="203040" progId="Equation.3">
                  <p:embed/>
                </p:oleObj>
              </mc:Choice>
              <mc:Fallback>
                <p:oleObj name="Equation" r:id="rId3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28194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1924050" y="28194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6" name="Equation" r:id="rId5" imgW="152280" imgH="203040" progId="Equation.3">
                  <p:embed/>
                </p:oleObj>
              </mc:Choice>
              <mc:Fallback>
                <p:oleObj name="Equation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28194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/>
        </p:nvGraphicFramePr>
        <p:xfrm>
          <a:off x="2571750" y="28194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7" name="Equation" r:id="rId7" imgW="266400" imgH="203040" progId="Equation.3">
                  <p:embed/>
                </p:oleObj>
              </mc:Choice>
              <mc:Fallback>
                <p:oleObj name="Equation" r:id="rId7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8194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/>
        </p:nvGraphicFramePr>
        <p:xfrm>
          <a:off x="3371850" y="28194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8" name="Equation" r:id="rId8" imgW="152280" imgH="203040" progId="Equation.3">
                  <p:embed/>
                </p:oleObj>
              </mc:Choice>
              <mc:Fallback>
                <p:oleObj name="Equation" r:id="rId8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28194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" name="Group 50"/>
          <p:cNvGrpSpPr>
            <a:grpSpLocks/>
          </p:cNvGrpSpPr>
          <p:nvPr/>
        </p:nvGrpSpPr>
        <p:grpSpPr bwMode="auto">
          <a:xfrm>
            <a:off x="4800600" y="1905000"/>
            <a:ext cx="228600" cy="857250"/>
            <a:chOff x="3077" y="2111"/>
            <a:chExt cx="176" cy="481"/>
          </a:xfrm>
        </p:grpSpPr>
        <p:sp>
          <p:nvSpPr>
            <p:cNvPr id="68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53"/>
          <p:cNvGrpSpPr>
            <a:grpSpLocks/>
          </p:cNvGrpSpPr>
          <p:nvPr/>
        </p:nvGrpSpPr>
        <p:grpSpPr bwMode="auto">
          <a:xfrm>
            <a:off x="4057650" y="1905000"/>
            <a:ext cx="285750" cy="800100"/>
            <a:chOff x="4267" y="2160"/>
            <a:chExt cx="240" cy="481"/>
          </a:xfrm>
        </p:grpSpPr>
        <p:sp>
          <p:nvSpPr>
            <p:cNvPr id="71" name="Freeform 54"/>
            <p:cNvSpPr>
              <a:spLocks/>
            </p:cNvSpPr>
            <p:nvPr/>
          </p:nvSpPr>
          <p:spPr bwMode="auto">
            <a:xfrm>
              <a:off x="4267" y="2161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55"/>
            <p:cNvSpPr>
              <a:spLocks/>
            </p:cNvSpPr>
            <p:nvPr/>
          </p:nvSpPr>
          <p:spPr bwMode="auto">
            <a:xfrm>
              <a:off x="4416" y="2160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56"/>
            <p:cNvSpPr>
              <a:spLocks noChangeShapeType="1"/>
            </p:cNvSpPr>
            <p:nvPr/>
          </p:nvSpPr>
          <p:spPr bwMode="auto">
            <a:xfrm>
              <a:off x="4267" y="216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57"/>
            <p:cNvSpPr>
              <a:spLocks noChangeShapeType="1"/>
            </p:cNvSpPr>
            <p:nvPr/>
          </p:nvSpPr>
          <p:spPr bwMode="auto">
            <a:xfrm>
              <a:off x="4267" y="264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H="1">
            <a:off x="4457700" y="2019300"/>
            <a:ext cx="114300" cy="62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72000" y="1962150"/>
            <a:ext cx="1143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44577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50"/>
          <p:cNvGrpSpPr>
            <a:grpSpLocks/>
          </p:cNvGrpSpPr>
          <p:nvPr/>
        </p:nvGrpSpPr>
        <p:grpSpPr bwMode="auto">
          <a:xfrm>
            <a:off x="533400" y="1905000"/>
            <a:ext cx="228600" cy="857250"/>
            <a:chOff x="3077" y="2111"/>
            <a:chExt cx="176" cy="481"/>
          </a:xfrm>
        </p:grpSpPr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3168" y="2112"/>
              <a:ext cx="85" cy="480"/>
            </a:xfrm>
            <a:custGeom>
              <a:avLst/>
              <a:gdLst>
                <a:gd name="T0" fmla="*/ 0 w 85"/>
                <a:gd name="T1" fmla="*/ 0 h 480"/>
                <a:gd name="T2" fmla="*/ 81 w 85"/>
                <a:gd name="T3" fmla="*/ 244 h 480"/>
                <a:gd name="T4" fmla="*/ 23 w 85"/>
                <a:gd name="T5" fmla="*/ 480 h 480"/>
                <a:gd name="T6" fmla="*/ 0 60000 65536"/>
                <a:gd name="T7" fmla="*/ 0 60000 65536"/>
                <a:gd name="T8" fmla="*/ 0 60000 65536"/>
                <a:gd name="T9" fmla="*/ 0 w 85"/>
                <a:gd name="T10" fmla="*/ 0 h 480"/>
                <a:gd name="T11" fmla="*/ 85 w 85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480">
                  <a:moveTo>
                    <a:pt x="0" y="0"/>
                  </a:moveTo>
                  <a:cubicBezTo>
                    <a:pt x="14" y="41"/>
                    <a:pt x="77" y="164"/>
                    <a:pt x="81" y="244"/>
                  </a:cubicBezTo>
                  <a:cubicBezTo>
                    <a:pt x="85" y="324"/>
                    <a:pt x="35" y="431"/>
                    <a:pt x="23" y="48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3077" y="2111"/>
              <a:ext cx="90" cy="480"/>
            </a:xfrm>
            <a:custGeom>
              <a:avLst/>
              <a:gdLst>
                <a:gd name="T0" fmla="*/ 90 w 90"/>
                <a:gd name="T1" fmla="*/ 480 h 480"/>
                <a:gd name="T2" fmla="*/ 4 w 90"/>
                <a:gd name="T3" fmla="*/ 264 h 480"/>
                <a:gd name="T4" fmla="*/ 67 w 90"/>
                <a:gd name="T5" fmla="*/ 0 h 480"/>
                <a:gd name="T6" fmla="*/ 0 60000 65536"/>
                <a:gd name="T7" fmla="*/ 0 60000 65536"/>
                <a:gd name="T8" fmla="*/ 0 60000 65536"/>
                <a:gd name="T9" fmla="*/ 0 w 90"/>
                <a:gd name="T10" fmla="*/ 0 h 480"/>
                <a:gd name="T11" fmla="*/ 90 w 90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480">
                  <a:moveTo>
                    <a:pt x="90" y="480"/>
                  </a:moveTo>
                  <a:cubicBezTo>
                    <a:pt x="76" y="444"/>
                    <a:pt x="8" y="344"/>
                    <a:pt x="4" y="264"/>
                  </a:cubicBezTo>
                  <a:cubicBezTo>
                    <a:pt x="0" y="184"/>
                    <a:pt x="54" y="55"/>
                    <a:pt x="6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>
            <a:off x="876300" y="2019300"/>
            <a:ext cx="114300" cy="62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990600" y="1962150"/>
            <a:ext cx="1143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763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Object 3"/>
          <p:cNvGraphicFramePr>
            <a:graphicFrameLocks noChangeAspect="1"/>
          </p:cNvGraphicFramePr>
          <p:nvPr/>
        </p:nvGraphicFramePr>
        <p:xfrm>
          <a:off x="476250" y="281940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49" name="Equation" r:id="rId9" imgW="152280" imgH="203040" progId="Equation.3">
                  <p:embed/>
                </p:oleObj>
              </mc:Choice>
              <mc:Fallback>
                <p:oleObj name="Equation" r:id="rId9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2819400"/>
                        <a:ext cx="304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8" name="Straight Connector 87"/>
          <p:cNvCxnSpPr/>
          <p:nvPr/>
        </p:nvCxnSpPr>
        <p:spPr>
          <a:xfrm flipH="1">
            <a:off x="3733800" y="2057400"/>
            <a:ext cx="114300" cy="62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848100" y="2000250"/>
            <a:ext cx="1143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733800" y="26860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3405" name="Object 13"/>
          <p:cNvGraphicFramePr>
            <a:graphicFrameLocks noChangeAspect="1"/>
          </p:cNvGraphicFramePr>
          <p:nvPr/>
        </p:nvGraphicFramePr>
        <p:xfrm>
          <a:off x="4000500" y="2819400"/>
          <a:ext cx="533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0" name="Equation" r:id="rId10" imgW="266400" imgH="203040" progId="Equation.3">
                  <p:embed/>
                </p:oleObj>
              </mc:Choice>
              <mc:Fallback>
                <p:oleObj name="Equation" r:id="rId10" imgW="266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819400"/>
                        <a:ext cx="533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6" name="Object 14"/>
          <p:cNvGraphicFramePr>
            <a:graphicFrameLocks noChangeAspect="1"/>
          </p:cNvGraphicFramePr>
          <p:nvPr/>
        </p:nvGraphicFramePr>
        <p:xfrm>
          <a:off x="4724400" y="2819400"/>
          <a:ext cx="45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1" name="Equation" r:id="rId11" imgW="228600" imgH="203040" progId="Equation.3">
                  <p:embed/>
                </p:oleObj>
              </mc:Choice>
              <mc:Fallback>
                <p:oleObj name="Equation" r:id="rId11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19400"/>
                        <a:ext cx="457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7" name="Object 15"/>
          <p:cNvGraphicFramePr>
            <a:graphicFrameLocks noChangeAspect="1"/>
          </p:cNvGraphicFramePr>
          <p:nvPr/>
        </p:nvGraphicFramePr>
        <p:xfrm>
          <a:off x="863600" y="26162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2" name="Equation" r:id="rId13" imgW="126720" imgH="177480" progId="Equation.3">
                  <p:embed/>
                </p:oleObj>
              </mc:Choice>
              <mc:Fallback>
                <p:oleObj name="Equation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616200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08" name="Object 16"/>
          <p:cNvGraphicFramePr>
            <a:graphicFrameLocks noChangeAspect="1"/>
          </p:cNvGraphicFramePr>
          <p:nvPr/>
        </p:nvGraphicFramePr>
        <p:xfrm>
          <a:off x="1600200" y="26162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3" name="Equation" r:id="rId15" imgW="126720" imgH="177480" progId="Equation.3">
                  <p:embed/>
                </p:oleObj>
              </mc:Choice>
              <mc:Fallback>
                <p:oleObj name="Equation" r:id="rId15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16200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3" name="Object 21"/>
          <p:cNvGraphicFramePr>
            <a:graphicFrameLocks noChangeAspect="1"/>
          </p:cNvGraphicFramePr>
          <p:nvPr/>
        </p:nvGraphicFramePr>
        <p:xfrm>
          <a:off x="2286000" y="2590800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4" name="Equation" r:id="rId17" imgW="152280" imgH="215640" progId="Equation.3">
                  <p:embed/>
                </p:oleObj>
              </mc:Choice>
              <mc:Fallback>
                <p:oleObj name="Equation" r:id="rId17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90800"/>
                        <a:ext cx="304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5" name="Straight Arrow Connector 104"/>
          <p:cNvCxnSpPr/>
          <p:nvPr/>
        </p:nvCxnSpPr>
        <p:spPr>
          <a:xfrm>
            <a:off x="5105400" y="2286000"/>
            <a:ext cx="2286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257800" y="190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Straight section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7467600" y="1752600"/>
            <a:ext cx="1676400" cy="1143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7620000" y="1981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Mirror image</a:t>
            </a:r>
          </a:p>
        </p:txBody>
      </p:sp>
      <p:graphicFrame>
        <p:nvGraphicFramePr>
          <p:cNvPr id="4434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864500"/>
              </p:ext>
            </p:extLst>
          </p:nvPr>
        </p:nvGraphicFramePr>
        <p:xfrm>
          <a:off x="488400" y="4122072"/>
          <a:ext cx="8547506" cy="181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5" name="Equation" r:id="rId19" imgW="8382000" imgH="1778000" progId="Equation.DSMT4">
                  <p:embed/>
                </p:oleObj>
              </mc:Choice>
              <mc:Fallback>
                <p:oleObj name="Equation" r:id="rId19" imgW="8382000" imgH="177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00" y="4122072"/>
                        <a:ext cx="8547506" cy="1814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5" name="Object 23"/>
          <p:cNvGraphicFramePr>
            <a:graphicFrameLocks noChangeAspect="1"/>
          </p:cNvGraphicFramePr>
          <p:nvPr/>
        </p:nvGraphicFramePr>
        <p:xfrm>
          <a:off x="3048000" y="2590800"/>
          <a:ext cx="304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6" name="Equation" r:id="rId21" imgW="152280" imgH="215640" progId="Equation.3">
                  <p:embed/>
                </p:oleObj>
              </mc:Choice>
              <mc:Fallback>
                <p:oleObj name="Equation" r:id="rId21" imgW="152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90800"/>
                        <a:ext cx="304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6" name="Object 24"/>
          <p:cNvGraphicFramePr>
            <a:graphicFrameLocks noChangeAspect="1"/>
          </p:cNvGraphicFramePr>
          <p:nvPr/>
        </p:nvGraphicFramePr>
        <p:xfrm>
          <a:off x="3721100" y="2667000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7" name="Equation" r:id="rId22" imgW="164880" imgH="215640" progId="Equation.3">
                  <p:embed/>
                </p:oleObj>
              </mc:Choice>
              <mc:Fallback>
                <p:oleObj name="Equation" r:id="rId22" imgW="164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2667000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417" name="Object 25"/>
          <p:cNvGraphicFramePr>
            <a:graphicFrameLocks noChangeAspect="1"/>
          </p:cNvGraphicFramePr>
          <p:nvPr/>
        </p:nvGraphicFramePr>
        <p:xfrm>
          <a:off x="4419600" y="2590800"/>
          <a:ext cx="330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958" name="Equation" r:id="rId24" imgW="164880" imgH="215640" progId="Equation.DSMT4">
                  <p:embed/>
                </p:oleObj>
              </mc:Choice>
              <mc:Fallback>
                <p:oleObj name="Equation" r:id="rId24" imgW="1648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0800"/>
                        <a:ext cx="330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640688"/>
      </p:ext>
    </p:extLst>
  </p:cSld>
  <p:clrMapOvr>
    <a:masterClrMapping/>
  </p:clrMapOvr>
  <p:transition xmlns:p14="http://schemas.microsoft.com/office/powerpoint/2010/main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87" y="94570"/>
            <a:ext cx="8251825" cy="380999"/>
          </a:xfrm>
        </p:spPr>
        <p:txBody>
          <a:bodyPr/>
          <a:lstStyle/>
          <a:p>
            <a:r>
              <a:rPr lang="en-US" sz="1800" dirty="0" smtClean="0"/>
              <a:t>So we solve for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Where </a:t>
            </a:r>
            <a:r>
              <a:rPr lang="en-US" sz="1800" i="1" dirty="0" smtClean="0"/>
              <a:t>D</a:t>
            </a:r>
            <a:r>
              <a:rPr lang="en-US" sz="1800" i="1" baseline="-25000" dirty="0" smtClean="0"/>
              <a:t>m</a:t>
            </a:r>
            <a:r>
              <a:rPr lang="en-US" sz="1800" dirty="0" smtClean="0"/>
              <a:t> and </a:t>
            </a:r>
            <a:r>
              <a:rPr lang="en-US" sz="1800" i="1" dirty="0" err="1" smtClean="0"/>
              <a:t>D’</a:t>
            </a:r>
            <a:r>
              <a:rPr lang="en-US" sz="1800" i="1" baseline="-25000" dirty="0" err="1" smtClean="0"/>
              <a:t>m</a:t>
            </a:r>
            <a:r>
              <a:rPr lang="en-US" sz="1800" dirty="0" smtClean="0"/>
              <a:t> are the dispersion functions at the end of a normal cell (for a simple lattice, </a:t>
            </a:r>
            <a:r>
              <a:rPr lang="en-US" sz="1800" i="1" dirty="0" err="1" smtClean="0"/>
              <a:t>D’</a:t>
            </a:r>
            <a:r>
              <a:rPr lang="en-US" sz="1800" i="1" baseline="-25000" dirty="0" err="1" smtClean="0"/>
              <a:t>m</a:t>
            </a:r>
            <a:r>
              <a:rPr lang="en-US" sz="1800" dirty="0" smtClean="0"/>
              <a:t>=0) </a:t>
            </a:r>
          </a:p>
          <a:p>
            <a:r>
              <a:rPr lang="en-US" sz="1800" dirty="0" smtClean="0"/>
              <a:t>We get the surprisingly simple result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Note that if </a:t>
            </a:r>
            <a:r>
              <a:rPr lang="en-US" sz="1800" dirty="0" smtClean="0">
                <a:latin typeface="Symbol" pitchFamily="18" charset="2"/>
              </a:rPr>
              <a:t>q</a:t>
            </a:r>
            <a:r>
              <a:rPr lang="en-US" sz="1800" dirty="0" smtClean="0"/>
              <a:t>=60°</a:t>
            </a:r>
            <a:endParaRPr lang="en-US" sz="1800" dirty="0" smtClean="0">
              <a:sym typeface="Symbol"/>
            </a:endParaRPr>
          </a:p>
          <a:p>
            <a:endParaRPr lang="en-US" sz="1800" dirty="0" smtClean="0">
              <a:sym typeface="Symbol"/>
            </a:endParaRPr>
          </a:p>
          <a:p>
            <a:endParaRPr lang="en-US" sz="1800" dirty="0" smtClean="0">
              <a:sym typeface="Symbol"/>
            </a:endParaRPr>
          </a:p>
          <a:p>
            <a:r>
              <a:rPr lang="en-US" sz="1800" dirty="0" smtClean="0">
                <a:sym typeface="Symbol"/>
              </a:rPr>
              <a:t>So the cell next to the insertion is normal, and the next one has no magnets, hence the name “missing magnet”.</a:t>
            </a:r>
          </a:p>
          <a:p>
            <a:r>
              <a:rPr lang="en-US" sz="1800" dirty="0" smtClean="0">
                <a:sym typeface="Symbol"/>
              </a:rPr>
              <a:t>Since dispersion can only be generated by bend magnets, if I suppress it before a straight section, it will remain zero in the straight section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USPAS, Ft. Collins, CO June 13-24,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Prebys - Accelerator Fundamentals, Insertions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444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56639"/>
              </p:ext>
            </p:extLst>
          </p:nvPr>
        </p:nvGraphicFramePr>
        <p:xfrm>
          <a:off x="2526535" y="523680"/>
          <a:ext cx="358548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70" name="Equation" r:id="rId3" imgW="1968480" imgH="711000" progId="Equation.3">
                  <p:embed/>
                </p:oleObj>
              </mc:Choice>
              <mc:Fallback>
                <p:oleObj name="Equation" r:id="rId3" imgW="19684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535" y="523680"/>
                        <a:ext cx="358548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21122"/>
              </p:ext>
            </p:extLst>
          </p:nvPr>
        </p:nvGraphicFramePr>
        <p:xfrm>
          <a:off x="2380582" y="2872370"/>
          <a:ext cx="4025900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71" name="Equation" r:id="rId5" imgW="2209680" imgH="787320" progId="Equation.3">
                  <p:embed/>
                </p:oleObj>
              </mc:Choice>
              <mc:Fallback>
                <p:oleObj name="Equation" r:id="rId5" imgW="22096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582" y="2872370"/>
                        <a:ext cx="4025900" cy="143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4420" name="Object 4"/>
          <p:cNvGraphicFramePr>
            <a:graphicFrameLocks noChangeAspect="1"/>
          </p:cNvGraphicFramePr>
          <p:nvPr/>
        </p:nvGraphicFramePr>
        <p:xfrm>
          <a:off x="3146425" y="4800600"/>
          <a:ext cx="22907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72" name="Equation" r:id="rId7" imgW="1257120" imgH="215640" progId="Equation.DSMT4">
                  <p:embed/>
                </p:oleObj>
              </mc:Choice>
              <mc:Fallback>
                <p:oleObj name="Equation" r:id="rId7" imgW="1257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4800600"/>
                        <a:ext cx="22907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317500"/>
      </p:ext>
    </p:extLst>
  </p:cSld>
  <p:clrMapOvr>
    <a:masterClrMapping/>
  </p:clrMapOvr>
  <p:transition xmlns:p14="http://schemas.microsoft.com/office/powerpoint/2010/main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0000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127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C00000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quantum_universe_RMS_20080415</Template>
  <TotalTime>5435</TotalTime>
  <Words>1597</Words>
  <Application>Microsoft Macintosh PowerPoint</Application>
  <PresentationFormat>On-screen Show (4:3)</PresentationFormat>
  <Paragraphs>273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Opulent</vt:lpstr>
      <vt:lpstr>Equation</vt:lpstr>
      <vt:lpstr>Insertions (Complete Version)</vt:lpstr>
      <vt:lpstr>The Problem</vt:lpstr>
      <vt:lpstr>Insertions</vt:lpstr>
      <vt:lpstr>Mismatch and Beta Beating</vt:lpstr>
      <vt:lpstr>Collins Insertion</vt:lpstr>
      <vt:lpstr>PowerPoint Presentation</vt:lpstr>
      <vt:lpstr>Dispersion Suppression</vt:lpstr>
      <vt:lpstr>Dispersion Suppression (cont’d)</vt:lpstr>
      <vt:lpstr>PowerPoint Presentation</vt:lpstr>
      <vt:lpstr>Combining Insertions</vt:lpstr>
      <vt:lpstr>Low b Insertions</vt:lpstr>
      <vt:lpstr>Phase Advance of a Low Beta Insertion</vt:lpstr>
      <vt:lpstr>Limits to b*</vt:lpstr>
      <vt:lpstr>Putting the Pieces Together</vt:lpstr>
      <vt:lpstr>Example: LHC</vt:lpstr>
      <vt:lpstr>LHC Optics (out of date)</vt:lpstr>
      <vt:lpstr>Beam Line Issues (not in original printout)</vt:lpstr>
      <vt:lpstr>Final Focus Triplet</vt:lpstr>
      <vt:lpstr>Dispersion Suppression</vt:lpstr>
      <vt:lpstr>Achromats</vt:lpstr>
      <vt:lpstr>Mu2e Proton Beam</vt:lpstr>
      <vt:lpstr>G4beamline version</vt:lpstr>
    </vt:vector>
  </TitlesOfParts>
  <Company>Fermilab Beams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353</cp:revision>
  <dcterms:created xsi:type="dcterms:W3CDTF">2003-06-24T14:15:57Z</dcterms:created>
  <dcterms:modified xsi:type="dcterms:W3CDTF">2016-06-17T14:26:57Z</dcterms:modified>
</cp:coreProperties>
</file>