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mp4" ContentType="video/unknown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1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notesSlides/notesSlide2.xml" ContentType="application/vnd.openxmlformats-officedocument.presentationml.notesSlide+xml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ppt/embeddings/oleObject95.bin" ContentType="application/vnd.openxmlformats-officedocument.oleObject"/>
  <Override PartName="/ppt/embeddings/oleObject96.bin" ContentType="application/vnd.openxmlformats-officedocument.oleObject"/>
  <Override PartName="/ppt/embeddings/oleObject97.bin" ContentType="application/vnd.openxmlformats-officedocument.oleObject"/>
  <Override PartName="/ppt/embeddings/oleObject98.bin" ContentType="application/vnd.openxmlformats-officedocument.oleObject"/>
  <Override PartName="/ppt/embeddings/oleObject99.bin" ContentType="application/vnd.openxmlformats-officedocument.oleObject"/>
  <Override PartName="/ppt/embeddings/oleObject100.bin" ContentType="application/vnd.openxmlformats-officedocument.oleObject"/>
  <Override PartName="/ppt/embeddings/oleObject101.bin" ContentType="application/vnd.openxmlformats-officedocument.oleObject"/>
  <Override PartName="/ppt/embeddings/oleObject102.bin" ContentType="application/vnd.openxmlformats-officedocument.oleObject"/>
  <Override PartName="/ppt/embeddings/oleObject103.bin" ContentType="application/vnd.openxmlformats-officedocument.oleObject"/>
  <Override PartName="/ppt/embeddings/oleObject104.bin" ContentType="application/vnd.openxmlformats-officedocument.oleObject"/>
  <Override PartName="/ppt/embeddings/oleObject105.bin" ContentType="application/vnd.openxmlformats-officedocument.oleObject"/>
  <Override PartName="/ppt/embeddings/oleObject106.bin" ContentType="application/vnd.openxmlformats-officedocument.oleObject"/>
  <Override PartName="/ppt/embeddings/oleObject107.bin" ContentType="application/vnd.openxmlformats-officedocument.oleObject"/>
  <Override PartName="/ppt/embeddings/oleObject108.bin" ContentType="application/vnd.openxmlformats-officedocument.oleObject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74"/>
  </p:notesMasterIdLst>
  <p:handoutMasterIdLst>
    <p:handoutMasterId r:id="rId75"/>
  </p:handoutMasterIdLst>
  <p:sldIdLst>
    <p:sldId id="271" r:id="rId2"/>
    <p:sldId id="525" r:id="rId3"/>
    <p:sldId id="594" r:id="rId4"/>
    <p:sldId id="595" r:id="rId5"/>
    <p:sldId id="604" r:id="rId6"/>
    <p:sldId id="605" r:id="rId7"/>
    <p:sldId id="606" r:id="rId8"/>
    <p:sldId id="607" r:id="rId9"/>
    <p:sldId id="447" r:id="rId10"/>
    <p:sldId id="616" r:id="rId11"/>
    <p:sldId id="280" r:id="rId12"/>
    <p:sldId id="281" r:id="rId13"/>
    <p:sldId id="282" r:id="rId14"/>
    <p:sldId id="545" r:id="rId15"/>
    <p:sldId id="547" r:id="rId16"/>
    <p:sldId id="456" r:id="rId17"/>
    <p:sldId id="457" r:id="rId18"/>
    <p:sldId id="444" r:id="rId19"/>
    <p:sldId id="511" r:id="rId20"/>
    <p:sldId id="527" r:id="rId21"/>
    <p:sldId id="464" r:id="rId22"/>
    <p:sldId id="460" r:id="rId23"/>
    <p:sldId id="461" r:id="rId24"/>
    <p:sldId id="537" r:id="rId25"/>
    <p:sldId id="462" r:id="rId26"/>
    <p:sldId id="463" r:id="rId27"/>
    <p:sldId id="513" r:id="rId28"/>
    <p:sldId id="544" r:id="rId29"/>
    <p:sldId id="552" r:id="rId30"/>
    <p:sldId id="555" r:id="rId31"/>
    <p:sldId id="517" r:id="rId32"/>
    <p:sldId id="518" r:id="rId33"/>
    <p:sldId id="556" r:id="rId34"/>
    <p:sldId id="520" r:id="rId35"/>
    <p:sldId id="521" r:id="rId36"/>
    <p:sldId id="557" r:id="rId37"/>
    <p:sldId id="558" r:id="rId38"/>
    <p:sldId id="563" r:id="rId39"/>
    <p:sldId id="564" r:id="rId40"/>
    <p:sldId id="565" r:id="rId41"/>
    <p:sldId id="445" r:id="rId42"/>
    <p:sldId id="314" r:id="rId43"/>
    <p:sldId id="560" r:id="rId44"/>
    <p:sldId id="562" r:id="rId45"/>
    <p:sldId id="559" r:id="rId46"/>
    <p:sldId id="398" r:id="rId47"/>
    <p:sldId id="577" r:id="rId48"/>
    <p:sldId id="400" r:id="rId49"/>
    <p:sldId id="608" r:id="rId50"/>
    <p:sldId id="609" r:id="rId51"/>
    <p:sldId id="610" r:id="rId52"/>
    <p:sldId id="578" r:id="rId53"/>
    <p:sldId id="611" r:id="rId54"/>
    <p:sldId id="414" r:id="rId55"/>
    <p:sldId id="454" r:id="rId56"/>
    <p:sldId id="566" r:id="rId57"/>
    <p:sldId id="589" r:id="rId58"/>
    <p:sldId id="596" r:id="rId59"/>
    <p:sldId id="597" r:id="rId60"/>
    <p:sldId id="598" r:id="rId61"/>
    <p:sldId id="599" r:id="rId62"/>
    <p:sldId id="600" r:id="rId63"/>
    <p:sldId id="601" r:id="rId64"/>
    <p:sldId id="602" r:id="rId65"/>
    <p:sldId id="612" r:id="rId66"/>
    <p:sldId id="613" r:id="rId67"/>
    <p:sldId id="614" r:id="rId68"/>
    <p:sldId id="615" r:id="rId69"/>
    <p:sldId id="500" r:id="rId70"/>
    <p:sldId id="501" r:id="rId71"/>
    <p:sldId id="502" r:id="rId72"/>
    <p:sldId id="503" r:id="rId73"/>
  </p:sldIdLst>
  <p:sldSz cx="9144000" cy="6858000" type="screen4x3"/>
  <p:notesSz cx="6858000" cy="9144000"/>
  <p:custDataLst>
    <p:tags r:id="rId7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251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56FF"/>
    <a:srgbClr val="008000"/>
    <a:srgbClr val="CC3399"/>
    <a:srgbClr val="FF9933"/>
    <a:srgbClr val="FF9966"/>
    <a:srgbClr val="33CC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/>
    <p:restoredTop sz="94717"/>
  </p:normalViewPr>
  <p:slideViewPr>
    <p:cSldViewPr snapToGrid="0">
      <p:cViewPr varScale="1">
        <p:scale>
          <a:sx n="63" d="100"/>
          <a:sy n="63" d="100"/>
        </p:scale>
        <p:origin x="-1440" y="-104"/>
      </p:cViewPr>
      <p:guideLst>
        <p:guide orient="horz" pos="4251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handoutMaster" Target="handoutMasters/handoutMaster1.xml"/><Relationship Id="rId76" Type="http://schemas.openxmlformats.org/officeDocument/2006/relationships/printerSettings" Target="printerSettings/printerSettings1.bin"/><Relationship Id="rId77" Type="http://schemas.openxmlformats.org/officeDocument/2006/relationships/tags" Target="tags/tag1.xml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5" Type="http://schemas.openxmlformats.org/officeDocument/2006/relationships/image" Target="../media/image52.emf"/><Relationship Id="rId6" Type="http://schemas.openxmlformats.org/officeDocument/2006/relationships/image" Target="../media/image53.emf"/><Relationship Id="rId1" Type="http://schemas.openxmlformats.org/officeDocument/2006/relationships/image" Target="../media/image48.emf"/><Relationship Id="rId2" Type="http://schemas.openxmlformats.org/officeDocument/2006/relationships/image" Target="../media/image4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Relationship Id="rId2" Type="http://schemas.openxmlformats.org/officeDocument/2006/relationships/image" Target="../media/image65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6" Type="http://schemas.openxmlformats.org/officeDocument/2006/relationships/image" Target="../media/image74.emf"/><Relationship Id="rId1" Type="http://schemas.openxmlformats.org/officeDocument/2006/relationships/image" Target="../media/image69.emf"/><Relationship Id="rId2" Type="http://schemas.openxmlformats.org/officeDocument/2006/relationships/image" Target="../media/image7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Relationship Id="rId2" Type="http://schemas.openxmlformats.org/officeDocument/2006/relationships/image" Target="../media/image72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81.emf"/><Relationship Id="rId5" Type="http://schemas.openxmlformats.org/officeDocument/2006/relationships/image" Target="../media/image82.emf"/><Relationship Id="rId6" Type="http://schemas.openxmlformats.org/officeDocument/2006/relationships/image" Target="../media/image83.emf"/><Relationship Id="rId7" Type="http://schemas.openxmlformats.org/officeDocument/2006/relationships/image" Target="../media/image84.emf"/><Relationship Id="rId1" Type="http://schemas.openxmlformats.org/officeDocument/2006/relationships/image" Target="../media/image78.wmf"/><Relationship Id="rId2" Type="http://schemas.openxmlformats.org/officeDocument/2006/relationships/image" Target="../media/image79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4" Type="http://schemas.openxmlformats.org/officeDocument/2006/relationships/image" Target="../media/image79.wmf"/><Relationship Id="rId5" Type="http://schemas.openxmlformats.org/officeDocument/2006/relationships/image" Target="../media/image88.wmf"/><Relationship Id="rId6" Type="http://schemas.openxmlformats.org/officeDocument/2006/relationships/image" Target="../media/image89.emf"/><Relationship Id="rId1" Type="http://schemas.openxmlformats.org/officeDocument/2006/relationships/image" Target="../media/image86.wmf"/><Relationship Id="rId2" Type="http://schemas.openxmlformats.org/officeDocument/2006/relationships/image" Target="../media/image87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emf"/><Relationship Id="rId2" Type="http://schemas.openxmlformats.org/officeDocument/2006/relationships/image" Target="../media/image93.emf"/><Relationship Id="rId3" Type="http://schemas.openxmlformats.org/officeDocument/2006/relationships/image" Target="../media/image9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4" Type="http://schemas.openxmlformats.org/officeDocument/2006/relationships/image" Target="../media/image102.emf"/><Relationship Id="rId5" Type="http://schemas.openxmlformats.org/officeDocument/2006/relationships/image" Target="../media/image103.emf"/><Relationship Id="rId6" Type="http://schemas.openxmlformats.org/officeDocument/2006/relationships/image" Target="../media/image104.emf"/><Relationship Id="rId7" Type="http://schemas.openxmlformats.org/officeDocument/2006/relationships/image" Target="../media/image105.emf"/><Relationship Id="rId8" Type="http://schemas.openxmlformats.org/officeDocument/2006/relationships/image" Target="../media/image106.emf"/><Relationship Id="rId1" Type="http://schemas.openxmlformats.org/officeDocument/2006/relationships/image" Target="../media/image99.wmf"/><Relationship Id="rId2" Type="http://schemas.openxmlformats.org/officeDocument/2006/relationships/image" Target="../media/image100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4" Type="http://schemas.openxmlformats.org/officeDocument/2006/relationships/image" Target="../media/image112.emf"/><Relationship Id="rId1" Type="http://schemas.openxmlformats.org/officeDocument/2006/relationships/image" Target="../media/image109.emf"/><Relationship Id="rId2" Type="http://schemas.openxmlformats.org/officeDocument/2006/relationships/image" Target="../media/image110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4" Type="http://schemas.openxmlformats.org/officeDocument/2006/relationships/image" Target="../media/image116.wmf"/><Relationship Id="rId5" Type="http://schemas.openxmlformats.org/officeDocument/2006/relationships/image" Target="../media/image117.wmf"/><Relationship Id="rId6" Type="http://schemas.openxmlformats.org/officeDocument/2006/relationships/image" Target="../media/image118.wmf"/><Relationship Id="rId1" Type="http://schemas.openxmlformats.org/officeDocument/2006/relationships/image" Target="../media/image113.wmf"/><Relationship Id="rId2" Type="http://schemas.openxmlformats.org/officeDocument/2006/relationships/image" Target="../media/image114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Relationship Id="rId2" Type="http://schemas.openxmlformats.org/officeDocument/2006/relationships/image" Target="../media/image121.emf"/><Relationship Id="rId3" Type="http://schemas.openxmlformats.org/officeDocument/2006/relationships/image" Target="../media/image122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4" Type="http://schemas.openxmlformats.org/officeDocument/2006/relationships/image" Target="../media/image127.wmf"/><Relationship Id="rId5" Type="http://schemas.openxmlformats.org/officeDocument/2006/relationships/image" Target="../media/image128.wmf"/><Relationship Id="rId6" Type="http://schemas.openxmlformats.org/officeDocument/2006/relationships/image" Target="../media/image129.wmf"/><Relationship Id="rId1" Type="http://schemas.openxmlformats.org/officeDocument/2006/relationships/image" Target="../media/image124.wmf"/><Relationship Id="rId2" Type="http://schemas.openxmlformats.org/officeDocument/2006/relationships/image" Target="../media/image125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wmf"/><Relationship Id="rId2" Type="http://schemas.openxmlformats.org/officeDocument/2006/relationships/image" Target="../media/image129.wmf"/><Relationship Id="rId3" Type="http://schemas.openxmlformats.org/officeDocument/2006/relationships/image" Target="../media/image134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wmf"/><Relationship Id="rId2" Type="http://schemas.openxmlformats.org/officeDocument/2006/relationships/image" Target="../media/image139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mf"/><Relationship Id="rId4" Type="http://schemas.openxmlformats.org/officeDocument/2006/relationships/image" Target="../media/image144.wmf"/><Relationship Id="rId1" Type="http://schemas.openxmlformats.org/officeDocument/2006/relationships/image" Target="../media/image141.wmf"/><Relationship Id="rId2" Type="http://schemas.openxmlformats.org/officeDocument/2006/relationships/image" Target="../media/image142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4" Type="http://schemas.openxmlformats.org/officeDocument/2006/relationships/image" Target="../media/image148.emf"/><Relationship Id="rId1" Type="http://schemas.openxmlformats.org/officeDocument/2006/relationships/image" Target="../media/image145.emf"/><Relationship Id="rId2" Type="http://schemas.openxmlformats.org/officeDocument/2006/relationships/image" Target="../media/image14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Relationship Id="rId2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4" Type="http://schemas.openxmlformats.org/officeDocument/2006/relationships/image" Target="../media/image31.wmf"/><Relationship Id="rId1" Type="http://schemas.openxmlformats.org/officeDocument/2006/relationships/image" Target="../media/image28.wmf"/><Relationship Id="rId2" Type="http://schemas.openxmlformats.org/officeDocument/2006/relationships/image" Target="../media/image2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Relationship Id="rId2" Type="http://schemas.openxmlformats.org/officeDocument/2006/relationships/image" Target="../media/image3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04520-BC95-8040-A960-8008E9D6993B}" type="datetimeFigureOut">
              <a:rPr lang="en-US" smtClean="0"/>
              <a:t>6/11/16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7AA71-9127-3549-8844-78AC591D4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463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40E8FAF-0EB9-4F3C-9D18-30F5214B3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017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E8FAF-0EB9-4F3C-9D18-30F5214B3A3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90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0E8FAF-0EB9-4F3C-9D18-30F5214B3A3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21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E21F48-7B7D-4D17-963F-E4B54F8A6B74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28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2536825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/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033639" y="6557963"/>
            <a:ext cx="2840361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Ft. Collins, CO, June 13-24, 2016</a:t>
            </a:r>
            <a:endParaRPr/>
          </a:p>
        </p:txBody>
      </p:sp>
      <p:pic>
        <p:nvPicPr>
          <p:cNvPr id="7" name="Picture 6" descr="FNAL_logo_sm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3767" cy="92694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135" y="134244"/>
            <a:ext cx="8262937" cy="441325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777" y="752368"/>
            <a:ext cx="8251825" cy="555307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>
              <a:latin typeface="+mn-lt"/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9CFA1-B09C-442F-85C3-919131D33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Ft. Collins, CO, June 13-24,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05B137E2-35D0-4667-9362-8260FF57AB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219200"/>
            <a:ext cx="40767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219200"/>
            <a:ext cx="40767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733800"/>
            <a:ext cx="40767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Ft. Collins, CO, June 13-24, 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3168C-16D6-42A2-AF6D-3D5C06C9F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95250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5250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67665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7665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305800" y="6477000"/>
            <a:ext cx="8382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D7FE8-51C5-4648-9E54-A2671E802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52500"/>
            <a:ext cx="3810000" cy="529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5250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7665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05800" y="6477000"/>
            <a:ext cx="8382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8EB2A-877F-411F-A90D-72AC44042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0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257" y="124288"/>
            <a:ext cx="8262937" cy="441325"/>
          </a:xfrm>
        </p:spPr>
        <p:txBody>
          <a:bodyPr/>
          <a:lstStyle>
            <a:lvl1pPr>
              <a:defRPr cap="none" baseline="0">
                <a:latin typeface="+mj-lt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>
          <a:xfrm>
            <a:off x="5044966" y="6569076"/>
            <a:ext cx="3212988" cy="19257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199" y="6557963"/>
            <a:ext cx="3859619" cy="172446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>
              <a:latin typeface="+mn-lt"/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26155-0DCC-45D2-90B6-32F65F3F6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657065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5029" y="3145972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Ft. Collins, CO, June 13-24,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3C22C54-04B8-4329-8E4F-B3EC0867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08" y="224393"/>
            <a:ext cx="8371114" cy="507274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661" y="862297"/>
            <a:ext cx="4060371" cy="51464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7530" y="853420"/>
            <a:ext cx="4172275" cy="51791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>
              <a:latin typeface="+mn-lt"/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14655-DFE5-45AD-AEB7-B6324F535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07274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8829"/>
            <a:ext cx="3520440" cy="48578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979714"/>
            <a:ext cx="3520440" cy="48469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>
              <a:latin typeface="+mn-lt"/>
            </a:endParaRPr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13A5A-BD10-4E42-8EDD-42C4A14A6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587" y="115854"/>
            <a:ext cx="8490857" cy="463731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>
          <a:xfrm>
            <a:off x="5264458" y="6569076"/>
            <a:ext cx="2993496" cy="2270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>
              <a:latin typeface="+mn-lt"/>
            </a:endParaRPr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536C3-BB10-4165-8E74-99838CB51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>
              <a:latin typeface="+mn-lt"/>
            </a:endParaRPr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71096-0617-41A5-9758-D80165640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>
              <a:latin typeface="+mn-lt"/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84E87-2809-400F-A130-20751D1AB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Ft. Collins, CO, June 13-24, 2016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>
              <a:latin typeface="+mn-lt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58A0D8F-9A19-4D03-8318-653C6FCD8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7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2" y="0"/>
            <a:ext cx="391887" cy="6858000"/>
          </a:xfrm>
          <a:prstGeom prst="rect">
            <a:avLst/>
          </a:prstGeom>
          <a:blipFill>
            <a:blip r:embed="rId16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97135" y="134244"/>
            <a:ext cx="8262937" cy="441325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503776" y="690225"/>
            <a:ext cx="825182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5018690" y="6569076"/>
            <a:ext cx="3239263" cy="227012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>
              <a:latin typeface="+mn-lt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337550" y="6534150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fld id="{61210FB4-E372-466D-A3EB-21FD966A1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 Box 11"/>
          <p:cNvSpPr txBox="1">
            <a:spLocks noChangeArrowheads="1"/>
          </p:cNvSpPr>
          <p:nvPr userDrawn="1"/>
        </p:nvSpPr>
        <p:spPr bwMode="auto">
          <a:xfrm>
            <a:off x="381000" y="6553200"/>
            <a:ext cx="167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/>
          </a:p>
        </p:txBody>
      </p:sp>
      <p:pic>
        <p:nvPicPr>
          <p:cNvPr id="10" name="Picture 9" descr="FNAL_logo_sm.gif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0" y="1"/>
            <a:ext cx="371959" cy="3814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57" r:id="rId2"/>
    <p:sldLayoutId id="2147483765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6" r:id="rId9"/>
    <p:sldLayoutId id="2147483763" r:id="rId10"/>
    <p:sldLayoutId id="2147483767" r:id="rId11"/>
    <p:sldLayoutId id="2147483768" r:id="rId12"/>
    <p:sldLayoutId id="2147483769" r:id="rId13"/>
    <p:sldLayoutId id="2147483770" r:id="rId14"/>
  </p:sldLayoutIdLst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" charset="2"/>
        <a:buChar char="Ø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" charset="2"/>
        <a:buChar char="u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" charset="2"/>
        <a:buChar char="§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emf"/><Relationship Id="rId12" Type="http://schemas.openxmlformats.org/officeDocument/2006/relationships/oleObject" Target="../embeddings/oleObject12.bin"/><Relationship Id="rId13" Type="http://schemas.openxmlformats.org/officeDocument/2006/relationships/image" Target="../media/image2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19.emf"/><Relationship Id="rId6" Type="http://schemas.openxmlformats.org/officeDocument/2006/relationships/oleObject" Target="../embeddings/oleObject9.bin"/><Relationship Id="rId7" Type="http://schemas.openxmlformats.org/officeDocument/2006/relationships/image" Target="../media/image20.emf"/><Relationship Id="rId8" Type="http://schemas.openxmlformats.org/officeDocument/2006/relationships/oleObject" Target="../embeddings/oleObject10.bin"/><Relationship Id="rId9" Type="http://schemas.openxmlformats.org/officeDocument/2006/relationships/image" Target="../media/image21.emf"/><Relationship Id="rId10" Type="http://schemas.openxmlformats.org/officeDocument/2006/relationships/oleObject" Target="../embeddings/oleObject1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7.bin"/><Relationship Id="rId12" Type="http://schemas.openxmlformats.org/officeDocument/2006/relationships/image" Target="../media/image31.wmf"/><Relationship Id="rId13" Type="http://schemas.openxmlformats.org/officeDocument/2006/relationships/image" Target="../media/image33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32.jpeg"/><Relationship Id="rId4" Type="http://schemas.openxmlformats.org/officeDocument/2006/relationships/oleObject" Target="../embeddings/oleObject13.bin"/><Relationship Id="rId5" Type="http://schemas.openxmlformats.org/officeDocument/2006/relationships/image" Target="../media/image28.w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29.wmf"/><Relationship Id="rId8" Type="http://schemas.openxmlformats.org/officeDocument/2006/relationships/oleObject" Target="../embeddings/oleObject15.bin"/><Relationship Id="rId9" Type="http://schemas.openxmlformats.org/officeDocument/2006/relationships/oleObject" Target="../embeddings/oleObject16.bin"/><Relationship Id="rId10" Type="http://schemas.openxmlformats.org/officeDocument/2006/relationships/image" Target="../media/image30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35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4" Type="http://schemas.openxmlformats.org/officeDocument/2006/relationships/image" Target="../media/image39.wmf"/><Relationship Id="rId5" Type="http://schemas.openxmlformats.org/officeDocument/2006/relationships/image" Target="../media/image40.wmf"/><Relationship Id="rId6" Type="http://schemas.openxmlformats.org/officeDocument/2006/relationships/image" Target="../media/image41.png"/><Relationship Id="rId7" Type="http://schemas.openxmlformats.org/officeDocument/2006/relationships/oleObject" Target="../embeddings/oleObject19.bin"/><Relationship Id="rId8" Type="http://schemas.openxmlformats.org/officeDocument/2006/relationships/image" Target="../media/image36.emf"/><Relationship Id="rId9" Type="http://schemas.openxmlformats.org/officeDocument/2006/relationships/oleObject" Target="../embeddings/oleObject20.bin"/><Relationship Id="rId10" Type="http://schemas.openxmlformats.org/officeDocument/2006/relationships/image" Target="../media/image37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4" Type="http://schemas.openxmlformats.org/officeDocument/2006/relationships/image" Target="../media/image45.emf"/><Relationship Id="rId5" Type="http://schemas.openxmlformats.org/officeDocument/2006/relationships/image" Target="../media/image38.wmf"/><Relationship Id="rId6" Type="http://schemas.openxmlformats.org/officeDocument/2006/relationships/image" Target="../media/image39.wmf"/><Relationship Id="rId7" Type="http://schemas.openxmlformats.org/officeDocument/2006/relationships/image" Target="../media/image40.wmf"/><Relationship Id="rId8" Type="http://schemas.openxmlformats.org/officeDocument/2006/relationships/oleObject" Target="../embeddings/oleObject22.bin"/><Relationship Id="rId9" Type="http://schemas.openxmlformats.org/officeDocument/2006/relationships/image" Target="../media/image46.emf"/><Relationship Id="rId10" Type="http://schemas.openxmlformats.org/officeDocument/2006/relationships/oleObject" Target="../embeddings/oleObject23.bin"/><Relationship Id="rId11" Type="http://schemas.openxmlformats.org/officeDocument/2006/relationships/image" Target="../media/image47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8.bin"/><Relationship Id="rId12" Type="http://schemas.openxmlformats.org/officeDocument/2006/relationships/image" Target="../media/image52.emf"/><Relationship Id="rId13" Type="http://schemas.openxmlformats.org/officeDocument/2006/relationships/oleObject" Target="../embeddings/oleObject29.bin"/><Relationship Id="rId14" Type="http://schemas.openxmlformats.org/officeDocument/2006/relationships/image" Target="../media/image53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4.bin"/><Relationship Id="rId4" Type="http://schemas.openxmlformats.org/officeDocument/2006/relationships/image" Target="../media/image48.emf"/><Relationship Id="rId5" Type="http://schemas.openxmlformats.org/officeDocument/2006/relationships/oleObject" Target="../embeddings/oleObject25.bin"/><Relationship Id="rId6" Type="http://schemas.openxmlformats.org/officeDocument/2006/relationships/image" Target="../media/image49.emf"/><Relationship Id="rId7" Type="http://schemas.openxmlformats.org/officeDocument/2006/relationships/oleObject" Target="../embeddings/oleObject26.bin"/><Relationship Id="rId8" Type="http://schemas.openxmlformats.org/officeDocument/2006/relationships/image" Target="../media/image50.emf"/><Relationship Id="rId9" Type="http://schemas.openxmlformats.org/officeDocument/2006/relationships/oleObject" Target="../embeddings/oleObject27.bin"/><Relationship Id="rId10" Type="http://schemas.openxmlformats.org/officeDocument/2006/relationships/image" Target="../media/image5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3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oleObject" Target="../embeddings/oleObject30.bin"/><Relationship Id="rId5" Type="http://schemas.openxmlformats.org/officeDocument/2006/relationships/image" Target="../media/image56.emf"/><Relationship Id="rId6" Type="http://schemas.openxmlformats.org/officeDocument/2006/relationships/image" Target="../media/image58.png"/><Relationship Id="rId7" Type="http://schemas.openxmlformats.org/officeDocument/2006/relationships/image" Target="../media/image59.emf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0" Type="http://schemas.openxmlformats.org/officeDocument/2006/relationships/image" Target="../media/image62.emf"/><Relationship Id="rId11" Type="http://schemas.openxmlformats.org/officeDocument/2006/relationships/image" Target="../media/image63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4" Type="http://schemas.openxmlformats.org/officeDocument/2006/relationships/image" Target="../media/image40.wmf"/><Relationship Id="rId5" Type="http://schemas.openxmlformats.org/officeDocument/2006/relationships/image" Target="../media/image67.wmf"/><Relationship Id="rId6" Type="http://schemas.openxmlformats.org/officeDocument/2006/relationships/image" Target="../media/image68.wmf"/><Relationship Id="rId7" Type="http://schemas.openxmlformats.org/officeDocument/2006/relationships/oleObject" Target="../embeddings/oleObject31.bin"/><Relationship Id="rId8" Type="http://schemas.openxmlformats.org/officeDocument/2006/relationships/image" Target="../media/image64.wmf"/><Relationship Id="rId9" Type="http://schemas.openxmlformats.org/officeDocument/2006/relationships/oleObject" Target="../embeddings/oleObject32.bin"/><Relationship Id="rId10" Type="http://schemas.openxmlformats.org/officeDocument/2006/relationships/image" Target="../media/image65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emf"/><Relationship Id="rId12" Type="http://schemas.openxmlformats.org/officeDocument/2006/relationships/oleObject" Target="../embeddings/oleObject36.bin"/><Relationship Id="rId13" Type="http://schemas.openxmlformats.org/officeDocument/2006/relationships/image" Target="../media/image72.emf"/><Relationship Id="rId14" Type="http://schemas.openxmlformats.org/officeDocument/2006/relationships/oleObject" Target="../embeddings/oleObject37.bin"/><Relationship Id="rId15" Type="http://schemas.openxmlformats.org/officeDocument/2006/relationships/image" Target="../media/image73.emf"/><Relationship Id="rId16" Type="http://schemas.openxmlformats.org/officeDocument/2006/relationships/oleObject" Target="../embeddings/oleObject38.bin"/><Relationship Id="rId17" Type="http://schemas.openxmlformats.org/officeDocument/2006/relationships/image" Target="../media/image74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58.png"/><Relationship Id="rId4" Type="http://schemas.openxmlformats.org/officeDocument/2006/relationships/image" Target="../media/image75.wmf"/><Relationship Id="rId5" Type="http://schemas.openxmlformats.org/officeDocument/2006/relationships/image" Target="../media/image76.wmf"/><Relationship Id="rId6" Type="http://schemas.openxmlformats.org/officeDocument/2006/relationships/oleObject" Target="../embeddings/oleObject33.bin"/><Relationship Id="rId7" Type="http://schemas.openxmlformats.org/officeDocument/2006/relationships/image" Target="../media/image69.emf"/><Relationship Id="rId8" Type="http://schemas.openxmlformats.org/officeDocument/2006/relationships/oleObject" Target="../embeddings/oleObject34.bin"/><Relationship Id="rId9" Type="http://schemas.openxmlformats.org/officeDocument/2006/relationships/image" Target="../media/image70.emf"/><Relationship Id="rId10" Type="http://schemas.openxmlformats.org/officeDocument/2006/relationships/oleObject" Target="../embeddings/oleObject3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oleObject" Target="../embeddings/oleObject39.bin"/><Relationship Id="rId5" Type="http://schemas.openxmlformats.org/officeDocument/2006/relationships/image" Target="../media/image77.wmf"/><Relationship Id="rId6" Type="http://schemas.openxmlformats.org/officeDocument/2006/relationships/image" Target="../media/image75.wmf"/><Relationship Id="rId7" Type="http://schemas.openxmlformats.org/officeDocument/2006/relationships/oleObject" Target="../embeddings/oleObject40.bin"/><Relationship Id="rId8" Type="http://schemas.openxmlformats.org/officeDocument/2006/relationships/image" Target="../media/image72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1.emf"/><Relationship Id="rId12" Type="http://schemas.openxmlformats.org/officeDocument/2006/relationships/oleObject" Target="../embeddings/oleObject45.bin"/><Relationship Id="rId13" Type="http://schemas.openxmlformats.org/officeDocument/2006/relationships/image" Target="../media/image82.emf"/><Relationship Id="rId14" Type="http://schemas.openxmlformats.org/officeDocument/2006/relationships/oleObject" Target="../embeddings/oleObject46.bin"/><Relationship Id="rId15" Type="http://schemas.openxmlformats.org/officeDocument/2006/relationships/image" Target="../media/image83.emf"/><Relationship Id="rId16" Type="http://schemas.openxmlformats.org/officeDocument/2006/relationships/oleObject" Target="../embeddings/oleObject47.bin"/><Relationship Id="rId17" Type="http://schemas.openxmlformats.org/officeDocument/2006/relationships/image" Target="../media/image84.e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5.emf"/><Relationship Id="rId4" Type="http://schemas.openxmlformats.org/officeDocument/2006/relationships/oleObject" Target="../embeddings/oleObject41.bin"/><Relationship Id="rId5" Type="http://schemas.openxmlformats.org/officeDocument/2006/relationships/image" Target="../media/image78.wmf"/><Relationship Id="rId6" Type="http://schemas.openxmlformats.org/officeDocument/2006/relationships/oleObject" Target="../embeddings/oleObject42.bin"/><Relationship Id="rId7" Type="http://schemas.openxmlformats.org/officeDocument/2006/relationships/image" Target="../media/image79.wmf"/><Relationship Id="rId8" Type="http://schemas.openxmlformats.org/officeDocument/2006/relationships/oleObject" Target="../embeddings/oleObject43.bin"/><Relationship Id="rId9" Type="http://schemas.openxmlformats.org/officeDocument/2006/relationships/image" Target="../media/image80.emf"/><Relationship Id="rId10" Type="http://schemas.openxmlformats.org/officeDocument/2006/relationships/oleObject" Target="../embeddings/oleObject44.bin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2.bin"/><Relationship Id="rId12" Type="http://schemas.openxmlformats.org/officeDocument/2006/relationships/image" Target="../media/image88.wmf"/><Relationship Id="rId13" Type="http://schemas.openxmlformats.org/officeDocument/2006/relationships/oleObject" Target="../embeddings/oleObject53.bin"/><Relationship Id="rId14" Type="http://schemas.openxmlformats.org/officeDocument/2006/relationships/image" Target="../media/image89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8.bin"/><Relationship Id="rId4" Type="http://schemas.openxmlformats.org/officeDocument/2006/relationships/image" Target="../media/image86.wmf"/><Relationship Id="rId5" Type="http://schemas.openxmlformats.org/officeDocument/2006/relationships/oleObject" Target="../embeddings/oleObject49.bin"/><Relationship Id="rId6" Type="http://schemas.openxmlformats.org/officeDocument/2006/relationships/image" Target="../media/image87.wmf"/><Relationship Id="rId7" Type="http://schemas.openxmlformats.org/officeDocument/2006/relationships/oleObject" Target="../embeddings/oleObject50.bin"/><Relationship Id="rId8" Type="http://schemas.openxmlformats.org/officeDocument/2006/relationships/image" Target="../media/image78.wmf"/><Relationship Id="rId9" Type="http://schemas.openxmlformats.org/officeDocument/2006/relationships/oleObject" Target="../embeddings/oleObject51.bin"/><Relationship Id="rId10" Type="http://schemas.openxmlformats.org/officeDocument/2006/relationships/image" Target="../media/image79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4" Type="http://schemas.openxmlformats.org/officeDocument/2006/relationships/image" Target="../media/image90.w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4" Type="http://schemas.openxmlformats.org/officeDocument/2006/relationships/image" Target="../media/image91.w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4" Type="http://schemas.openxmlformats.org/officeDocument/2006/relationships/oleObject" Target="../embeddings/oleObject56.bin"/><Relationship Id="rId5" Type="http://schemas.openxmlformats.org/officeDocument/2006/relationships/image" Target="../media/image92.emf"/><Relationship Id="rId6" Type="http://schemas.openxmlformats.org/officeDocument/2006/relationships/oleObject" Target="../embeddings/oleObject57.bin"/><Relationship Id="rId7" Type="http://schemas.openxmlformats.org/officeDocument/2006/relationships/image" Target="../media/image93.emf"/><Relationship Id="rId8" Type="http://schemas.openxmlformats.org/officeDocument/2006/relationships/oleObject" Target="../embeddings/oleObject58.bin"/><Relationship Id="rId9" Type="http://schemas.openxmlformats.org/officeDocument/2006/relationships/image" Target="../media/image94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wmf"/><Relationship Id="rId6" Type="http://schemas.openxmlformats.org/officeDocument/2006/relationships/image" Target="../media/image95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61.bin"/><Relationship Id="rId20" Type="http://schemas.openxmlformats.org/officeDocument/2006/relationships/image" Target="../media/image106.emf"/><Relationship Id="rId10" Type="http://schemas.openxmlformats.org/officeDocument/2006/relationships/image" Target="../media/image101.emf"/><Relationship Id="rId11" Type="http://schemas.openxmlformats.org/officeDocument/2006/relationships/oleObject" Target="../embeddings/oleObject62.bin"/><Relationship Id="rId12" Type="http://schemas.openxmlformats.org/officeDocument/2006/relationships/image" Target="../media/image102.emf"/><Relationship Id="rId13" Type="http://schemas.openxmlformats.org/officeDocument/2006/relationships/oleObject" Target="../embeddings/oleObject63.bin"/><Relationship Id="rId14" Type="http://schemas.openxmlformats.org/officeDocument/2006/relationships/image" Target="../media/image103.emf"/><Relationship Id="rId15" Type="http://schemas.openxmlformats.org/officeDocument/2006/relationships/oleObject" Target="../embeddings/oleObject64.bin"/><Relationship Id="rId16" Type="http://schemas.openxmlformats.org/officeDocument/2006/relationships/image" Target="../media/image104.emf"/><Relationship Id="rId17" Type="http://schemas.openxmlformats.org/officeDocument/2006/relationships/oleObject" Target="../embeddings/oleObject65.bin"/><Relationship Id="rId18" Type="http://schemas.openxmlformats.org/officeDocument/2006/relationships/image" Target="../media/image105.emf"/><Relationship Id="rId19" Type="http://schemas.openxmlformats.org/officeDocument/2006/relationships/oleObject" Target="../embeddings/oleObject66.bin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7.wmf"/><Relationship Id="rId4" Type="http://schemas.openxmlformats.org/officeDocument/2006/relationships/image" Target="../media/image108.wmf"/><Relationship Id="rId5" Type="http://schemas.openxmlformats.org/officeDocument/2006/relationships/oleObject" Target="../embeddings/oleObject59.bin"/><Relationship Id="rId6" Type="http://schemas.openxmlformats.org/officeDocument/2006/relationships/image" Target="../media/image99.wmf"/><Relationship Id="rId7" Type="http://schemas.openxmlformats.org/officeDocument/2006/relationships/oleObject" Target="../embeddings/oleObject60.bin"/><Relationship Id="rId8" Type="http://schemas.openxmlformats.org/officeDocument/2006/relationships/image" Target="../media/image100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4" Type="http://schemas.openxmlformats.org/officeDocument/2006/relationships/image" Target="../media/image109.emf"/><Relationship Id="rId5" Type="http://schemas.openxmlformats.org/officeDocument/2006/relationships/oleObject" Target="../embeddings/oleObject68.bin"/><Relationship Id="rId6" Type="http://schemas.openxmlformats.org/officeDocument/2006/relationships/image" Target="../media/image110.emf"/><Relationship Id="rId7" Type="http://schemas.openxmlformats.org/officeDocument/2006/relationships/oleObject" Target="../embeddings/oleObject69.bin"/><Relationship Id="rId8" Type="http://schemas.openxmlformats.org/officeDocument/2006/relationships/image" Target="../media/image111.emf"/><Relationship Id="rId9" Type="http://schemas.openxmlformats.org/officeDocument/2006/relationships/oleObject" Target="../embeddings/oleObject70.bin"/><Relationship Id="rId10" Type="http://schemas.openxmlformats.org/officeDocument/2006/relationships/image" Target="../media/image112.emf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74.bin"/><Relationship Id="rId20" Type="http://schemas.openxmlformats.org/officeDocument/2006/relationships/oleObject" Target="../embeddings/oleObject82.bin"/><Relationship Id="rId10" Type="http://schemas.openxmlformats.org/officeDocument/2006/relationships/image" Target="../media/image116.wmf"/><Relationship Id="rId11" Type="http://schemas.openxmlformats.org/officeDocument/2006/relationships/oleObject" Target="../embeddings/oleObject75.bin"/><Relationship Id="rId12" Type="http://schemas.openxmlformats.org/officeDocument/2006/relationships/image" Target="../media/image117.wmf"/><Relationship Id="rId13" Type="http://schemas.openxmlformats.org/officeDocument/2006/relationships/oleObject" Target="../embeddings/oleObject76.bin"/><Relationship Id="rId14" Type="http://schemas.openxmlformats.org/officeDocument/2006/relationships/image" Target="../media/image118.wmf"/><Relationship Id="rId15" Type="http://schemas.openxmlformats.org/officeDocument/2006/relationships/oleObject" Target="../embeddings/oleObject77.bin"/><Relationship Id="rId16" Type="http://schemas.openxmlformats.org/officeDocument/2006/relationships/oleObject" Target="../embeddings/oleObject78.bin"/><Relationship Id="rId17" Type="http://schemas.openxmlformats.org/officeDocument/2006/relationships/oleObject" Target="../embeddings/oleObject79.bin"/><Relationship Id="rId18" Type="http://schemas.openxmlformats.org/officeDocument/2006/relationships/oleObject" Target="../embeddings/oleObject80.bin"/><Relationship Id="rId19" Type="http://schemas.openxmlformats.org/officeDocument/2006/relationships/oleObject" Target="../embeddings/oleObject81.bin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71.bin"/><Relationship Id="rId4" Type="http://schemas.openxmlformats.org/officeDocument/2006/relationships/image" Target="../media/image113.wmf"/><Relationship Id="rId5" Type="http://schemas.openxmlformats.org/officeDocument/2006/relationships/oleObject" Target="../embeddings/oleObject72.bin"/><Relationship Id="rId6" Type="http://schemas.openxmlformats.org/officeDocument/2006/relationships/image" Target="../media/image114.wmf"/><Relationship Id="rId7" Type="http://schemas.openxmlformats.org/officeDocument/2006/relationships/oleObject" Target="../embeddings/oleObject73.bin"/><Relationship Id="rId8" Type="http://schemas.openxmlformats.org/officeDocument/2006/relationships/image" Target="../media/image115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4" Type="http://schemas.openxmlformats.org/officeDocument/2006/relationships/image" Target="../media/image119.wmf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4" Type="http://schemas.openxmlformats.org/officeDocument/2006/relationships/image" Target="../media/image120.wmf"/><Relationship Id="rId5" Type="http://schemas.openxmlformats.org/officeDocument/2006/relationships/image" Target="../media/image123.png"/><Relationship Id="rId6" Type="http://schemas.openxmlformats.org/officeDocument/2006/relationships/oleObject" Target="../embeddings/oleObject85.bin"/><Relationship Id="rId7" Type="http://schemas.openxmlformats.org/officeDocument/2006/relationships/image" Target="../media/image121.emf"/><Relationship Id="rId8" Type="http://schemas.openxmlformats.org/officeDocument/2006/relationships/oleObject" Target="../embeddings/oleObject86.bin"/><Relationship Id="rId9" Type="http://schemas.openxmlformats.org/officeDocument/2006/relationships/image" Target="../media/image122.emf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7.wmf"/><Relationship Id="rId12" Type="http://schemas.openxmlformats.org/officeDocument/2006/relationships/oleObject" Target="../embeddings/oleObject91.bin"/><Relationship Id="rId13" Type="http://schemas.openxmlformats.org/officeDocument/2006/relationships/image" Target="../media/image128.wmf"/><Relationship Id="rId14" Type="http://schemas.openxmlformats.org/officeDocument/2006/relationships/oleObject" Target="../embeddings/oleObject92.bin"/><Relationship Id="rId15" Type="http://schemas.openxmlformats.org/officeDocument/2006/relationships/image" Target="../media/image129.wmf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87.bin"/><Relationship Id="rId4" Type="http://schemas.openxmlformats.org/officeDocument/2006/relationships/image" Target="../media/image124.wmf"/><Relationship Id="rId5" Type="http://schemas.openxmlformats.org/officeDocument/2006/relationships/oleObject" Target="../embeddings/oleObject88.bin"/><Relationship Id="rId6" Type="http://schemas.openxmlformats.org/officeDocument/2006/relationships/image" Target="../media/image125.wmf"/><Relationship Id="rId7" Type="http://schemas.openxmlformats.org/officeDocument/2006/relationships/oleObject" Target="../embeddings/oleObject89.bin"/><Relationship Id="rId8" Type="http://schemas.openxmlformats.org/officeDocument/2006/relationships/image" Target="../media/image126.wmf"/><Relationship Id="rId9" Type="http://schemas.openxmlformats.org/officeDocument/2006/relationships/image" Target="../media/image130.wmf"/><Relationship Id="rId10" Type="http://schemas.openxmlformats.org/officeDocument/2006/relationships/oleObject" Target="../embeddings/oleObject90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4" Type="http://schemas.openxmlformats.org/officeDocument/2006/relationships/image" Target="../media/image13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4" Type="http://schemas.openxmlformats.org/officeDocument/2006/relationships/oleObject" Target="../embeddings/oleObject93.bin"/><Relationship Id="rId5" Type="http://schemas.openxmlformats.org/officeDocument/2006/relationships/image" Target="../media/image127.wmf"/><Relationship Id="rId6" Type="http://schemas.openxmlformats.org/officeDocument/2006/relationships/oleObject" Target="../embeddings/oleObject94.bin"/><Relationship Id="rId7" Type="http://schemas.openxmlformats.org/officeDocument/2006/relationships/image" Target="../media/image129.wmf"/><Relationship Id="rId8" Type="http://schemas.openxmlformats.org/officeDocument/2006/relationships/oleObject" Target="../embeddings/oleObject95.bin"/><Relationship Id="rId9" Type="http://schemas.openxmlformats.org/officeDocument/2006/relationships/image" Target="../media/image134.emf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6.bin"/><Relationship Id="rId4" Type="http://schemas.openxmlformats.org/officeDocument/2006/relationships/image" Target="../media/image138.wmf"/><Relationship Id="rId5" Type="http://schemas.openxmlformats.org/officeDocument/2006/relationships/oleObject" Target="../embeddings/oleObject97.bin"/><Relationship Id="rId6" Type="http://schemas.openxmlformats.org/officeDocument/2006/relationships/image" Target="../media/image139.wmf"/><Relationship Id="rId7" Type="http://schemas.openxmlformats.org/officeDocument/2006/relationships/image" Target="../media/image140.emf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8.bin"/><Relationship Id="rId4" Type="http://schemas.openxmlformats.org/officeDocument/2006/relationships/image" Target="../media/image141.wmf"/><Relationship Id="rId5" Type="http://schemas.openxmlformats.org/officeDocument/2006/relationships/oleObject" Target="../embeddings/oleObject99.bin"/><Relationship Id="rId6" Type="http://schemas.openxmlformats.org/officeDocument/2006/relationships/image" Target="../media/image142.wmf"/><Relationship Id="rId7" Type="http://schemas.openxmlformats.org/officeDocument/2006/relationships/oleObject" Target="../embeddings/oleObject100.bin"/><Relationship Id="rId8" Type="http://schemas.openxmlformats.org/officeDocument/2006/relationships/image" Target="../media/image143.wmf"/><Relationship Id="rId9" Type="http://schemas.openxmlformats.org/officeDocument/2006/relationships/oleObject" Target="../embeddings/oleObject101.bin"/><Relationship Id="rId10" Type="http://schemas.openxmlformats.org/officeDocument/2006/relationships/image" Target="../media/image144.wmf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07.bin"/><Relationship Id="rId12" Type="http://schemas.openxmlformats.org/officeDocument/2006/relationships/image" Target="../media/image148.emf"/><Relationship Id="rId1" Type="http://schemas.openxmlformats.org/officeDocument/2006/relationships/vmlDrawing" Target="../drawings/vmlDrawing29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02.bin"/><Relationship Id="rId4" Type="http://schemas.openxmlformats.org/officeDocument/2006/relationships/image" Target="../media/image145.emf"/><Relationship Id="rId5" Type="http://schemas.openxmlformats.org/officeDocument/2006/relationships/oleObject" Target="../embeddings/oleObject103.bin"/><Relationship Id="rId6" Type="http://schemas.openxmlformats.org/officeDocument/2006/relationships/image" Target="../media/image146.wmf"/><Relationship Id="rId7" Type="http://schemas.openxmlformats.org/officeDocument/2006/relationships/oleObject" Target="../embeddings/oleObject104.bin"/><Relationship Id="rId8" Type="http://schemas.openxmlformats.org/officeDocument/2006/relationships/image" Target="../media/image147.emf"/><Relationship Id="rId9" Type="http://schemas.openxmlformats.org/officeDocument/2006/relationships/oleObject" Target="../embeddings/oleObject105.bin"/><Relationship Id="rId10" Type="http://schemas.openxmlformats.org/officeDocument/2006/relationships/oleObject" Target="../embeddings/oleObject106.bin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gif"/><Relationship Id="rId3" Type="http://schemas.openxmlformats.org/officeDocument/2006/relationships/image" Target="../media/image15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4" Type="http://schemas.openxmlformats.org/officeDocument/2006/relationships/image" Target="../media/image155.jpeg"/><Relationship Id="rId5" Type="http://schemas.openxmlformats.org/officeDocument/2006/relationships/oleObject" Target="../embeddings/oleObject108.bin"/><Relationship Id="rId6" Type="http://schemas.openxmlformats.org/officeDocument/2006/relationships/image" Target="../media/image153.wmf"/><Relationship Id="rId1" Type="http://schemas.openxmlformats.org/officeDocument/2006/relationships/vmlDrawing" Target="../drawings/vmlDrawing30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6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57.png"/><Relationship Id="rId1" Type="http://schemas.microsoft.com/office/2007/relationships/media" Target="file://localhost/Users/prebys/GoogleDrive/USPAS%202014/uspas_2012/quench.wmv" TargetMode="External"/><Relationship Id="rId2" Type="http://schemas.openxmlformats.org/officeDocument/2006/relationships/video" Target="file://localhost/Users/prebys/GoogleDrive/USPAS%202014/uspas_2012/quench.wmv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4" Type="http://schemas.openxmlformats.org/officeDocument/2006/relationships/image" Target="../media/image15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png"/><Relationship Id="rId3" Type="http://schemas.openxmlformats.org/officeDocument/2006/relationships/image" Target="../media/image16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2.jpeg"/><Relationship Id="rId3" Type="http://schemas.openxmlformats.org/officeDocument/2006/relationships/image" Target="../media/image17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4.jpeg"/><Relationship Id="rId3" Type="http://schemas.openxmlformats.org/officeDocument/2006/relationships/image" Target="../media/image17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4" Type="http://schemas.microsoft.com/office/2007/relationships/media" Target="../media/media2.mp4"/><Relationship Id="rId5" Type="http://schemas.openxmlformats.org/officeDocument/2006/relationships/video" Target="../media/media2.mp4"/><Relationship Id="rId6" Type="http://schemas.openxmlformats.org/officeDocument/2006/relationships/slideLayout" Target="../slideLayouts/slideLayout2.xml"/><Relationship Id="rId7" Type="http://schemas.openxmlformats.org/officeDocument/2006/relationships/oleObject" Target="../embeddings/oleObject5.bin"/><Relationship Id="rId8" Type="http://schemas.openxmlformats.org/officeDocument/2006/relationships/image" Target="../media/image10.emf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jpeg"/><Relationship Id="rId1" Type="http://schemas.openxmlformats.org/officeDocument/2006/relationships/vmlDrawing" Target="../drawings/vmlDrawing3.vml"/><Relationship Id="rId2" Type="http://schemas.microsoft.com/office/2007/relationships/media" Target="../media/media1.mp4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png"/><Relationship Id="rId3" Type="http://schemas.openxmlformats.org/officeDocument/2006/relationships/image" Target="../media/image181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oleObject" Target="../embeddings/oleObject6.bin"/><Relationship Id="rId5" Type="http://schemas.openxmlformats.org/officeDocument/2006/relationships/image" Target="../media/image14.e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15.emf"/><Relationship Id="rId8" Type="http://schemas.openxmlformats.org/officeDocument/2006/relationships/image" Target="../media/image1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91491" y="533400"/>
            <a:ext cx="7280777" cy="286816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Particle Accelerators: Introduction and Overview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354388" y="3540125"/>
            <a:ext cx="5114925" cy="1101725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Eric </a:t>
            </a:r>
            <a:r>
              <a:rPr lang="en-US" dirty="0" err="1" smtClean="0">
                <a:solidFill>
                  <a:srgbClr val="FF0000"/>
                </a:solidFill>
              </a:rPr>
              <a:t>Prebys</a:t>
            </a:r>
            <a:r>
              <a:rPr lang="en-US" dirty="0" smtClean="0">
                <a:solidFill>
                  <a:srgbClr val="FF0000"/>
                </a:solidFill>
              </a:rPr>
              <a:t>, FNAL</a:t>
            </a:r>
          </a:p>
          <a:p>
            <a:pPr eaLnBrk="1" hangingPunct="1"/>
            <a:r>
              <a:rPr lang="en-US" dirty="0" smtClean="0"/>
              <a:t>Summer Lecture Series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Relativity and Units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03776" y="690226"/>
            <a:ext cx="8640224" cy="2172896"/>
          </a:xfrm>
        </p:spPr>
        <p:txBody>
          <a:bodyPr/>
          <a:lstStyle/>
          <a:p>
            <a:r>
              <a:rPr lang="en-US" sz="1800" dirty="0" smtClean="0"/>
              <a:t>Basic Relativity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dirty="0" smtClean="0"/>
          </a:p>
          <a:p>
            <a:endParaRPr lang="en-US" sz="1800" dirty="0" smtClean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1800" dirty="0" smtClean="0"/>
              <a:t>Units</a:t>
            </a:r>
          </a:p>
          <a:p>
            <a:pPr lvl="1"/>
            <a:r>
              <a:rPr lang="en-US" sz="1800" dirty="0" smtClean="0"/>
              <a:t>For the most part, we will use SI units, except</a:t>
            </a:r>
          </a:p>
          <a:p>
            <a:pPr lvl="2"/>
            <a:r>
              <a:rPr lang="en-US" sz="1800" dirty="0" smtClean="0"/>
              <a:t>Energy: </a:t>
            </a:r>
            <a:r>
              <a:rPr lang="en-US" sz="1800" dirty="0" err="1" smtClean="0"/>
              <a:t>eV</a:t>
            </a:r>
            <a:r>
              <a:rPr lang="en-US" sz="1800" dirty="0" smtClean="0"/>
              <a:t> (</a:t>
            </a:r>
            <a:r>
              <a:rPr lang="en-US" sz="1800" dirty="0" err="1" smtClean="0"/>
              <a:t>keV</a:t>
            </a:r>
            <a:r>
              <a:rPr lang="en-US" sz="1800" dirty="0" smtClean="0"/>
              <a:t>, </a:t>
            </a:r>
            <a:r>
              <a:rPr lang="en-US" sz="1800" dirty="0" err="1" smtClean="0"/>
              <a:t>MeV</a:t>
            </a:r>
            <a:r>
              <a:rPr lang="en-US" sz="1800" dirty="0" smtClean="0"/>
              <a:t>, etc) [1 </a:t>
            </a:r>
            <a:r>
              <a:rPr lang="en-US" sz="1800" dirty="0" err="1" smtClean="0"/>
              <a:t>eV</a:t>
            </a:r>
            <a:r>
              <a:rPr lang="en-US" sz="1800" dirty="0" smtClean="0"/>
              <a:t> = 1.6x10</a:t>
            </a:r>
            <a:r>
              <a:rPr lang="en-US" sz="1800" baseline="30000" dirty="0" smtClean="0"/>
              <a:t>-19</a:t>
            </a:r>
            <a:r>
              <a:rPr lang="en-US" sz="1800" dirty="0" smtClean="0"/>
              <a:t> J]</a:t>
            </a:r>
          </a:p>
          <a:p>
            <a:pPr lvl="2"/>
            <a:r>
              <a:rPr lang="en-US" sz="1800" dirty="0" smtClean="0"/>
              <a:t>Mass: </a:t>
            </a:r>
            <a:r>
              <a:rPr lang="en-US" sz="1800" dirty="0" err="1" smtClean="0"/>
              <a:t>eV</a:t>
            </a:r>
            <a:r>
              <a:rPr lang="en-US" sz="1800" dirty="0" smtClean="0"/>
              <a:t>/c</a:t>
            </a:r>
            <a:r>
              <a:rPr lang="en-US" sz="1800" baseline="30000" dirty="0" smtClean="0"/>
              <a:t>2                                   </a:t>
            </a:r>
            <a:r>
              <a:rPr lang="en-US" sz="1800" dirty="0" smtClean="0"/>
              <a:t>[proton = 1.67x10</a:t>
            </a:r>
            <a:r>
              <a:rPr lang="en-US" sz="1800" baseline="30000" dirty="0" smtClean="0"/>
              <a:t>-27</a:t>
            </a:r>
            <a:r>
              <a:rPr lang="en-US" sz="1800" dirty="0" smtClean="0"/>
              <a:t> kg = 938 </a:t>
            </a:r>
            <a:r>
              <a:rPr lang="en-US" sz="1800" dirty="0" err="1" smtClean="0"/>
              <a:t>MeV</a:t>
            </a:r>
            <a:r>
              <a:rPr lang="en-US" sz="1800" dirty="0" smtClean="0"/>
              <a:t>/c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]</a:t>
            </a:r>
          </a:p>
          <a:p>
            <a:pPr lvl="2"/>
            <a:r>
              <a:rPr lang="en-US" sz="1800" dirty="0" smtClean="0"/>
              <a:t>Momentum: </a:t>
            </a:r>
            <a:r>
              <a:rPr lang="en-US" sz="1800" dirty="0" err="1" smtClean="0"/>
              <a:t>eV</a:t>
            </a:r>
            <a:r>
              <a:rPr lang="en-US" sz="1800" dirty="0" smtClean="0"/>
              <a:t>/c	            [proton @ β=.9 = 1.94 </a:t>
            </a:r>
            <a:r>
              <a:rPr lang="en-US" sz="1800" dirty="0" err="1" smtClean="0"/>
              <a:t>GeV</a:t>
            </a:r>
            <a:r>
              <a:rPr lang="en-US" sz="1800" dirty="0" smtClean="0"/>
              <a:t>/c]</a:t>
            </a:r>
          </a:p>
          <a:p>
            <a:pPr lvl="1"/>
            <a:r>
              <a:rPr lang="en-US" sz="1800" dirty="0" smtClean="0"/>
              <a:t>In the US and Europe, we normally talk about the kinetic energy (</a:t>
            </a:r>
            <a:r>
              <a:rPr lang="en-US" sz="1800" i="1" dirty="0" smtClean="0"/>
              <a:t>K</a:t>
            </a:r>
            <a:r>
              <a:rPr lang="en-US" sz="1800" dirty="0" smtClean="0"/>
              <a:t>) of a particle beam, although we’ll see that momentum really makes more sense.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pPr>
              <a:buNone/>
            </a:pPr>
            <a:endParaRPr lang="en-US" sz="1800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3168C-16D6-42A2-AF6D-3D5C06C9F0F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8226586"/>
              </p:ext>
            </p:extLst>
          </p:nvPr>
        </p:nvGraphicFramePr>
        <p:xfrm>
          <a:off x="981075" y="1046163"/>
          <a:ext cx="3678238" cy="329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904" name="Equation" r:id="rId4" imgW="2184400" imgH="1955800" progId="Equation.DSMT4">
                  <p:embed/>
                </p:oleObj>
              </mc:Choice>
              <mc:Fallback>
                <p:oleObj name="Equation" r:id="rId4" imgW="2184400" imgH="195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1075" y="1046163"/>
                        <a:ext cx="3678238" cy="32940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833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3149429"/>
              </p:ext>
            </p:extLst>
          </p:nvPr>
        </p:nvGraphicFramePr>
        <p:xfrm>
          <a:off x="5943600" y="1828800"/>
          <a:ext cx="1447800" cy="2495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905" name="Equation" r:id="rId6" imgW="639720" imgH="1179360" progId="Equation.DSMT4">
                  <p:embed/>
                </p:oleObj>
              </mc:Choice>
              <mc:Fallback>
                <p:oleObj name="Equation" r:id="rId6" imgW="639720" imgH="11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1828800"/>
                        <a:ext cx="1447800" cy="2495066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334000" y="1447800"/>
            <a:ext cx="3013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Some Handy Relationships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07909" y="441960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These units make these relationships really easy to calculate</a:t>
            </a:r>
          </a:p>
        </p:txBody>
      </p:sp>
      <p:sp>
        <p:nvSpPr>
          <p:cNvPr id="4" name="Freeform 3"/>
          <p:cNvSpPr/>
          <p:nvPr/>
        </p:nvSpPr>
        <p:spPr>
          <a:xfrm>
            <a:off x="6321604" y="4368800"/>
            <a:ext cx="383996" cy="1032464"/>
          </a:xfrm>
          <a:custGeom>
            <a:avLst/>
            <a:gdLst>
              <a:gd name="connsiteX0" fmla="*/ 69775 w 530702"/>
              <a:gd name="connsiteY0" fmla="*/ 0 h 1995816"/>
              <a:gd name="connsiteX1" fmla="*/ 530290 w 530702"/>
              <a:gd name="connsiteY1" fmla="*/ 851362 h 1995816"/>
              <a:gd name="connsiteX2" fmla="*/ 0 w 530702"/>
              <a:gd name="connsiteY2" fmla="*/ 1995816 h 1995816"/>
              <a:gd name="connsiteX0" fmla="*/ 293055 w 547252"/>
              <a:gd name="connsiteY0" fmla="*/ 0 h 1995816"/>
              <a:gd name="connsiteX1" fmla="*/ 530290 w 547252"/>
              <a:gd name="connsiteY1" fmla="*/ 851362 h 1995816"/>
              <a:gd name="connsiteX2" fmla="*/ 0 w 547252"/>
              <a:gd name="connsiteY2" fmla="*/ 1995816 h 1995816"/>
              <a:gd name="connsiteX0" fmla="*/ 293055 w 543213"/>
              <a:gd name="connsiteY0" fmla="*/ 0 h 1995816"/>
              <a:gd name="connsiteX1" fmla="*/ 530290 w 543213"/>
              <a:gd name="connsiteY1" fmla="*/ 851362 h 1995816"/>
              <a:gd name="connsiteX2" fmla="*/ 0 w 543213"/>
              <a:gd name="connsiteY2" fmla="*/ 1995816 h 1995816"/>
              <a:gd name="connsiteX0" fmla="*/ 293055 w 538788"/>
              <a:gd name="connsiteY0" fmla="*/ 0 h 1995816"/>
              <a:gd name="connsiteX1" fmla="*/ 530290 w 538788"/>
              <a:gd name="connsiteY1" fmla="*/ 851362 h 1995816"/>
              <a:gd name="connsiteX2" fmla="*/ 0 w 538788"/>
              <a:gd name="connsiteY2" fmla="*/ 1995816 h 1995816"/>
              <a:gd name="connsiteX0" fmla="*/ 339237 w 541070"/>
              <a:gd name="connsiteY0" fmla="*/ 0 h 2275748"/>
              <a:gd name="connsiteX1" fmla="*/ 530290 w 541070"/>
              <a:gd name="connsiteY1" fmla="*/ 1131294 h 2275748"/>
              <a:gd name="connsiteX2" fmla="*/ 0 w 541070"/>
              <a:gd name="connsiteY2" fmla="*/ 2275748 h 2275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1070" h="2275748">
                <a:moveTo>
                  <a:pt x="339237" y="0"/>
                </a:moveTo>
                <a:cubicBezTo>
                  <a:pt x="452626" y="518776"/>
                  <a:pt x="579133" y="798658"/>
                  <a:pt x="530290" y="1131294"/>
                </a:cubicBezTo>
                <a:cubicBezTo>
                  <a:pt x="481448" y="1463930"/>
                  <a:pt x="0" y="2275748"/>
                  <a:pt x="0" y="2275748"/>
                </a:cubicBezTo>
              </a:path>
            </a:pathLst>
          </a:custGeom>
          <a:ln w="1270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5723820" y="486830"/>
            <a:ext cx="1752600" cy="6858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23820" y="1172630"/>
            <a:ext cx="1752600" cy="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476420" y="486830"/>
            <a:ext cx="0" cy="6858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5941221"/>
              </p:ext>
            </p:extLst>
          </p:nvPr>
        </p:nvGraphicFramePr>
        <p:xfrm>
          <a:off x="6485820" y="486830"/>
          <a:ext cx="22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906" name="Equation" r:id="rId8" imgW="152400" imgH="152400" progId="Equation.DSMT4">
                  <p:embed/>
                </p:oleObj>
              </mc:Choice>
              <mc:Fallback>
                <p:oleObj name="Equation" r:id="rId8" imgW="152400" imgH="15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85820" y="486830"/>
                        <a:ext cx="2286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285326"/>
              </p:ext>
            </p:extLst>
          </p:nvPr>
        </p:nvGraphicFramePr>
        <p:xfrm>
          <a:off x="7552620" y="715430"/>
          <a:ext cx="41910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907" name="Equation" r:id="rId10" imgW="279400" imgH="190500" progId="Equation.DSMT4">
                  <p:embed/>
                </p:oleObj>
              </mc:Choice>
              <mc:Fallback>
                <p:oleObj name="Equation" r:id="rId10" imgW="2794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552620" y="715430"/>
                        <a:ext cx="419100" cy="28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0114015"/>
              </p:ext>
            </p:extLst>
          </p:nvPr>
        </p:nvGraphicFramePr>
        <p:xfrm>
          <a:off x="6542970" y="1191680"/>
          <a:ext cx="304800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908" name="Equation" r:id="rId12" imgW="203200" imgH="165100" progId="Equation.DSMT4">
                  <p:embed/>
                </p:oleObj>
              </mc:Choice>
              <mc:Fallback>
                <p:oleObj name="Equation" r:id="rId12" imgW="2032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542970" y="1191680"/>
                        <a:ext cx="304800" cy="247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127699" y="0"/>
            <a:ext cx="257540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Remember forever!</a:t>
            </a:r>
          </a:p>
        </p:txBody>
      </p:sp>
    </p:spTree>
    <p:extLst>
      <p:ext uri="{BB962C8B-B14F-4D97-AF65-F5344CB8AC3E}">
        <p14:creationId xmlns:p14="http://schemas.microsoft.com/office/powerpoint/2010/main" val="426031305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8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3" grpId="0"/>
      <p:bldP spid="12" grpId="0"/>
      <p:bldP spid="4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Some </a:t>
            </a:r>
            <a:r>
              <a:rPr lang="en-US" dirty="0" smtClean="0"/>
              <a:t>Pre-History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685800"/>
            <a:ext cx="8001000" cy="54483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The first artificial acceleration of particles </a:t>
            </a:r>
            <a:br>
              <a:rPr lang="en-US" sz="2000" dirty="0" smtClean="0"/>
            </a:br>
            <a:r>
              <a:rPr lang="en-US" sz="2000" dirty="0" smtClean="0"/>
              <a:t>was  done using “Crookes tubes”, in the </a:t>
            </a:r>
            <a:br>
              <a:rPr lang="en-US" sz="2000" dirty="0" smtClean="0"/>
            </a:br>
            <a:r>
              <a:rPr lang="en-US" sz="2000" dirty="0" smtClean="0"/>
              <a:t>latter half of the 19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century</a:t>
            </a:r>
          </a:p>
          <a:p>
            <a:pPr lvl="1" eaLnBrk="1" hangingPunct="1"/>
            <a:r>
              <a:rPr lang="en-US" sz="1600" dirty="0" smtClean="0"/>
              <a:t>These were used to produce the first X-rays (1875)</a:t>
            </a:r>
          </a:p>
          <a:p>
            <a:pPr lvl="1" eaLnBrk="1" hangingPunct="1"/>
            <a:r>
              <a:rPr lang="en-US" sz="1600" dirty="0" smtClean="0"/>
              <a:t>At the time no one understood what was going on</a:t>
            </a:r>
            <a:endParaRPr lang="en-US" sz="2000" dirty="0" smtClean="0"/>
          </a:p>
          <a:p>
            <a:pPr eaLnBrk="1" hangingPunct="1"/>
            <a:r>
              <a:rPr lang="en-US" sz="2000" dirty="0" smtClean="0"/>
              <a:t>The first “particle physics experiment” told Ernest Rutherford the structure of the atom (1911)</a:t>
            </a:r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r>
              <a:rPr lang="en-US" sz="2000" dirty="0" smtClean="0"/>
              <a:t>In this case, the “accelerator” was a </a:t>
            </a:r>
            <a:br>
              <a:rPr lang="en-US" sz="2000" dirty="0" smtClean="0"/>
            </a:br>
            <a:r>
              <a:rPr lang="en-US" sz="2000" dirty="0" smtClean="0"/>
              <a:t>naturally decaying </a:t>
            </a:r>
            <a:r>
              <a:rPr lang="en-US" sz="2000" baseline="30000" dirty="0" smtClean="0"/>
              <a:t>235</a:t>
            </a:r>
            <a:r>
              <a:rPr lang="en-US" sz="2000" dirty="0" smtClean="0"/>
              <a:t>U nucleus</a:t>
            </a:r>
          </a:p>
          <a:p>
            <a:pPr eaLnBrk="1" hangingPunct="1"/>
            <a:endParaRPr lang="en-US" sz="2000" dirty="0" smtClean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715" y="3313785"/>
            <a:ext cx="41910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715000" y="2971800"/>
            <a:ext cx="2895600" cy="1015663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8000"/>
                </a:solidFill>
                <a:latin typeface="+mn-lt"/>
              </a:rPr>
              <a:t>Study the way radioactive particles “scatter” off of atoms</a:t>
            </a:r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>
            <a:off x="4764025" y="3582620"/>
            <a:ext cx="914400" cy="3048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253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2" t="3453" r="1932" b="3453"/>
          <a:stretch>
            <a:fillRect/>
          </a:stretch>
        </p:blipFill>
        <p:spPr bwMode="auto">
          <a:xfrm>
            <a:off x="5378505" y="4581150"/>
            <a:ext cx="30099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1" descr="http://upload.wikimedia.org/wikipedia/commons/thumb/b/bf/Crookes_tube_two_views.jpg/250px-Crookes_tube_two_view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795" y="471815"/>
            <a:ext cx="275272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5456621" y="6569077"/>
            <a:ext cx="2801333" cy="87476"/>
          </a:xfrm>
        </p:spPr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  <p:bldP spid="22533" grpId="0" animBg="1"/>
      <p:bldP spid="225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Natural Particle </a:t>
            </a:r>
            <a:r>
              <a:rPr lang="en-US" dirty="0"/>
              <a:t>A</a:t>
            </a:r>
            <a:r>
              <a:rPr lang="en-US" dirty="0" smtClean="0"/>
              <a:t>cceleration</a:t>
            </a:r>
            <a:endParaRPr lang="en-US" dirty="0"/>
          </a:p>
        </p:txBody>
      </p:sp>
      <p:sp>
        <p:nvSpPr>
          <p:cNvPr id="25603" name="Content Placeholder 6"/>
          <p:cNvSpPr>
            <a:spLocks noGrp="1"/>
          </p:cNvSpPr>
          <p:nvPr>
            <p:ph sz="half" idx="1"/>
          </p:nvPr>
        </p:nvSpPr>
        <p:spPr>
          <a:xfrm>
            <a:off x="555625" y="968375"/>
            <a:ext cx="4778375" cy="5146675"/>
          </a:xfrm>
        </p:spPr>
        <p:txBody>
          <a:bodyPr/>
          <a:lstStyle/>
          <a:p>
            <a:r>
              <a:rPr lang="en-US" sz="2400" dirty="0" smtClean="0"/>
              <a:t>Radioactive sources produce maximum energies of a few million electron volts (</a:t>
            </a:r>
            <a:r>
              <a:rPr lang="en-US" sz="2400" dirty="0" err="1" smtClean="0"/>
              <a:t>MeV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Cosmic rays reach energies of ~1,000,000,000 x LHC but the rates are too low to be useful as a study tool</a:t>
            </a:r>
          </a:p>
          <a:p>
            <a:pPr lvl="1"/>
            <a:r>
              <a:rPr lang="en-US" sz="2000" dirty="0" smtClean="0"/>
              <a:t>Not enough “luminosity”</a:t>
            </a:r>
          </a:p>
          <a:p>
            <a:r>
              <a:rPr lang="en-US" sz="2400" dirty="0" smtClean="0"/>
              <a:t>However, low energy cosmic rays are extremely useful for detector testing, commissioning, etc.</a:t>
            </a:r>
          </a:p>
        </p:txBody>
      </p:sp>
      <p:pic>
        <p:nvPicPr>
          <p:cNvPr id="25604" name="Picture 2" descr="http://scienceblogs.com/startswithabang/upload/2009/10/the_energy_limit_of_the_univer/cosmic%20ray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333500"/>
            <a:ext cx="3886200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 rot="5400000">
            <a:off x="4400550" y="3105150"/>
            <a:ext cx="51435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72300" y="533400"/>
            <a:ext cx="14478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Max LHC energy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Man-made Particle </a:t>
            </a:r>
            <a:r>
              <a:rPr lang="en-US" dirty="0"/>
              <a:t>A</a:t>
            </a:r>
            <a:r>
              <a:rPr lang="en-US" dirty="0" smtClean="0"/>
              <a:t>cceleration</a:t>
            </a:r>
            <a:endParaRPr lang="en-US" dirty="0"/>
          </a:p>
        </p:txBody>
      </p:sp>
      <p:pic>
        <p:nvPicPr>
          <p:cNvPr id="1032" name="Picture 3" descr="da9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47700" y="685800"/>
            <a:ext cx="831850" cy="2395538"/>
          </a:xfrm>
        </p:spPr>
      </p:pic>
      <p:graphicFrame>
        <p:nvGraphicFramePr>
          <p:cNvPr id="1026" name="Object 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7075488" y="715963"/>
          <a:ext cx="166687" cy="22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053" name="Equation" r:id="rId4" imgW="177480" imgH="203040" progId="Equation.3">
                  <p:embed/>
                </p:oleObj>
              </mc:Choice>
              <mc:Fallback>
                <p:oleObj name="Equation" r:id="rId4" imgW="177480" imgH="203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5488" y="715963"/>
                        <a:ext cx="166687" cy="220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064375" y="968375"/>
          <a:ext cx="165100" cy="22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054" name="Equation" r:id="rId6" imgW="177480" imgH="203040" progId="Equation.3">
                  <p:embed/>
                </p:oleObj>
              </mc:Choice>
              <mc:Fallback>
                <p:oleObj name="Equation" r:id="rId6" imgW="177480" imgH="2030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4375" y="968375"/>
                        <a:ext cx="165100" cy="220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 Box 6"/>
          <p:cNvSpPr txBox="1">
            <a:spLocks noChangeArrowheads="1"/>
          </p:cNvSpPr>
          <p:nvPr/>
        </p:nvSpPr>
        <p:spPr bwMode="auto">
          <a:xfrm>
            <a:off x="1676400" y="914400"/>
            <a:ext cx="4495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The simplest accelerators accelerate charged particles through a </a:t>
            </a:r>
            <a:r>
              <a:rPr lang="en-US" sz="2000" i="1" dirty="0">
                <a:solidFill>
                  <a:schemeClr val="accent2"/>
                </a:solidFill>
                <a:latin typeface="+mn-lt"/>
                <a:cs typeface="Arial" charset="0"/>
              </a:rPr>
              <a:t>static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electric</a:t>
            </a:r>
            <a:r>
              <a:rPr lang="en-US" sz="2000" i="1" dirty="0">
                <a:solidFill>
                  <a:schemeClr val="accent2"/>
                </a:solidFill>
                <a:latin typeface="+mn-lt"/>
                <a:cs typeface="Arial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field.  Example: </a:t>
            </a:r>
            <a:r>
              <a:rPr lang="en-US" sz="2000" b="1" dirty="0">
                <a:solidFill>
                  <a:schemeClr val="accent2"/>
                </a:solidFill>
                <a:latin typeface="+mn-lt"/>
                <a:cs typeface="Arial" charset="0"/>
              </a:rPr>
              <a:t>vacuum tubes </a:t>
            </a:r>
            <a:r>
              <a:rPr lang="en-US" sz="2000" dirty="0">
                <a:solidFill>
                  <a:schemeClr val="accent2"/>
                </a:solidFill>
                <a:latin typeface="+mn-lt"/>
                <a:cs typeface="Arial" charset="0"/>
              </a:rPr>
              <a:t>(or CRT TV’s)</a:t>
            </a:r>
          </a:p>
        </p:txBody>
      </p:sp>
      <p:sp>
        <p:nvSpPr>
          <p:cNvPr id="1034" name="Freeform 7"/>
          <p:cNvSpPr>
            <a:spLocks/>
          </p:cNvSpPr>
          <p:nvPr/>
        </p:nvSpPr>
        <p:spPr bwMode="auto">
          <a:xfrm>
            <a:off x="6537325" y="803275"/>
            <a:ext cx="476250" cy="725488"/>
          </a:xfrm>
          <a:custGeom>
            <a:avLst/>
            <a:gdLst>
              <a:gd name="T0" fmla="*/ 0 w 300"/>
              <a:gd name="T1" fmla="*/ 0 h 457"/>
              <a:gd name="T2" fmla="*/ 2147483647 w 300"/>
              <a:gd name="T3" fmla="*/ 2147483647 h 457"/>
              <a:gd name="T4" fmla="*/ 2147483647 w 300"/>
              <a:gd name="T5" fmla="*/ 2147483647 h 457"/>
              <a:gd name="T6" fmla="*/ 2147483647 w 300"/>
              <a:gd name="T7" fmla="*/ 2147483647 h 457"/>
              <a:gd name="T8" fmla="*/ 2147483647 w 300"/>
              <a:gd name="T9" fmla="*/ 2147483647 h 457"/>
              <a:gd name="T10" fmla="*/ 2147483647 w 300"/>
              <a:gd name="T11" fmla="*/ 2147483647 h 457"/>
              <a:gd name="T12" fmla="*/ 2147483647 w 300"/>
              <a:gd name="T13" fmla="*/ 2147483647 h 457"/>
              <a:gd name="T14" fmla="*/ 2147483647 w 300"/>
              <a:gd name="T15" fmla="*/ 2147483647 h 457"/>
              <a:gd name="T16" fmla="*/ 2147483647 w 300"/>
              <a:gd name="T17" fmla="*/ 2147483647 h 457"/>
              <a:gd name="T18" fmla="*/ 2147483647 w 300"/>
              <a:gd name="T19" fmla="*/ 2147483647 h 457"/>
              <a:gd name="T20" fmla="*/ 2147483647 w 300"/>
              <a:gd name="T21" fmla="*/ 2147483647 h 457"/>
              <a:gd name="T22" fmla="*/ 2147483647 w 300"/>
              <a:gd name="T23" fmla="*/ 2147483647 h 457"/>
              <a:gd name="T24" fmla="*/ 2147483647 w 300"/>
              <a:gd name="T25" fmla="*/ 2147483647 h 457"/>
              <a:gd name="T26" fmla="*/ 2147483647 w 300"/>
              <a:gd name="T27" fmla="*/ 2147483647 h 457"/>
              <a:gd name="T28" fmla="*/ 2147483647 w 300"/>
              <a:gd name="T29" fmla="*/ 2147483647 h 457"/>
              <a:gd name="T30" fmla="*/ 2147483647 w 300"/>
              <a:gd name="T31" fmla="*/ 2147483647 h 45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00"/>
              <a:gd name="T49" fmla="*/ 0 h 457"/>
              <a:gd name="T50" fmla="*/ 300 w 300"/>
              <a:gd name="T51" fmla="*/ 457 h 45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00" h="457">
                <a:moveTo>
                  <a:pt x="0" y="0"/>
                </a:moveTo>
                <a:cubicBezTo>
                  <a:pt x="112" y="2"/>
                  <a:pt x="225" y="4"/>
                  <a:pt x="254" y="15"/>
                </a:cubicBezTo>
                <a:cubicBezTo>
                  <a:pt x="283" y="26"/>
                  <a:pt x="172" y="57"/>
                  <a:pt x="172" y="68"/>
                </a:cubicBezTo>
                <a:cubicBezTo>
                  <a:pt x="172" y="79"/>
                  <a:pt x="249" y="71"/>
                  <a:pt x="254" y="83"/>
                </a:cubicBezTo>
                <a:cubicBezTo>
                  <a:pt x="259" y="95"/>
                  <a:pt x="214" y="138"/>
                  <a:pt x="202" y="142"/>
                </a:cubicBezTo>
                <a:cubicBezTo>
                  <a:pt x="190" y="146"/>
                  <a:pt x="170" y="105"/>
                  <a:pt x="179" y="105"/>
                </a:cubicBezTo>
                <a:cubicBezTo>
                  <a:pt x="188" y="105"/>
                  <a:pt x="250" y="123"/>
                  <a:pt x="254" y="142"/>
                </a:cubicBezTo>
                <a:cubicBezTo>
                  <a:pt x="258" y="161"/>
                  <a:pt x="202" y="208"/>
                  <a:pt x="202" y="217"/>
                </a:cubicBezTo>
                <a:cubicBezTo>
                  <a:pt x="202" y="226"/>
                  <a:pt x="249" y="181"/>
                  <a:pt x="254" y="195"/>
                </a:cubicBezTo>
                <a:cubicBezTo>
                  <a:pt x="259" y="209"/>
                  <a:pt x="241" y="286"/>
                  <a:pt x="231" y="300"/>
                </a:cubicBezTo>
                <a:cubicBezTo>
                  <a:pt x="221" y="314"/>
                  <a:pt x="190" y="276"/>
                  <a:pt x="194" y="277"/>
                </a:cubicBezTo>
                <a:cubicBezTo>
                  <a:pt x="198" y="278"/>
                  <a:pt x="252" y="288"/>
                  <a:pt x="254" y="307"/>
                </a:cubicBezTo>
                <a:cubicBezTo>
                  <a:pt x="256" y="326"/>
                  <a:pt x="218" y="383"/>
                  <a:pt x="209" y="389"/>
                </a:cubicBezTo>
                <a:cubicBezTo>
                  <a:pt x="200" y="395"/>
                  <a:pt x="192" y="343"/>
                  <a:pt x="202" y="344"/>
                </a:cubicBezTo>
                <a:cubicBezTo>
                  <a:pt x="212" y="345"/>
                  <a:pt x="300" y="378"/>
                  <a:pt x="269" y="397"/>
                </a:cubicBezTo>
                <a:cubicBezTo>
                  <a:pt x="238" y="416"/>
                  <a:pt x="126" y="436"/>
                  <a:pt x="15" y="457"/>
                </a:cubicBezTo>
              </a:path>
            </a:pathLst>
          </a:custGeom>
          <a:noFill/>
          <a:ln w="9525" cap="flat" cmpd="sng">
            <a:solidFill>
              <a:srgbClr val="CC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5" name="Line 8"/>
          <p:cNvSpPr>
            <a:spLocks noChangeShapeType="1"/>
          </p:cNvSpPr>
          <p:nvPr/>
        </p:nvSpPr>
        <p:spPr bwMode="auto">
          <a:xfrm>
            <a:off x="7962900" y="685800"/>
            <a:ext cx="0" cy="9620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28" name="Object 4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7064375" y="1239838"/>
          <a:ext cx="166688" cy="22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055" name="Equation" r:id="rId8" imgW="177480" imgH="203040" progId="Equation.3">
                  <p:embed/>
                </p:oleObj>
              </mc:Choice>
              <mc:Fallback>
                <p:oleObj name="Equation" r:id="rId8" imgW="177480" imgH="20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4375" y="1239838"/>
                        <a:ext cx="166688" cy="220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Line 10"/>
          <p:cNvSpPr>
            <a:spLocks noChangeShapeType="1"/>
          </p:cNvSpPr>
          <p:nvPr/>
        </p:nvSpPr>
        <p:spPr bwMode="auto">
          <a:xfrm>
            <a:off x="7224713" y="898525"/>
            <a:ext cx="593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7" name="Line 11"/>
          <p:cNvSpPr>
            <a:spLocks noChangeShapeType="1"/>
          </p:cNvSpPr>
          <p:nvPr/>
        </p:nvSpPr>
        <p:spPr bwMode="auto">
          <a:xfrm>
            <a:off x="7189788" y="1136650"/>
            <a:ext cx="593725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8" name="Line 12"/>
          <p:cNvSpPr>
            <a:spLocks noChangeShapeType="1"/>
          </p:cNvSpPr>
          <p:nvPr/>
        </p:nvSpPr>
        <p:spPr bwMode="auto">
          <a:xfrm>
            <a:off x="7213600" y="1385888"/>
            <a:ext cx="569913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8002588" y="914400"/>
          <a:ext cx="55245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056" name="Equation" r:id="rId9" imgW="266400" imgH="177480" progId="Equation.3">
                  <p:embed/>
                </p:oleObj>
              </mc:Choice>
              <mc:Fallback>
                <p:oleObj name="Equation" r:id="rId9" imgW="266400" imgH="1774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2588" y="914400"/>
                        <a:ext cx="552450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6477000" y="2019300"/>
          <a:ext cx="2044700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057" name="Equation" r:id="rId11" imgW="901440" imgH="177480" progId="Equation.3">
                  <p:embed/>
                </p:oleObj>
              </mc:Choice>
              <mc:Fallback>
                <p:oleObj name="Equation" r:id="rId11" imgW="901440" imgH="177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019300"/>
                        <a:ext cx="2044700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6275388" y="1592263"/>
            <a:ext cx="10191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charset="0"/>
              </a:rPr>
              <a:t>Cathode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7591425" y="1657350"/>
            <a:ext cx="806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cs typeface="Arial" charset="0"/>
              </a:rPr>
              <a:t>Anode</a:t>
            </a:r>
          </a:p>
        </p:txBody>
      </p:sp>
      <p:sp>
        <p:nvSpPr>
          <p:cNvPr id="202769" name="Text Box 17"/>
          <p:cNvSpPr txBox="1">
            <a:spLocks noChangeArrowheads="1"/>
          </p:cNvSpPr>
          <p:nvPr/>
        </p:nvSpPr>
        <p:spPr bwMode="auto">
          <a:xfrm>
            <a:off x="800100" y="3124200"/>
            <a:ext cx="75819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Limited by magnitude of </a:t>
            </a:r>
            <a:r>
              <a:rPr lang="en-US" sz="2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electric </a:t>
            </a:r>
            <a:r>
              <a:rPr lang="en-US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field:</a:t>
            </a:r>
          </a:p>
          <a:p>
            <a:pPr lvl="1">
              <a:spcBef>
                <a:spcPct val="50000"/>
              </a:spcBef>
              <a:defRPr/>
            </a:pPr>
            <a:r>
              <a:rPr lang="en-US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000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CRT display ~</a:t>
            </a:r>
            <a:r>
              <a:rPr lang="en-US" sz="2000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keV</a:t>
            </a:r>
            <a:r>
              <a:rPr lang="en-US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- X-ray tube ~10’s of </a:t>
            </a:r>
            <a:r>
              <a:rPr lang="en-US" sz="2000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keV</a:t>
            </a:r>
            <a:r>
              <a:rPr lang="en-US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- Van de </a:t>
            </a:r>
            <a:r>
              <a:rPr lang="en-US" sz="2000" dirty="0" err="1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Graaf</a:t>
            </a:r>
            <a:r>
              <a:rPr lang="en-US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 ~</a:t>
            </a:r>
            <a:r>
              <a:rPr lang="en-US" sz="2000" dirty="0" err="1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MeVs</a:t>
            </a:r>
            <a:endParaRPr lang="en-US" sz="2000" dirty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Solutions:</a:t>
            </a:r>
          </a:p>
          <a:p>
            <a:pPr marL="633413" lvl="1" indent="-176213">
              <a:spcBef>
                <a:spcPct val="50000"/>
              </a:spcBef>
              <a:buFontTx/>
              <a:buChar char="-"/>
              <a:defRPr/>
            </a:pPr>
            <a:r>
              <a:rPr lang="en-US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Alternate fields to keep particles in </a:t>
            </a:r>
            <a:br>
              <a:rPr lang="en-US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accelerating fields -&gt;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Radio Frequency (RF) 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acceleration</a:t>
            </a:r>
          </a:p>
          <a:p>
            <a:pPr marL="633413" lvl="1" indent="-176213">
              <a:spcBef>
                <a:spcPts val="0"/>
              </a:spcBef>
              <a:buFontTx/>
              <a:buChar char="-"/>
              <a:defRPr/>
            </a:pPr>
            <a:r>
              <a:rPr lang="en-US" sz="200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Bend particles so they see the same accelerating field over and over -&gt; </a:t>
            </a:r>
            <a:r>
              <a:rPr lang="en-US" sz="2000" dirty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cyclotrons, synchrotrons</a:t>
            </a:r>
          </a:p>
        </p:txBody>
      </p:sp>
      <p:pic>
        <p:nvPicPr>
          <p:cNvPr id="1043" name="Picture 20" descr="http://www.tgdaily.com/files/images/stories/article_images/fermilab/wcroft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3700" y="2628900"/>
            <a:ext cx="1497159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" name="TextBox 21"/>
          <p:cNvSpPr txBox="1">
            <a:spLocks noChangeArrowheads="1"/>
          </p:cNvSpPr>
          <p:nvPr/>
        </p:nvSpPr>
        <p:spPr bwMode="auto">
          <a:xfrm>
            <a:off x="6324600" y="4876800"/>
            <a:ext cx="2133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 smtClean="0"/>
              <a:t>Old FNAL </a:t>
            </a:r>
            <a:r>
              <a:rPr lang="en-US" sz="1600" dirty="0" err="1"/>
              <a:t>Cockroft</a:t>
            </a:r>
            <a:r>
              <a:rPr lang="en-US" sz="1600" dirty="0"/>
              <a:t>-Walton = 750 kV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BD7FE8-51C5-4648-9E54-A2671E80274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2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27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27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27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27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/>
      <p:bldP spid="1034" grpId="0" animBg="1"/>
      <p:bldP spid="1035" grpId="0" animBg="1"/>
      <p:bldP spid="1036" grpId="0" animBg="1"/>
      <p:bldP spid="1037" grpId="0" animBg="1"/>
      <p:bldP spid="1038" grpId="0" animBg="1"/>
      <p:bldP spid="1039" grpId="0"/>
      <p:bldP spid="1040" grpId="0"/>
      <p:bldP spid="10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3124200"/>
            <a:ext cx="3407750" cy="30861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500" y="0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Interlude: Electrons vs. Protons</a:t>
            </a:r>
            <a:endParaRPr lang="en-US" dirty="0"/>
          </a:p>
        </p:txBody>
      </p:sp>
      <p:sp>
        <p:nvSpPr>
          <p:cNvPr id="22532" name="Content Placeholder 23"/>
          <p:cNvSpPr>
            <a:spLocks noGrp="1"/>
          </p:cNvSpPr>
          <p:nvPr>
            <p:ph sz="half" idx="1"/>
          </p:nvPr>
        </p:nvSpPr>
        <p:spPr>
          <a:xfrm>
            <a:off x="4114800" y="571500"/>
            <a:ext cx="5029200" cy="3448050"/>
          </a:xfrm>
        </p:spPr>
        <p:txBody>
          <a:bodyPr/>
          <a:lstStyle/>
          <a:p>
            <a:r>
              <a:rPr lang="en-US" sz="2400" dirty="0" smtClean="0"/>
              <a:t>Electrons are point-like</a:t>
            </a:r>
          </a:p>
          <a:p>
            <a:pPr lvl="1"/>
            <a:r>
              <a:rPr lang="en-US" dirty="0" smtClean="0"/>
              <a:t>Well-defined initial state</a:t>
            </a:r>
          </a:p>
          <a:p>
            <a:pPr lvl="1"/>
            <a:r>
              <a:rPr lang="en-US" dirty="0" smtClean="0"/>
              <a:t>Full energy available to interaction</a:t>
            </a:r>
          </a:p>
        </p:txBody>
      </p:sp>
      <p:sp>
        <p:nvSpPr>
          <p:cNvPr id="22533" name="Content Placeholder 24"/>
          <p:cNvSpPr>
            <a:spLocks noGrp="1"/>
          </p:cNvSpPr>
          <p:nvPr>
            <p:ph sz="half" idx="2"/>
          </p:nvPr>
        </p:nvSpPr>
        <p:spPr>
          <a:xfrm>
            <a:off x="342900" y="3124200"/>
            <a:ext cx="5753100" cy="2971800"/>
          </a:xfrm>
        </p:spPr>
        <p:txBody>
          <a:bodyPr/>
          <a:lstStyle/>
          <a:p>
            <a:r>
              <a:rPr lang="en-US" sz="2400" dirty="0" smtClean="0"/>
              <a:t>Protons are made of quarks and gluons</a:t>
            </a:r>
          </a:p>
          <a:p>
            <a:pPr lvl="1"/>
            <a:r>
              <a:rPr lang="en-US" dirty="0" smtClean="0"/>
              <a:t>Interaction take place between these constituents.</a:t>
            </a:r>
          </a:p>
          <a:p>
            <a:pPr lvl="1"/>
            <a:r>
              <a:rPr lang="en-US" dirty="0" smtClean="0"/>
              <a:t>Only a small fraction of energy available, not well-defined.</a:t>
            </a:r>
          </a:p>
          <a:p>
            <a:pPr lvl="1"/>
            <a:r>
              <a:rPr lang="en-US" dirty="0" smtClean="0"/>
              <a:t>Rest of particle fragments -&gt; big mess!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647700" y="685800"/>
            <a:ext cx="3200400" cy="1676400"/>
            <a:chOff x="1143000" y="800100"/>
            <a:chExt cx="3200400" cy="1676400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143000" y="1714500"/>
              <a:ext cx="1676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10800000" flipV="1">
              <a:off x="2743200" y="1714500"/>
              <a:ext cx="1600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2609850" y="1047750"/>
              <a:ext cx="80010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2724150" y="1047750"/>
              <a:ext cx="7239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2533650" y="1085850"/>
              <a:ext cx="8001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>
              <a:off x="2305050" y="1771650"/>
              <a:ext cx="5715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2305050" y="1962150"/>
              <a:ext cx="6477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>
              <a:off x="2400300" y="1981200"/>
              <a:ext cx="723900" cy="1143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V="1">
              <a:off x="1981200" y="1676400"/>
              <a:ext cx="838200" cy="8001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36" name="Date Placeholder 1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Ft. Collins, CO, June 13-24, 2016</a:t>
            </a:r>
          </a:p>
        </p:txBody>
      </p:sp>
      <p:sp>
        <p:nvSpPr>
          <p:cNvPr id="22537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165691-515A-4060-80FB-E42CCC3485C1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22538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Prebys, Accelerator Fundamentals: Overview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7800" y="6096000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  <a:latin typeface="+mn-lt"/>
              </a:rPr>
              <a:t>So why not stick to electrons?</a:t>
            </a:r>
          </a:p>
        </p:txBody>
      </p:sp>
    </p:spTree>
    <p:extLst>
      <p:ext uri="{BB962C8B-B14F-4D97-AF65-F5344CB8AC3E}">
        <p14:creationId xmlns:p14="http://schemas.microsoft.com/office/powerpoint/2010/main" val="12202633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uild="p"/>
      <p:bldP spid="22533" grpId="0" build="p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50" y="0"/>
            <a:ext cx="8039100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Synchrotron Radiation</a:t>
            </a:r>
            <a:endParaRPr 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324600" y="762000"/>
            <a:ext cx="2036763" cy="736600"/>
            <a:chOff x="2367" y="1661"/>
            <a:chExt cx="1429" cy="576"/>
          </a:xfrm>
        </p:grpSpPr>
        <p:sp>
          <p:nvSpPr>
            <p:cNvPr id="3087" name="Freeform 4"/>
            <p:cNvSpPr>
              <a:spLocks/>
            </p:cNvSpPr>
            <p:nvPr/>
          </p:nvSpPr>
          <p:spPr bwMode="auto">
            <a:xfrm>
              <a:off x="2367" y="1661"/>
              <a:ext cx="746" cy="576"/>
            </a:xfrm>
            <a:custGeom>
              <a:avLst/>
              <a:gdLst>
                <a:gd name="T0" fmla="*/ 0 w 746"/>
                <a:gd name="T1" fmla="*/ 0 h 576"/>
                <a:gd name="T2" fmla="*/ 514 w 746"/>
                <a:gd name="T3" fmla="*/ 180 h 576"/>
                <a:gd name="T4" fmla="*/ 746 w 746"/>
                <a:gd name="T5" fmla="*/ 576 h 576"/>
                <a:gd name="T6" fmla="*/ 0 60000 65536"/>
                <a:gd name="T7" fmla="*/ 0 60000 65536"/>
                <a:gd name="T8" fmla="*/ 0 60000 65536"/>
                <a:gd name="T9" fmla="*/ 0 w 746"/>
                <a:gd name="T10" fmla="*/ 0 h 576"/>
                <a:gd name="T11" fmla="*/ 746 w 74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46" h="576">
                  <a:moveTo>
                    <a:pt x="0" y="0"/>
                  </a:moveTo>
                  <a:cubicBezTo>
                    <a:pt x="195" y="42"/>
                    <a:pt x="390" y="84"/>
                    <a:pt x="514" y="180"/>
                  </a:cubicBezTo>
                  <a:cubicBezTo>
                    <a:pt x="638" y="276"/>
                    <a:pt x="692" y="426"/>
                    <a:pt x="746" y="576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Freeform 5"/>
            <p:cNvSpPr>
              <a:spLocks/>
            </p:cNvSpPr>
            <p:nvPr/>
          </p:nvSpPr>
          <p:spPr bwMode="auto">
            <a:xfrm>
              <a:off x="2853" y="1781"/>
              <a:ext cx="943" cy="117"/>
            </a:xfrm>
            <a:custGeom>
              <a:avLst/>
              <a:gdLst>
                <a:gd name="T0" fmla="*/ 0 w 943"/>
                <a:gd name="T1" fmla="*/ 32 h 117"/>
                <a:gd name="T2" fmla="*/ 51 w 943"/>
                <a:gd name="T3" fmla="*/ 4 h 117"/>
                <a:gd name="T4" fmla="*/ 102 w 943"/>
                <a:gd name="T5" fmla="*/ 55 h 117"/>
                <a:gd name="T6" fmla="*/ 170 w 943"/>
                <a:gd name="T7" fmla="*/ 21 h 117"/>
                <a:gd name="T8" fmla="*/ 226 w 943"/>
                <a:gd name="T9" fmla="*/ 60 h 117"/>
                <a:gd name="T10" fmla="*/ 305 w 943"/>
                <a:gd name="T11" fmla="*/ 21 h 117"/>
                <a:gd name="T12" fmla="*/ 350 w 943"/>
                <a:gd name="T13" fmla="*/ 72 h 117"/>
                <a:gd name="T14" fmla="*/ 424 w 943"/>
                <a:gd name="T15" fmla="*/ 26 h 117"/>
                <a:gd name="T16" fmla="*/ 452 w 943"/>
                <a:gd name="T17" fmla="*/ 83 h 117"/>
                <a:gd name="T18" fmla="*/ 525 w 943"/>
                <a:gd name="T19" fmla="*/ 43 h 117"/>
                <a:gd name="T20" fmla="*/ 576 w 943"/>
                <a:gd name="T21" fmla="*/ 94 h 117"/>
                <a:gd name="T22" fmla="*/ 633 w 943"/>
                <a:gd name="T23" fmla="*/ 49 h 117"/>
                <a:gd name="T24" fmla="*/ 689 w 943"/>
                <a:gd name="T25" fmla="*/ 100 h 117"/>
                <a:gd name="T26" fmla="*/ 762 w 943"/>
                <a:gd name="T27" fmla="*/ 66 h 117"/>
                <a:gd name="T28" fmla="*/ 819 w 943"/>
                <a:gd name="T29" fmla="*/ 111 h 117"/>
                <a:gd name="T30" fmla="*/ 898 w 943"/>
                <a:gd name="T31" fmla="*/ 66 h 117"/>
                <a:gd name="T32" fmla="*/ 943 w 943"/>
                <a:gd name="T33" fmla="*/ 117 h 1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43"/>
                <a:gd name="T52" fmla="*/ 0 h 117"/>
                <a:gd name="T53" fmla="*/ 943 w 943"/>
                <a:gd name="T54" fmla="*/ 117 h 1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43" h="117">
                  <a:moveTo>
                    <a:pt x="0" y="32"/>
                  </a:moveTo>
                  <a:cubicBezTo>
                    <a:pt x="17" y="16"/>
                    <a:pt x="34" y="0"/>
                    <a:pt x="51" y="4"/>
                  </a:cubicBezTo>
                  <a:cubicBezTo>
                    <a:pt x="68" y="8"/>
                    <a:pt x="82" y="52"/>
                    <a:pt x="102" y="55"/>
                  </a:cubicBezTo>
                  <a:cubicBezTo>
                    <a:pt x="122" y="58"/>
                    <a:pt x="149" y="20"/>
                    <a:pt x="170" y="21"/>
                  </a:cubicBezTo>
                  <a:cubicBezTo>
                    <a:pt x="191" y="22"/>
                    <a:pt x="204" y="60"/>
                    <a:pt x="226" y="60"/>
                  </a:cubicBezTo>
                  <a:cubicBezTo>
                    <a:pt x="248" y="60"/>
                    <a:pt x="284" y="19"/>
                    <a:pt x="305" y="21"/>
                  </a:cubicBezTo>
                  <a:cubicBezTo>
                    <a:pt x="326" y="23"/>
                    <a:pt x="330" y="71"/>
                    <a:pt x="350" y="72"/>
                  </a:cubicBezTo>
                  <a:cubicBezTo>
                    <a:pt x="370" y="73"/>
                    <a:pt x="407" y="24"/>
                    <a:pt x="424" y="26"/>
                  </a:cubicBezTo>
                  <a:cubicBezTo>
                    <a:pt x="441" y="28"/>
                    <a:pt x="435" y="80"/>
                    <a:pt x="452" y="83"/>
                  </a:cubicBezTo>
                  <a:cubicBezTo>
                    <a:pt x="469" y="86"/>
                    <a:pt x="504" y="41"/>
                    <a:pt x="525" y="43"/>
                  </a:cubicBezTo>
                  <a:cubicBezTo>
                    <a:pt x="546" y="45"/>
                    <a:pt x="558" y="93"/>
                    <a:pt x="576" y="94"/>
                  </a:cubicBezTo>
                  <a:cubicBezTo>
                    <a:pt x="594" y="95"/>
                    <a:pt x="614" y="48"/>
                    <a:pt x="633" y="49"/>
                  </a:cubicBezTo>
                  <a:cubicBezTo>
                    <a:pt x="652" y="50"/>
                    <a:pt x="668" y="97"/>
                    <a:pt x="689" y="100"/>
                  </a:cubicBezTo>
                  <a:cubicBezTo>
                    <a:pt x="710" y="103"/>
                    <a:pt x="740" y="64"/>
                    <a:pt x="762" y="66"/>
                  </a:cubicBezTo>
                  <a:cubicBezTo>
                    <a:pt x="784" y="68"/>
                    <a:pt x="796" y="111"/>
                    <a:pt x="819" y="111"/>
                  </a:cubicBezTo>
                  <a:cubicBezTo>
                    <a:pt x="842" y="111"/>
                    <a:pt x="877" y="65"/>
                    <a:pt x="898" y="66"/>
                  </a:cubicBezTo>
                  <a:cubicBezTo>
                    <a:pt x="919" y="67"/>
                    <a:pt x="931" y="92"/>
                    <a:pt x="943" y="117"/>
                  </a:cubicBez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57200" y="571500"/>
            <a:ext cx="60801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As the trajectory of a charged particle is deflected, it emits “synchrotron radiation”</a:t>
            </a:r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7720775"/>
              </p:ext>
            </p:extLst>
          </p:nvPr>
        </p:nvGraphicFramePr>
        <p:xfrm>
          <a:off x="1752600" y="1219200"/>
          <a:ext cx="3610018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307" name="Equation" r:id="rId3" imgW="1765300" imgH="457200" progId="Equation.DSMT4">
                  <p:embed/>
                </p:oleObj>
              </mc:Choice>
              <mc:Fallback>
                <p:oleObj name="Equation" r:id="rId3" imgW="17653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219200"/>
                        <a:ext cx="3610018" cy="9350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5751702" y="1638318"/>
            <a:ext cx="33332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dirty="0">
                <a:solidFill>
                  <a:srgbClr val="CC0000"/>
                </a:solidFill>
                <a:latin typeface="+mn-lt"/>
              </a:rPr>
              <a:t>An electron will radiate about </a:t>
            </a:r>
            <a:r>
              <a:rPr lang="en-US" sz="1600" i="1" dirty="0">
                <a:solidFill>
                  <a:srgbClr val="CC0000"/>
                </a:solidFill>
                <a:latin typeface="+mn-lt"/>
              </a:rPr>
              <a:t>10</a:t>
            </a:r>
            <a:r>
              <a:rPr lang="en-US" sz="1600" i="1" baseline="30000" dirty="0">
                <a:solidFill>
                  <a:srgbClr val="CC0000"/>
                </a:solidFill>
                <a:latin typeface="+mn-lt"/>
              </a:rPr>
              <a:t>13</a:t>
            </a:r>
            <a:r>
              <a:rPr lang="en-US" sz="1600" i="1" dirty="0">
                <a:solidFill>
                  <a:srgbClr val="CC0000"/>
                </a:solidFill>
                <a:latin typeface="+mn-lt"/>
              </a:rPr>
              <a:t> times more power </a:t>
            </a:r>
            <a:r>
              <a:rPr lang="en-US" sz="1600" dirty="0">
                <a:solidFill>
                  <a:srgbClr val="CC0000"/>
                </a:solidFill>
                <a:latin typeface="+mn-lt"/>
              </a:rPr>
              <a:t>than a proton of the same energy!!!!</a:t>
            </a:r>
          </a:p>
        </p:txBody>
      </p:sp>
      <p:sp>
        <p:nvSpPr>
          <p:cNvPr id="3079" name="Line 10"/>
          <p:cNvSpPr>
            <a:spLocks noChangeShapeType="1"/>
          </p:cNvSpPr>
          <p:nvPr/>
        </p:nvSpPr>
        <p:spPr bwMode="auto">
          <a:xfrm flipH="1" flipV="1">
            <a:off x="5188541" y="2000745"/>
            <a:ext cx="581887" cy="126777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11"/>
          <p:cNvSpPr txBox="1">
            <a:spLocks noChangeArrowheads="1"/>
          </p:cNvSpPr>
          <p:nvPr/>
        </p:nvSpPr>
        <p:spPr bwMode="auto">
          <a:xfrm>
            <a:off x="381000" y="2514600"/>
            <a:ext cx="8820150" cy="266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6538" indent="-236538" algn="l">
              <a:spcBef>
                <a:spcPct val="50000"/>
              </a:spcBef>
              <a:buFontTx/>
              <a:buChar char="•"/>
              <a:defRPr/>
            </a:pPr>
            <a:r>
              <a:rPr lang="en-US" sz="2000" b="1" dirty="0">
                <a:solidFill>
                  <a:schemeClr val="accent2"/>
                </a:solidFill>
                <a:latin typeface="+mn-lt"/>
              </a:rPr>
              <a:t>Protons: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  Synchrotron radiation does not affect kinematics very </a:t>
            </a:r>
            <a:r>
              <a:rPr lang="en-US" sz="1800" dirty="0" smtClean="0">
                <a:solidFill>
                  <a:schemeClr val="accent2"/>
                </a:solidFill>
                <a:latin typeface="+mn-lt"/>
              </a:rPr>
              <a:t>much</a:t>
            </a:r>
          </a:p>
          <a:p>
            <a:pPr marL="693738" lvl="1" indent="-236538">
              <a:spcBef>
                <a:spcPct val="50000"/>
              </a:spcBef>
              <a:buFontTx/>
              <a:buChar char="•"/>
              <a:defRPr/>
            </a:pPr>
            <a:r>
              <a:rPr lang="en-US" sz="1800" dirty="0" smtClean="0">
                <a:solidFill>
                  <a:schemeClr val="accent2"/>
                </a:solidFill>
                <a:latin typeface="+mn-lt"/>
              </a:rPr>
              <a:t>Energy limited by strength of magnetic fields and size of ring</a:t>
            </a:r>
            <a:endParaRPr lang="en-US" sz="1800" dirty="0">
              <a:solidFill>
                <a:schemeClr val="accent2"/>
              </a:solidFill>
              <a:latin typeface="+mn-lt"/>
            </a:endParaRPr>
          </a:p>
          <a:p>
            <a:pPr marL="236538" indent="-236538" algn="l">
              <a:spcBef>
                <a:spcPct val="50000"/>
              </a:spcBef>
              <a:buFontTx/>
              <a:buChar char="•"/>
              <a:defRPr/>
            </a:pPr>
            <a:r>
              <a:rPr lang="en-US" sz="2000" b="1" dirty="0">
                <a:solidFill>
                  <a:schemeClr val="accent2"/>
                </a:solidFill>
                <a:latin typeface="+mn-lt"/>
              </a:rPr>
              <a:t>Electrons: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chemeClr val="accent2"/>
                </a:solidFill>
                <a:latin typeface="+mn-lt"/>
              </a:rPr>
              <a:t> Synchrotron radiation dominates kinematics</a:t>
            </a:r>
            <a:endParaRPr lang="en-US" sz="1800" dirty="0">
              <a:solidFill>
                <a:schemeClr val="accent2"/>
              </a:solidFill>
              <a:latin typeface="+mn-lt"/>
            </a:endParaRPr>
          </a:p>
          <a:p>
            <a:pPr marL="693738" lvl="1" indent="-236538">
              <a:spcBef>
                <a:spcPct val="50000"/>
              </a:spcBef>
              <a:buFontTx/>
              <a:buChar char="•"/>
              <a:defRPr/>
            </a:pPr>
            <a:r>
              <a:rPr lang="en-US" sz="1800" dirty="0" smtClean="0">
                <a:solidFill>
                  <a:schemeClr val="accent2"/>
                </a:solidFill>
                <a:latin typeface="+mn-lt"/>
              </a:rPr>
              <a:t>To to go higher energy, we have to </a:t>
            </a:r>
            <a:r>
              <a:rPr lang="en-US" sz="1800" i="1" dirty="0" smtClean="0">
                <a:solidFill>
                  <a:schemeClr val="accent2"/>
                </a:solidFill>
                <a:latin typeface="+mn-lt"/>
              </a:rPr>
              <a:t>lower</a:t>
            </a:r>
            <a:r>
              <a:rPr lang="en-US" sz="1800" dirty="0" smtClean="0">
                <a:solidFill>
                  <a:schemeClr val="accent2"/>
                </a:solidFill>
                <a:latin typeface="+mn-lt"/>
              </a:rPr>
              <a:t> the magnetic field and go to </a:t>
            </a:r>
            <a:r>
              <a:rPr lang="en-US" sz="1800" i="1" dirty="0" smtClean="0">
                <a:solidFill>
                  <a:schemeClr val="accent2"/>
                </a:solidFill>
                <a:latin typeface="+mn-lt"/>
              </a:rPr>
              <a:t>huge</a:t>
            </a:r>
            <a:r>
              <a:rPr lang="en-US" sz="1800" dirty="0" smtClean="0">
                <a:solidFill>
                  <a:schemeClr val="accent2"/>
                </a:solidFill>
                <a:latin typeface="+mn-lt"/>
              </a:rPr>
              <a:t> rings</a:t>
            </a:r>
          </a:p>
          <a:p>
            <a:pPr marL="693738" lvl="1" indent="-236538">
              <a:spcBef>
                <a:spcPct val="50000"/>
              </a:spcBef>
              <a:buFontTx/>
              <a:buChar char="•"/>
              <a:defRPr/>
            </a:pPr>
            <a:r>
              <a:rPr lang="en-US" sz="1800" dirty="0" smtClean="0">
                <a:solidFill>
                  <a:schemeClr val="accent2"/>
                </a:solidFill>
                <a:latin typeface="+mn-lt"/>
              </a:rPr>
              <a:t>Eventually, we lose the benefit of a circular accelerator, because we lose all the energy each time around.</a:t>
            </a:r>
            <a:endParaRPr lang="en-US" sz="1800" dirty="0">
              <a:solidFill>
                <a:srgbClr val="CC0000"/>
              </a:solidFill>
              <a:latin typeface="+mn-lt"/>
            </a:endParaRPr>
          </a:p>
        </p:txBody>
      </p:sp>
      <p:sp>
        <p:nvSpPr>
          <p:cNvPr id="3082" name="Text Box 13"/>
          <p:cNvSpPr txBox="1">
            <a:spLocks noChangeArrowheads="1"/>
          </p:cNvSpPr>
          <p:nvPr/>
        </p:nvSpPr>
        <p:spPr bwMode="auto">
          <a:xfrm>
            <a:off x="390916" y="1820901"/>
            <a:ext cx="1676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en-US" sz="2000" dirty="0">
                <a:solidFill>
                  <a:srgbClr val="CC0000"/>
                </a:solidFill>
                <a:latin typeface="+mn-lt"/>
              </a:rPr>
              <a:t>Radius of curvature</a:t>
            </a:r>
          </a:p>
        </p:txBody>
      </p:sp>
      <p:sp>
        <p:nvSpPr>
          <p:cNvPr id="3083" name="Freeform 16"/>
          <p:cNvSpPr>
            <a:spLocks/>
          </p:cNvSpPr>
          <p:nvPr/>
        </p:nvSpPr>
        <p:spPr bwMode="auto">
          <a:xfrm>
            <a:off x="2225723" y="2051024"/>
            <a:ext cx="1982787" cy="382488"/>
          </a:xfrm>
          <a:custGeom>
            <a:avLst/>
            <a:gdLst>
              <a:gd name="T0" fmla="*/ 0 w 1282"/>
              <a:gd name="T1" fmla="*/ 0 h 304"/>
              <a:gd name="T2" fmla="*/ 2147483647 w 1282"/>
              <a:gd name="T3" fmla="*/ 2147483647 h 304"/>
              <a:gd name="T4" fmla="*/ 2147483647 w 1282"/>
              <a:gd name="T5" fmla="*/ 2147483647 h 304"/>
              <a:gd name="T6" fmla="*/ 2147483647 w 1282"/>
              <a:gd name="T7" fmla="*/ 2147483647 h 304"/>
              <a:gd name="T8" fmla="*/ 0 60000 65536"/>
              <a:gd name="T9" fmla="*/ 0 60000 65536"/>
              <a:gd name="T10" fmla="*/ 0 60000 65536"/>
              <a:gd name="T11" fmla="*/ 0 60000 65536"/>
              <a:gd name="T12" fmla="*/ 0 w 1282"/>
              <a:gd name="T13" fmla="*/ 0 h 304"/>
              <a:gd name="T14" fmla="*/ 1282 w 1282"/>
              <a:gd name="T15" fmla="*/ 304 h 3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2" h="304">
                <a:moveTo>
                  <a:pt x="0" y="0"/>
                </a:moveTo>
                <a:cubicBezTo>
                  <a:pt x="216" y="109"/>
                  <a:pt x="433" y="218"/>
                  <a:pt x="619" y="261"/>
                </a:cubicBezTo>
                <a:cubicBezTo>
                  <a:pt x="805" y="304"/>
                  <a:pt x="1009" y="283"/>
                  <a:pt x="1119" y="261"/>
                </a:cubicBezTo>
                <a:cubicBezTo>
                  <a:pt x="1229" y="239"/>
                  <a:pt x="1255" y="185"/>
                  <a:pt x="1282" y="131"/>
                </a:cubicBezTo>
              </a:path>
            </a:pathLst>
          </a:cu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4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Ft. Collins, CO, June 13-24, 2016</a:t>
            </a:r>
          </a:p>
        </p:txBody>
      </p:sp>
      <p:sp>
        <p:nvSpPr>
          <p:cNvPr id="3085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9304EC-857A-4462-BBEF-1F011C059063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3086" name="Footer Placeholder 1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Prebys, Accelerator Fundamentals: Overview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5181600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+mn-lt"/>
              </a:rPr>
              <a:t>Since the beginning, the 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“energy frontier” 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has belonged to proton (and/or antiproton) 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machines, while electrons are used for precision studies and other purposes.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0" y="5181600"/>
            <a:ext cx="6096000" cy="9144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7200" y="6172200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Now, back to the program…</a:t>
            </a:r>
          </a:p>
        </p:txBody>
      </p:sp>
    </p:spTree>
    <p:extLst>
      <p:ext uri="{BB962C8B-B14F-4D97-AF65-F5344CB8AC3E}">
        <p14:creationId xmlns:p14="http://schemas.microsoft.com/office/powerpoint/2010/main" val="21872744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  <p:bldP spid="3078" grpId="0"/>
      <p:bldP spid="3079" grpId="0" animBg="1"/>
      <p:bldP spid="3082" grpId="0"/>
      <p:bldP spid="3083" grpId="0" animBg="1"/>
      <p:bldP spid="4" grpId="0"/>
      <p:bldP spid="5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52416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Cyclotron (1930’s)</a:t>
            </a:r>
            <a:endParaRPr lang="en-US" dirty="0"/>
          </a:p>
        </p:txBody>
      </p:sp>
      <p:sp>
        <p:nvSpPr>
          <p:cNvPr id="32771" name="Rectangle 42"/>
          <p:cNvSpPr>
            <a:spLocks noGrp="1" noChangeArrowheads="1"/>
          </p:cNvSpPr>
          <p:nvPr>
            <p:ph type="body" sz="half" idx="1"/>
          </p:nvPr>
        </p:nvSpPr>
        <p:spPr>
          <a:xfrm>
            <a:off x="501070" y="740650"/>
            <a:ext cx="4262955" cy="10698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A charged particle in a uniform magnetic field will follow a circular path of radius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 smtClean="0"/>
          </a:p>
        </p:txBody>
      </p:sp>
      <p:grpSp>
        <p:nvGrpSpPr>
          <p:cNvPr id="2" name="Group 30"/>
          <p:cNvGrpSpPr/>
          <p:nvPr/>
        </p:nvGrpSpPr>
        <p:grpSpPr>
          <a:xfrm>
            <a:off x="4876800" y="304800"/>
            <a:ext cx="3619500" cy="2171700"/>
            <a:chOff x="4089205" y="360565"/>
            <a:chExt cx="3619500" cy="2171700"/>
          </a:xfrm>
        </p:grpSpPr>
        <p:grpSp>
          <p:nvGrpSpPr>
            <p:cNvPr id="3" name="Group 51"/>
            <p:cNvGrpSpPr>
              <a:grpSpLocks/>
            </p:cNvGrpSpPr>
            <p:nvPr/>
          </p:nvGrpSpPr>
          <p:grpSpPr bwMode="auto">
            <a:xfrm>
              <a:off x="4089205" y="360565"/>
              <a:ext cx="1524000" cy="2095500"/>
              <a:chOff x="895350" y="725487"/>
              <a:chExt cx="1143000" cy="1752600"/>
            </a:xfrm>
          </p:grpSpPr>
          <p:sp>
            <p:nvSpPr>
              <p:cNvPr id="32809" name="Rectangle 19"/>
              <p:cNvSpPr>
                <a:spLocks noChangeArrowheads="1"/>
              </p:cNvSpPr>
              <p:nvPr/>
            </p:nvSpPr>
            <p:spPr bwMode="auto">
              <a:xfrm>
                <a:off x="1200150" y="1030287"/>
                <a:ext cx="685800" cy="533400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2810" name="Line 20"/>
              <p:cNvSpPr>
                <a:spLocks noChangeShapeType="1"/>
              </p:cNvSpPr>
              <p:nvPr/>
            </p:nvSpPr>
            <p:spPr bwMode="auto">
              <a:xfrm flipV="1">
                <a:off x="1123950" y="14112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1" name="Line 21"/>
              <p:cNvSpPr>
                <a:spLocks noChangeShapeType="1"/>
              </p:cNvSpPr>
              <p:nvPr/>
            </p:nvSpPr>
            <p:spPr bwMode="auto">
              <a:xfrm flipV="1">
                <a:off x="1123950" y="12588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2" name="Line 22"/>
              <p:cNvSpPr>
                <a:spLocks noChangeShapeType="1"/>
              </p:cNvSpPr>
              <p:nvPr/>
            </p:nvSpPr>
            <p:spPr bwMode="auto">
              <a:xfrm flipV="1">
                <a:off x="1123950" y="11064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3" name="Rectangle 23"/>
              <p:cNvSpPr>
                <a:spLocks noChangeArrowheads="1"/>
              </p:cNvSpPr>
              <p:nvPr/>
            </p:nvSpPr>
            <p:spPr bwMode="auto">
              <a:xfrm>
                <a:off x="1200150" y="1944687"/>
                <a:ext cx="685800" cy="533400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2814" name="Line 24"/>
              <p:cNvSpPr>
                <a:spLocks noChangeShapeType="1"/>
              </p:cNvSpPr>
              <p:nvPr/>
            </p:nvSpPr>
            <p:spPr bwMode="auto">
              <a:xfrm flipV="1">
                <a:off x="1123950" y="23256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5" name="Line 25"/>
              <p:cNvSpPr>
                <a:spLocks noChangeShapeType="1"/>
              </p:cNvSpPr>
              <p:nvPr/>
            </p:nvSpPr>
            <p:spPr bwMode="auto">
              <a:xfrm flipV="1">
                <a:off x="1123950" y="21732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6" name="Line 26"/>
              <p:cNvSpPr>
                <a:spLocks noChangeShapeType="1"/>
              </p:cNvSpPr>
              <p:nvPr/>
            </p:nvSpPr>
            <p:spPr bwMode="auto">
              <a:xfrm flipV="1">
                <a:off x="1123950" y="20208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7" name="Line 27"/>
              <p:cNvSpPr>
                <a:spLocks noChangeShapeType="1"/>
              </p:cNvSpPr>
              <p:nvPr/>
            </p:nvSpPr>
            <p:spPr bwMode="auto">
              <a:xfrm flipV="1">
                <a:off x="12763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8" name="Line 28"/>
              <p:cNvSpPr>
                <a:spLocks noChangeShapeType="1"/>
              </p:cNvSpPr>
              <p:nvPr/>
            </p:nvSpPr>
            <p:spPr bwMode="auto">
              <a:xfrm flipV="1">
                <a:off x="14287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9" name="Line 29"/>
              <p:cNvSpPr>
                <a:spLocks noChangeShapeType="1"/>
              </p:cNvSpPr>
              <p:nvPr/>
            </p:nvSpPr>
            <p:spPr bwMode="auto">
              <a:xfrm flipV="1">
                <a:off x="15811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0" name="Line 30"/>
              <p:cNvSpPr>
                <a:spLocks noChangeShapeType="1"/>
              </p:cNvSpPr>
              <p:nvPr/>
            </p:nvSpPr>
            <p:spPr bwMode="auto">
              <a:xfrm flipV="1">
                <a:off x="17335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1" name="Text Box 32"/>
              <p:cNvSpPr txBox="1">
                <a:spLocks noChangeArrowheads="1"/>
              </p:cNvSpPr>
              <p:nvPr/>
            </p:nvSpPr>
            <p:spPr bwMode="auto">
              <a:xfrm>
                <a:off x="971550" y="725487"/>
                <a:ext cx="10668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/>
                  <a:t>side view</a:t>
                </a:r>
              </a:p>
            </p:txBody>
          </p:sp>
        </p:grpSp>
        <p:sp>
          <p:nvSpPr>
            <p:cNvPr id="32774" name="Rectangle 33"/>
            <p:cNvSpPr>
              <a:spLocks noChangeArrowheads="1"/>
            </p:cNvSpPr>
            <p:nvPr/>
          </p:nvSpPr>
          <p:spPr bwMode="auto">
            <a:xfrm>
              <a:off x="6146605" y="855865"/>
              <a:ext cx="1562100" cy="1676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2775" name="Line 35"/>
            <p:cNvSpPr>
              <a:spLocks noChangeShapeType="1"/>
            </p:cNvSpPr>
            <p:nvPr/>
          </p:nvSpPr>
          <p:spPr bwMode="auto">
            <a:xfrm flipV="1">
              <a:off x="6984805" y="1351165"/>
              <a:ext cx="325438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2776" name="Object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5805" y="855865"/>
              <a:ext cx="317500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7" name="Object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9105" y="1465465"/>
              <a:ext cx="317500" cy="393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8" name="Text Box 38"/>
            <p:cNvSpPr txBox="1">
              <a:spLocks noChangeArrowheads="1"/>
            </p:cNvSpPr>
            <p:nvPr/>
          </p:nvSpPr>
          <p:spPr bwMode="auto">
            <a:xfrm>
              <a:off x="6146605" y="474865"/>
              <a:ext cx="1204913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top view</a:t>
              </a:r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6413305" y="1198765"/>
              <a:ext cx="1096963" cy="1096963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4660705" y="1541665"/>
              <a:ext cx="609600" cy="76200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5" name="Straight Arrow Connector 54"/>
            <p:cNvCxnSpPr>
              <a:stCxn id="51" idx="5"/>
            </p:cNvCxnSpPr>
            <p:nvPr/>
          </p:nvCxnSpPr>
          <p:spPr>
            <a:xfrm rot="5400000">
              <a:off x="7235630" y="2113165"/>
              <a:ext cx="92075" cy="136525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51" idx="1"/>
            </p:cNvCxnSpPr>
            <p:nvPr/>
          </p:nvCxnSpPr>
          <p:spPr>
            <a:xfrm rot="5400000" flipH="1" flipV="1">
              <a:off x="6603805" y="1206703"/>
              <a:ext cx="122238" cy="182562"/>
            </a:xfrm>
            <a:prstGeom prst="straightConnector1">
              <a:avLst/>
            </a:prstGeom>
            <a:ln w="2540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796" name="Object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9205" y="1362278"/>
              <a:ext cx="37465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1380" name="Picture 4" descr="File:Cyclotron paten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2895600"/>
            <a:ext cx="4149570" cy="2240768"/>
          </a:xfrm>
          <a:prstGeom prst="rect">
            <a:avLst/>
          </a:prstGeom>
          <a:noFill/>
        </p:spPr>
      </p:pic>
      <p:graphicFrame>
        <p:nvGraphicFramePr>
          <p:cNvPr id="10138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0246648"/>
              </p:ext>
            </p:extLst>
          </p:nvPr>
        </p:nvGraphicFramePr>
        <p:xfrm>
          <a:off x="762000" y="5791200"/>
          <a:ext cx="276756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96" name="Equation" r:id="rId7" imgW="1473200" imgH="203200" progId="Equation.DSMT4">
                  <p:embed/>
                </p:oleObj>
              </mc:Choice>
              <mc:Fallback>
                <p:oleObj name="Equation" r:id="rId7" imgW="14732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791200"/>
                        <a:ext cx="2767563" cy="381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191000" y="2514600"/>
            <a:ext cx="2688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“</a:t>
            </a:r>
            <a:r>
              <a:rPr lang="en-US" sz="1600" dirty="0" smtClean="0">
                <a:latin typeface="+mn-lt"/>
              </a:rPr>
              <a:t>Cyclotron Frequency”</a:t>
            </a:r>
            <a:endParaRPr lang="en-US" sz="1600" dirty="0">
              <a:latin typeface="+mn-lt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3657600" y="2895600"/>
            <a:ext cx="762000" cy="914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08821" y="5449518"/>
            <a:ext cx="2688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For a proton: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/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i.e. “RF” range</a:t>
            </a:r>
            <a:endParaRPr lang="en-US" sz="2000" dirty="0"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19600" y="5257800"/>
            <a:ext cx="4419600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Accelerating “DEES”: by applying a voltage which oscillates at </a:t>
            </a:r>
            <a:r>
              <a:rPr lang="en-US" sz="1400" i="1" dirty="0" smtClean="0">
                <a:latin typeface="+mn-lt"/>
              </a:rPr>
              <a:t>f</a:t>
            </a:r>
            <a:r>
              <a:rPr lang="en-US" sz="1400" i="1" baseline="-25000" dirty="0" smtClean="0">
                <a:latin typeface="+mn-lt"/>
              </a:rPr>
              <a:t>c</a:t>
            </a:r>
            <a:r>
              <a:rPr lang="en-US" sz="1400" dirty="0" smtClean="0">
                <a:latin typeface="+mn-lt"/>
              </a:rPr>
              <a:t>, we can accelerator the particle a little bit each time around, allowing us to get to high energies with a relatively small voltage.</a:t>
            </a:r>
            <a:endParaRPr lang="en-US" sz="1400" dirty="0">
              <a:latin typeface="+mn-lt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6248402" y="4953000"/>
            <a:ext cx="228598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648200" y="762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would not work for electrons!</a:t>
            </a:r>
          </a:p>
        </p:txBody>
      </p:sp>
      <p:sp>
        <p:nvSpPr>
          <p:cNvPr id="5" name="Freeform 4"/>
          <p:cNvSpPr/>
          <p:nvPr/>
        </p:nvSpPr>
        <p:spPr>
          <a:xfrm>
            <a:off x="3809999" y="360804"/>
            <a:ext cx="1082193" cy="1868495"/>
          </a:xfrm>
          <a:custGeom>
            <a:avLst/>
            <a:gdLst>
              <a:gd name="connsiteX0" fmla="*/ 1053481 w 1073402"/>
              <a:gd name="connsiteY0" fmla="*/ 0 h 432966"/>
              <a:gd name="connsiteX1" fmla="*/ 966894 w 1073402"/>
              <a:gd name="connsiteY1" fmla="*/ 339157 h 432966"/>
              <a:gd name="connsiteX2" fmla="*/ 230900 w 1073402"/>
              <a:gd name="connsiteY2" fmla="*/ 375237 h 432966"/>
              <a:gd name="connsiteX3" fmla="*/ 0 w 1073402"/>
              <a:gd name="connsiteY3" fmla="*/ 432966 h 432966"/>
              <a:gd name="connsiteX0" fmla="*/ 1183362 w 1187834"/>
              <a:gd name="connsiteY0" fmla="*/ 0 h 454614"/>
              <a:gd name="connsiteX1" fmla="*/ 966894 w 1187834"/>
              <a:gd name="connsiteY1" fmla="*/ 360805 h 454614"/>
              <a:gd name="connsiteX2" fmla="*/ 230900 w 1187834"/>
              <a:gd name="connsiteY2" fmla="*/ 396885 h 454614"/>
              <a:gd name="connsiteX3" fmla="*/ 0 w 1187834"/>
              <a:gd name="connsiteY3" fmla="*/ 454614 h 454614"/>
              <a:gd name="connsiteX0" fmla="*/ 1183362 w 1183362"/>
              <a:gd name="connsiteY0" fmla="*/ 0 h 454614"/>
              <a:gd name="connsiteX1" fmla="*/ 966894 w 1183362"/>
              <a:gd name="connsiteY1" fmla="*/ 360805 h 454614"/>
              <a:gd name="connsiteX2" fmla="*/ 230900 w 1183362"/>
              <a:gd name="connsiteY2" fmla="*/ 396885 h 454614"/>
              <a:gd name="connsiteX3" fmla="*/ 0 w 1183362"/>
              <a:gd name="connsiteY3" fmla="*/ 454614 h 454614"/>
              <a:gd name="connsiteX0" fmla="*/ 1965796 w 1965796"/>
              <a:gd name="connsiteY0" fmla="*/ 0 h 441225"/>
              <a:gd name="connsiteX1" fmla="*/ 1749328 w 1965796"/>
              <a:gd name="connsiteY1" fmla="*/ 360805 h 441225"/>
              <a:gd name="connsiteX2" fmla="*/ 1013334 w 1965796"/>
              <a:gd name="connsiteY2" fmla="*/ 396885 h 441225"/>
              <a:gd name="connsiteX3" fmla="*/ 0 w 1965796"/>
              <a:gd name="connsiteY3" fmla="*/ 441225 h 441225"/>
              <a:gd name="connsiteX0" fmla="*/ 1965796 w 1965796"/>
              <a:gd name="connsiteY0" fmla="*/ 0 h 441225"/>
              <a:gd name="connsiteX1" fmla="*/ 1749328 w 1965796"/>
              <a:gd name="connsiteY1" fmla="*/ 360805 h 441225"/>
              <a:gd name="connsiteX2" fmla="*/ 1024674 w 1965796"/>
              <a:gd name="connsiteY2" fmla="*/ 412952 h 441225"/>
              <a:gd name="connsiteX3" fmla="*/ 0 w 1965796"/>
              <a:gd name="connsiteY3" fmla="*/ 441225 h 441225"/>
              <a:gd name="connsiteX0" fmla="*/ 1965796 w 1965796"/>
              <a:gd name="connsiteY0" fmla="*/ 0 h 441225"/>
              <a:gd name="connsiteX1" fmla="*/ 1749328 w 1965796"/>
              <a:gd name="connsiteY1" fmla="*/ 360805 h 441225"/>
              <a:gd name="connsiteX2" fmla="*/ 1024674 w 1965796"/>
              <a:gd name="connsiteY2" fmla="*/ 412952 h 441225"/>
              <a:gd name="connsiteX3" fmla="*/ 0 w 1965796"/>
              <a:gd name="connsiteY3" fmla="*/ 441225 h 441225"/>
              <a:gd name="connsiteX0" fmla="*/ 1965796 w 1965796"/>
              <a:gd name="connsiteY0" fmla="*/ 0 h 441225"/>
              <a:gd name="connsiteX1" fmla="*/ 1749328 w 1965796"/>
              <a:gd name="connsiteY1" fmla="*/ 360805 h 441225"/>
              <a:gd name="connsiteX2" fmla="*/ 1024674 w 1965796"/>
              <a:gd name="connsiteY2" fmla="*/ 412952 h 441225"/>
              <a:gd name="connsiteX3" fmla="*/ 0 w 1965796"/>
              <a:gd name="connsiteY3" fmla="*/ 441225 h 44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5796" h="441225">
                <a:moveTo>
                  <a:pt x="1965796" y="0"/>
                </a:moveTo>
                <a:cubicBezTo>
                  <a:pt x="1933326" y="138309"/>
                  <a:pt x="1906182" y="291980"/>
                  <a:pt x="1749328" y="360805"/>
                </a:cubicBezTo>
                <a:cubicBezTo>
                  <a:pt x="1592474" y="429630"/>
                  <a:pt x="1208502" y="410706"/>
                  <a:pt x="1024674" y="412952"/>
                </a:cubicBezTo>
                <a:cubicBezTo>
                  <a:pt x="863525" y="412520"/>
                  <a:pt x="37281" y="431604"/>
                  <a:pt x="0" y="441225"/>
                </a:cubicBezTo>
              </a:path>
            </a:pathLst>
          </a:cu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685800" y="6291263"/>
            <a:ext cx="2931544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>
              <a:latin typeface="+mn-lt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3168C-16D6-42A2-AF6D-3D5C06C9F0F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817209"/>
              </p:ext>
            </p:extLst>
          </p:nvPr>
        </p:nvGraphicFramePr>
        <p:xfrm>
          <a:off x="520700" y="1765300"/>
          <a:ext cx="3440113" cy="355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97" name="Equation" r:id="rId9" imgW="1714500" imgH="1778000" progId="Equation.DSMT4">
                  <p:embed/>
                </p:oleObj>
              </mc:Choice>
              <mc:Fallback>
                <p:oleObj name="Equation" r:id="rId9" imgW="1714500" imgH="177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700" y="1765300"/>
                        <a:ext cx="3440113" cy="355917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666656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  <p:bldP spid="33" grpId="0"/>
      <p:bldP spid="36" grpId="0"/>
      <p:bldP spid="37" grpId="0" animBg="1"/>
      <p:bldP spid="4" grpId="0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190500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Round and Round We Go: the First Cyclotrons</a:t>
            </a:r>
            <a:endParaRPr lang="en-US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29100" y="1066800"/>
            <a:ext cx="2667000" cy="1819275"/>
          </a:xfrm>
        </p:spPr>
        <p:txBody>
          <a:bodyPr/>
          <a:lstStyle/>
          <a:p>
            <a:r>
              <a:rPr lang="en-US" sz="2000" dirty="0" smtClean="0"/>
              <a:t>~1930 (Berkeley)</a:t>
            </a:r>
          </a:p>
          <a:p>
            <a:pPr lvl="1"/>
            <a:r>
              <a:rPr lang="en-US" sz="1800" dirty="0" smtClean="0"/>
              <a:t>Lawrence and Livingston</a:t>
            </a:r>
          </a:p>
          <a:p>
            <a:pPr lvl="1"/>
            <a:r>
              <a:rPr lang="en-US" sz="1800" dirty="0" smtClean="0"/>
              <a:t>K=80 </a:t>
            </a:r>
            <a:r>
              <a:rPr lang="en-US" sz="1800" dirty="0" err="1"/>
              <a:t>k</a:t>
            </a:r>
            <a:r>
              <a:rPr lang="en-US" sz="1800" dirty="0" err="1" smtClean="0"/>
              <a:t>eV</a:t>
            </a:r>
            <a:endParaRPr lang="en-US" sz="1800" dirty="0" smtClean="0"/>
          </a:p>
          <a:p>
            <a:pPr lvl="1"/>
            <a:r>
              <a:rPr lang="en-US" sz="1800" dirty="0" smtClean="0"/>
              <a:t>Fit in your hand</a:t>
            </a:r>
          </a:p>
        </p:txBody>
      </p:sp>
      <p:pic>
        <p:nvPicPr>
          <p:cNvPr id="28676" name="Picture 4" descr="Cycl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762000"/>
            <a:ext cx="2646363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Cycl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3863" y="3306763"/>
            <a:ext cx="40640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569913" y="4381500"/>
            <a:ext cx="3276600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dirty="0">
                <a:latin typeface="+mn-lt"/>
              </a:rPr>
              <a:t>1935 - 60” Cyclotron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Lawrence, et al. (LBL)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~19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MeV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(D</a:t>
            </a:r>
            <a:r>
              <a:rPr lang="en-US" sz="400" dirty="0">
                <a:solidFill>
                  <a:schemeClr val="accent2"/>
                </a:solidFill>
                <a:latin typeface="+mn-lt"/>
              </a:rPr>
              <a:t>2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)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Prototype </a:t>
            </a:r>
            <a:r>
              <a:rPr lang="en-US" sz="1800" dirty="0">
                <a:solidFill>
                  <a:schemeClr val="accent2"/>
                </a:solidFill>
                <a:latin typeface="+mn-lt"/>
              </a:rPr>
              <a:t>for many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072" y="762000"/>
            <a:ext cx="1621910" cy="22098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6553200" y="2514600"/>
            <a:ext cx="990600" cy="76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98629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  <p:bldP spid="2867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Onward and Upward!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378804" cy="4262775"/>
          </a:xfrm>
        </p:spPr>
        <p:txBody>
          <a:bodyPr/>
          <a:lstStyle/>
          <a:p>
            <a:r>
              <a:rPr lang="en-US" sz="1800" dirty="0" smtClean="0"/>
              <a:t>Cyclotrons were limited by three problems</a:t>
            </a:r>
          </a:p>
          <a:p>
            <a:pPr lvl="1"/>
            <a:r>
              <a:rPr lang="en-US" sz="1600" dirty="0" smtClean="0"/>
              <a:t>Constant frequency breaks down at ~10% speed of light</a:t>
            </a:r>
          </a:p>
          <a:p>
            <a:pPr lvl="2"/>
            <a:r>
              <a:rPr lang="en-US" sz="1600" dirty="0" smtClean="0"/>
              <a:t>Solved with variable frequency “</a:t>
            </a:r>
            <a:r>
              <a:rPr lang="en-US" sz="1600" dirty="0" err="1" smtClean="0"/>
              <a:t>synchro</a:t>
            </a:r>
            <a:r>
              <a:rPr lang="en-US" sz="1600" dirty="0" smtClean="0"/>
              <a:t>-cyclotrons” </a:t>
            </a:r>
            <a:br>
              <a:rPr lang="en-US" sz="1600" dirty="0" smtClean="0"/>
            </a:br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1600" dirty="0" smtClean="0"/>
              <a:t>phase stability (more about this later)</a:t>
            </a:r>
          </a:p>
          <a:p>
            <a:pPr lvl="1"/>
            <a:r>
              <a:rPr lang="en-US" sz="1600" dirty="0" smtClean="0"/>
              <a:t>As energy goes up, magnet gets huge</a:t>
            </a:r>
          </a:p>
          <a:p>
            <a:pPr lvl="1"/>
            <a:r>
              <a:rPr lang="en-US" sz="1600" dirty="0" smtClean="0"/>
              <a:t>Beams are not well focused and get larger with energy</a:t>
            </a:r>
          </a:p>
          <a:p>
            <a:r>
              <a:rPr lang="en-US" sz="1800" dirty="0" smtClean="0"/>
              <a:t>Two major advances allowed accelerators to go beyond the energies and intensities possible at cyclotrons</a:t>
            </a:r>
          </a:p>
          <a:p>
            <a:pPr lvl="1"/>
            <a:r>
              <a:rPr lang="en-US" sz="1600" dirty="0" smtClean="0"/>
              <a:t>“Synchrotron” – in which the magnetic field is increased as the energy increases (proportional to momentum), such that particles continue to follow the same path .</a:t>
            </a:r>
          </a:p>
          <a:p>
            <a:pPr lvl="1"/>
            <a:r>
              <a:rPr lang="en-US" sz="1600" dirty="0" smtClean="0"/>
              <a:t>“Strong focusing” – a technique in which magnetic gradients (non-uniform fields) are used to focus particles and keep them in a smaller beam pipe than was possible with cyclotrons.</a:t>
            </a:r>
          </a:p>
          <a:p>
            <a:r>
              <a:rPr lang="en-US" sz="1800" dirty="0" smtClean="0"/>
              <a:t>Note: still plenty of uses for cyclotrons (simple, inexpensive, rapid cycling)</a:t>
            </a:r>
          </a:p>
          <a:p>
            <a:pPr lvl="1"/>
            <a:r>
              <a:rPr lang="en-US" sz="1600" dirty="0" smtClean="0"/>
              <a:t>Medical treatments</a:t>
            </a:r>
          </a:p>
          <a:p>
            <a:pPr lvl="1"/>
            <a:r>
              <a:rPr lang="en-US" sz="1600" dirty="0" smtClean="0"/>
              <a:t>Isotope production</a:t>
            </a:r>
          </a:p>
          <a:p>
            <a:pPr lvl="1"/>
            <a:r>
              <a:rPr lang="en-US" sz="1600" dirty="0" smtClean="0"/>
              <a:t>Nuclear physics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2204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1" y="0"/>
            <a:ext cx="7772400" cy="459509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Understanding Beam Motion: Beam “rigidity”</a:t>
            </a:r>
            <a:endParaRPr lang="en-US" dirty="0"/>
          </a:p>
        </p:txBody>
      </p:sp>
      <p:sp>
        <p:nvSpPr>
          <p:cNvPr id="32771" name="Rectangle 42"/>
          <p:cNvSpPr>
            <a:spLocks noGrp="1" noChangeArrowheads="1"/>
          </p:cNvSpPr>
          <p:nvPr>
            <p:ph type="body" sz="half" idx="1"/>
          </p:nvPr>
        </p:nvSpPr>
        <p:spPr>
          <a:xfrm>
            <a:off x="462665" y="625435"/>
            <a:ext cx="8449100" cy="336619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 smtClean="0"/>
              <a:t>The </a:t>
            </a:r>
            <a:r>
              <a:rPr lang="en-US" sz="1800" dirty="0" err="1" smtClean="0"/>
              <a:t>relativistically</a:t>
            </a:r>
            <a:r>
              <a:rPr lang="en-US" sz="1800" dirty="0" smtClean="0"/>
              <a:t> correct  form of Newton’s Laws for a particle in an electromagnetic field is:</a:t>
            </a:r>
          </a:p>
          <a:p>
            <a:pPr>
              <a:lnSpc>
                <a:spcPct val="90000"/>
              </a:lnSpc>
              <a:buNone/>
            </a:pPr>
            <a:endParaRPr lang="en-US" sz="1200" dirty="0"/>
          </a:p>
          <a:p>
            <a:pPr>
              <a:lnSpc>
                <a:spcPct val="90000"/>
              </a:lnSpc>
              <a:buNone/>
            </a:pPr>
            <a:endParaRPr lang="en-US" sz="1600" dirty="0" smtClean="0"/>
          </a:p>
          <a:p>
            <a:pPr>
              <a:lnSpc>
                <a:spcPct val="90000"/>
              </a:lnSpc>
            </a:pPr>
            <a:r>
              <a:rPr lang="en-US" sz="1800" dirty="0" smtClean="0"/>
              <a:t>A particle of unit charge in a uniform </a:t>
            </a:r>
            <a:br>
              <a:rPr lang="en-US" sz="1800" dirty="0" smtClean="0"/>
            </a:br>
            <a:r>
              <a:rPr lang="en-US" sz="1800" dirty="0" smtClean="0"/>
              <a:t>magnetic field will move in a circle </a:t>
            </a:r>
            <a:br>
              <a:rPr lang="en-US" sz="1800" dirty="0" smtClean="0"/>
            </a:br>
            <a:r>
              <a:rPr lang="en-US" sz="1800" dirty="0" smtClean="0"/>
              <a:t>of radius</a:t>
            </a:r>
          </a:p>
          <a:p>
            <a:pPr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endParaRPr lang="en-US" sz="1800" dirty="0" smtClean="0"/>
          </a:p>
        </p:txBody>
      </p:sp>
      <p:graphicFrame>
        <p:nvGraphicFramePr>
          <p:cNvPr id="19968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367709"/>
              </p:ext>
            </p:extLst>
          </p:nvPr>
        </p:nvGraphicFramePr>
        <p:xfrm>
          <a:off x="1905001" y="2438401"/>
          <a:ext cx="1676400" cy="2100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73" name="Equation" r:id="rId3" imgW="941400" imgH="1179360" progId="Equation.DSMT4">
                  <p:embed/>
                </p:oleObj>
              </mc:Choice>
              <mc:Fallback>
                <p:oleObj name="Equation" r:id="rId3" imgW="941400" imgH="11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1" y="2438401"/>
                        <a:ext cx="1676400" cy="210074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30"/>
          <p:cNvGrpSpPr/>
          <p:nvPr/>
        </p:nvGrpSpPr>
        <p:grpSpPr>
          <a:xfrm>
            <a:off x="5410200" y="1600200"/>
            <a:ext cx="3134493" cy="1935281"/>
            <a:chOff x="4089205" y="360565"/>
            <a:chExt cx="3619500" cy="2171700"/>
          </a:xfrm>
        </p:grpSpPr>
        <p:grpSp>
          <p:nvGrpSpPr>
            <p:cNvPr id="19" name="Group 51"/>
            <p:cNvGrpSpPr>
              <a:grpSpLocks/>
            </p:cNvGrpSpPr>
            <p:nvPr/>
          </p:nvGrpSpPr>
          <p:grpSpPr bwMode="auto">
            <a:xfrm>
              <a:off x="4089205" y="360565"/>
              <a:ext cx="1524000" cy="2095500"/>
              <a:chOff x="895350" y="725487"/>
              <a:chExt cx="1143000" cy="1752600"/>
            </a:xfrm>
          </p:grpSpPr>
          <p:sp>
            <p:nvSpPr>
              <p:cNvPr id="30" name="Rectangle 19"/>
              <p:cNvSpPr>
                <a:spLocks noChangeArrowheads="1"/>
              </p:cNvSpPr>
              <p:nvPr/>
            </p:nvSpPr>
            <p:spPr bwMode="auto">
              <a:xfrm>
                <a:off x="1200150" y="1030287"/>
                <a:ext cx="685800" cy="533400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Line 20"/>
              <p:cNvSpPr>
                <a:spLocks noChangeShapeType="1"/>
              </p:cNvSpPr>
              <p:nvPr/>
            </p:nvSpPr>
            <p:spPr bwMode="auto">
              <a:xfrm flipV="1">
                <a:off x="1123950" y="14112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21"/>
              <p:cNvSpPr>
                <a:spLocks noChangeShapeType="1"/>
              </p:cNvSpPr>
              <p:nvPr/>
            </p:nvSpPr>
            <p:spPr bwMode="auto">
              <a:xfrm flipV="1">
                <a:off x="1123950" y="12588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22"/>
              <p:cNvSpPr>
                <a:spLocks noChangeShapeType="1"/>
              </p:cNvSpPr>
              <p:nvPr/>
            </p:nvSpPr>
            <p:spPr bwMode="auto">
              <a:xfrm flipV="1">
                <a:off x="1123950" y="11064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Rectangle 23"/>
              <p:cNvSpPr>
                <a:spLocks noChangeArrowheads="1"/>
              </p:cNvSpPr>
              <p:nvPr/>
            </p:nvSpPr>
            <p:spPr bwMode="auto">
              <a:xfrm>
                <a:off x="1200150" y="1944687"/>
                <a:ext cx="685800" cy="533400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Line 24"/>
              <p:cNvSpPr>
                <a:spLocks noChangeShapeType="1"/>
              </p:cNvSpPr>
              <p:nvPr/>
            </p:nvSpPr>
            <p:spPr bwMode="auto">
              <a:xfrm flipV="1">
                <a:off x="1123950" y="23256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25"/>
              <p:cNvSpPr>
                <a:spLocks noChangeShapeType="1"/>
              </p:cNvSpPr>
              <p:nvPr/>
            </p:nvSpPr>
            <p:spPr bwMode="auto">
              <a:xfrm flipV="1">
                <a:off x="1123950" y="21732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26"/>
              <p:cNvSpPr>
                <a:spLocks noChangeShapeType="1"/>
              </p:cNvSpPr>
              <p:nvPr/>
            </p:nvSpPr>
            <p:spPr bwMode="auto">
              <a:xfrm flipV="1">
                <a:off x="1123950" y="2020887"/>
                <a:ext cx="8382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27"/>
              <p:cNvSpPr>
                <a:spLocks noChangeShapeType="1"/>
              </p:cNvSpPr>
              <p:nvPr/>
            </p:nvSpPr>
            <p:spPr bwMode="auto">
              <a:xfrm flipV="1">
                <a:off x="12763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28"/>
              <p:cNvSpPr>
                <a:spLocks noChangeShapeType="1"/>
              </p:cNvSpPr>
              <p:nvPr/>
            </p:nvSpPr>
            <p:spPr bwMode="auto">
              <a:xfrm flipV="1">
                <a:off x="14287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29"/>
              <p:cNvSpPr>
                <a:spLocks noChangeShapeType="1"/>
              </p:cNvSpPr>
              <p:nvPr/>
            </p:nvSpPr>
            <p:spPr bwMode="auto">
              <a:xfrm flipV="1">
                <a:off x="15811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30"/>
              <p:cNvSpPr>
                <a:spLocks noChangeShapeType="1"/>
              </p:cNvSpPr>
              <p:nvPr/>
            </p:nvSpPr>
            <p:spPr bwMode="auto">
              <a:xfrm flipV="1">
                <a:off x="1733550" y="1563687"/>
                <a:ext cx="0" cy="381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Text Box 32"/>
              <p:cNvSpPr txBox="1">
                <a:spLocks noChangeArrowheads="1"/>
              </p:cNvSpPr>
              <p:nvPr/>
            </p:nvSpPr>
            <p:spPr bwMode="auto">
              <a:xfrm>
                <a:off x="971550" y="725487"/>
                <a:ext cx="10668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/>
                  <a:t>side view</a:t>
                </a:r>
              </a:p>
            </p:txBody>
          </p:sp>
        </p:grpSp>
        <p:sp>
          <p:nvSpPr>
            <p:cNvPr id="20" name="Rectangle 33"/>
            <p:cNvSpPr>
              <a:spLocks noChangeArrowheads="1"/>
            </p:cNvSpPr>
            <p:nvPr/>
          </p:nvSpPr>
          <p:spPr bwMode="auto">
            <a:xfrm>
              <a:off x="6146605" y="855865"/>
              <a:ext cx="1562100" cy="167640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1" name="Line 35"/>
            <p:cNvSpPr>
              <a:spLocks noChangeShapeType="1"/>
            </p:cNvSpPr>
            <p:nvPr/>
          </p:nvSpPr>
          <p:spPr bwMode="auto">
            <a:xfrm flipV="1">
              <a:off x="6984805" y="1351165"/>
              <a:ext cx="325438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2" name="Object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5805" y="855865"/>
              <a:ext cx="317500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Object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9105" y="1465465"/>
              <a:ext cx="317500" cy="393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 Box 38"/>
            <p:cNvSpPr txBox="1">
              <a:spLocks noChangeArrowheads="1"/>
            </p:cNvSpPr>
            <p:nvPr/>
          </p:nvSpPr>
          <p:spPr bwMode="auto">
            <a:xfrm>
              <a:off x="6146605" y="474865"/>
              <a:ext cx="1204913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top view</a:t>
              </a:r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6413305" y="1198765"/>
              <a:ext cx="1096963" cy="1096963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660705" y="1541665"/>
              <a:ext cx="609600" cy="76200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7" name="Straight Arrow Connector 26"/>
            <p:cNvCxnSpPr>
              <a:stCxn id="25" idx="5"/>
            </p:cNvCxnSpPr>
            <p:nvPr/>
          </p:nvCxnSpPr>
          <p:spPr>
            <a:xfrm rot="5400000">
              <a:off x="7235630" y="2113165"/>
              <a:ext cx="92075" cy="136525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5" idx="1"/>
            </p:cNvCxnSpPr>
            <p:nvPr/>
          </p:nvCxnSpPr>
          <p:spPr>
            <a:xfrm rot="5400000" flipH="1" flipV="1">
              <a:off x="6603805" y="1206703"/>
              <a:ext cx="122238" cy="182562"/>
            </a:xfrm>
            <a:prstGeom prst="straightConnector1">
              <a:avLst/>
            </a:prstGeom>
            <a:ln w="2540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Object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9205" y="1362278"/>
              <a:ext cx="37465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5" name="Straight Arrow Connector 4"/>
          <p:cNvCxnSpPr/>
          <p:nvPr/>
        </p:nvCxnSpPr>
        <p:spPr>
          <a:xfrm>
            <a:off x="1447800" y="3505200"/>
            <a:ext cx="5334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19500" y="29718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constant for fixed energy!</a:t>
            </a:r>
          </a:p>
        </p:txBody>
      </p:sp>
      <p:cxnSp>
        <p:nvCxnSpPr>
          <p:cNvPr id="45" name="Straight Arrow Connector 44"/>
          <p:cNvCxnSpPr>
            <a:stCxn id="6" idx="1"/>
          </p:cNvCxnSpPr>
          <p:nvPr/>
        </p:nvCxnSpPr>
        <p:spPr>
          <a:xfrm flipH="1">
            <a:off x="3200400" y="3294966"/>
            <a:ext cx="419100" cy="21023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828800" y="3962400"/>
            <a:ext cx="914400" cy="533400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2819400" y="3886200"/>
            <a:ext cx="457200" cy="381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7200" y="3733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T-m</a:t>
            </a:r>
            <a:r>
              <a:rPr lang="en-US" sz="1800" baseline="30000" dirty="0" smtClean="0">
                <a:solidFill>
                  <a:srgbClr val="C00000"/>
                </a:solidFill>
                <a:latin typeface="+mn-lt"/>
              </a:rPr>
              <a:t>2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/s=V</a:t>
            </a:r>
          </a:p>
        </p:txBody>
      </p:sp>
      <p:cxnSp>
        <p:nvCxnSpPr>
          <p:cNvPr id="51" name="Straight Arrow Connector 50"/>
          <p:cNvCxnSpPr>
            <a:endCxn id="8" idx="2"/>
          </p:cNvCxnSpPr>
          <p:nvPr/>
        </p:nvCxnSpPr>
        <p:spPr>
          <a:xfrm>
            <a:off x="1524000" y="4038600"/>
            <a:ext cx="304800" cy="1905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733800" y="37338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units of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eV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in our usual convention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 flipH="1">
            <a:off x="3352800" y="3962400"/>
            <a:ext cx="304800" cy="76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6581628"/>
              </p:ext>
            </p:extLst>
          </p:nvPr>
        </p:nvGraphicFramePr>
        <p:xfrm>
          <a:off x="3048000" y="4648200"/>
          <a:ext cx="3951287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74" name="Equation" r:id="rId8" imgW="2111760" imgH="411120" progId="Equation.DSMT4">
                  <p:embed/>
                </p:oleObj>
              </mc:Choice>
              <mc:Fallback>
                <p:oleObj name="Equation" r:id="rId8" imgW="2111760" imgH="411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4648200"/>
                        <a:ext cx="3951287" cy="781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/>
          <p:cNvSpPr/>
          <p:nvPr/>
        </p:nvSpPr>
        <p:spPr>
          <a:xfrm>
            <a:off x="3048000" y="4648200"/>
            <a:ext cx="3962400" cy="838200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609600" y="46482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Beam “rigidity” = constant at a given momentum (even when </a:t>
            </a:r>
            <a:r>
              <a:rPr lang="en-US" sz="1800" i="1" dirty="0" smtClean="0">
                <a:solidFill>
                  <a:srgbClr val="C00000"/>
                </a:solidFill>
                <a:latin typeface="+mn-lt"/>
              </a:rPr>
              <a:t>B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=0!)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2590800" y="4876800"/>
            <a:ext cx="381000" cy="1143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162800" y="4724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Remember forever!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819400" y="5638800"/>
            <a:ext cx="617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If all magnetic fields are scaled with the momentum as particles accelerate, the trajectories remain the same </a:t>
            </a:r>
          </a:p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                 </a:t>
            </a:r>
            <a:r>
              <a:rPr lang="en-US" sz="1800" dirty="0" smtClean="0">
                <a:solidFill>
                  <a:srgbClr val="C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“synchrotron” [E. McMillan, 1945]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799" y="6248400"/>
            <a:ext cx="2591355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3168C-16D6-42A2-AF6D-3D5C06C9F0F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4255321"/>
              </p:ext>
            </p:extLst>
          </p:nvPr>
        </p:nvGraphicFramePr>
        <p:xfrm>
          <a:off x="3977738" y="940485"/>
          <a:ext cx="3917950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75" name="Equation" r:id="rId10" imgW="1905000" imgH="393700" progId="Equation.DSMT4">
                  <p:embed/>
                </p:oleObj>
              </mc:Choice>
              <mc:Fallback>
                <p:oleObj name="Equation" r:id="rId10" imgW="19050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7738" y="940485"/>
                        <a:ext cx="3917950" cy="8270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093672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uiExpand="1" build="p"/>
      <p:bldP spid="6" grpId="0"/>
      <p:bldP spid="8" grpId="0" animBg="1"/>
      <p:bldP spid="49" grpId="0" animBg="1"/>
      <p:bldP spid="9" grpId="0"/>
      <p:bldP spid="56" grpId="0"/>
      <p:bldP spid="52" grpId="0" animBg="1"/>
      <p:bldP spid="64" grpId="0"/>
      <p:bldP spid="55" grpId="0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this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3805575"/>
          </a:xfrm>
        </p:spPr>
        <p:txBody>
          <a:bodyPr/>
          <a:lstStyle/>
          <a:p>
            <a:r>
              <a:rPr lang="en-US" dirty="0" smtClean="0"/>
              <a:t>This talk will serve as an overview of accelerator physics and the history of accelerators</a:t>
            </a:r>
          </a:p>
          <a:p>
            <a:r>
              <a:rPr lang="en-US" dirty="0" smtClean="0"/>
              <a:t>The goal is to get everyone to a similar level in terms of the </a:t>
            </a:r>
            <a:r>
              <a:rPr lang="en-US" i="1" dirty="0" smtClean="0"/>
              <a:t>qualitative</a:t>
            </a:r>
            <a:r>
              <a:rPr lang="en-US" dirty="0" smtClean="0"/>
              <a:t> understanding of things like</a:t>
            </a:r>
          </a:p>
          <a:p>
            <a:pPr lvl="2"/>
            <a:r>
              <a:rPr lang="en-US" dirty="0" smtClean="0"/>
              <a:t>“Lattice”</a:t>
            </a:r>
          </a:p>
          <a:p>
            <a:pPr lvl="2"/>
            <a:r>
              <a:rPr lang="en-US" dirty="0" smtClean="0"/>
              <a:t>“Beta function”</a:t>
            </a:r>
          </a:p>
          <a:p>
            <a:pPr lvl="2"/>
            <a:r>
              <a:rPr lang="en-US" dirty="0" smtClean="0"/>
              <a:t>“Tune”</a:t>
            </a:r>
          </a:p>
          <a:p>
            <a:pPr lvl="2"/>
            <a:r>
              <a:rPr lang="en-US" dirty="0" smtClean="0"/>
              <a:t>“Emittance”</a:t>
            </a:r>
          </a:p>
          <a:p>
            <a:pPr lvl="2"/>
            <a:r>
              <a:rPr lang="en-US" dirty="0" smtClean="0"/>
              <a:t>“RF”</a:t>
            </a:r>
          </a:p>
          <a:p>
            <a:pPr lvl="2"/>
            <a:r>
              <a:rPr lang="en-US" dirty="0" err="1" smtClean="0"/>
              <a:t>etc</a:t>
            </a:r>
            <a:r>
              <a:rPr lang="en-US" dirty="0" smtClean="0"/>
              <a:t>…</a:t>
            </a:r>
          </a:p>
          <a:p>
            <a:r>
              <a:rPr lang="en-US" dirty="0" smtClean="0"/>
              <a:t>We’ll cover all of these in much greater detail in the days to come, so this will serve as a preview.</a:t>
            </a:r>
          </a:p>
          <a:p>
            <a:pPr lvl="1"/>
            <a:r>
              <a:rPr lang="en-US" dirty="0" smtClean="0"/>
              <a:t>Don’t worry if you don’t understand everything right away.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1654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Beam Parameters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503776" y="690226"/>
            <a:ext cx="8251825" cy="3937314"/>
          </a:xfrm>
        </p:spPr>
        <p:txBody>
          <a:bodyPr/>
          <a:lstStyle/>
          <a:p>
            <a:r>
              <a:rPr lang="en-US" dirty="0" smtClean="0"/>
              <a:t>Compare Fermilab LINAC (K=400 </a:t>
            </a:r>
            <a:r>
              <a:rPr lang="en-US" dirty="0"/>
              <a:t>M</a:t>
            </a:r>
            <a:r>
              <a:rPr lang="en-US" dirty="0" smtClean="0"/>
              <a:t>eV) to LHC (K=7000 </a:t>
            </a:r>
            <a:r>
              <a:rPr lang="en-US" dirty="0" err="1" smtClean="0"/>
              <a:t>GeV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 Fundamentals: Overview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575683"/>
              </p:ext>
            </p:extLst>
          </p:nvPr>
        </p:nvGraphicFramePr>
        <p:xfrm>
          <a:off x="1108177" y="1844781"/>
          <a:ext cx="6985235" cy="2855655"/>
        </p:xfrm>
        <a:graphic>
          <a:graphicData uri="http://schemas.openxmlformats.org/drawingml/2006/table">
            <a:tbl>
              <a:tblPr/>
              <a:tblGrid>
                <a:gridCol w="1382864"/>
                <a:gridCol w="1244380"/>
                <a:gridCol w="1555758"/>
                <a:gridCol w="1295265"/>
                <a:gridCol w="1506968"/>
              </a:tblGrid>
              <a:tr h="3172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Parameter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Symbol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Equation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Injection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Extraction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2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proton mass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 [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GeV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/c</a:t>
                      </a:r>
                      <a:r>
                        <a:rPr lang="en-US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]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0.938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2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kinetic energy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 [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GeV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]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2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energy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 [GeV]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1.3382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7000.938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2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momentum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 [GeV/c]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0.95426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7000.938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2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rel.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beta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β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0.713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0.999999991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2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rel. gamma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γ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1.426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7461.5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2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beta-gamma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βγ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1.017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7461.5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2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rigidity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  <a:r>
                        <a:rPr lang="el-G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ρ)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[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T-m]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23353.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9434243"/>
              </p:ext>
            </p:extLst>
          </p:nvPr>
        </p:nvGraphicFramePr>
        <p:xfrm>
          <a:off x="4186005" y="2801552"/>
          <a:ext cx="74676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84" name="Equation" r:id="rId3" imgW="520920" imgH="182520" progId="">
                  <p:embed/>
                </p:oleObj>
              </mc:Choice>
              <mc:Fallback>
                <p:oleObj name="Equation" r:id="rId3" imgW="520920" imgH="1825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6005" y="2801552"/>
                        <a:ext cx="746760" cy="26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692990"/>
              </p:ext>
            </p:extLst>
          </p:nvPr>
        </p:nvGraphicFramePr>
        <p:xfrm>
          <a:off x="4118080" y="3075478"/>
          <a:ext cx="8890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85" name="Equation" r:id="rId5" imgW="877680" imgH="347400" progId="">
                  <p:embed/>
                </p:oleObj>
              </mc:Choice>
              <mc:Fallback>
                <p:oleObj name="Equation" r:id="rId5" imgW="877680" imgH="347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8080" y="3075478"/>
                        <a:ext cx="8890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5904314"/>
              </p:ext>
            </p:extLst>
          </p:nvPr>
        </p:nvGraphicFramePr>
        <p:xfrm>
          <a:off x="4152342" y="3419827"/>
          <a:ext cx="749300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86" name="Equation" r:id="rId7" imgW="511920" imgH="219240" progId="">
                  <p:embed/>
                </p:oleObj>
              </mc:Choice>
              <mc:Fallback>
                <p:oleObj name="Equation" r:id="rId7" imgW="511920" imgH="2192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2342" y="3419827"/>
                        <a:ext cx="749300" cy="328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1195083"/>
              </p:ext>
            </p:extLst>
          </p:nvPr>
        </p:nvGraphicFramePr>
        <p:xfrm>
          <a:off x="4063442" y="3697640"/>
          <a:ext cx="857250" cy="32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87" name="Equation" r:id="rId9" imgW="585000" imgH="219240" progId="">
                  <p:embed/>
                </p:oleObj>
              </mc:Choice>
              <mc:Fallback>
                <p:oleObj name="Equation" r:id="rId9" imgW="585000" imgH="2192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3442" y="3697640"/>
                        <a:ext cx="857250" cy="328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4955456"/>
              </p:ext>
            </p:extLst>
          </p:nvPr>
        </p:nvGraphicFramePr>
        <p:xfrm>
          <a:off x="3795900" y="4368232"/>
          <a:ext cx="1423988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88" name="Equation" r:id="rId11" imgW="978120" imgH="191880" progId="">
                  <p:embed/>
                </p:oleObj>
              </mc:Choice>
              <mc:Fallback>
                <p:oleObj name="Equation" r:id="rId11" imgW="978120" imgH="1918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5900" y="4368232"/>
                        <a:ext cx="1423988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497569"/>
              </p:ext>
            </p:extLst>
          </p:nvPr>
        </p:nvGraphicFramePr>
        <p:xfrm>
          <a:off x="3985258" y="4029325"/>
          <a:ext cx="1093788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89" name="Equation" r:id="rId13" imgW="749520" imgH="228240" progId="Equation.DSMT4">
                  <p:embed/>
                </p:oleObj>
              </mc:Choice>
              <mc:Fallback>
                <p:oleObj name="Equation" r:id="rId13" imgW="749520" imgH="228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5258" y="4029325"/>
                        <a:ext cx="1093788" cy="347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5334000" y="4343400"/>
            <a:ext cx="2819400" cy="3810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05000" y="4953000"/>
            <a:ext cx="365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This would be the radius of curvature in a 1 T magnetic field </a:t>
            </a:r>
            <a:r>
              <a:rPr lang="en-US" sz="1400" i="1" dirty="0" smtClean="0">
                <a:solidFill>
                  <a:srgbClr val="C00000"/>
                </a:solidFill>
                <a:latin typeface="+mn-lt"/>
              </a:rPr>
              <a:t>or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 the field in Tesla needed to give a 1 m radius of curvature.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562600" y="4724400"/>
            <a:ext cx="22860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53074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Focusing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939080"/>
          </a:xfrm>
        </p:spPr>
        <p:txBody>
          <a:bodyPr/>
          <a:lstStyle/>
          <a:p>
            <a:r>
              <a:rPr lang="en-US" sz="2000" dirty="0" smtClean="0"/>
              <a:t>Cyclotrons relied on the fact that </a:t>
            </a:r>
            <a:br>
              <a:rPr lang="en-US" sz="2000" dirty="0" smtClean="0"/>
            </a:br>
            <a:r>
              <a:rPr lang="en-US" sz="2000" dirty="0" smtClean="0"/>
              <a:t>magnetic fields between two pole </a:t>
            </a:r>
            <a:br>
              <a:rPr lang="en-US" sz="2000" dirty="0" smtClean="0"/>
            </a:br>
            <a:r>
              <a:rPr lang="en-US" sz="2000" dirty="0" smtClean="0"/>
              <a:t>faces are never perfectly uniform.</a:t>
            </a:r>
          </a:p>
          <a:p>
            <a:r>
              <a:rPr lang="en-US" sz="2000" dirty="0" smtClean="0"/>
              <a:t>This prevents the particles from </a:t>
            </a:r>
            <a:br>
              <a:rPr lang="en-US" sz="2000" dirty="0" smtClean="0"/>
            </a:br>
            <a:r>
              <a:rPr lang="en-US" sz="2000" dirty="0" smtClean="0"/>
              <a:t>spiraling out of the pole gap.</a:t>
            </a:r>
          </a:p>
          <a:p>
            <a:r>
              <a:rPr lang="en-US" sz="2000" dirty="0" smtClean="0"/>
              <a:t>In early synchrotrons, radial field </a:t>
            </a:r>
            <a:br>
              <a:rPr lang="en-US" sz="2000" dirty="0" smtClean="0"/>
            </a:br>
            <a:r>
              <a:rPr lang="en-US" sz="2000" dirty="0" smtClean="0"/>
              <a:t>profiles were optimized to take advantage of this effect, but in </a:t>
            </a:r>
            <a:br>
              <a:rPr lang="en-US" sz="2000" dirty="0" smtClean="0"/>
            </a:br>
            <a:r>
              <a:rPr lang="en-US" sz="2000" dirty="0" smtClean="0"/>
              <a:t>any weak focused beams, </a:t>
            </a:r>
            <a:r>
              <a:rPr lang="en-US" sz="2000" i="1" dirty="0" smtClean="0"/>
              <a:t>the beam size grows with energy.</a:t>
            </a:r>
          </a:p>
          <a:p>
            <a:r>
              <a:rPr lang="en-US" sz="2000" dirty="0" smtClean="0"/>
              <a:t>The highest energy weak </a:t>
            </a:r>
            <a:br>
              <a:rPr lang="en-US" sz="2000" dirty="0" smtClean="0"/>
            </a:br>
            <a:r>
              <a:rPr lang="en-US" sz="2000" dirty="0" smtClean="0"/>
              <a:t>focusing accelerator was the </a:t>
            </a:r>
            <a:br>
              <a:rPr lang="en-US" sz="2000" dirty="0" smtClean="0"/>
            </a:br>
            <a:r>
              <a:rPr lang="en-US" sz="2000" dirty="0" smtClean="0"/>
              <a:t>Berkeley </a:t>
            </a:r>
            <a:r>
              <a:rPr lang="en-US" sz="2000" dirty="0" err="1" smtClean="0"/>
              <a:t>Bevatron</a:t>
            </a:r>
            <a:r>
              <a:rPr lang="en-US" sz="2000" dirty="0" smtClean="0"/>
              <a:t>, which had </a:t>
            </a:r>
            <a:br>
              <a:rPr lang="en-US" sz="2000" dirty="0" smtClean="0"/>
            </a:br>
            <a:r>
              <a:rPr lang="en-US" sz="2000" dirty="0" smtClean="0"/>
              <a:t>a kinetic energy of 6.2 </a:t>
            </a:r>
            <a:r>
              <a:rPr lang="en-US" sz="2000" dirty="0" err="1" smtClean="0"/>
              <a:t>GeV</a:t>
            </a:r>
            <a:endParaRPr lang="en-US" sz="2000" dirty="0" smtClean="0"/>
          </a:p>
          <a:p>
            <a:pPr lvl="1"/>
            <a:r>
              <a:rPr lang="en-US" sz="1600" dirty="0" smtClean="0"/>
              <a:t>High enough to make antiprotons</a:t>
            </a:r>
            <a:br>
              <a:rPr lang="en-US" sz="1600" dirty="0" smtClean="0"/>
            </a:br>
            <a:r>
              <a:rPr lang="en-US" sz="1600" dirty="0" smtClean="0"/>
              <a:t>(and win a Nobel Prize)</a:t>
            </a:r>
          </a:p>
          <a:p>
            <a:pPr lvl="1"/>
            <a:r>
              <a:rPr lang="en-US" sz="1600" dirty="0" smtClean="0"/>
              <a:t>It had an aperture 12”x48”!</a:t>
            </a:r>
            <a:endParaRPr lang="en-US" sz="1600" dirty="0"/>
          </a:p>
        </p:txBody>
      </p:sp>
      <p:pic>
        <p:nvPicPr>
          <p:cNvPr id="193538" name="Picture 2" descr="http://www.physics.rutgers.edu/cyclotron/images/12inchmagmeas/images/focusin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6178" y="279790"/>
            <a:ext cx="4297822" cy="2419515"/>
          </a:xfrm>
          <a:prstGeom prst="rect">
            <a:avLst/>
          </a:prstGeom>
          <a:noFill/>
        </p:spPr>
      </p:pic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1571" y="3544215"/>
            <a:ext cx="4802430" cy="249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3765495" y="4849986"/>
            <a:ext cx="3379640" cy="5760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8944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Focusing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4262775"/>
          </a:xfrm>
        </p:spPr>
        <p:txBody>
          <a:bodyPr/>
          <a:lstStyle/>
          <a:p>
            <a:r>
              <a:rPr lang="en-US" sz="2000" dirty="0" smtClean="0"/>
              <a:t>Strong focusing utilizes alternating magnetic gradients to precisely control the focusing of a beam of particles</a:t>
            </a:r>
          </a:p>
          <a:p>
            <a:pPr lvl="1"/>
            <a:r>
              <a:rPr lang="en-US" sz="1800" dirty="0" smtClean="0"/>
              <a:t>The principle was first developed in 1949  by Nicholas </a:t>
            </a:r>
            <a:r>
              <a:rPr lang="en-US" sz="1800" dirty="0" err="1" smtClean="0"/>
              <a:t>Christofilos</a:t>
            </a:r>
            <a:r>
              <a:rPr lang="en-US" sz="1800" dirty="0" smtClean="0"/>
              <a:t>, a Greek-American engineer, who was working for an elevator company in Athens at the time.</a:t>
            </a:r>
          </a:p>
          <a:p>
            <a:pPr lvl="1"/>
            <a:r>
              <a:rPr lang="en-US" sz="1800" dirty="0" smtClean="0"/>
              <a:t>Rather than publish the idea, he applied for a patent, and it went largely ignored.</a:t>
            </a:r>
          </a:p>
          <a:p>
            <a:pPr lvl="1"/>
            <a:r>
              <a:rPr lang="en-US" sz="1800" dirty="0" smtClean="0"/>
              <a:t>The idea was independently invented in 1952 by Courant, Livingston and Snyder, who later acknowledged the priority of </a:t>
            </a:r>
            <a:r>
              <a:rPr lang="en-US" sz="1800" dirty="0" err="1" smtClean="0"/>
              <a:t>Christophilos</a:t>
            </a:r>
            <a:r>
              <a:rPr lang="en-US" sz="1800" dirty="0" smtClean="0"/>
              <a:t>’ work.</a:t>
            </a:r>
          </a:p>
          <a:p>
            <a:pPr lvl="1"/>
            <a:r>
              <a:rPr lang="en-US" sz="1800" dirty="0" smtClean="0"/>
              <a:t>Courant and Snyder wrote a follow-up paper in 1958, which contains the vast majority of the accelerator physics concepts and formalism in use to this day!</a:t>
            </a:r>
          </a:p>
          <a:p>
            <a:r>
              <a:rPr lang="en-US" sz="2000" dirty="0" smtClean="0"/>
              <a:t>Although the technique was originally formulated in terms of magnetic gradients, it’s much easier to understand in terms of the separate functions of dipole and quadrupole magnets.</a:t>
            </a:r>
          </a:p>
          <a:p>
            <a:pPr marL="292100" lvl="1" indent="0">
              <a:buNone/>
            </a:pP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4404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Combined Function vs. Separated Function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 Fundamentals: Overview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609600"/>
            <a:ext cx="7772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Strong focusing was originally implemented by building magnets with non-parallel pole faces to introduce a linear magnetic gradient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43" b="16081"/>
          <a:stretch/>
        </p:blipFill>
        <p:spPr>
          <a:xfrm>
            <a:off x="685800" y="1371600"/>
            <a:ext cx="2488225" cy="194779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9931574"/>
              </p:ext>
            </p:extLst>
          </p:nvPr>
        </p:nvGraphicFramePr>
        <p:xfrm>
          <a:off x="3429000" y="1676400"/>
          <a:ext cx="1905000" cy="662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334" name="Equation" r:id="rId4" imgW="1152000" imgH="393120" progId="Equation.DSMT4">
                  <p:embed/>
                </p:oleObj>
              </mc:Choice>
              <mc:Fallback>
                <p:oleObj name="Equation" r:id="rId4" imgW="1152000" imgH="393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676400"/>
                        <a:ext cx="1905000" cy="6626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flipH="1">
            <a:off x="1954826" y="2057400"/>
            <a:ext cx="1474174" cy="304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2880" y="3299045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CERN PS (1959, 29 </a:t>
            </a:r>
            <a:r>
              <a:rPr lang="en-US" sz="14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)</a:t>
            </a:r>
          </a:p>
        </p:txBody>
      </p:sp>
      <p:pic>
        <p:nvPicPr>
          <p:cNvPr id="13" name="Picture 3" descr="quadlen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14478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77" b="12045"/>
          <a:stretch/>
        </p:blipFill>
        <p:spPr>
          <a:xfrm>
            <a:off x="5867400" y="1447800"/>
            <a:ext cx="926408" cy="109969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410200" y="17526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858000" y="17526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+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867400" y="2514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dipole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620000" y="25146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quadrupole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50228" y="3619570"/>
            <a:ext cx="86282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Later synchrotrons were built with physically separate dipole and quadrupole magnets. </a:t>
            </a:r>
            <a:br>
              <a:rPr lang="en-US" sz="1600" dirty="0" smtClean="0">
                <a:solidFill>
                  <a:srgbClr val="C00000"/>
                </a:solidFill>
                <a:latin typeface="+mn-lt"/>
              </a:rPr>
            </a:b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The first “separated function” synchrotron was the Fermilab Main Ring (1972, 400 </a:t>
            </a:r>
            <a:r>
              <a:rPr lang="en-US" sz="16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)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620" y="4320580"/>
            <a:ext cx="3621985" cy="160594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80757" y="4462344"/>
            <a:ext cx="1012417" cy="99897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4" t="8634" r="13946" b="8165"/>
          <a:stretch/>
        </p:blipFill>
        <p:spPr>
          <a:xfrm>
            <a:off x="4965948" y="4562481"/>
            <a:ext cx="752620" cy="8336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2077" y="4444668"/>
            <a:ext cx="1048293" cy="1036104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114879" y="4720434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=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592517" y="4727153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+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924469" y="5455556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dipole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132763" y="5455557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quadrupole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602249" y="546685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Fermilab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46966" y="6096887"/>
            <a:ext cx="830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Strong focusing is also much easier to </a:t>
            </a:r>
            <a:r>
              <a:rPr lang="en-US" sz="1600" i="1" dirty="0" smtClean="0">
                <a:solidFill>
                  <a:srgbClr val="C00000"/>
                </a:solidFill>
                <a:latin typeface="+mn-lt"/>
              </a:rPr>
              <a:t>teach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 using separated functions, so we will…</a:t>
            </a:r>
          </a:p>
        </p:txBody>
      </p:sp>
    </p:spTree>
    <p:extLst>
      <p:ext uri="{BB962C8B-B14F-4D97-AF65-F5344CB8AC3E}">
        <p14:creationId xmlns:p14="http://schemas.microsoft.com/office/powerpoint/2010/main" val="110188643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41" grpId="0"/>
      <p:bldP spid="42" grpId="0"/>
      <p:bldP spid="45" grpId="0"/>
      <p:bldP spid="46" grpId="0"/>
      <p:bldP spid="47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62937" cy="441325"/>
          </a:xfrm>
        </p:spPr>
        <p:txBody>
          <a:bodyPr/>
          <a:lstStyle/>
          <a:p>
            <a:r>
              <a:rPr lang="en-US" dirty="0" smtClean="0"/>
              <a:t>Thin Lens Approximation and Magnetic “kick”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990600"/>
            <a:ext cx="8610600" cy="1668775"/>
          </a:xfrm>
        </p:spPr>
        <p:txBody>
          <a:bodyPr/>
          <a:lstStyle/>
          <a:p>
            <a:r>
              <a:rPr lang="en-US" sz="2000" dirty="0" smtClean="0"/>
              <a:t>If the path length through a </a:t>
            </a:r>
            <a:br>
              <a:rPr lang="en-US" sz="2000" dirty="0" smtClean="0"/>
            </a:br>
            <a:r>
              <a:rPr lang="en-US" sz="2000" dirty="0" smtClean="0"/>
              <a:t>transverse magnetic field is short </a:t>
            </a:r>
            <a:br>
              <a:rPr lang="en-US" sz="2000" dirty="0" smtClean="0"/>
            </a:br>
            <a:r>
              <a:rPr lang="en-US" sz="2000" dirty="0" smtClean="0"/>
              <a:t>compared to the bend radius of the particle, </a:t>
            </a:r>
            <a:br>
              <a:rPr lang="en-US" sz="2000" dirty="0" smtClean="0"/>
            </a:br>
            <a:r>
              <a:rPr lang="en-US" sz="2000" dirty="0" smtClean="0"/>
              <a:t>then we can think of the particle receiving a</a:t>
            </a:r>
            <a:br>
              <a:rPr lang="en-US" sz="2000" dirty="0" smtClean="0"/>
            </a:br>
            <a:r>
              <a:rPr lang="en-US" sz="2000" dirty="0" smtClean="0"/>
              <a:t>transverse “kick”, which is proportional to the integrated field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000" dirty="0" smtClean="0"/>
              <a:t>    and it will be bent through small angle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In this “thin lens approximation”, a </a:t>
            </a:r>
            <a:br>
              <a:rPr lang="en-US" sz="2000" dirty="0" smtClean="0"/>
            </a:br>
            <a:r>
              <a:rPr lang="en-US" sz="2000" dirty="0" smtClean="0"/>
              <a:t>dipole is the equivalent of a prism in </a:t>
            </a:r>
            <a:br>
              <a:rPr lang="en-US" sz="2000" dirty="0" smtClean="0"/>
            </a:br>
            <a:r>
              <a:rPr lang="en-US" sz="2000" dirty="0" smtClean="0"/>
              <a:t>classical optics.</a:t>
            </a:r>
            <a:endParaRPr lang="en-US" sz="1800" dirty="0" smtClean="0"/>
          </a:p>
        </p:txBody>
      </p:sp>
      <p:grpSp>
        <p:nvGrpSpPr>
          <p:cNvPr id="2" name="Group 8"/>
          <p:cNvGrpSpPr/>
          <p:nvPr/>
        </p:nvGrpSpPr>
        <p:grpSpPr>
          <a:xfrm>
            <a:off x="5105400" y="990600"/>
            <a:ext cx="3775255" cy="1382580"/>
            <a:chOff x="5410200" y="2514600"/>
            <a:chExt cx="3352800" cy="1201738"/>
          </a:xfrm>
        </p:grpSpPr>
        <p:grpSp>
          <p:nvGrpSpPr>
            <p:cNvPr id="3" name="Group 57"/>
            <p:cNvGrpSpPr>
              <a:grpSpLocks/>
            </p:cNvGrpSpPr>
            <p:nvPr/>
          </p:nvGrpSpPr>
          <p:grpSpPr bwMode="auto">
            <a:xfrm>
              <a:off x="5410200" y="2514600"/>
              <a:ext cx="3352800" cy="922338"/>
              <a:chOff x="5410200" y="2133600"/>
              <a:chExt cx="3352800" cy="922338"/>
            </a:xfrm>
          </p:grpSpPr>
          <p:sp>
            <p:nvSpPr>
              <p:cNvPr id="15" name="Rectangle 45"/>
              <p:cNvSpPr>
                <a:spLocks noChangeArrowheads="1"/>
              </p:cNvSpPr>
              <p:nvPr/>
            </p:nvSpPr>
            <p:spPr bwMode="auto">
              <a:xfrm>
                <a:off x="6705600" y="2133600"/>
                <a:ext cx="762000" cy="685800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46"/>
              <p:cNvSpPr>
                <a:spLocks/>
              </p:cNvSpPr>
              <p:nvPr/>
            </p:nvSpPr>
            <p:spPr bwMode="auto">
              <a:xfrm>
                <a:off x="5410200" y="2438400"/>
                <a:ext cx="3352800" cy="457200"/>
              </a:xfrm>
              <a:custGeom>
                <a:avLst/>
                <a:gdLst>
                  <a:gd name="T0" fmla="*/ 0 w 1776"/>
                  <a:gd name="T1" fmla="*/ 2147483647 h 680"/>
                  <a:gd name="T2" fmla="*/ 2147483647 w 1776"/>
                  <a:gd name="T3" fmla="*/ 2147483647 h 680"/>
                  <a:gd name="T4" fmla="*/ 2147483647 w 1776"/>
                  <a:gd name="T5" fmla="*/ 2147483647 h 680"/>
                  <a:gd name="T6" fmla="*/ 2147483647 w 1776"/>
                  <a:gd name="T7" fmla="*/ 2147483647 h 680"/>
                  <a:gd name="T8" fmla="*/ 2147483647 w 1776"/>
                  <a:gd name="T9" fmla="*/ 2147483647 h 680"/>
                  <a:gd name="T10" fmla="*/ 2147483647 w 1776"/>
                  <a:gd name="T11" fmla="*/ 2147483647 h 680"/>
                  <a:gd name="T12" fmla="*/ 2147483647 w 1776"/>
                  <a:gd name="T13" fmla="*/ 2147483647 h 6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76"/>
                  <a:gd name="T22" fmla="*/ 0 h 680"/>
                  <a:gd name="T23" fmla="*/ 1776 w 1776"/>
                  <a:gd name="T24" fmla="*/ 680 h 68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76" h="680">
                    <a:moveTo>
                      <a:pt x="0" y="8"/>
                    </a:moveTo>
                    <a:cubicBezTo>
                      <a:pt x="252" y="8"/>
                      <a:pt x="504" y="8"/>
                      <a:pt x="624" y="8"/>
                    </a:cubicBezTo>
                    <a:cubicBezTo>
                      <a:pt x="744" y="8"/>
                      <a:pt x="688" y="8"/>
                      <a:pt x="720" y="8"/>
                    </a:cubicBezTo>
                    <a:cubicBezTo>
                      <a:pt x="752" y="8"/>
                      <a:pt x="776" y="0"/>
                      <a:pt x="816" y="8"/>
                    </a:cubicBezTo>
                    <a:cubicBezTo>
                      <a:pt x="856" y="16"/>
                      <a:pt x="912" y="32"/>
                      <a:pt x="960" y="56"/>
                    </a:cubicBezTo>
                    <a:cubicBezTo>
                      <a:pt x="1008" y="80"/>
                      <a:pt x="968" y="48"/>
                      <a:pt x="1104" y="152"/>
                    </a:cubicBezTo>
                    <a:cubicBezTo>
                      <a:pt x="1240" y="256"/>
                      <a:pt x="1508" y="468"/>
                      <a:pt x="1776" y="68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48"/>
              <p:cNvSpPr>
                <a:spLocks noChangeShapeType="1"/>
              </p:cNvSpPr>
              <p:nvPr/>
            </p:nvSpPr>
            <p:spPr bwMode="auto">
              <a:xfrm>
                <a:off x="6400800" y="2438400"/>
                <a:ext cx="2362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51"/>
              <p:cNvSpPr>
                <a:spLocks noChangeShapeType="1"/>
              </p:cNvSpPr>
              <p:nvPr/>
            </p:nvSpPr>
            <p:spPr bwMode="auto">
              <a:xfrm>
                <a:off x="6705600" y="2979738"/>
                <a:ext cx="762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52"/>
              <p:cNvSpPr>
                <a:spLocks noChangeShapeType="1"/>
              </p:cNvSpPr>
              <p:nvPr/>
            </p:nvSpPr>
            <p:spPr bwMode="auto">
              <a:xfrm>
                <a:off x="6705600" y="2903538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53"/>
              <p:cNvSpPr>
                <a:spLocks noChangeShapeType="1"/>
              </p:cNvSpPr>
              <p:nvPr/>
            </p:nvSpPr>
            <p:spPr bwMode="auto">
              <a:xfrm>
                <a:off x="7467600" y="2903538"/>
                <a:ext cx="0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1" name="Object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0875" y="3363913"/>
              <a:ext cx="176213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Object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2895600"/>
              <a:ext cx="28098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Object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8638" y="2808288"/>
              <a:ext cx="442912" cy="328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Object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588" y="2527300"/>
              <a:ext cx="279400" cy="303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618708"/>
              </p:ext>
            </p:extLst>
          </p:nvPr>
        </p:nvGraphicFramePr>
        <p:xfrm>
          <a:off x="5545655" y="3619500"/>
          <a:ext cx="2835275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7" name="Equation" r:id="rId7" imgW="1066524" imgH="418893" progId="Equation.3">
                  <p:embed/>
                </p:oleObj>
              </mc:Choice>
              <mc:Fallback>
                <p:oleObj name="Equation" r:id="rId7" imgW="1066524" imgH="41889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5655" y="3619500"/>
                        <a:ext cx="2835275" cy="111442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17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4134577"/>
              </p:ext>
            </p:extLst>
          </p:nvPr>
        </p:nvGraphicFramePr>
        <p:xfrm>
          <a:off x="2133600" y="2819400"/>
          <a:ext cx="4800625" cy="595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8" name="Equation" r:id="rId9" imgW="1739510" imgH="216061" progId="Equation.DSMT4">
                  <p:embed/>
                </p:oleObj>
              </mc:Choice>
              <mc:Fallback>
                <p:oleObj name="Equation" r:id="rId9" imgW="1739510" imgH="21606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2819400"/>
                        <a:ext cx="4800625" cy="59513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22"/>
          <p:cNvGrpSpPr/>
          <p:nvPr/>
        </p:nvGrpSpPr>
        <p:grpSpPr>
          <a:xfrm>
            <a:off x="5351212" y="4963675"/>
            <a:ext cx="3352800" cy="1092200"/>
            <a:chOff x="5340350" y="3795713"/>
            <a:chExt cx="3352800" cy="1092200"/>
          </a:xfrm>
        </p:grpSpPr>
        <p:grpSp>
          <p:nvGrpSpPr>
            <p:cNvPr id="5" name="Group 58"/>
            <p:cNvGrpSpPr>
              <a:grpSpLocks/>
            </p:cNvGrpSpPr>
            <p:nvPr/>
          </p:nvGrpSpPr>
          <p:grpSpPr bwMode="auto">
            <a:xfrm>
              <a:off x="5340350" y="3795721"/>
              <a:ext cx="3352800" cy="1092192"/>
              <a:chOff x="5340350" y="3414721"/>
              <a:chExt cx="3352800" cy="1092192"/>
            </a:xfrm>
          </p:grpSpPr>
          <p:sp>
            <p:nvSpPr>
              <p:cNvPr id="26" name="Freeform 63"/>
              <p:cNvSpPr>
                <a:spLocks/>
              </p:cNvSpPr>
              <p:nvPr/>
            </p:nvSpPr>
            <p:spPr bwMode="auto">
              <a:xfrm>
                <a:off x="5340350" y="4030663"/>
                <a:ext cx="3352800" cy="476250"/>
              </a:xfrm>
              <a:custGeom>
                <a:avLst/>
                <a:gdLst>
                  <a:gd name="T0" fmla="*/ 0 w 2112"/>
                  <a:gd name="T1" fmla="*/ 2147483647 h 300"/>
                  <a:gd name="T2" fmla="*/ 2147483647 w 2112"/>
                  <a:gd name="T3" fmla="*/ 2147483647 h 300"/>
                  <a:gd name="T4" fmla="*/ 2147483647 w 2112"/>
                  <a:gd name="T5" fmla="*/ 2147483647 h 300"/>
                  <a:gd name="T6" fmla="*/ 2147483647 w 2112"/>
                  <a:gd name="T7" fmla="*/ 2147483647 h 300"/>
                  <a:gd name="T8" fmla="*/ 2147483647 w 2112"/>
                  <a:gd name="T9" fmla="*/ 2147483647 h 300"/>
                  <a:gd name="T10" fmla="*/ 2147483647 w 2112"/>
                  <a:gd name="T11" fmla="*/ 2147483647 h 300"/>
                  <a:gd name="T12" fmla="*/ 2147483647 w 2112"/>
                  <a:gd name="T13" fmla="*/ 2147483647 h 3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12"/>
                  <a:gd name="T22" fmla="*/ 0 h 300"/>
                  <a:gd name="T23" fmla="*/ 2112 w 2112"/>
                  <a:gd name="T24" fmla="*/ 300 h 3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12" h="300">
                    <a:moveTo>
                      <a:pt x="0" y="15"/>
                    </a:moveTo>
                    <a:cubicBezTo>
                      <a:pt x="300" y="15"/>
                      <a:pt x="599" y="15"/>
                      <a:pt x="742" y="15"/>
                    </a:cubicBezTo>
                    <a:cubicBezTo>
                      <a:pt x="885" y="15"/>
                      <a:pt x="806" y="17"/>
                      <a:pt x="856" y="15"/>
                    </a:cubicBezTo>
                    <a:cubicBezTo>
                      <a:pt x="906" y="13"/>
                      <a:pt x="995" y="0"/>
                      <a:pt x="1043" y="3"/>
                    </a:cubicBezTo>
                    <a:cubicBezTo>
                      <a:pt x="1091" y="6"/>
                      <a:pt x="1097" y="24"/>
                      <a:pt x="1142" y="36"/>
                    </a:cubicBezTo>
                    <a:cubicBezTo>
                      <a:pt x="1187" y="48"/>
                      <a:pt x="1151" y="32"/>
                      <a:pt x="1313" y="76"/>
                    </a:cubicBezTo>
                    <a:cubicBezTo>
                      <a:pt x="1475" y="120"/>
                      <a:pt x="1793" y="210"/>
                      <a:pt x="2112" y="30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65"/>
              <p:cNvSpPr>
                <a:spLocks noChangeShapeType="1"/>
              </p:cNvSpPr>
              <p:nvPr/>
            </p:nvSpPr>
            <p:spPr bwMode="auto">
              <a:xfrm>
                <a:off x="6330950" y="4049713"/>
                <a:ext cx="2362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" name="Group 73"/>
              <p:cNvGrpSpPr>
                <a:grpSpLocks/>
              </p:cNvGrpSpPr>
              <p:nvPr/>
            </p:nvGrpSpPr>
            <p:grpSpPr bwMode="auto">
              <a:xfrm flipV="1">
                <a:off x="6858000" y="3414721"/>
                <a:ext cx="363538" cy="1052510"/>
                <a:chOff x="4206" y="2239"/>
                <a:chExt cx="283" cy="728"/>
              </a:xfrm>
            </p:grpSpPr>
            <p:sp>
              <p:nvSpPr>
                <p:cNvPr id="29" name="Line 70"/>
                <p:cNvSpPr>
                  <a:spLocks noChangeShapeType="1"/>
                </p:cNvSpPr>
                <p:nvPr/>
              </p:nvSpPr>
              <p:spPr bwMode="auto">
                <a:xfrm>
                  <a:off x="4217" y="2250"/>
                  <a:ext cx="141" cy="706"/>
                </a:xfrm>
                <a:prstGeom prst="line">
                  <a:avLst/>
                </a:prstGeom>
                <a:noFill/>
                <a:ln w="9525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4358" y="2250"/>
                  <a:ext cx="131" cy="717"/>
                </a:xfrm>
                <a:prstGeom prst="line">
                  <a:avLst/>
                </a:prstGeom>
                <a:noFill/>
                <a:ln w="9525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Line 72"/>
                <p:cNvSpPr>
                  <a:spLocks noChangeShapeType="1"/>
                </p:cNvSpPr>
                <p:nvPr/>
              </p:nvSpPr>
              <p:spPr bwMode="auto">
                <a:xfrm>
                  <a:off x="4206" y="2239"/>
                  <a:ext cx="272" cy="0"/>
                </a:xfrm>
                <a:prstGeom prst="line">
                  <a:avLst/>
                </a:prstGeom>
                <a:noFill/>
                <a:ln w="9525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25" name="Object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8788" y="4419600"/>
              <a:ext cx="442912" cy="328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4691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1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Quadrupole Magnets* as Lenses</a:t>
            </a:r>
            <a:endParaRPr lang="en-US" dirty="0"/>
          </a:p>
        </p:txBody>
      </p:sp>
      <p:sp>
        <p:nvSpPr>
          <p:cNvPr id="85" name="Content Placeholder 84"/>
          <p:cNvSpPr>
            <a:spLocks noGrp="1"/>
          </p:cNvSpPr>
          <p:nvPr>
            <p:ph sz="half" idx="1"/>
          </p:nvPr>
        </p:nvSpPr>
        <p:spPr>
          <a:xfrm>
            <a:off x="424260" y="3544216"/>
            <a:ext cx="8333885" cy="1027784"/>
          </a:xfrm>
        </p:spPr>
        <p:txBody>
          <a:bodyPr/>
          <a:lstStyle/>
          <a:p>
            <a:r>
              <a:rPr lang="en-US" sz="2000" dirty="0" smtClean="0"/>
              <a:t>A positive particle coming out of the page off center in the horizontal plane will experience a </a:t>
            </a:r>
            <a:r>
              <a:rPr lang="en-US" sz="2000" i="1" dirty="0" smtClean="0"/>
              <a:t>restoring</a:t>
            </a:r>
            <a:r>
              <a:rPr lang="en-US" sz="2000" dirty="0" smtClean="0"/>
              <a:t> kick</a:t>
            </a:r>
            <a:br>
              <a:rPr lang="en-US" sz="2000" dirty="0" smtClean="0"/>
            </a:br>
            <a:r>
              <a:rPr lang="en-US" sz="2000" i="1" dirty="0" smtClean="0"/>
              <a:t>proportional to the displacement</a:t>
            </a:r>
            <a:endParaRPr lang="en-US" sz="2000" i="1" dirty="0"/>
          </a:p>
        </p:txBody>
      </p:sp>
      <p:pic>
        <p:nvPicPr>
          <p:cNvPr id="33795" name="Picture 3" descr="quadl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3525" y="135513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54" name="Line 18"/>
          <p:cNvSpPr>
            <a:spLocks noChangeShapeType="1"/>
          </p:cNvSpPr>
          <p:nvPr/>
        </p:nvSpPr>
        <p:spPr bwMode="auto">
          <a:xfrm>
            <a:off x="7259130" y="1180795"/>
            <a:ext cx="1588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55" name="Line 19"/>
          <p:cNvSpPr>
            <a:spLocks noChangeShapeType="1"/>
          </p:cNvSpPr>
          <p:nvPr/>
        </p:nvSpPr>
        <p:spPr bwMode="auto">
          <a:xfrm>
            <a:off x="6497130" y="1942795"/>
            <a:ext cx="16002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3833" name="Object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3818" y="1918982"/>
            <a:ext cx="26352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82"/>
          <p:cNvGrpSpPr/>
          <p:nvPr/>
        </p:nvGrpSpPr>
        <p:grpSpPr>
          <a:xfrm>
            <a:off x="5263290" y="4465935"/>
            <a:ext cx="3048000" cy="1143000"/>
            <a:chOff x="1345980" y="4623825"/>
            <a:chExt cx="3048000" cy="1143000"/>
          </a:xfrm>
        </p:grpSpPr>
        <p:grpSp>
          <p:nvGrpSpPr>
            <p:cNvPr id="4" name="Group 28"/>
            <p:cNvGrpSpPr>
              <a:grpSpLocks/>
            </p:cNvGrpSpPr>
            <p:nvPr/>
          </p:nvGrpSpPr>
          <p:grpSpPr bwMode="auto">
            <a:xfrm>
              <a:off x="2641380" y="4623825"/>
              <a:ext cx="304800" cy="1143000"/>
              <a:chOff x="3077" y="2111"/>
              <a:chExt cx="176" cy="481"/>
            </a:xfrm>
          </p:grpSpPr>
          <p:sp>
            <p:nvSpPr>
              <p:cNvPr id="33852" name="Freeform 29"/>
              <p:cNvSpPr>
                <a:spLocks/>
              </p:cNvSpPr>
              <p:nvPr/>
            </p:nvSpPr>
            <p:spPr bwMode="auto">
              <a:xfrm>
                <a:off x="3168" y="2112"/>
                <a:ext cx="85" cy="480"/>
              </a:xfrm>
              <a:custGeom>
                <a:avLst/>
                <a:gdLst>
                  <a:gd name="T0" fmla="*/ 0 w 85"/>
                  <a:gd name="T1" fmla="*/ 0 h 480"/>
                  <a:gd name="T2" fmla="*/ 81 w 85"/>
                  <a:gd name="T3" fmla="*/ 244 h 480"/>
                  <a:gd name="T4" fmla="*/ 23 w 85"/>
                  <a:gd name="T5" fmla="*/ 480 h 480"/>
                  <a:gd name="T6" fmla="*/ 0 60000 65536"/>
                  <a:gd name="T7" fmla="*/ 0 60000 65536"/>
                  <a:gd name="T8" fmla="*/ 0 60000 65536"/>
                  <a:gd name="T9" fmla="*/ 0 w 85"/>
                  <a:gd name="T10" fmla="*/ 0 h 480"/>
                  <a:gd name="T11" fmla="*/ 85 w 85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5" h="480">
                    <a:moveTo>
                      <a:pt x="0" y="0"/>
                    </a:moveTo>
                    <a:cubicBezTo>
                      <a:pt x="14" y="41"/>
                      <a:pt x="77" y="164"/>
                      <a:pt x="81" y="244"/>
                    </a:cubicBezTo>
                    <a:cubicBezTo>
                      <a:pt x="85" y="324"/>
                      <a:pt x="35" y="431"/>
                      <a:pt x="23" y="48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3" name="Freeform 30"/>
              <p:cNvSpPr>
                <a:spLocks/>
              </p:cNvSpPr>
              <p:nvPr/>
            </p:nvSpPr>
            <p:spPr bwMode="auto">
              <a:xfrm>
                <a:off x="3077" y="2111"/>
                <a:ext cx="90" cy="480"/>
              </a:xfrm>
              <a:custGeom>
                <a:avLst/>
                <a:gdLst>
                  <a:gd name="T0" fmla="*/ 90 w 90"/>
                  <a:gd name="T1" fmla="*/ 480 h 480"/>
                  <a:gd name="T2" fmla="*/ 4 w 90"/>
                  <a:gd name="T3" fmla="*/ 264 h 480"/>
                  <a:gd name="T4" fmla="*/ 67 w 90"/>
                  <a:gd name="T5" fmla="*/ 0 h 480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80"/>
                  <a:gd name="T11" fmla="*/ 90 w 90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80">
                    <a:moveTo>
                      <a:pt x="90" y="480"/>
                    </a:moveTo>
                    <a:cubicBezTo>
                      <a:pt x="76" y="444"/>
                      <a:pt x="8" y="344"/>
                      <a:pt x="4" y="264"/>
                    </a:cubicBezTo>
                    <a:cubicBezTo>
                      <a:pt x="0" y="184"/>
                      <a:pt x="54" y="55"/>
                      <a:pt x="67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800" name="Line 36"/>
            <p:cNvSpPr>
              <a:spLocks noChangeShapeType="1"/>
            </p:cNvSpPr>
            <p:nvPr/>
          </p:nvSpPr>
          <p:spPr bwMode="auto">
            <a:xfrm>
              <a:off x="1345980" y="5157225"/>
              <a:ext cx="2895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2" name="Line 38"/>
            <p:cNvSpPr>
              <a:spLocks noChangeShapeType="1"/>
            </p:cNvSpPr>
            <p:nvPr/>
          </p:nvSpPr>
          <p:spPr bwMode="auto">
            <a:xfrm>
              <a:off x="1726980" y="4928625"/>
              <a:ext cx="1066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3" name="Line 39"/>
            <p:cNvSpPr>
              <a:spLocks noChangeShapeType="1"/>
            </p:cNvSpPr>
            <p:nvPr/>
          </p:nvSpPr>
          <p:spPr bwMode="auto">
            <a:xfrm>
              <a:off x="2793780" y="4928625"/>
              <a:ext cx="15240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4" name="Line 40"/>
            <p:cNvSpPr>
              <a:spLocks noChangeShapeType="1"/>
            </p:cNvSpPr>
            <p:nvPr/>
          </p:nvSpPr>
          <p:spPr bwMode="auto">
            <a:xfrm>
              <a:off x="1803180" y="4776225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5" name="Line 41"/>
            <p:cNvSpPr>
              <a:spLocks noChangeShapeType="1"/>
            </p:cNvSpPr>
            <p:nvPr/>
          </p:nvSpPr>
          <p:spPr bwMode="auto">
            <a:xfrm>
              <a:off x="2793780" y="4776225"/>
              <a:ext cx="13716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6" name="Line 42"/>
            <p:cNvSpPr>
              <a:spLocks noChangeShapeType="1"/>
            </p:cNvSpPr>
            <p:nvPr/>
          </p:nvSpPr>
          <p:spPr bwMode="auto">
            <a:xfrm>
              <a:off x="1803180" y="5462025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7" name="Line 43"/>
            <p:cNvSpPr>
              <a:spLocks noChangeShapeType="1"/>
            </p:cNvSpPr>
            <p:nvPr/>
          </p:nvSpPr>
          <p:spPr bwMode="auto">
            <a:xfrm flipV="1">
              <a:off x="2793780" y="4852425"/>
              <a:ext cx="16002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28" name="Text Box 78"/>
          <p:cNvSpPr txBox="1">
            <a:spLocks noChangeArrowheads="1"/>
          </p:cNvSpPr>
          <p:nvPr/>
        </p:nvSpPr>
        <p:spPr bwMode="auto">
          <a:xfrm>
            <a:off x="3364975" y="4318415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1400"/>
          </a:p>
        </p:txBody>
      </p:sp>
      <p:sp>
        <p:nvSpPr>
          <p:cNvPr id="33863" name="Line 5"/>
          <p:cNvSpPr>
            <a:spLocks noChangeShapeType="1"/>
          </p:cNvSpPr>
          <p:nvPr/>
        </p:nvSpPr>
        <p:spPr bwMode="auto">
          <a:xfrm>
            <a:off x="4724400" y="1295400"/>
            <a:ext cx="1588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64" name="Line 6"/>
          <p:cNvSpPr>
            <a:spLocks noChangeShapeType="1"/>
          </p:cNvSpPr>
          <p:nvPr/>
        </p:nvSpPr>
        <p:spPr bwMode="auto">
          <a:xfrm>
            <a:off x="3962400" y="2057400"/>
            <a:ext cx="16002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65" name="Line 7"/>
          <p:cNvSpPr>
            <a:spLocks noChangeShapeType="1"/>
          </p:cNvSpPr>
          <p:nvPr/>
        </p:nvSpPr>
        <p:spPr bwMode="auto">
          <a:xfrm flipV="1">
            <a:off x="4876800" y="1905000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6" name="Line 8"/>
          <p:cNvSpPr>
            <a:spLocks noChangeShapeType="1"/>
          </p:cNvSpPr>
          <p:nvPr/>
        </p:nvSpPr>
        <p:spPr bwMode="auto">
          <a:xfrm flipV="1">
            <a:off x="5105400" y="1752600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7" name="Line 9"/>
          <p:cNvSpPr>
            <a:spLocks noChangeShapeType="1"/>
          </p:cNvSpPr>
          <p:nvPr/>
        </p:nvSpPr>
        <p:spPr bwMode="auto">
          <a:xfrm flipV="1">
            <a:off x="5257800" y="1600200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8" name="Line 10"/>
          <p:cNvSpPr>
            <a:spLocks noChangeShapeType="1"/>
          </p:cNvSpPr>
          <p:nvPr/>
        </p:nvSpPr>
        <p:spPr bwMode="auto">
          <a:xfrm>
            <a:off x="4572000" y="2057400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69" name="Line 11"/>
          <p:cNvSpPr>
            <a:spLocks noChangeShapeType="1"/>
          </p:cNvSpPr>
          <p:nvPr/>
        </p:nvSpPr>
        <p:spPr bwMode="auto">
          <a:xfrm>
            <a:off x="4343400" y="2057400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70" name="Line 12"/>
          <p:cNvSpPr>
            <a:spLocks noChangeShapeType="1"/>
          </p:cNvSpPr>
          <p:nvPr/>
        </p:nvSpPr>
        <p:spPr bwMode="auto">
          <a:xfrm>
            <a:off x="4191000" y="2057400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871" name="Line 13"/>
          <p:cNvSpPr>
            <a:spLocks noChangeShapeType="1"/>
          </p:cNvSpPr>
          <p:nvPr/>
        </p:nvSpPr>
        <p:spPr bwMode="auto">
          <a:xfrm flipV="1">
            <a:off x="3962400" y="1371600"/>
            <a:ext cx="1600200" cy="1295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3835" name="Object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5345" y="2137260"/>
            <a:ext cx="239713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7" name="Objec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8093806"/>
              </p:ext>
            </p:extLst>
          </p:nvPr>
        </p:nvGraphicFramePr>
        <p:xfrm>
          <a:off x="911225" y="4640263"/>
          <a:ext cx="2563813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008" name="Equation" r:id="rId6" imgW="1384300" imgH="431800" progId="Equation.DSMT4">
                  <p:embed/>
                </p:oleObj>
              </mc:Choice>
              <mc:Fallback>
                <p:oleObj name="Equation" r:id="rId6" imgW="13843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1225" y="4640263"/>
                        <a:ext cx="2563813" cy="8001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" name="Right Arrow 87"/>
          <p:cNvSpPr/>
          <p:nvPr/>
        </p:nvSpPr>
        <p:spPr>
          <a:xfrm>
            <a:off x="3962400" y="4800600"/>
            <a:ext cx="691290" cy="460860"/>
          </a:xfrm>
          <a:prstGeom prst="rightArrow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27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4856849"/>
              </p:ext>
            </p:extLst>
          </p:nvPr>
        </p:nvGraphicFramePr>
        <p:xfrm>
          <a:off x="6889407" y="5669632"/>
          <a:ext cx="1973263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009" name="Equation" r:id="rId8" imgW="969120" imgH="383760" progId="">
                  <p:embed/>
                </p:oleObj>
              </mc:Choice>
              <mc:Fallback>
                <p:oleObj name="Equation" r:id="rId8" imgW="969120" imgH="383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9407" y="5669632"/>
                        <a:ext cx="1973263" cy="79533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TextBox 90"/>
          <p:cNvSpPr txBox="1"/>
          <p:nvPr/>
        </p:nvSpPr>
        <p:spPr>
          <a:xfrm>
            <a:off x="654690" y="6155755"/>
            <a:ext cx="5031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*or quadrupole term in a gradient magnet</a:t>
            </a:r>
            <a:endParaRPr lang="en-US" sz="2000" dirty="0"/>
          </a:p>
        </p:txBody>
      </p:sp>
      <p:sp>
        <p:nvSpPr>
          <p:cNvPr id="49" name="Date Placeholder 4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  <p:sp>
        <p:nvSpPr>
          <p:cNvPr id="52" name="Line 7"/>
          <p:cNvSpPr>
            <a:spLocks noChangeShapeType="1"/>
          </p:cNvSpPr>
          <p:nvPr/>
        </p:nvSpPr>
        <p:spPr bwMode="auto">
          <a:xfrm flipV="1">
            <a:off x="7412636" y="1787577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" name="Line 8"/>
          <p:cNvSpPr>
            <a:spLocks noChangeShapeType="1"/>
          </p:cNvSpPr>
          <p:nvPr/>
        </p:nvSpPr>
        <p:spPr bwMode="auto">
          <a:xfrm flipV="1">
            <a:off x="7641236" y="1635177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" name="Line 9"/>
          <p:cNvSpPr>
            <a:spLocks noChangeShapeType="1"/>
          </p:cNvSpPr>
          <p:nvPr/>
        </p:nvSpPr>
        <p:spPr bwMode="auto">
          <a:xfrm flipV="1">
            <a:off x="7793636" y="1482777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" name="Line 10"/>
          <p:cNvSpPr>
            <a:spLocks noChangeShapeType="1"/>
          </p:cNvSpPr>
          <p:nvPr/>
        </p:nvSpPr>
        <p:spPr bwMode="auto">
          <a:xfrm>
            <a:off x="7107836" y="1939977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" name="Line 11"/>
          <p:cNvSpPr>
            <a:spLocks noChangeShapeType="1"/>
          </p:cNvSpPr>
          <p:nvPr/>
        </p:nvSpPr>
        <p:spPr bwMode="auto">
          <a:xfrm>
            <a:off x="6879236" y="1939977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" name="Line 12"/>
          <p:cNvSpPr>
            <a:spLocks noChangeShapeType="1"/>
          </p:cNvSpPr>
          <p:nvPr/>
        </p:nvSpPr>
        <p:spPr bwMode="auto">
          <a:xfrm>
            <a:off x="6726836" y="1939977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8" name="Line 13"/>
          <p:cNvSpPr>
            <a:spLocks noChangeShapeType="1"/>
          </p:cNvSpPr>
          <p:nvPr/>
        </p:nvSpPr>
        <p:spPr bwMode="auto">
          <a:xfrm flipV="1">
            <a:off x="6498236" y="1254177"/>
            <a:ext cx="1600200" cy="1295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39766"/>
              </p:ext>
            </p:extLst>
          </p:nvPr>
        </p:nvGraphicFramePr>
        <p:xfrm>
          <a:off x="4776588" y="962260"/>
          <a:ext cx="780276" cy="453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010" name="Equation" r:id="rId10" imgW="685440" imgH="393120" progId="">
                  <p:embed/>
                </p:oleObj>
              </mc:Choice>
              <mc:Fallback>
                <p:oleObj name="Equation" r:id="rId10" imgW="685440" imgH="3931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588" y="962260"/>
                        <a:ext cx="780276" cy="4539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75792"/>
              </p:ext>
            </p:extLst>
          </p:nvPr>
        </p:nvGraphicFramePr>
        <p:xfrm>
          <a:off x="7320995" y="853312"/>
          <a:ext cx="781050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011" name="Equation" r:id="rId12" imgW="685440" imgH="411120" progId="">
                  <p:embed/>
                </p:oleObj>
              </mc:Choice>
              <mc:Fallback>
                <p:oleObj name="Equation" r:id="rId12" imgW="685440" imgH="4111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0995" y="853312"/>
                        <a:ext cx="781050" cy="46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10001" y="5556953"/>
            <a:ext cx="2587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just like a “thin lens” with focal length</a:t>
            </a:r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>
          <a:xfrm>
            <a:off x="6397273" y="5880119"/>
            <a:ext cx="403189" cy="8000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705600" y="4114800"/>
            <a:ext cx="0" cy="3048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7543800" y="4114800"/>
            <a:ext cx="0" cy="304800"/>
          </a:xfrm>
          <a:prstGeom prst="line">
            <a:avLst/>
          </a:prstGeom>
          <a:ln w="1270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705600" y="4267200"/>
            <a:ext cx="83820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053210"/>
              </p:ext>
            </p:extLst>
          </p:nvPr>
        </p:nvGraphicFramePr>
        <p:xfrm>
          <a:off x="7010400" y="4020127"/>
          <a:ext cx="152400" cy="221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012" name="Equation" r:id="rId14" imgW="127800" imgH="191880" progId="Equation.DSMT4">
                  <p:embed/>
                </p:oleObj>
              </mc:Choice>
              <mc:Fallback>
                <p:oleObj name="Equation" r:id="rId14" imgW="127800" imgH="191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4020127"/>
                        <a:ext cx="152400" cy="2216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8390977"/>
              </p:ext>
            </p:extLst>
          </p:nvPr>
        </p:nvGraphicFramePr>
        <p:xfrm>
          <a:off x="5467350" y="2886075"/>
          <a:ext cx="3101975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013" name="Equation" r:id="rId16" imgW="2095500" imgH="431800" progId="Equation.DSMT4">
                  <p:embed/>
                </p:oleObj>
              </mc:Choice>
              <mc:Fallback>
                <p:oleObj name="Equation" r:id="rId16" imgW="20955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7350" y="2886075"/>
                        <a:ext cx="3101975" cy="65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150740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uild="p"/>
      <p:bldP spid="88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736600" y="0"/>
            <a:ext cx="7772400" cy="533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What About the Other Plane?</a:t>
            </a:r>
            <a:endParaRPr lang="en-US" dirty="0"/>
          </a:p>
        </p:txBody>
      </p:sp>
      <p:pic>
        <p:nvPicPr>
          <p:cNvPr id="33795" name="Picture 3" descr="quadl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690" y="11247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2"/>
          <p:cNvGrpSpPr/>
          <p:nvPr/>
        </p:nvGrpSpPr>
        <p:grpSpPr>
          <a:xfrm>
            <a:off x="5791200" y="990600"/>
            <a:ext cx="2895600" cy="1371600"/>
            <a:chOff x="5632450" y="2738438"/>
            <a:chExt cx="2895600" cy="1371600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6843713" y="2738438"/>
              <a:ext cx="381000" cy="1066800"/>
              <a:chOff x="4267" y="2160"/>
              <a:chExt cx="240" cy="481"/>
            </a:xfrm>
          </p:grpSpPr>
          <p:sp>
            <p:nvSpPr>
              <p:cNvPr id="33848" name="Freeform 32"/>
              <p:cNvSpPr>
                <a:spLocks/>
              </p:cNvSpPr>
              <p:nvPr/>
            </p:nvSpPr>
            <p:spPr bwMode="auto">
              <a:xfrm>
                <a:off x="4267" y="2161"/>
                <a:ext cx="85" cy="480"/>
              </a:xfrm>
              <a:custGeom>
                <a:avLst/>
                <a:gdLst>
                  <a:gd name="T0" fmla="*/ 0 w 85"/>
                  <a:gd name="T1" fmla="*/ 0 h 480"/>
                  <a:gd name="T2" fmla="*/ 81 w 85"/>
                  <a:gd name="T3" fmla="*/ 244 h 480"/>
                  <a:gd name="T4" fmla="*/ 23 w 85"/>
                  <a:gd name="T5" fmla="*/ 480 h 480"/>
                  <a:gd name="T6" fmla="*/ 0 60000 65536"/>
                  <a:gd name="T7" fmla="*/ 0 60000 65536"/>
                  <a:gd name="T8" fmla="*/ 0 60000 65536"/>
                  <a:gd name="T9" fmla="*/ 0 w 85"/>
                  <a:gd name="T10" fmla="*/ 0 h 480"/>
                  <a:gd name="T11" fmla="*/ 85 w 85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5" h="480">
                    <a:moveTo>
                      <a:pt x="0" y="0"/>
                    </a:moveTo>
                    <a:cubicBezTo>
                      <a:pt x="14" y="41"/>
                      <a:pt x="77" y="164"/>
                      <a:pt x="81" y="244"/>
                    </a:cubicBezTo>
                    <a:cubicBezTo>
                      <a:pt x="85" y="324"/>
                      <a:pt x="35" y="431"/>
                      <a:pt x="23" y="48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9" name="Freeform 33"/>
              <p:cNvSpPr>
                <a:spLocks/>
              </p:cNvSpPr>
              <p:nvPr/>
            </p:nvSpPr>
            <p:spPr bwMode="auto">
              <a:xfrm>
                <a:off x="4416" y="2160"/>
                <a:ext cx="90" cy="480"/>
              </a:xfrm>
              <a:custGeom>
                <a:avLst/>
                <a:gdLst>
                  <a:gd name="T0" fmla="*/ 90 w 90"/>
                  <a:gd name="T1" fmla="*/ 480 h 480"/>
                  <a:gd name="T2" fmla="*/ 4 w 90"/>
                  <a:gd name="T3" fmla="*/ 264 h 480"/>
                  <a:gd name="T4" fmla="*/ 67 w 90"/>
                  <a:gd name="T5" fmla="*/ 0 h 480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80"/>
                  <a:gd name="T11" fmla="*/ 90 w 90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80">
                    <a:moveTo>
                      <a:pt x="90" y="480"/>
                    </a:moveTo>
                    <a:cubicBezTo>
                      <a:pt x="76" y="444"/>
                      <a:pt x="8" y="344"/>
                      <a:pt x="4" y="264"/>
                    </a:cubicBezTo>
                    <a:cubicBezTo>
                      <a:pt x="0" y="184"/>
                      <a:pt x="54" y="55"/>
                      <a:pt x="67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0" name="Line 34"/>
              <p:cNvSpPr>
                <a:spLocks noChangeShapeType="1"/>
              </p:cNvSpPr>
              <p:nvPr/>
            </p:nvSpPr>
            <p:spPr bwMode="auto">
              <a:xfrm>
                <a:off x="4267" y="2161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51" name="Line 35"/>
              <p:cNvSpPr>
                <a:spLocks noChangeShapeType="1"/>
              </p:cNvSpPr>
              <p:nvPr/>
            </p:nvSpPr>
            <p:spPr bwMode="auto">
              <a:xfrm>
                <a:off x="4267" y="2641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801" name="Line 37"/>
            <p:cNvSpPr>
              <a:spLocks noChangeShapeType="1"/>
            </p:cNvSpPr>
            <p:nvPr/>
          </p:nvSpPr>
          <p:spPr bwMode="auto">
            <a:xfrm>
              <a:off x="5632450" y="3271838"/>
              <a:ext cx="2895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0" name="Line 46"/>
            <p:cNvSpPr>
              <a:spLocks noChangeShapeType="1"/>
            </p:cNvSpPr>
            <p:nvPr/>
          </p:nvSpPr>
          <p:spPr bwMode="auto">
            <a:xfrm>
              <a:off x="5937250" y="3119438"/>
              <a:ext cx="1066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1" name="Line 47"/>
            <p:cNvSpPr>
              <a:spLocks noChangeShapeType="1"/>
            </p:cNvSpPr>
            <p:nvPr/>
          </p:nvSpPr>
          <p:spPr bwMode="auto">
            <a:xfrm flipV="1">
              <a:off x="7004050" y="2814638"/>
              <a:ext cx="1295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2" name="Line 48"/>
            <p:cNvSpPr>
              <a:spLocks noChangeShapeType="1"/>
            </p:cNvSpPr>
            <p:nvPr/>
          </p:nvSpPr>
          <p:spPr bwMode="auto">
            <a:xfrm>
              <a:off x="6013450" y="3576638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3" name="Line 49"/>
            <p:cNvSpPr>
              <a:spLocks noChangeShapeType="1"/>
            </p:cNvSpPr>
            <p:nvPr/>
          </p:nvSpPr>
          <p:spPr bwMode="auto">
            <a:xfrm>
              <a:off x="7004050" y="3576638"/>
              <a:ext cx="12192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1679450" y="4425352"/>
            <a:ext cx="304800" cy="1143000"/>
            <a:chOff x="3077" y="2111"/>
            <a:chExt cx="176" cy="481"/>
          </a:xfrm>
        </p:grpSpPr>
        <p:sp>
          <p:nvSpPr>
            <p:cNvPr id="33846" name="Freeform 51"/>
            <p:cNvSpPr>
              <a:spLocks/>
            </p:cNvSpPr>
            <p:nvPr/>
          </p:nvSpPr>
          <p:spPr bwMode="auto">
            <a:xfrm>
              <a:off x="3168" y="2112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7" name="Freeform 52"/>
            <p:cNvSpPr>
              <a:spLocks/>
            </p:cNvSpPr>
            <p:nvPr/>
          </p:nvSpPr>
          <p:spPr bwMode="auto">
            <a:xfrm>
              <a:off x="3077" y="2111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2746250" y="4425352"/>
            <a:ext cx="381000" cy="1066800"/>
            <a:chOff x="4267" y="2160"/>
            <a:chExt cx="240" cy="481"/>
          </a:xfrm>
        </p:grpSpPr>
        <p:sp>
          <p:nvSpPr>
            <p:cNvPr id="33842" name="Freeform 54"/>
            <p:cNvSpPr>
              <a:spLocks/>
            </p:cNvSpPr>
            <p:nvPr/>
          </p:nvSpPr>
          <p:spPr bwMode="auto">
            <a:xfrm>
              <a:off x="4267" y="2161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3" name="Freeform 55"/>
            <p:cNvSpPr>
              <a:spLocks/>
            </p:cNvSpPr>
            <p:nvPr/>
          </p:nvSpPr>
          <p:spPr bwMode="auto">
            <a:xfrm>
              <a:off x="4416" y="2160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4" name="Line 56"/>
            <p:cNvSpPr>
              <a:spLocks noChangeShapeType="1"/>
            </p:cNvSpPr>
            <p:nvPr/>
          </p:nvSpPr>
          <p:spPr bwMode="auto">
            <a:xfrm>
              <a:off x="4267" y="216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5" name="Line 57"/>
            <p:cNvSpPr>
              <a:spLocks noChangeShapeType="1"/>
            </p:cNvSpPr>
            <p:nvPr/>
          </p:nvSpPr>
          <p:spPr bwMode="auto">
            <a:xfrm>
              <a:off x="4267" y="264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16" name="Line 58"/>
          <p:cNvSpPr>
            <a:spLocks noChangeShapeType="1"/>
          </p:cNvSpPr>
          <p:nvPr/>
        </p:nvSpPr>
        <p:spPr bwMode="auto">
          <a:xfrm>
            <a:off x="1069850" y="4958752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7" name="Line 59"/>
          <p:cNvSpPr>
            <a:spLocks noChangeShapeType="1"/>
          </p:cNvSpPr>
          <p:nvPr/>
        </p:nvSpPr>
        <p:spPr bwMode="auto">
          <a:xfrm>
            <a:off x="917450" y="4577752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8" name="Line 60"/>
          <p:cNvSpPr>
            <a:spLocks noChangeShapeType="1"/>
          </p:cNvSpPr>
          <p:nvPr/>
        </p:nvSpPr>
        <p:spPr bwMode="auto">
          <a:xfrm>
            <a:off x="1831850" y="4577752"/>
            <a:ext cx="1066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9" name="Line 61"/>
          <p:cNvSpPr>
            <a:spLocks noChangeShapeType="1"/>
          </p:cNvSpPr>
          <p:nvPr/>
        </p:nvSpPr>
        <p:spPr bwMode="auto">
          <a:xfrm>
            <a:off x="2898650" y="4806352"/>
            <a:ext cx="1143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2"/>
          <p:cNvGrpSpPr>
            <a:grpSpLocks/>
          </p:cNvGrpSpPr>
          <p:nvPr/>
        </p:nvGrpSpPr>
        <p:grpSpPr bwMode="auto">
          <a:xfrm>
            <a:off x="6937250" y="4349152"/>
            <a:ext cx="304800" cy="1143000"/>
            <a:chOff x="3077" y="2111"/>
            <a:chExt cx="176" cy="481"/>
          </a:xfrm>
        </p:grpSpPr>
        <p:sp>
          <p:nvSpPr>
            <p:cNvPr id="33840" name="Freeform 63"/>
            <p:cNvSpPr>
              <a:spLocks/>
            </p:cNvSpPr>
            <p:nvPr/>
          </p:nvSpPr>
          <p:spPr bwMode="auto">
            <a:xfrm>
              <a:off x="3168" y="2112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1" name="Freeform 64"/>
            <p:cNvSpPr>
              <a:spLocks/>
            </p:cNvSpPr>
            <p:nvPr/>
          </p:nvSpPr>
          <p:spPr bwMode="auto">
            <a:xfrm>
              <a:off x="3077" y="2111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65"/>
          <p:cNvGrpSpPr>
            <a:grpSpLocks/>
          </p:cNvGrpSpPr>
          <p:nvPr/>
        </p:nvGrpSpPr>
        <p:grpSpPr bwMode="auto">
          <a:xfrm>
            <a:off x="5794250" y="4349152"/>
            <a:ext cx="381000" cy="1066800"/>
            <a:chOff x="4267" y="2160"/>
            <a:chExt cx="240" cy="481"/>
          </a:xfrm>
        </p:grpSpPr>
        <p:sp>
          <p:nvSpPr>
            <p:cNvPr id="33836" name="Freeform 66"/>
            <p:cNvSpPr>
              <a:spLocks/>
            </p:cNvSpPr>
            <p:nvPr/>
          </p:nvSpPr>
          <p:spPr bwMode="auto">
            <a:xfrm>
              <a:off x="4267" y="2161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7" name="Freeform 67"/>
            <p:cNvSpPr>
              <a:spLocks/>
            </p:cNvSpPr>
            <p:nvPr/>
          </p:nvSpPr>
          <p:spPr bwMode="auto">
            <a:xfrm>
              <a:off x="4416" y="2160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8" name="Line 68"/>
            <p:cNvSpPr>
              <a:spLocks noChangeShapeType="1"/>
            </p:cNvSpPr>
            <p:nvPr/>
          </p:nvSpPr>
          <p:spPr bwMode="auto">
            <a:xfrm>
              <a:off x="4267" y="216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39" name="Line 69"/>
            <p:cNvSpPr>
              <a:spLocks noChangeShapeType="1"/>
            </p:cNvSpPr>
            <p:nvPr/>
          </p:nvSpPr>
          <p:spPr bwMode="auto">
            <a:xfrm>
              <a:off x="4267" y="264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22" name="Line 70"/>
          <p:cNvSpPr>
            <a:spLocks noChangeShapeType="1"/>
          </p:cNvSpPr>
          <p:nvPr/>
        </p:nvSpPr>
        <p:spPr bwMode="auto">
          <a:xfrm>
            <a:off x="7089650" y="4501552"/>
            <a:ext cx="1066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3" name="Line 71"/>
          <p:cNvSpPr>
            <a:spLocks noChangeShapeType="1"/>
          </p:cNvSpPr>
          <p:nvPr/>
        </p:nvSpPr>
        <p:spPr bwMode="auto">
          <a:xfrm>
            <a:off x="5108450" y="4653952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4" name="Line 72"/>
          <p:cNvSpPr>
            <a:spLocks noChangeShapeType="1"/>
          </p:cNvSpPr>
          <p:nvPr/>
        </p:nvSpPr>
        <p:spPr bwMode="auto">
          <a:xfrm flipV="1">
            <a:off x="5946650" y="4501552"/>
            <a:ext cx="1143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5" name="Line 73"/>
          <p:cNvSpPr>
            <a:spLocks noChangeShapeType="1"/>
          </p:cNvSpPr>
          <p:nvPr/>
        </p:nvSpPr>
        <p:spPr bwMode="auto">
          <a:xfrm>
            <a:off x="4956050" y="4882552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7" name="Text Box 75"/>
          <p:cNvSpPr txBox="1">
            <a:spLocks noChangeArrowheads="1"/>
          </p:cNvSpPr>
          <p:nvPr/>
        </p:nvSpPr>
        <p:spPr bwMode="auto">
          <a:xfrm>
            <a:off x="577880" y="5618085"/>
            <a:ext cx="8028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0099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solidFill>
                  <a:srgbClr val="009900"/>
                </a:solidFill>
                <a:latin typeface="+mn-lt"/>
                <a:cs typeface="Arial" charset="0"/>
              </a:rPr>
              <a:t>pairs </a:t>
            </a:r>
            <a:r>
              <a:rPr lang="en-US" sz="2400" dirty="0">
                <a:solidFill>
                  <a:srgbClr val="009900"/>
                </a:solidFill>
                <a:latin typeface="+mn-lt"/>
                <a:cs typeface="Arial" charset="0"/>
              </a:rPr>
              <a:t>give net focusing in </a:t>
            </a:r>
            <a:r>
              <a:rPr lang="en-US" sz="2400" i="1" dirty="0">
                <a:solidFill>
                  <a:srgbClr val="009900"/>
                </a:solidFill>
                <a:latin typeface="+mn-lt"/>
                <a:cs typeface="Arial" charset="0"/>
              </a:rPr>
              <a:t>both </a:t>
            </a:r>
            <a:r>
              <a:rPr lang="en-US" sz="2400" dirty="0" smtClean="0">
                <a:solidFill>
                  <a:srgbClr val="009900"/>
                </a:solidFill>
                <a:latin typeface="+mn-lt"/>
                <a:cs typeface="Arial" charset="0"/>
              </a:rPr>
              <a:t>planes </a:t>
            </a:r>
            <a:r>
              <a:rPr lang="en-US" sz="2400" dirty="0">
                <a:solidFill>
                  <a:srgbClr val="009900"/>
                </a:solidFill>
                <a:latin typeface="+mn-lt"/>
                <a:cs typeface="Arial" charset="0"/>
              </a:rPr>
              <a:t>-&gt; </a:t>
            </a:r>
            <a:r>
              <a:rPr lang="en-US" sz="2400" dirty="0">
                <a:solidFill>
                  <a:schemeClr val="accent2"/>
                </a:solidFill>
                <a:latin typeface="+mn-lt"/>
                <a:cs typeface="Arial" charset="0"/>
              </a:rPr>
              <a:t>“FODO cell”</a:t>
            </a:r>
          </a:p>
        </p:txBody>
      </p:sp>
      <p:sp>
        <p:nvSpPr>
          <p:cNvPr id="95" name="Right Arrow 94"/>
          <p:cNvSpPr/>
          <p:nvPr/>
        </p:nvSpPr>
        <p:spPr>
          <a:xfrm>
            <a:off x="4994455" y="1777585"/>
            <a:ext cx="691290" cy="460860"/>
          </a:xfrm>
          <a:prstGeom prst="rightArrow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3779" name="Object 3"/>
          <p:cNvGraphicFramePr>
            <a:graphicFrameLocks noChangeAspect="1"/>
          </p:cNvGraphicFramePr>
          <p:nvPr/>
        </p:nvGraphicFramePr>
        <p:xfrm>
          <a:off x="6377035" y="2315255"/>
          <a:ext cx="1485900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510" name="Equation" r:id="rId4" imgW="736370" imgH="393539" progId="">
                  <p:embed/>
                </p:oleObj>
              </mc:Choice>
              <mc:Fallback>
                <p:oleObj name="Equation" r:id="rId4" imgW="736370" imgH="39353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7035" y="2315255"/>
                        <a:ext cx="1485900" cy="795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" name="Text Box 74"/>
          <p:cNvSpPr txBox="1">
            <a:spLocks noChangeArrowheads="1"/>
          </p:cNvSpPr>
          <p:nvPr/>
        </p:nvSpPr>
        <p:spPr bwMode="auto">
          <a:xfrm>
            <a:off x="6108200" y="3121760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latin typeface="+mn-lt"/>
              </a:rPr>
              <a:t>Defocusing!</a:t>
            </a:r>
            <a:endParaRPr lang="en-US" sz="2000" dirty="0">
              <a:latin typeface="+mn-lt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846715" y="3544215"/>
            <a:ext cx="756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Luckily, if we place equal and opposite pairs of lenses, there will be a net focusing </a:t>
            </a:r>
            <a:r>
              <a:rPr lang="en-US" sz="2000" i="1" dirty="0" smtClean="0">
                <a:latin typeface="+mn-lt"/>
              </a:rPr>
              <a:t>regardless of the order</a:t>
            </a:r>
            <a:r>
              <a:rPr lang="en-US" sz="2000" dirty="0" smtClean="0">
                <a:latin typeface="+mn-lt"/>
              </a:rPr>
              <a:t>.</a:t>
            </a:r>
            <a:endParaRPr lang="en-US" sz="2000" dirty="0">
              <a:latin typeface="+mn-lt"/>
            </a:endParaRPr>
          </a:p>
        </p:txBody>
      </p:sp>
      <p:sp>
        <p:nvSpPr>
          <p:cNvPr id="60" name="Date Placeholder 5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61" name="Slide Number Placeholder 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2" name="Footer Placeholder 6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  <p:sp>
        <p:nvSpPr>
          <p:cNvPr id="63" name="Line 18"/>
          <p:cNvSpPr>
            <a:spLocks noChangeShapeType="1"/>
          </p:cNvSpPr>
          <p:nvPr/>
        </p:nvSpPr>
        <p:spPr bwMode="auto">
          <a:xfrm>
            <a:off x="3957966" y="1447718"/>
            <a:ext cx="1588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" name="Line 19"/>
          <p:cNvSpPr>
            <a:spLocks noChangeShapeType="1"/>
          </p:cNvSpPr>
          <p:nvPr/>
        </p:nvSpPr>
        <p:spPr bwMode="auto">
          <a:xfrm>
            <a:off x="3195966" y="2209718"/>
            <a:ext cx="16002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5" name="Object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2654" y="2185905"/>
            <a:ext cx="263525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Line 7"/>
          <p:cNvSpPr>
            <a:spLocks noChangeShapeType="1"/>
          </p:cNvSpPr>
          <p:nvPr/>
        </p:nvSpPr>
        <p:spPr bwMode="auto">
          <a:xfrm flipV="1">
            <a:off x="4111472" y="2054500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7" name="Line 8"/>
          <p:cNvSpPr>
            <a:spLocks noChangeShapeType="1"/>
          </p:cNvSpPr>
          <p:nvPr/>
        </p:nvSpPr>
        <p:spPr bwMode="auto">
          <a:xfrm flipV="1">
            <a:off x="4340072" y="1902100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8" name="Line 9"/>
          <p:cNvSpPr>
            <a:spLocks noChangeShapeType="1"/>
          </p:cNvSpPr>
          <p:nvPr/>
        </p:nvSpPr>
        <p:spPr bwMode="auto">
          <a:xfrm flipV="1">
            <a:off x="4492472" y="1749700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9" name="Line 10"/>
          <p:cNvSpPr>
            <a:spLocks noChangeShapeType="1"/>
          </p:cNvSpPr>
          <p:nvPr/>
        </p:nvSpPr>
        <p:spPr bwMode="auto">
          <a:xfrm>
            <a:off x="3806672" y="2206900"/>
            <a:ext cx="1588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0" name="Line 11"/>
          <p:cNvSpPr>
            <a:spLocks noChangeShapeType="1"/>
          </p:cNvSpPr>
          <p:nvPr/>
        </p:nvSpPr>
        <p:spPr bwMode="auto">
          <a:xfrm>
            <a:off x="3578072" y="2206900"/>
            <a:ext cx="1588" cy="304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" name="Line 12"/>
          <p:cNvSpPr>
            <a:spLocks noChangeShapeType="1"/>
          </p:cNvSpPr>
          <p:nvPr/>
        </p:nvSpPr>
        <p:spPr bwMode="auto">
          <a:xfrm>
            <a:off x="3425672" y="2206900"/>
            <a:ext cx="1588" cy="457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" name="Line 13"/>
          <p:cNvSpPr>
            <a:spLocks noChangeShapeType="1"/>
          </p:cNvSpPr>
          <p:nvPr/>
        </p:nvSpPr>
        <p:spPr bwMode="auto">
          <a:xfrm flipV="1">
            <a:off x="3197072" y="1521100"/>
            <a:ext cx="1600200" cy="1295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3" name="Object 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4700761"/>
              </p:ext>
            </p:extLst>
          </p:nvPr>
        </p:nvGraphicFramePr>
        <p:xfrm>
          <a:off x="4019831" y="1120235"/>
          <a:ext cx="781050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511" name="Equation" r:id="rId7" imgW="685440" imgH="411120" progId="Equation.DSMT4">
                  <p:embed/>
                </p:oleObj>
              </mc:Choice>
              <mc:Fallback>
                <p:oleObj name="Equation" r:id="rId7" imgW="685440" imgH="411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9831" y="1120235"/>
                        <a:ext cx="781050" cy="46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427094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3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6" grpId="0" animBg="1"/>
      <p:bldP spid="33817" grpId="0" animBg="1"/>
      <p:bldP spid="33818" grpId="0" animBg="1"/>
      <p:bldP spid="33819" grpId="0" animBg="1"/>
      <p:bldP spid="33822" grpId="0" animBg="1"/>
      <p:bldP spid="33823" grpId="0" animBg="1"/>
      <p:bldP spid="33824" grpId="0" animBg="1"/>
      <p:bldP spid="33825" grpId="0" animBg="1"/>
      <p:bldP spid="33827" grpId="0"/>
      <p:bldP spid="95" grpId="0" animBg="1"/>
      <p:bldP spid="97" grpId="0"/>
      <p:bldP spid="9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88257" y="124288"/>
            <a:ext cx="8579543" cy="441325"/>
          </a:xfrm>
        </p:spPr>
        <p:txBody>
          <a:bodyPr/>
          <a:lstStyle/>
          <a:p>
            <a:r>
              <a:rPr lang="en-US" dirty="0" smtClean="0"/>
              <a:t>Formalism: Coordinates and Conventions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609601"/>
            <a:ext cx="8251825" cy="533400"/>
          </a:xfrm>
        </p:spPr>
        <p:txBody>
          <a:bodyPr/>
          <a:lstStyle/>
          <a:p>
            <a:r>
              <a:rPr lang="en-US" sz="2000" dirty="0" smtClean="0"/>
              <a:t>We generally work in a right-handed coordinate system with </a:t>
            </a:r>
            <a:r>
              <a:rPr lang="en-US" sz="2000" i="1" dirty="0" smtClean="0"/>
              <a:t>x</a:t>
            </a:r>
            <a:r>
              <a:rPr lang="en-US" sz="2000" dirty="0" smtClean="0"/>
              <a:t> horizontal, </a:t>
            </a:r>
            <a:r>
              <a:rPr lang="en-US" sz="2000" i="1" dirty="0" smtClean="0"/>
              <a:t>y</a:t>
            </a:r>
            <a:r>
              <a:rPr lang="en-US" sz="2000" dirty="0" smtClean="0"/>
              <a:t> vertical, and </a:t>
            </a:r>
            <a:r>
              <a:rPr lang="en-US" sz="2000" i="1" dirty="0" smtClean="0"/>
              <a:t>s</a:t>
            </a:r>
            <a:r>
              <a:rPr lang="en-US" sz="2000" dirty="0" smtClean="0"/>
              <a:t> along the </a:t>
            </a:r>
            <a:r>
              <a:rPr lang="en-US" sz="2000" i="1" dirty="0" smtClean="0"/>
              <a:t>nominal</a:t>
            </a:r>
            <a:r>
              <a:rPr lang="en-US" sz="2000" dirty="0" smtClean="0"/>
              <a:t> trajectory (x=y=0).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 Fundamentals: Overview</a:t>
            </a:r>
            <a:endParaRPr lang="en-US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14655-DFE5-45AD-AEB7-B6324F535D8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11" name="Arc 10"/>
          <p:cNvSpPr/>
          <p:nvPr/>
        </p:nvSpPr>
        <p:spPr>
          <a:xfrm>
            <a:off x="914400" y="1676400"/>
            <a:ext cx="4858327" cy="1108364"/>
          </a:xfrm>
          <a:prstGeom prst="arc">
            <a:avLst>
              <a:gd name="adj1" fmla="val 5547893"/>
              <a:gd name="adj2" fmla="val 13224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295400"/>
            <a:ext cx="1248007" cy="64770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610857" y="4773902"/>
            <a:ext cx="261154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914400" y="4114800"/>
            <a:ext cx="1843440" cy="2688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975160"/>
              </p:ext>
            </p:extLst>
          </p:nvPr>
        </p:nvGraphicFramePr>
        <p:xfrm>
          <a:off x="914400" y="4876799"/>
          <a:ext cx="614482" cy="304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911" name="Equation" r:id="rId4" imgW="292123" imgH="139447" progId="Equation.3">
                  <p:embed/>
                </p:oleObj>
              </mc:Choice>
              <mc:Fallback>
                <p:oleObj name="Equation" r:id="rId4" imgW="292123" imgH="13944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876799"/>
                        <a:ext cx="614482" cy="3048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28085"/>
              </p:ext>
            </p:extLst>
          </p:nvPr>
        </p:nvGraphicFramePr>
        <p:xfrm>
          <a:off x="540569" y="4419600"/>
          <a:ext cx="388398" cy="327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912" name="Equation" r:id="rId6" imgW="241124" imgH="203139" progId="Equation.3">
                  <p:embed/>
                </p:oleObj>
              </mc:Choice>
              <mc:Fallback>
                <p:oleObj name="Equation" r:id="rId6" imgW="241124" imgH="20313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569" y="4419600"/>
                        <a:ext cx="388398" cy="3270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1295400" y="4419600"/>
            <a:ext cx="1295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158019"/>
              </p:ext>
            </p:extLst>
          </p:nvPr>
        </p:nvGraphicFramePr>
        <p:xfrm>
          <a:off x="2819400" y="3886200"/>
          <a:ext cx="1295400" cy="704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913" name="Equation" r:id="rId8" imgW="712800" imgH="383760" progId="">
                  <p:embed/>
                </p:oleObj>
              </mc:Choice>
              <mc:Fallback>
                <p:oleObj name="Equation" r:id="rId8" imgW="712800" imgH="3837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886200"/>
                        <a:ext cx="1295400" cy="7045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332345" y="3201151"/>
            <a:ext cx="4506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Particle trajectory defined at any point in </a:t>
            </a:r>
            <a:r>
              <a:rPr lang="en-US" sz="1800" i="1" dirty="0" smtClean="0">
                <a:solidFill>
                  <a:srgbClr val="C00000"/>
                </a:solidFill>
                <a:latin typeface="+mn-lt"/>
              </a:rPr>
              <a:t>s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by location in </a:t>
            </a:r>
            <a:r>
              <a:rPr lang="en-US" sz="1800" i="1" dirty="0" err="1" smtClean="0">
                <a:solidFill>
                  <a:srgbClr val="C00000"/>
                </a:solidFill>
                <a:latin typeface="+mn-lt"/>
              </a:rPr>
              <a:t>x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,</a:t>
            </a:r>
            <a:r>
              <a:rPr lang="en-US" sz="1800" i="1" dirty="0" err="1" smtClean="0">
                <a:solidFill>
                  <a:srgbClr val="C00000"/>
                </a:solidFill>
                <a:latin typeface="+mn-lt"/>
              </a:rPr>
              <a:t>x</a:t>
            </a:r>
            <a:r>
              <a:rPr lang="en-US" sz="1800" i="1" dirty="0" smtClean="0">
                <a:solidFill>
                  <a:srgbClr val="C00000"/>
                </a:solidFill>
                <a:latin typeface="+mn-lt"/>
              </a:rPr>
              <a:t>’ 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or</a:t>
            </a:r>
            <a:r>
              <a:rPr lang="en-US" sz="1800" i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800" i="1" dirty="0" err="1" smtClean="0">
                <a:solidFill>
                  <a:srgbClr val="C00000"/>
                </a:solidFill>
                <a:latin typeface="+mn-lt"/>
              </a:rPr>
              <a:t>y,y</a:t>
            </a:r>
            <a:r>
              <a:rPr lang="en-US" sz="1800" i="1" dirty="0" smtClean="0">
                <a:solidFill>
                  <a:srgbClr val="C00000"/>
                </a:solidFill>
                <a:latin typeface="+mn-lt"/>
              </a:rPr>
              <a:t>’ 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“phase space”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016969" y="4129628"/>
            <a:ext cx="0" cy="1371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864569" y="5425028"/>
            <a:ext cx="16002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17146"/>
              </p:ext>
            </p:extLst>
          </p:nvPr>
        </p:nvGraphicFramePr>
        <p:xfrm>
          <a:off x="6083769" y="5501228"/>
          <a:ext cx="304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914" name="Equation" r:id="rId10" imgW="118800" imgH="118800" progId="">
                  <p:embed/>
                </p:oleObj>
              </mc:Choice>
              <mc:Fallback>
                <p:oleObj name="Equation" r:id="rId10" imgW="118800" imgH="118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3769" y="5501228"/>
                        <a:ext cx="304800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8699474"/>
              </p:ext>
            </p:extLst>
          </p:nvPr>
        </p:nvGraphicFramePr>
        <p:xfrm>
          <a:off x="4559769" y="4129628"/>
          <a:ext cx="395288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915" name="Equation" r:id="rId12" imgW="155160" imgH="155160" progId="">
                  <p:embed/>
                </p:oleObj>
              </mc:Choice>
              <mc:Fallback>
                <p:oleObj name="Equation" r:id="rId12" imgW="155160" imgH="155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9769" y="4129628"/>
                        <a:ext cx="395288" cy="39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Oval 29"/>
          <p:cNvSpPr/>
          <p:nvPr/>
        </p:nvSpPr>
        <p:spPr>
          <a:xfrm>
            <a:off x="5321769" y="4967828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743745" y="5969117"/>
            <a:ext cx="6378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unique initial phase space point </a:t>
            </a:r>
            <a:r>
              <a:rPr lang="en-US" sz="1800" dirty="0" smtClean="0">
                <a:solidFill>
                  <a:srgbClr val="C00000"/>
                </a:solidFill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1800" dirty="0" smtClean="0">
                <a:solidFill>
                  <a:srgbClr val="C00000"/>
                </a:solidFill>
                <a:latin typeface="+mn-lt"/>
                <a:ea typeface="Wingdings"/>
                <a:cs typeface="Wingdings"/>
                <a:sym typeface="Wingdings"/>
              </a:rPr>
              <a:t>unique trajectory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7042804" y="4118555"/>
            <a:ext cx="0" cy="1371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890404" y="5413955"/>
            <a:ext cx="16002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420171"/>
              </p:ext>
            </p:extLst>
          </p:nvPr>
        </p:nvGraphicFramePr>
        <p:xfrm>
          <a:off x="8108950" y="5443538"/>
          <a:ext cx="304800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916" name="Equation" r:id="rId14" imgW="118800" imgH="155160" progId="">
                  <p:embed/>
                </p:oleObj>
              </mc:Choice>
              <mc:Fallback>
                <p:oleObj name="Equation" r:id="rId14" imgW="118800" imgH="155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8950" y="5443538"/>
                        <a:ext cx="304800" cy="39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28705"/>
              </p:ext>
            </p:extLst>
          </p:nvPr>
        </p:nvGraphicFramePr>
        <p:xfrm>
          <a:off x="6584950" y="4073525"/>
          <a:ext cx="395288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917" name="Equation" r:id="rId16" imgW="155160" imgH="191880" progId="Equation.DSMT4">
                  <p:embed/>
                </p:oleObj>
              </mc:Choice>
              <mc:Fallback>
                <p:oleObj name="Equation" r:id="rId16" imgW="155160" imgH="191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4950" y="4073525"/>
                        <a:ext cx="395288" cy="487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Oval 32"/>
          <p:cNvSpPr/>
          <p:nvPr/>
        </p:nvSpPr>
        <p:spPr>
          <a:xfrm>
            <a:off x="6882388" y="4667534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172200" y="17526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Note: </a:t>
            </a:r>
            <a:r>
              <a:rPr lang="en-US" sz="1800" i="1" dirty="0" smtClean="0">
                <a:solidFill>
                  <a:srgbClr val="C00000"/>
                </a:solidFill>
                <a:latin typeface="+mn-lt"/>
              </a:rPr>
              <a:t>s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(rather than </a:t>
            </a:r>
            <a:r>
              <a:rPr lang="en-US" sz="1800" i="1" dirty="0" smtClean="0">
                <a:solidFill>
                  <a:srgbClr val="C00000"/>
                </a:solidFill>
                <a:latin typeface="+mn-lt"/>
              </a:rPr>
              <a:t>t)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is the independent variable</a:t>
            </a:r>
          </a:p>
        </p:txBody>
      </p:sp>
    </p:spTree>
    <p:extLst>
      <p:ext uri="{BB962C8B-B14F-4D97-AF65-F5344CB8AC3E}">
        <p14:creationId xmlns:p14="http://schemas.microsoft.com/office/powerpoint/2010/main" val="324674588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0" grpId="0" animBg="1"/>
      <p:bldP spid="24" grpId="0"/>
      <p:bldP spid="33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Matrices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621712" cy="593435"/>
          </a:xfrm>
        </p:spPr>
        <p:txBody>
          <a:bodyPr/>
          <a:lstStyle/>
          <a:p>
            <a:r>
              <a:rPr lang="en-US" sz="2000" dirty="0" smtClean="0"/>
              <a:t>Dipoles </a:t>
            </a:r>
            <a:r>
              <a:rPr lang="en-US" sz="2000" i="1" dirty="0" smtClean="0"/>
              <a:t>define</a:t>
            </a:r>
            <a:r>
              <a:rPr lang="en-US" sz="2000" dirty="0" smtClean="0"/>
              <a:t> the trajectory, so the simplest magnetic “lattice” consists of quadrupoles and the spaces in between them (drifts). We can express each of these as a linear operation in phase space. 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By combining these elements, we can represent an arbitrarily complex ring or line as the product of matrices.</a:t>
            </a:r>
            <a:endParaRPr lang="en-US" sz="2000" dirty="0"/>
          </a:p>
        </p:txBody>
      </p:sp>
      <p:graphicFrame>
        <p:nvGraphicFramePr>
          <p:cNvPr id="2068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829594"/>
              </p:ext>
            </p:extLst>
          </p:nvPr>
        </p:nvGraphicFramePr>
        <p:xfrm>
          <a:off x="3581400" y="2667000"/>
          <a:ext cx="5383590" cy="1228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847" name="Equation" r:id="rId3" imgW="2894773" imgH="660308" progId="Equation.3">
                  <p:embed/>
                </p:oleObj>
              </mc:Choice>
              <mc:Fallback>
                <p:oleObj name="Equation" r:id="rId3" imgW="2894773" imgH="66030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667000"/>
                        <a:ext cx="5383590" cy="12289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6853" name="Object 5"/>
          <p:cNvGraphicFramePr>
            <a:graphicFrameLocks noChangeAspect="1"/>
          </p:cNvGraphicFramePr>
          <p:nvPr/>
        </p:nvGraphicFramePr>
        <p:xfrm>
          <a:off x="3266230" y="4235505"/>
          <a:ext cx="5764151" cy="883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848" name="Equation" r:id="rId5" imgW="2984064" imgH="456924" progId="Equation.3">
                  <p:embed/>
                </p:oleObj>
              </mc:Choice>
              <mc:Fallback>
                <p:oleObj name="Equation" r:id="rId5" imgW="2984064" imgH="4569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6230" y="4235505"/>
                        <a:ext cx="5764151" cy="8833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70595" y="2284170"/>
            <a:ext cx="1497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Quadrupole:</a:t>
            </a:r>
            <a:endParaRPr lang="en-US" sz="2000" dirty="0"/>
          </a:p>
        </p:txBody>
      </p:sp>
      <p:grpSp>
        <p:nvGrpSpPr>
          <p:cNvPr id="4" name="Group 11"/>
          <p:cNvGrpSpPr/>
          <p:nvPr/>
        </p:nvGrpSpPr>
        <p:grpSpPr>
          <a:xfrm>
            <a:off x="393785" y="2668220"/>
            <a:ext cx="3048000" cy="1143000"/>
            <a:chOff x="1345980" y="4623825"/>
            <a:chExt cx="3048000" cy="1143000"/>
          </a:xfrm>
        </p:grpSpPr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2641397" y="4623825"/>
              <a:ext cx="304801" cy="1143000"/>
              <a:chOff x="3077" y="2111"/>
              <a:chExt cx="176" cy="481"/>
            </a:xfrm>
          </p:grpSpPr>
          <p:sp>
            <p:nvSpPr>
              <p:cNvPr id="21" name="Freeform 29"/>
              <p:cNvSpPr>
                <a:spLocks/>
              </p:cNvSpPr>
              <p:nvPr/>
            </p:nvSpPr>
            <p:spPr bwMode="auto">
              <a:xfrm>
                <a:off x="3168" y="2112"/>
                <a:ext cx="85" cy="480"/>
              </a:xfrm>
              <a:custGeom>
                <a:avLst/>
                <a:gdLst>
                  <a:gd name="T0" fmla="*/ 0 w 85"/>
                  <a:gd name="T1" fmla="*/ 0 h 480"/>
                  <a:gd name="T2" fmla="*/ 81 w 85"/>
                  <a:gd name="T3" fmla="*/ 244 h 480"/>
                  <a:gd name="T4" fmla="*/ 23 w 85"/>
                  <a:gd name="T5" fmla="*/ 480 h 480"/>
                  <a:gd name="T6" fmla="*/ 0 60000 65536"/>
                  <a:gd name="T7" fmla="*/ 0 60000 65536"/>
                  <a:gd name="T8" fmla="*/ 0 60000 65536"/>
                  <a:gd name="T9" fmla="*/ 0 w 85"/>
                  <a:gd name="T10" fmla="*/ 0 h 480"/>
                  <a:gd name="T11" fmla="*/ 85 w 85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5" h="480">
                    <a:moveTo>
                      <a:pt x="0" y="0"/>
                    </a:moveTo>
                    <a:cubicBezTo>
                      <a:pt x="14" y="41"/>
                      <a:pt x="77" y="164"/>
                      <a:pt x="81" y="244"/>
                    </a:cubicBezTo>
                    <a:cubicBezTo>
                      <a:pt x="85" y="324"/>
                      <a:pt x="35" y="431"/>
                      <a:pt x="23" y="48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30"/>
              <p:cNvSpPr>
                <a:spLocks/>
              </p:cNvSpPr>
              <p:nvPr/>
            </p:nvSpPr>
            <p:spPr bwMode="auto">
              <a:xfrm>
                <a:off x="3077" y="2111"/>
                <a:ext cx="90" cy="480"/>
              </a:xfrm>
              <a:custGeom>
                <a:avLst/>
                <a:gdLst>
                  <a:gd name="T0" fmla="*/ 90 w 90"/>
                  <a:gd name="T1" fmla="*/ 480 h 480"/>
                  <a:gd name="T2" fmla="*/ 4 w 90"/>
                  <a:gd name="T3" fmla="*/ 264 h 480"/>
                  <a:gd name="T4" fmla="*/ 67 w 90"/>
                  <a:gd name="T5" fmla="*/ 0 h 480"/>
                  <a:gd name="T6" fmla="*/ 0 60000 65536"/>
                  <a:gd name="T7" fmla="*/ 0 60000 65536"/>
                  <a:gd name="T8" fmla="*/ 0 60000 65536"/>
                  <a:gd name="T9" fmla="*/ 0 w 90"/>
                  <a:gd name="T10" fmla="*/ 0 h 480"/>
                  <a:gd name="T11" fmla="*/ 90 w 90"/>
                  <a:gd name="T12" fmla="*/ 480 h 4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0" h="480">
                    <a:moveTo>
                      <a:pt x="90" y="480"/>
                    </a:moveTo>
                    <a:cubicBezTo>
                      <a:pt x="76" y="444"/>
                      <a:pt x="8" y="344"/>
                      <a:pt x="4" y="264"/>
                    </a:cubicBezTo>
                    <a:cubicBezTo>
                      <a:pt x="0" y="184"/>
                      <a:pt x="54" y="55"/>
                      <a:pt x="67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Line 36"/>
            <p:cNvSpPr>
              <a:spLocks noChangeShapeType="1"/>
            </p:cNvSpPr>
            <p:nvPr/>
          </p:nvSpPr>
          <p:spPr bwMode="auto">
            <a:xfrm>
              <a:off x="1345980" y="5157225"/>
              <a:ext cx="2895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38"/>
            <p:cNvSpPr>
              <a:spLocks noChangeShapeType="1"/>
            </p:cNvSpPr>
            <p:nvPr/>
          </p:nvSpPr>
          <p:spPr bwMode="auto">
            <a:xfrm>
              <a:off x="1726980" y="4928625"/>
              <a:ext cx="1066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39"/>
            <p:cNvSpPr>
              <a:spLocks noChangeShapeType="1"/>
            </p:cNvSpPr>
            <p:nvPr/>
          </p:nvSpPr>
          <p:spPr bwMode="auto">
            <a:xfrm>
              <a:off x="2793780" y="4928625"/>
              <a:ext cx="15240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40"/>
            <p:cNvSpPr>
              <a:spLocks noChangeShapeType="1"/>
            </p:cNvSpPr>
            <p:nvPr/>
          </p:nvSpPr>
          <p:spPr bwMode="auto">
            <a:xfrm>
              <a:off x="1803180" y="4776225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41"/>
            <p:cNvSpPr>
              <a:spLocks noChangeShapeType="1"/>
            </p:cNvSpPr>
            <p:nvPr/>
          </p:nvSpPr>
          <p:spPr bwMode="auto">
            <a:xfrm>
              <a:off x="2793780" y="4776225"/>
              <a:ext cx="13716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42"/>
            <p:cNvSpPr>
              <a:spLocks noChangeShapeType="1"/>
            </p:cNvSpPr>
            <p:nvPr/>
          </p:nvSpPr>
          <p:spPr bwMode="auto">
            <a:xfrm>
              <a:off x="1803180" y="5462025"/>
              <a:ext cx="990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43"/>
            <p:cNvSpPr>
              <a:spLocks noChangeShapeType="1"/>
            </p:cNvSpPr>
            <p:nvPr/>
          </p:nvSpPr>
          <p:spPr bwMode="auto">
            <a:xfrm flipV="1">
              <a:off x="2793780" y="4852425"/>
              <a:ext cx="16002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610857" y="4773902"/>
            <a:ext cx="261154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879692" y="4236232"/>
            <a:ext cx="1843440" cy="2688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879692" y="4850712"/>
          <a:ext cx="46086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849" name="Equation" r:id="rId7" imgW="292123" imgH="139447" progId="Equation.3">
                  <p:embed/>
                </p:oleObj>
              </mc:Choice>
              <mc:Fallback>
                <p:oleObj name="Equation" r:id="rId7" imgW="292123" imgH="13944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9692" y="4850712"/>
                        <a:ext cx="460860" cy="13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687667" y="4543472"/>
          <a:ext cx="2413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850" name="Equation" r:id="rId9" imgW="241124" imgH="203139" progId="Equation.3">
                  <p:embed/>
                </p:oleObj>
              </mc:Choice>
              <mc:Fallback>
                <p:oleObj name="Equation" r:id="rId9" imgW="241124" imgH="20313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67" y="4543472"/>
                        <a:ext cx="2413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534047" y="3967397"/>
            <a:ext cx="1497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Drift:</a:t>
            </a:r>
            <a:endParaRPr lang="en-US" sz="2000" dirty="0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678805"/>
              </p:ext>
            </p:extLst>
          </p:nvPr>
        </p:nvGraphicFramePr>
        <p:xfrm>
          <a:off x="3352800" y="5943600"/>
          <a:ext cx="2357437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851" name="Equation" r:id="rId11" imgW="1079201" imgH="228738" progId="Equation.3">
                  <p:embed/>
                </p:oleObj>
              </mc:Choice>
              <mc:Fallback>
                <p:oleObj name="Equation" r:id="rId11" imgW="1079201" imgH="22873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5943600"/>
                        <a:ext cx="2357437" cy="500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 Fundamentals: Overview</a:t>
            </a:r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2752932"/>
              </p:ext>
            </p:extLst>
          </p:nvPr>
        </p:nvGraphicFramePr>
        <p:xfrm>
          <a:off x="2209800" y="1828800"/>
          <a:ext cx="16891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852" name="Equation" r:id="rId13" imgW="969120" imgH="411120" progId="Equation.DSMT4">
                  <p:embed/>
                </p:oleObj>
              </mc:Choice>
              <mc:Fallback>
                <p:oleObj name="Equation" r:id="rId13" imgW="969120" imgH="411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828800"/>
                        <a:ext cx="1689100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H="1">
            <a:off x="1905000" y="2438400"/>
            <a:ext cx="304800" cy="304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657761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6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Transfer Matrix of a FODO cell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7" y="800100"/>
            <a:ext cx="8606755" cy="1207915"/>
          </a:xfrm>
        </p:spPr>
        <p:txBody>
          <a:bodyPr/>
          <a:lstStyle/>
          <a:p>
            <a:r>
              <a:rPr lang="en-US" sz="2000" dirty="0" smtClean="0"/>
              <a:t>At the heart of every beam line or ring is the basic “FODO” cell, consisting of a focusing and a defocusing element, separated by drifts: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 smtClean="0"/>
              <a:t>Can build this up to describe any beam line or ring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2042150" y="2319525"/>
            <a:ext cx="304800" cy="1143000"/>
            <a:chOff x="3077" y="2111"/>
            <a:chExt cx="176" cy="481"/>
          </a:xfrm>
        </p:grpSpPr>
        <p:sp>
          <p:nvSpPr>
            <p:cNvPr id="8" name="Freeform 51"/>
            <p:cNvSpPr>
              <a:spLocks/>
            </p:cNvSpPr>
            <p:nvPr/>
          </p:nvSpPr>
          <p:spPr bwMode="auto">
            <a:xfrm>
              <a:off x="3168" y="2112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52"/>
            <p:cNvSpPr>
              <a:spLocks/>
            </p:cNvSpPr>
            <p:nvPr/>
          </p:nvSpPr>
          <p:spPr bwMode="auto">
            <a:xfrm>
              <a:off x="3077" y="2111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3761835" y="2357930"/>
            <a:ext cx="381000" cy="1066800"/>
            <a:chOff x="4267" y="2160"/>
            <a:chExt cx="240" cy="481"/>
          </a:xfrm>
        </p:grpSpPr>
        <p:sp>
          <p:nvSpPr>
            <p:cNvPr id="11" name="Freeform 54"/>
            <p:cNvSpPr>
              <a:spLocks/>
            </p:cNvSpPr>
            <p:nvPr/>
          </p:nvSpPr>
          <p:spPr bwMode="auto">
            <a:xfrm>
              <a:off x="4267" y="2161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55"/>
            <p:cNvSpPr>
              <a:spLocks/>
            </p:cNvSpPr>
            <p:nvPr/>
          </p:nvSpPr>
          <p:spPr bwMode="auto">
            <a:xfrm>
              <a:off x="4416" y="2160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56"/>
            <p:cNvSpPr>
              <a:spLocks noChangeShapeType="1"/>
            </p:cNvSpPr>
            <p:nvPr/>
          </p:nvSpPr>
          <p:spPr bwMode="auto">
            <a:xfrm>
              <a:off x="4267" y="216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57"/>
            <p:cNvSpPr>
              <a:spLocks noChangeShapeType="1"/>
            </p:cNvSpPr>
            <p:nvPr/>
          </p:nvSpPr>
          <p:spPr bwMode="auto">
            <a:xfrm>
              <a:off x="4267" y="264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933035" y="1748330"/>
            <a:ext cx="4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685635" y="1748330"/>
            <a:ext cx="4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-f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195770" y="2895600"/>
            <a:ext cx="1694653" cy="57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962400" y="2895600"/>
            <a:ext cx="1694653" cy="57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849875" y="2332945"/>
            <a:ext cx="460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526275" y="2332945"/>
            <a:ext cx="737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</a:t>
            </a:r>
            <a:endParaRPr lang="en-US" dirty="0"/>
          </a:p>
        </p:txBody>
      </p:sp>
      <p:graphicFrame>
        <p:nvGraphicFramePr>
          <p:cNvPr id="2078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6056083"/>
              </p:ext>
            </p:extLst>
          </p:nvPr>
        </p:nvGraphicFramePr>
        <p:xfrm>
          <a:off x="990600" y="4038600"/>
          <a:ext cx="7429500" cy="156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978" name="Equation" r:id="rId3" imgW="4342711" imgH="914400" progId="Equation.DSMT4">
                  <p:embed/>
                </p:oleObj>
              </mc:Choice>
              <mc:Fallback>
                <p:oleObj name="Equation" r:id="rId3" imgW="4342711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038600"/>
                        <a:ext cx="7429500" cy="1563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 Fundamentals: Overview</a:t>
            </a: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362200" y="3429000"/>
            <a:ext cx="2133600" cy="838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124200" y="3048000"/>
            <a:ext cx="895350" cy="136842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3181350" y="3505200"/>
            <a:ext cx="781050" cy="75882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7873" name="Freeform 207872"/>
          <p:cNvSpPr/>
          <p:nvPr/>
        </p:nvSpPr>
        <p:spPr>
          <a:xfrm>
            <a:off x="2351938" y="3023735"/>
            <a:ext cx="2569225" cy="1337163"/>
          </a:xfrm>
          <a:custGeom>
            <a:avLst/>
            <a:gdLst>
              <a:gd name="connsiteX0" fmla="*/ 2452736 w 2569225"/>
              <a:gd name="connsiteY0" fmla="*/ 0 h 1337163"/>
              <a:gd name="connsiteX1" fmla="*/ 2392257 w 2569225"/>
              <a:gd name="connsiteY1" fmla="*/ 450201 h 1337163"/>
              <a:gd name="connsiteX2" fmla="*/ 772780 w 2569225"/>
              <a:gd name="connsiteY2" fmla="*/ 967596 h 1337163"/>
              <a:gd name="connsiteX3" fmla="*/ 0 w 2569225"/>
              <a:gd name="connsiteY3" fmla="*/ 1337163 h 133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9225" h="1337163">
                <a:moveTo>
                  <a:pt x="2452736" y="0"/>
                </a:moveTo>
                <a:cubicBezTo>
                  <a:pt x="2562493" y="144467"/>
                  <a:pt x="2672250" y="288935"/>
                  <a:pt x="2392257" y="450201"/>
                </a:cubicBezTo>
                <a:cubicBezTo>
                  <a:pt x="2112264" y="611467"/>
                  <a:pt x="1171489" y="819769"/>
                  <a:pt x="772780" y="967596"/>
                </a:cubicBezTo>
                <a:cubicBezTo>
                  <a:pt x="374070" y="1115423"/>
                  <a:pt x="0" y="1337163"/>
                  <a:pt x="0" y="1337163"/>
                </a:cubicBezTo>
              </a:path>
            </a:pathLst>
          </a:cu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875" name="TextBox 207874"/>
          <p:cNvSpPr txBox="1"/>
          <p:nvPr/>
        </p:nvSpPr>
        <p:spPr>
          <a:xfrm>
            <a:off x="6172200" y="23622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Remember: motion is usually drawn from left to right, but matrices act from right to left!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04847" y="5605041"/>
            <a:ext cx="3110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Sign of </a:t>
            </a:r>
            <a:r>
              <a:rPr lang="en-US" sz="1600" i="1" dirty="0" smtClean="0">
                <a:solidFill>
                  <a:srgbClr val="C00000"/>
                </a:solidFill>
                <a:latin typeface="+mn-lt"/>
              </a:rPr>
              <a:t>f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 flips in other plane</a:t>
            </a:r>
          </a:p>
        </p:txBody>
      </p:sp>
    </p:spTree>
    <p:extLst>
      <p:ext uri="{BB962C8B-B14F-4D97-AF65-F5344CB8AC3E}">
        <p14:creationId xmlns:p14="http://schemas.microsoft.com/office/powerpoint/2010/main" val="185166584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7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7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7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6" grpId="0"/>
      <p:bldP spid="17" grpId="0"/>
      <p:bldP spid="23" grpId="0"/>
      <p:bldP spid="24" grpId="0"/>
      <p:bldP spid="207873" grpId="0" animBg="1"/>
      <p:bldP spid="20787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685800"/>
            <a:ext cx="6562725" cy="5557009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21507" name="TextBox 7"/>
          <p:cNvSpPr txBox="1">
            <a:spLocks noChangeArrowheads="1"/>
          </p:cNvSpPr>
          <p:nvPr/>
        </p:nvSpPr>
        <p:spPr bwMode="auto">
          <a:xfrm>
            <a:off x="457200" y="6210300"/>
            <a:ext cx="8229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Going to higher energies = going back in time</a:t>
            </a:r>
            <a:endParaRPr lang="en-US" sz="2000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21508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Ft. Collins, CO, June 13-24, 2016</a:t>
            </a:r>
          </a:p>
        </p:txBody>
      </p:sp>
      <p:sp>
        <p:nvSpPr>
          <p:cNvPr id="21510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Prebys, Accelerator Fundamentals: Overview</a:t>
            </a:r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124CD7-437F-44D6-8070-F64BA1C87FFA}" type="slidenum">
              <a:rPr lang="en-US" smtClean="0"/>
              <a:pPr/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361227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Periodic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560917"/>
            <a:ext cx="8251825" cy="1914430"/>
          </a:xfrm>
        </p:spPr>
        <p:txBody>
          <a:bodyPr/>
          <a:lstStyle/>
          <a:p>
            <a:r>
              <a:rPr lang="en-US" sz="1800" dirty="0" smtClean="0"/>
              <a:t>You might think, “Start with a beam line, then make a ring out of it.”</a:t>
            </a:r>
          </a:p>
          <a:p>
            <a:pPr lvl="1"/>
            <a:r>
              <a:rPr lang="en-US" sz="1400" dirty="0" smtClean="0"/>
              <a:t>Difficult to solve general case, because it depends on the initial conditions</a:t>
            </a:r>
          </a:p>
          <a:p>
            <a:r>
              <a:rPr lang="en-US" sz="1800" dirty="0" smtClean="0"/>
              <a:t>Therefore, we initially solve for stable motion in a </a:t>
            </a:r>
            <a:r>
              <a:rPr lang="en-US" sz="1800" i="1" dirty="0" smtClean="0"/>
              <a:t>periodic </a:t>
            </a:r>
            <a:r>
              <a:rPr lang="en-US" sz="1800" dirty="0" smtClean="0"/>
              <a:t>system</a:t>
            </a:r>
          </a:p>
          <a:p>
            <a:r>
              <a:rPr lang="en-US" sz="1800" dirty="0" smtClean="0"/>
              <a:t>We can think of a ring made of identical FODO cells as just the same cell, over and over.</a:t>
            </a: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 Fundamentals: Overview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219200" y="2286000"/>
            <a:ext cx="1847272" cy="1801091"/>
          </a:xfrm>
          <a:prstGeom prst="ellipse">
            <a:avLst/>
          </a:prstGeom>
          <a:noFill/>
          <a:ln w="635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60437" y="2138218"/>
            <a:ext cx="1597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Periodic “cell”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011055" y="2563092"/>
            <a:ext cx="193964" cy="1477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33400" y="4648200"/>
            <a:ext cx="8345483" cy="1914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Our goal is to de</a:t>
            </a:r>
            <a:r>
              <a:rPr lang="en-US" sz="1800" dirty="0" smtClean="0">
                <a:latin typeface="+mn-lt"/>
              </a:rPr>
              <a:t>couple the problem into two parts</a:t>
            </a:r>
          </a:p>
          <a:p>
            <a:pPr marL="730250" lvl="1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" pitchFamily="2" charset="2"/>
              <a:buChar char="§"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C6C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“lattice”: a mathematical description of the machine itself, based only on the magnetic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6C6C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fields, </a:t>
            </a:r>
            <a:r>
              <a:rPr kumimoji="0" lang="en-US" sz="1600" b="0" i="1" u="none" strike="noStrike" kern="1200" cap="none" spc="0" normalizeH="0" noProof="0" dirty="0" smtClean="0">
                <a:ln>
                  <a:noFill/>
                </a:ln>
                <a:solidFill>
                  <a:srgbClr val="6C6C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which is identical for each identical cell</a:t>
            </a:r>
          </a:p>
          <a:p>
            <a:pPr marL="730250" lvl="1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" pitchFamily="2" charset="2"/>
              <a:buChar char="§"/>
            </a:pPr>
            <a:r>
              <a:rPr lang="en-US" sz="1600" baseline="0" dirty="0" smtClean="0">
                <a:solidFill>
                  <a:srgbClr val="6C6C6C"/>
                </a:solidFill>
                <a:latin typeface="+mn-lt"/>
              </a:rPr>
              <a:t>The “emittance”: </a:t>
            </a:r>
            <a:r>
              <a:rPr lang="en-US" sz="1600" dirty="0" smtClean="0">
                <a:solidFill>
                  <a:srgbClr val="6C6C6C"/>
                </a:solidFill>
                <a:latin typeface="+mn-lt"/>
              </a:rPr>
              <a:t> mathematical description for the ensemble of particles circulating in the machine.</a:t>
            </a:r>
          </a:p>
          <a:p>
            <a:pPr marL="285750" indent="-285750" eaLnBrk="0" hangingPunct="0">
              <a:spcBef>
                <a:spcPts val="600"/>
              </a:spcBef>
              <a:buClr>
                <a:schemeClr val="tx2"/>
              </a:buClr>
              <a:buSzPct val="85000"/>
              <a:buFont typeface="Wingdings" charset="2"/>
              <a:buChar char=""/>
            </a:pPr>
            <a:r>
              <a:rPr lang="en-US" sz="1800" dirty="0" smtClean="0">
                <a:latin typeface="+mn-lt"/>
              </a:rPr>
              <a:t>Extend</a:t>
            </a:r>
            <a:r>
              <a:rPr lang="en-US" sz="1600" dirty="0" smtClean="0">
                <a:latin typeface="+mn-lt"/>
              </a:rPr>
              <a:t> to beam lines by using boundary conditions (“matching”)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3065179"/>
              </p:ext>
            </p:extLst>
          </p:nvPr>
        </p:nvGraphicFramePr>
        <p:xfrm>
          <a:off x="609600" y="4191000"/>
          <a:ext cx="3546768" cy="443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073" name="Equation" r:id="rId3" imgW="2031633" imgH="254092" progId="Equation.DSMT4">
                  <p:embed/>
                </p:oleObj>
              </mc:Choice>
              <mc:Fallback>
                <p:oleObj name="Equation" r:id="rId3" imgW="2031633" imgH="25409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91000"/>
                        <a:ext cx="3546768" cy="4433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>
            <a:off x="4114800" y="2895600"/>
            <a:ext cx="1143000" cy="533400"/>
          </a:xfrm>
          <a:prstGeom prst="rightArrow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248400" y="2971800"/>
            <a:ext cx="1981200" cy="533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77000" y="30480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FODO Cell</a:t>
            </a:r>
          </a:p>
        </p:txBody>
      </p:sp>
      <p:sp>
        <p:nvSpPr>
          <p:cNvPr id="15" name="Freeform 14"/>
          <p:cNvSpPr/>
          <p:nvPr/>
        </p:nvSpPr>
        <p:spPr>
          <a:xfrm>
            <a:off x="5732422" y="2660655"/>
            <a:ext cx="2816122" cy="583054"/>
          </a:xfrm>
          <a:custGeom>
            <a:avLst/>
            <a:gdLst>
              <a:gd name="connsiteX0" fmla="*/ 2490688 w 2816122"/>
              <a:gd name="connsiteY0" fmla="*/ 583054 h 583054"/>
              <a:gd name="connsiteX1" fmla="*/ 2778356 w 2816122"/>
              <a:gd name="connsiteY1" fmla="*/ 449736 h 583054"/>
              <a:gd name="connsiteX2" fmla="*/ 2736259 w 2816122"/>
              <a:gd name="connsiteY2" fmla="*/ 63814 h 583054"/>
              <a:gd name="connsiteX3" fmla="*/ 2083742 w 2816122"/>
              <a:gd name="connsiteY3" fmla="*/ 663 h 583054"/>
              <a:gd name="connsiteX4" fmla="*/ 1031296 w 2816122"/>
              <a:gd name="connsiteY4" fmla="*/ 21714 h 583054"/>
              <a:gd name="connsiteX5" fmla="*/ 98128 w 2816122"/>
              <a:gd name="connsiteY5" fmla="*/ 70831 h 583054"/>
              <a:gd name="connsiteX6" fmla="*/ 77079 w 2816122"/>
              <a:gd name="connsiteY6" fmla="*/ 484819 h 583054"/>
              <a:gd name="connsiteX7" fmla="*/ 533139 w 2816122"/>
              <a:gd name="connsiteY7" fmla="*/ 583054 h 583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16122" h="583054">
                <a:moveTo>
                  <a:pt x="2490688" y="583054"/>
                </a:moveTo>
                <a:cubicBezTo>
                  <a:pt x="2614058" y="559665"/>
                  <a:pt x="2737428" y="536276"/>
                  <a:pt x="2778356" y="449736"/>
                </a:cubicBezTo>
                <a:cubicBezTo>
                  <a:pt x="2819285" y="363196"/>
                  <a:pt x="2852028" y="138659"/>
                  <a:pt x="2736259" y="63814"/>
                </a:cubicBezTo>
                <a:cubicBezTo>
                  <a:pt x="2620490" y="-11032"/>
                  <a:pt x="2083742" y="663"/>
                  <a:pt x="2083742" y="663"/>
                </a:cubicBezTo>
                <a:lnTo>
                  <a:pt x="1031296" y="21714"/>
                </a:lnTo>
                <a:cubicBezTo>
                  <a:pt x="700360" y="33409"/>
                  <a:pt x="257164" y="-6353"/>
                  <a:pt x="98128" y="70831"/>
                </a:cubicBezTo>
                <a:cubicBezTo>
                  <a:pt x="-60908" y="148015"/>
                  <a:pt x="4577" y="399449"/>
                  <a:pt x="77079" y="484819"/>
                </a:cubicBezTo>
                <a:cubicBezTo>
                  <a:pt x="149581" y="570189"/>
                  <a:pt x="533139" y="583054"/>
                  <a:pt x="533139" y="583054"/>
                </a:cubicBezTo>
              </a:path>
            </a:pathLst>
          </a:custGeom>
          <a:ln w="12700">
            <a:solidFill>
              <a:schemeClr val="tx1"/>
            </a:solidFill>
            <a:prstDash val="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752600" y="5029200"/>
            <a:ext cx="838200" cy="3048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752600" y="5638800"/>
            <a:ext cx="1143000" cy="2286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9503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/>
      <p:bldP spid="11" grpId="0" build="allAtOnce"/>
      <p:bldP spid="9" grpId="0" animBg="1"/>
      <p:bldP spid="13" grpId="0" animBg="1"/>
      <p:bldP spid="14" grpId="0"/>
      <p:bldP spid="15" grpId="0" animBg="1"/>
      <p:bldP spid="16" grpId="0" uiExpand="1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General Solution: </a:t>
            </a:r>
            <a:r>
              <a:rPr lang="en-US" dirty="0" err="1" smtClean="0"/>
              <a:t>Betatron</a:t>
            </a:r>
            <a:r>
              <a:rPr lang="en-US" dirty="0" smtClean="0"/>
              <a:t> Motion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424260" y="625435"/>
            <a:ext cx="8567340" cy="746165"/>
          </a:xfrm>
        </p:spPr>
        <p:txBody>
          <a:bodyPr/>
          <a:lstStyle/>
          <a:p>
            <a:r>
              <a:rPr lang="en-US" sz="2000" dirty="0" smtClean="0"/>
              <a:t>We find (after a lot of algebra) that we can describe particle motion in terms of initial conditions and a “beta function” </a:t>
            </a:r>
            <a:r>
              <a:rPr lang="el-GR" sz="2000" i="1" dirty="0" smtClean="0"/>
              <a:t>β</a:t>
            </a:r>
            <a:r>
              <a:rPr lang="en-US" sz="2000" dirty="0" smtClean="0"/>
              <a:t>(s), which is only a function of location along the nominal path, and follows the periodicity of the machine.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In other words, particles undergo “pseudo-harmonic” motion about the nominal trajectory, with a variable wavelength.</a:t>
            </a:r>
          </a:p>
          <a:p>
            <a:r>
              <a:rPr lang="en-US" sz="2000" dirty="0" smtClean="0"/>
              <a:t>Note: </a:t>
            </a:r>
            <a:r>
              <a:rPr lang="el-GR" sz="2000" dirty="0" smtClean="0"/>
              <a:t>β</a:t>
            </a:r>
            <a:r>
              <a:rPr lang="en-US" sz="2000" dirty="0" smtClean="0"/>
              <a:t> has units of [length], so the amplitude has units of [length]</a:t>
            </a:r>
            <a:r>
              <a:rPr lang="en-US" sz="2000" baseline="30000" dirty="0" smtClean="0"/>
              <a:t>1/2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pic>
        <p:nvPicPr>
          <p:cNvPr id="34820" name="Object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3398360"/>
            <a:ext cx="1728787" cy="952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5484813" y="3436162"/>
            <a:ext cx="3659187" cy="1231106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+mn-lt"/>
              </a:rPr>
              <a:t>The “betatron function” </a:t>
            </a:r>
            <a:r>
              <a:rPr lang="el-GR" sz="2000" i="1" dirty="0" smtClean="0"/>
              <a:t>β</a:t>
            </a:r>
            <a:r>
              <a:rPr lang="en-US" sz="2000" i="1" dirty="0" smtClean="0">
                <a:solidFill>
                  <a:srgbClr val="009900"/>
                </a:solidFill>
                <a:latin typeface="Symbol" pitchFamily="18" charset="2"/>
              </a:rPr>
              <a:t>(</a:t>
            </a:r>
            <a:r>
              <a:rPr lang="en-US" sz="2000" i="1" dirty="0" smtClean="0">
                <a:solidFill>
                  <a:srgbClr val="009900"/>
                </a:solidFill>
              </a:rPr>
              <a:t>s</a:t>
            </a:r>
            <a:r>
              <a:rPr lang="en-US" sz="2000" i="1" dirty="0">
                <a:solidFill>
                  <a:srgbClr val="009900"/>
                </a:solidFill>
                <a:latin typeface="Symbol" pitchFamily="18" charset="2"/>
              </a:rPr>
              <a:t>)</a:t>
            </a:r>
            <a:r>
              <a:rPr lang="en-US" sz="2000" dirty="0"/>
              <a:t> is </a:t>
            </a:r>
            <a:r>
              <a:rPr lang="en-US" sz="1800" dirty="0">
                <a:latin typeface="+mn-lt"/>
              </a:rPr>
              <a:t>effectively the </a:t>
            </a:r>
            <a:r>
              <a:rPr lang="en-US" sz="1800" dirty="0">
                <a:solidFill>
                  <a:srgbClr val="009900"/>
                </a:solidFill>
                <a:latin typeface="+mn-lt"/>
              </a:rPr>
              <a:t>local wavenumber</a:t>
            </a:r>
            <a:r>
              <a:rPr lang="en-US" sz="1800" dirty="0">
                <a:latin typeface="+mn-lt"/>
              </a:rPr>
              <a:t> and  also defines the </a:t>
            </a:r>
            <a:r>
              <a:rPr lang="en-US" sz="1800" dirty="0">
                <a:solidFill>
                  <a:srgbClr val="009900"/>
                </a:solidFill>
                <a:latin typeface="+mn-lt"/>
              </a:rPr>
              <a:t>beam envelope.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4586288" y="3323450"/>
            <a:ext cx="898525" cy="341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>
            <a:off x="4951413" y="3969562"/>
            <a:ext cx="533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989013" y="3588562"/>
            <a:ext cx="1600200" cy="707886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+mn-lt"/>
              </a:rPr>
              <a:t>Phase advance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2589213" y="3740962"/>
            <a:ext cx="381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827" name="Text Box 16"/>
          <p:cNvSpPr txBox="1">
            <a:spLocks noChangeArrowheads="1"/>
          </p:cNvSpPr>
          <p:nvPr/>
        </p:nvSpPr>
        <p:spPr bwMode="auto">
          <a:xfrm>
            <a:off x="419100" y="2818625"/>
            <a:ext cx="1981200" cy="646331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+mn-lt"/>
              </a:rPr>
              <a:t>Lateral deviation in one plane</a:t>
            </a:r>
          </a:p>
        </p:txBody>
      </p:sp>
      <p:sp>
        <p:nvSpPr>
          <p:cNvPr id="34828" name="Line 17"/>
          <p:cNvSpPr>
            <a:spLocks noChangeShapeType="1"/>
          </p:cNvSpPr>
          <p:nvPr/>
        </p:nvSpPr>
        <p:spPr bwMode="auto">
          <a:xfrm flipV="1">
            <a:off x="2400300" y="3150412"/>
            <a:ext cx="442913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23"/>
          <p:cNvGrpSpPr/>
          <p:nvPr/>
        </p:nvGrpSpPr>
        <p:grpSpPr>
          <a:xfrm>
            <a:off x="6569060" y="1935310"/>
            <a:ext cx="2446337" cy="1169988"/>
            <a:chOff x="6510338" y="1257300"/>
            <a:chExt cx="2446337" cy="1169988"/>
          </a:xfrm>
        </p:grpSpPr>
        <p:sp>
          <p:nvSpPr>
            <p:cNvPr id="34830" name="Freeform 19"/>
            <p:cNvSpPr>
              <a:spLocks/>
            </p:cNvSpPr>
            <p:nvPr/>
          </p:nvSpPr>
          <p:spPr bwMode="auto">
            <a:xfrm>
              <a:off x="6788150" y="1362075"/>
              <a:ext cx="2168525" cy="841375"/>
            </a:xfrm>
            <a:custGeom>
              <a:avLst/>
              <a:gdLst>
                <a:gd name="T0" fmla="*/ 0 w 1366"/>
                <a:gd name="T1" fmla="*/ 2147483647 h 530"/>
                <a:gd name="T2" fmla="*/ 2147483647 w 1366"/>
                <a:gd name="T3" fmla="*/ 2147483647 h 530"/>
                <a:gd name="T4" fmla="*/ 2147483647 w 1366"/>
                <a:gd name="T5" fmla="*/ 2147483647 h 530"/>
                <a:gd name="T6" fmla="*/ 2147483647 w 1366"/>
                <a:gd name="T7" fmla="*/ 2147483647 h 530"/>
                <a:gd name="T8" fmla="*/ 2147483647 w 1366"/>
                <a:gd name="T9" fmla="*/ 0 h 5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66"/>
                <a:gd name="T16" fmla="*/ 0 h 530"/>
                <a:gd name="T17" fmla="*/ 1366 w 1366"/>
                <a:gd name="T18" fmla="*/ 530 h 5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66" h="530">
                  <a:moveTo>
                    <a:pt x="0" y="530"/>
                  </a:moveTo>
                  <a:cubicBezTo>
                    <a:pt x="140" y="436"/>
                    <a:pt x="280" y="342"/>
                    <a:pt x="397" y="280"/>
                  </a:cubicBezTo>
                  <a:cubicBezTo>
                    <a:pt x="514" y="218"/>
                    <a:pt x="571" y="200"/>
                    <a:pt x="703" y="158"/>
                  </a:cubicBezTo>
                  <a:cubicBezTo>
                    <a:pt x="835" y="116"/>
                    <a:pt x="1077" y="56"/>
                    <a:pt x="1187" y="30"/>
                  </a:cubicBezTo>
                  <a:cubicBezTo>
                    <a:pt x="1297" y="4"/>
                    <a:pt x="1331" y="2"/>
                    <a:pt x="1366" y="0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31" name="Freeform 20"/>
            <p:cNvSpPr>
              <a:spLocks/>
            </p:cNvSpPr>
            <p:nvPr/>
          </p:nvSpPr>
          <p:spPr bwMode="auto">
            <a:xfrm>
              <a:off x="6819900" y="1257300"/>
              <a:ext cx="2120900" cy="922338"/>
            </a:xfrm>
            <a:custGeom>
              <a:avLst/>
              <a:gdLst>
                <a:gd name="T0" fmla="*/ 0 w 1336"/>
                <a:gd name="T1" fmla="*/ 2147483647 h 581"/>
                <a:gd name="T2" fmla="*/ 2147483647 w 1336"/>
                <a:gd name="T3" fmla="*/ 2147483647 h 581"/>
                <a:gd name="T4" fmla="*/ 2147483647 w 1336"/>
                <a:gd name="T5" fmla="*/ 2147483647 h 581"/>
                <a:gd name="T6" fmla="*/ 2147483647 w 1336"/>
                <a:gd name="T7" fmla="*/ 2147483647 h 581"/>
                <a:gd name="T8" fmla="*/ 2147483647 w 1336"/>
                <a:gd name="T9" fmla="*/ 2147483647 h 581"/>
                <a:gd name="T10" fmla="*/ 2147483647 w 1336"/>
                <a:gd name="T11" fmla="*/ 0 h 5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36"/>
                <a:gd name="T19" fmla="*/ 0 h 581"/>
                <a:gd name="T20" fmla="*/ 1336 w 1336"/>
                <a:gd name="T21" fmla="*/ 581 h 5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36" h="581">
                  <a:moveTo>
                    <a:pt x="0" y="581"/>
                  </a:moveTo>
                  <a:cubicBezTo>
                    <a:pt x="46" y="482"/>
                    <a:pt x="92" y="384"/>
                    <a:pt x="219" y="331"/>
                  </a:cubicBezTo>
                  <a:cubicBezTo>
                    <a:pt x="346" y="278"/>
                    <a:pt x="645" y="280"/>
                    <a:pt x="760" y="265"/>
                  </a:cubicBezTo>
                  <a:cubicBezTo>
                    <a:pt x="875" y="250"/>
                    <a:pt x="848" y="254"/>
                    <a:pt x="907" y="239"/>
                  </a:cubicBezTo>
                  <a:cubicBezTo>
                    <a:pt x="966" y="224"/>
                    <a:pt x="1044" y="218"/>
                    <a:pt x="1116" y="178"/>
                  </a:cubicBezTo>
                  <a:cubicBezTo>
                    <a:pt x="1188" y="138"/>
                    <a:pt x="1262" y="69"/>
                    <a:pt x="1336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32" name="Line 21"/>
            <p:cNvSpPr>
              <a:spLocks noChangeShapeType="1"/>
            </p:cNvSpPr>
            <p:nvPr/>
          </p:nvSpPr>
          <p:spPr bwMode="auto">
            <a:xfrm flipV="1">
              <a:off x="6908800" y="2017713"/>
              <a:ext cx="461963" cy="266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33" name="Text Box 22"/>
            <p:cNvSpPr txBox="1">
              <a:spLocks noChangeArrowheads="1"/>
            </p:cNvSpPr>
            <p:nvPr/>
          </p:nvSpPr>
          <p:spPr bwMode="auto">
            <a:xfrm>
              <a:off x="7054850" y="2122488"/>
              <a:ext cx="2270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s</a:t>
              </a:r>
            </a:p>
          </p:txBody>
        </p:sp>
        <p:sp>
          <p:nvSpPr>
            <p:cNvPr id="34834" name="Line 23"/>
            <p:cNvSpPr>
              <a:spLocks noChangeShapeType="1"/>
            </p:cNvSpPr>
            <p:nvPr/>
          </p:nvSpPr>
          <p:spPr bwMode="auto">
            <a:xfrm flipH="1" flipV="1">
              <a:off x="6561138" y="1952625"/>
              <a:ext cx="153987" cy="2508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35" name="Text Box 24"/>
            <p:cNvSpPr txBox="1">
              <a:spLocks noChangeArrowheads="1"/>
            </p:cNvSpPr>
            <p:nvPr/>
          </p:nvSpPr>
          <p:spPr bwMode="auto">
            <a:xfrm>
              <a:off x="6510338" y="1698625"/>
              <a:ext cx="276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/>
                <a:t>x</a:t>
              </a:r>
            </a:p>
          </p:txBody>
        </p:sp>
      </p:grp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421029"/>
              </p:ext>
            </p:extLst>
          </p:nvPr>
        </p:nvGraphicFramePr>
        <p:xfrm>
          <a:off x="2895600" y="2788760"/>
          <a:ext cx="376047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517" name="Equation" r:id="rId4" imgW="1782720" imgH="237600" progId="">
                  <p:embed/>
                </p:oleObj>
              </mc:Choice>
              <mc:Fallback>
                <p:oleObj name="Equation" r:id="rId4" imgW="1782720" imgH="237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788760"/>
                        <a:ext cx="376047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0405866"/>
              </p:ext>
            </p:extLst>
          </p:nvPr>
        </p:nvGraphicFramePr>
        <p:xfrm>
          <a:off x="6184900" y="440166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518" name="Equation" r:id="rId6" imgW="100440" imgH="155160" progId="">
                  <p:embed/>
                </p:oleObj>
              </mc:Choice>
              <mc:Fallback>
                <p:oleObj name="Equation" r:id="rId6" imgW="100440" imgH="155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4900" y="4401660"/>
                        <a:ext cx="114300" cy="165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108291"/>
              </p:ext>
            </p:extLst>
          </p:nvPr>
        </p:nvGraphicFramePr>
        <p:xfrm>
          <a:off x="4647108" y="2003351"/>
          <a:ext cx="534988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519" name="Equation" r:id="rId8" imgW="317500" imgH="203200" progId="Equation.DSMT4">
                  <p:embed/>
                </p:oleObj>
              </mc:Choice>
              <mc:Fallback>
                <p:oleObj name="Equation" r:id="rId8" imgW="3175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7108" y="2003351"/>
                        <a:ext cx="534988" cy="354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H="1">
            <a:off x="4648200" y="2407760"/>
            <a:ext cx="152400" cy="381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1989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34822" grpId="0" animBg="1"/>
      <p:bldP spid="34823" grpId="0" animBg="1"/>
      <p:bldP spid="34824" grpId="0" animBg="1"/>
      <p:bldP spid="34825" grpId="0" animBg="1"/>
      <p:bldP spid="34826" grpId="0" animBg="1"/>
      <p:bldP spid="34827" grpId="0" animBg="1"/>
      <p:bldP spid="3482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Understanding of β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685800"/>
            <a:ext cx="8355012" cy="1323130"/>
          </a:xfrm>
        </p:spPr>
        <p:txBody>
          <a:bodyPr/>
          <a:lstStyle/>
          <a:p>
            <a:r>
              <a:rPr lang="en-US" sz="1800" dirty="0" smtClean="0"/>
              <a:t>It’s important to remember that the </a:t>
            </a:r>
            <a:r>
              <a:rPr lang="en-US" sz="1800" dirty="0" err="1" smtClean="0"/>
              <a:t>betatron</a:t>
            </a:r>
            <a:r>
              <a:rPr lang="en-US" sz="1800" dirty="0" smtClean="0"/>
              <a:t> function represents a </a:t>
            </a:r>
            <a:r>
              <a:rPr lang="en-US" sz="1800" i="1" dirty="0" smtClean="0"/>
              <a:t>bounding envelope </a:t>
            </a:r>
            <a:r>
              <a:rPr lang="en-US" sz="1800" dirty="0" smtClean="0"/>
              <a:t>to the beam motion, not the beam motion itself</a:t>
            </a:r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 Fundamentals: Overview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2754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312" y="1866596"/>
            <a:ext cx="340995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85800" y="1295400"/>
            <a:ext cx="3379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  <a:latin typeface="+mn-lt"/>
              </a:rPr>
              <a:t>Normalized particle trajectory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754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905000"/>
            <a:ext cx="3384183" cy="211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800600" y="1219200"/>
            <a:ext cx="4207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  <a:latin typeface="+mn-lt"/>
              </a:rPr>
              <a:t>Trajectories over multiple turns (or trajectories of multiple particles!)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3" name="Object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1005" y="4037971"/>
            <a:ext cx="3500438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ject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068" y="4520571"/>
            <a:ext cx="1643062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923868" y="4596771"/>
            <a:ext cx="3502169" cy="861774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β</a:t>
            </a:r>
            <a:r>
              <a:rPr lang="en-US" sz="1800" i="1" dirty="0" smtClean="0">
                <a:solidFill>
                  <a:srgbClr val="009900"/>
                </a:solidFill>
                <a:latin typeface="Symbol" pitchFamily="18" charset="2"/>
              </a:rPr>
              <a:t>(</a:t>
            </a:r>
            <a:r>
              <a:rPr lang="en-US" sz="1800" i="1" dirty="0" smtClean="0">
                <a:solidFill>
                  <a:srgbClr val="009900"/>
                </a:solidFill>
              </a:rPr>
              <a:t>s</a:t>
            </a:r>
            <a:r>
              <a:rPr lang="en-US" sz="1800" i="1" dirty="0">
                <a:solidFill>
                  <a:srgbClr val="009900"/>
                </a:solidFill>
                <a:latin typeface="Symbol" pitchFamily="18" charset="2"/>
              </a:rPr>
              <a:t>)</a:t>
            </a:r>
            <a:r>
              <a:rPr lang="en-US" sz="1800" dirty="0"/>
              <a:t> </a:t>
            </a:r>
            <a:r>
              <a:rPr lang="en-US" sz="1600" dirty="0">
                <a:latin typeface="+mn-lt"/>
              </a:rPr>
              <a:t>is </a:t>
            </a:r>
            <a:r>
              <a:rPr lang="en-US" sz="1600" dirty="0" smtClean="0">
                <a:latin typeface="+mn-lt"/>
              </a:rPr>
              <a:t>also effectively </a:t>
            </a:r>
            <a:r>
              <a:rPr lang="en-US" sz="1600" dirty="0">
                <a:latin typeface="+mn-lt"/>
              </a:rPr>
              <a:t>the </a:t>
            </a:r>
            <a:r>
              <a:rPr lang="en-US" sz="1600" dirty="0">
                <a:solidFill>
                  <a:srgbClr val="009900"/>
                </a:solidFill>
                <a:latin typeface="+mn-lt"/>
              </a:rPr>
              <a:t>local </a:t>
            </a:r>
            <a:r>
              <a:rPr lang="en-US" sz="1600" dirty="0" smtClean="0">
                <a:solidFill>
                  <a:srgbClr val="009900"/>
                </a:solidFill>
                <a:latin typeface="+mn-lt"/>
              </a:rPr>
              <a:t>wave number</a:t>
            </a:r>
            <a:r>
              <a:rPr lang="en-US" sz="1600" dirty="0" smtClean="0">
                <a:latin typeface="+mn-lt"/>
              </a:rPr>
              <a:t>  which determines the rate of </a:t>
            </a:r>
            <a:r>
              <a:rPr lang="en-US" sz="1600" dirty="0" smtClean="0">
                <a:solidFill>
                  <a:srgbClr val="00B050"/>
                </a:solidFill>
                <a:latin typeface="+mn-lt"/>
              </a:rPr>
              <a:t>phase advance</a:t>
            </a:r>
            <a:endParaRPr lang="en-US" sz="16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flipH="1" flipV="1">
            <a:off x="3025343" y="4484059"/>
            <a:ext cx="898525" cy="341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 flipH="1">
            <a:off x="3390468" y="5130171"/>
            <a:ext cx="533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771365" y="5663717"/>
            <a:ext cx="78486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CC0000"/>
                </a:solidFill>
                <a:latin typeface="+mn-lt"/>
              </a:rPr>
              <a:t>Closely spaced strong quads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small </a:t>
            </a:r>
            <a:r>
              <a:rPr lang="en-US" sz="1800" dirty="0" smtClean="0">
                <a:latin typeface="+mn-lt"/>
              </a:rPr>
              <a:t>β 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>
                <a:solidFill>
                  <a:srgbClr val="009900"/>
                </a:solidFill>
                <a:latin typeface="+mn-lt"/>
              </a:rPr>
              <a:t>small aperture, lots of wiggles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009900"/>
                </a:solidFill>
                <a:latin typeface="+mn-lt"/>
              </a:rPr>
              <a:t>Sparsely spaced weak quads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large </a:t>
            </a:r>
            <a:r>
              <a:rPr lang="en-US" sz="1800" dirty="0" smtClean="0">
                <a:latin typeface="+mn-lt"/>
              </a:rPr>
              <a:t>β 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smtClean="0">
                <a:sym typeface="Symbol"/>
              </a:rPr>
              <a:t> 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>
                <a:solidFill>
                  <a:srgbClr val="CC0000"/>
                </a:solidFill>
                <a:latin typeface="+mn-lt"/>
              </a:rPr>
              <a:t>large aperture, few wiggles</a:t>
            </a:r>
          </a:p>
        </p:txBody>
      </p:sp>
    </p:spTree>
    <p:extLst>
      <p:ext uri="{BB962C8B-B14F-4D97-AF65-F5344CB8AC3E}">
        <p14:creationId xmlns:p14="http://schemas.microsoft.com/office/powerpoint/2010/main" val="380536858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Characterizing Particle Ensembles: Emittance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A particle returning to the same point over many terms traces an ellipse, defined by the “beta function”, </a:t>
            </a:r>
            <a:r>
              <a:rPr lang="el-GR" sz="1800" dirty="0" smtClean="0"/>
              <a:t>β</a:t>
            </a:r>
            <a:r>
              <a:rPr lang="en-US" sz="1800" dirty="0" smtClean="0"/>
              <a:t>, and two additional lattice parameters, </a:t>
            </a:r>
            <a:r>
              <a:rPr lang="el-GR" sz="1800" dirty="0" smtClean="0"/>
              <a:t>α</a:t>
            </a:r>
            <a:r>
              <a:rPr lang="en-US" sz="1800" dirty="0" smtClean="0"/>
              <a:t> and </a:t>
            </a:r>
            <a:r>
              <a:rPr lang="el-GR" sz="1800" dirty="0" smtClean="0"/>
              <a:t>γ</a:t>
            </a:r>
            <a:r>
              <a:rPr lang="en-US" sz="1800" dirty="0" smtClean="0"/>
              <a:t>.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An ensemble of particles can characterized by a bounding ellipse, known as the “emittance”</a:t>
            </a:r>
          </a:p>
          <a:p>
            <a:pPr lvl="1"/>
            <a:r>
              <a:rPr lang="en-US" sz="1600" dirty="0" smtClean="0"/>
              <a:t>Definitions vary: RMS, 95%, 99%</a:t>
            </a:r>
            <a:r>
              <a:rPr lang="el-GR" sz="1600" dirty="0" smtClean="0"/>
              <a:t>, </a:t>
            </a:r>
            <a:r>
              <a:rPr lang="en-US" sz="1600" dirty="0" err="1" smtClean="0"/>
              <a:t>etc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2057400" y="1676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1219200" y="25908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 rot="2700000">
            <a:off x="1839119" y="1786731"/>
            <a:ext cx="457200" cy="1601788"/>
          </a:xfrm>
          <a:prstGeom prst="ellips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1631950" y="2660650"/>
            <a:ext cx="76200" cy="762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2257425" y="2065337"/>
            <a:ext cx="76200" cy="762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2562225" y="2227262"/>
            <a:ext cx="76200" cy="762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2282825" y="2617787"/>
            <a:ext cx="76200" cy="762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1922463" y="2952750"/>
            <a:ext cx="76200" cy="762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1489075" y="3086100"/>
            <a:ext cx="76200" cy="762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1938338" y="2324100"/>
            <a:ext cx="76200" cy="762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" name="Object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7688" y="2636837"/>
            <a:ext cx="282575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ject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2113" y="1525587"/>
            <a:ext cx="338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2678113" y="201453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2830513" y="2014537"/>
            <a:ext cx="0" cy="5334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2649538" y="1682750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2068513" y="1862137"/>
            <a:ext cx="533400" cy="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893685"/>
              </p:ext>
            </p:extLst>
          </p:nvPr>
        </p:nvGraphicFramePr>
        <p:xfrm>
          <a:off x="2863295" y="2136462"/>
          <a:ext cx="430136" cy="307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74" name="Equation" r:id="rId5" imgW="355294" imgH="253939" progId="Equation.3">
                  <p:embed/>
                </p:oleObj>
              </mc:Choice>
              <mc:Fallback>
                <p:oleObj name="Equation" r:id="rId5" imgW="355294" imgH="25393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3295" y="2136462"/>
                        <a:ext cx="430136" cy="3072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6224288"/>
              </p:ext>
            </p:extLst>
          </p:nvPr>
        </p:nvGraphicFramePr>
        <p:xfrm>
          <a:off x="2079218" y="1521600"/>
          <a:ext cx="461962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75" name="Equation" r:id="rId7" imgW="380633" imgH="253939" progId="Equation.DSMT4">
                  <p:embed/>
                </p:oleObj>
              </mc:Choice>
              <mc:Fallback>
                <p:oleObj name="Equation" r:id="rId7" imgW="380633" imgH="25393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9218" y="1521600"/>
                        <a:ext cx="461962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1834053"/>
              </p:ext>
            </p:extLst>
          </p:nvPr>
        </p:nvGraphicFramePr>
        <p:xfrm>
          <a:off x="4038600" y="1905000"/>
          <a:ext cx="4648200" cy="489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76" name="Equation" r:id="rId9" imgW="2184400" imgH="228600" progId="Equation.DSMT4">
                  <p:embed/>
                </p:oleObj>
              </mc:Choice>
              <mc:Fallback>
                <p:oleObj name="Equation" r:id="rId9" imgW="2184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1905000"/>
                        <a:ext cx="4648200" cy="4895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Straight Arrow Connector 25"/>
          <p:cNvCxnSpPr/>
          <p:nvPr/>
        </p:nvCxnSpPr>
        <p:spPr>
          <a:xfrm flipH="1" flipV="1">
            <a:off x="6172200" y="2362200"/>
            <a:ext cx="1524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0687129"/>
              </p:ext>
            </p:extLst>
          </p:nvPr>
        </p:nvGraphicFramePr>
        <p:xfrm>
          <a:off x="6400800" y="2362200"/>
          <a:ext cx="803275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77" name="Equation" r:id="rId11" imgW="673100" imgH="444500" progId="Equation.DSMT4">
                  <p:embed/>
                </p:oleObj>
              </mc:Choice>
              <mc:Fallback>
                <p:oleObj name="Equation" r:id="rId11" imgW="6731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00800" y="2362200"/>
                        <a:ext cx="803275" cy="531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3810000" y="29718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NOT to be confused with relativistic </a:t>
            </a:r>
            <a:r>
              <a:rPr lang="el-GR" sz="1800" dirty="0" smtClean="0">
                <a:solidFill>
                  <a:srgbClr val="C00000"/>
                </a:solidFill>
                <a:latin typeface="+mn-lt"/>
              </a:rPr>
              <a:t>β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and </a:t>
            </a:r>
            <a:r>
              <a:rPr lang="el-GR" sz="1800" dirty="0" smtClean="0">
                <a:solidFill>
                  <a:srgbClr val="C00000"/>
                </a:solidFill>
                <a:latin typeface="+mn-lt"/>
              </a:rPr>
              <a:t>γ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!</a:t>
            </a:r>
          </a:p>
        </p:txBody>
      </p:sp>
      <p:graphicFrame>
        <p:nvGraphicFramePr>
          <p:cNvPr id="2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4748730"/>
              </p:ext>
            </p:extLst>
          </p:nvPr>
        </p:nvGraphicFramePr>
        <p:xfrm>
          <a:off x="1066800" y="5029200"/>
          <a:ext cx="3746500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78" name="Equation" r:id="rId13" imgW="1346200" imgH="228600" progId="Equation.DSMT4">
                  <p:embed/>
                </p:oleObj>
              </mc:Choice>
              <mc:Fallback>
                <p:oleObj name="Equation" r:id="rId13" imgW="1346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5029200"/>
                        <a:ext cx="3746500" cy="646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Line 5"/>
          <p:cNvSpPr>
            <a:spLocks noChangeShapeType="1"/>
          </p:cNvSpPr>
          <p:nvPr/>
        </p:nvSpPr>
        <p:spPr bwMode="auto">
          <a:xfrm>
            <a:off x="6470315" y="4552082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Line 6"/>
          <p:cNvSpPr>
            <a:spLocks noChangeShapeType="1"/>
          </p:cNvSpPr>
          <p:nvPr/>
        </p:nvSpPr>
        <p:spPr bwMode="auto">
          <a:xfrm>
            <a:off x="5632115" y="5466482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Oval 7"/>
          <p:cNvSpPr>
            <a:spLocks noChangeArrowheads="1"/>
          </p:cNvSpPr>
          <p:nvPr/>
        </p:nvSpPr>
        <p:spPr bwMode="auto">
          <a:xfrm rot="2700000">
            <a:off x="6252034" y="4662413"/>
            <a:ext cx="457200" cy="1601788"/>
          </a:xfrm>
          <a:prstGeom prst="ellipse">
            <a:avLst/>
          </a:prstGeom>
          <a:noFill/>
          <a:ln w="2540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6" name="Object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0603" y="5512519"/>
            <a:ext cx="282575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Object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5028" y="4401269"/>
            <a:ext cx="338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Line 19"/>
          <p:cNvSpPr>
            <a:spLocks noChangeShapeType="1"/>
          </p:cNvSpPr>
          <p:nvPr/>
        </p:nvSpPr>
        <p:spPr bwMode="auto">
          <a:xfrm>
            <a:off x="7091028" y="4890219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Line 20"/>
          <p:cNvSpPr>
            <a:spLocks noChangeShapeType="1"/>
          </p:cNvSpPr>
          <p:nvPr/>
        </p:nvSpPr>
        <p:spPr bwMode="auto">
          <a:xfrm>
            <a:off x="7243428" y="4890219"/>
            <a:ext cx="0" cy="5334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" name="Line 21"/>
          <p:cNvSpPr>
            <a:spLocks noChangeShapeType="1"/>
          </p:cNvSpPr>
          <p:nvPr/>
        </p:nvSpPr>
        <p:spPr bwMode="auto">
          <a:xfrm>
            <a:off x="7062453" y="4558432"/>
            <a:ext cx="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" name="Line 22"/>
          <p:cNvSpPr>
            <a:spLocks noChangeShapeType="1"/>
          </p:cNvSpPr>
          <p:nvPr/>
        </p:nvSpPr>
        <p:spPr bwMode="auto">
          <a:xfrm>
            <a:off x="6481428" y="4737819"/>
            <a:ext cx="533400" cy="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 Box 24"/>
          <p:cNvSpPr txBox="1">
            <a:spLocks noChangeArrowheads="1"/>
          </p:cNvSpPr>
          <p:nvPr/>
        </p:nvSpPr>
        <p:spPr bwMode="auto">
          <a:xfrm>
            <a:off x="6927515" y="5957019"/>
            <a:ext cx="121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Area = </a:t>
            </a:r>
            <a:r>
              <a:rPr lang="en-US" sz="2000" dirty="0" err="1" smtClean="0"/>
              <a:t>ε</a:t>
            </a:r>
            <a:r>
              <a:rPr lang="el-GR" sz="2000" dirty="0" smtClean="0"/>
              <a:t>π</a:t>
            </a:r>
            <a:endParaRPr lang="en-US" sz="2000" i="1" dirty="0">
              <a:latin typeface="Symbol" pitchFamily="18" charset="2"/>
            </a:endParaRPr>
          </a:p>
        </p:txBody>
      </p:sp>
      <p:sp>
        <p:nvSpPr>
          <p:cNvPr id="43" name="Freeform 25"/>
          <p:cNvSpPr>
            <a:spLocks/>
          </p:cNvSpPr>
          <p:nvPr/>
        </p:nvSpPr>
        <p:spPr bwMode="auto">
          <a:xfrm>
            <a:off x="6622715" y="5347419"/>
            <a:ext cx="304800" cy="838200"/>
          </a:xfrm>
          <a:custGeom>
            <a:avLst/>
            <a:gdLst>
              <a:gd name="T0" fmla="*/ 2147483647 w 240"/>
              <a:gd name="T1" fmla="*/ 2147483647 h 456"/>
              <a:gd name="T2" fmla="*/ 2147483647 w 240"/>
              <a:gd name="T3" fmla="*/ 2147483647 h 456"/>
              <a:gd name="T4" fmla="*/ 0 w 240"/>
              <a:gd name="T5" fmla="*/ 0 h 456"/>
              <a:gd name="T6" fmla="*/ 0 60000 65536"/>
              <a:gd name="T7" fmla="*/ 0 60000 65536"/>
              <a:gd name="T8" fmla="*/ 0 60000 65536"/>
              <a:gd name="T9" fmla="*/ 0 w 240"/>
              <a:gd name="T10" fmla="*/ 0 h 456"/>
              <a:gd name="T11" fmla="*/ 240 w 240"/>
              <a:gd name="T12" fmla="*/ 456 h 4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456">
                <a:moveTo>
                  <a:pt x="240" y="432"/>
                </a:moveTo>
                <a:cubicBezTo>
                  <a:pt x="164" y="444"/>
                  <a:pt x="88" y="456"/>
                  <a:pt x="48" y="384"/>
                </a:cubicBezTo>
                <a:cubicBezTo>
                  <a:pt x="8" y="312"/>
                  <a:pt x="4" y="156"/>
                  <a:pt x="0" y="0"/>
                </a:cubicBezTo>
              </a:path>
            </a:pathLst>
          </a:custGeom>
          <a:noFill/>
          <a:ln w="9525" cap="flat" cmpd="sng">
            <a:solidFill>
              <a:srgbClr val="009900"/>
            </a:solidFill>
            <a:prstDash val="solid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" name="Oval 7"/>
          <p:cNvSpPr>
            <a:spLocks noChangeAspect="1" noChangeArrowheads="1"/>
          </p:cNvSpPr>
          <p:nvPr/>
        </p:nvSpPr>
        <p:spPr bwMode="auto">
          <a:xfrm rot="2700000">
            <a:off x="6323566" y="4718688"/>
            <a:ext cx="365454" cy="1441609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7"/>
          <p:cNvSpPr>
            <a:spLocks noChangeAspect="1" noChangeArrowheads="1"/>
          </p:cNvSpPr>
          <p:nvPr/>
        </p:nvSpPr>
        <p:spPr bwMode="auto">
          <a:xfrm rot="2700000">
            <a:off x="6351525" y="4879088"/>
            <a:ext cx="265206" cy="1153287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7"/>
          <p:cNvSpPr>
            <a:spLocks noChangeAspect="1" noChangeArrowheads="1"/>
          </p:cNvSpPr>
          <p:nvPr/>
        </p:nvSpPr>
        <p:spPr bwMode="auto">
          <a:xfrm rot="2700000">
            <a:off x="6404094" y="5020851"/>
            <a:ext cx="136127" cy="92263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9015970"/>
              </p:ext>
            </p:extLst>
          </p:nvPr>
        </p:nvGraphicFramePr>
        <p:xfrm>
          <a:off x="6589713" y="4419600"/>
          <a:ext cx="385762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79" name="Equation" r:id="rId15" imgW="317500" imgH="254000" progId="Equation.DSMT4">
                  <p:embed/>
                </p:oleObj>
              </mc:Choice>
              <mc:Fallback>
                <p:oleObj name="Equation" r:id="rId15" imgW="3175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9713" y="4419600"/>
                        <a:ext cx="385762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9812037"/>
              </p:ext>
            </p:extLst>
          </p:nvPr>
        </p:nvGraphicFramePr>
        <p:xfrm>
          <a:off x="7239000" y="5029200"/>
          <a:ext cx="385762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80" name="Equation" r:id="rId17" imgW="317500" imgH="254000" progId="Equation.DSMT4">
                  <p:embed/>
                </p:oleObj>
              </mc:Choice>
              <mc:Fallback>
                <p:oleObj name="Equation" r:id="rId17" imgW="3175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5029200"/>
                        <a:ext cx="385762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2286000" y="5867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Units of length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4419600" y="5562600"/>
            <a:ext cx="152400" cy="304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77614"/>
              </p:ext>
            </p:extLst>
          </p:nvPr>
        </p:nvGraphicFramePr>
        <p:xfrm>
          <a:off x="5638800" y="1447800"/>
          <a:ext cx="8636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81" name="Equation" r:id="rId19" imgW="723900" imgH="393700" progId="Equation.DSMT4">
                  <p:embed/>
                </p:oleObj>
              </mc:Choice>
              <mc:Fallback>
                <p:oleObj name="Equation" r:id="rId19" imgW="7239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638800" y="1447800"/>
                        <a:ext cx="8636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3" name="Straight Arrow Connector 52"/>
          <p:cNvCxnSpPr/>
          <p:nvPr/>
        </p:nvCxnSpPr>
        <p:spPr>
          <a:xfrm flipH="1">
            <a:off x="5380182" y="1801091"/>
            <a:ext cx="219363" cy="21936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96137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8" grpId="0"/>
      <p:bldP spid="31" grpId="0" animBg="1"/>
      <p:bldP spid="32" grpId="0" animBg="1"/>
      <p:bldP spid="33" grpId="0" animBg="1"/>
      <p:bldP spid="38" grpId="0" animBg="1"/>
      <p:bldP spid="39" grpId="0" animBg="1"/>
      <p:bldP spid="40" grpId="0" animBg="1"/>
      <p:bldP spid="41" grpId="0" animBg="1"/>
      <p:bldP spid="42" grpId="0"/>
      <p:bldP spid="43" grpId="0" animBg="1"/>
      <p:bldP spid="44" grpId="0" animBg="1"/>
      <p:bldP spid="45" grpId="0" animBg="1"/>
      <p:bldP spid="46" grpId="0" animBg="1"/>
      <p:bldP spid="4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Emittance, Beam Size, and Adiabatic Damping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6"/>
            <a:ext cx="8251825" cy="524426"/>
          </a:xfrm>
        </p:spPr>
        <p:txBody>
          <a:bodyPr/>
          <a:lstStyle/>
          <a:p>
            <a:r>
              <a:rPr lang="en-US" sz="2000" dirty="0" smtClean="0"/>
              <a:t>If we use the </a:t>
            </a:r>
            <a:r>
              <a:rPr lang="en-US" sz="2000" dirty="0" err="1" smtClean="0"/>
              <a:t>Guassian</a:t>
            </a:r>
            <a:r>
              <a:rPr lang="en-US" sz="2000" dirty="0" smtClean="0"/>
              <a:t> definition emittance, then the beam size is</a:t>
            </a:r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Emittance is constant at a constant energy, but as particles accelerate, the emittance decreases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This is known as “adiabatic damping”.  We therefore define a “normalized emittance”</a:t>
            </a:r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which is constant with energy.  Thus, at a particular energy</a:t>
            </a:r>
          </a:p>
          <a:p>
            <a:pPr lvl="1"/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 Fundamentals: Overview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6574594"/>
              </p:ext>
            </p:extLst>
          </p:nvPr>
        </p:nvGraphicFramePr>
        <p:xfrm>
          <a:off x="3200400" y="1219200"/>
          <a:ext cx="1279525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643" name="Equation" r:id="rId3" imgW="673100" imgH="254000" progId="Equation.DSMT4">
                  <p:embed/>
                </p:oleObj>
              </mc:Choice>
              <mc:Fallback>
                <p:oleObj name="Equation" r:id="rId3" imgW="6731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219200"/>
                        <a:ext cx="1279525" cy="487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81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0493474"/>
              </p:ext>
            </p:extLst>
          </p:nvPr>
        </p:nvGraphicFramePr>
        <p:xfrm>
          <a:off x="3352800" y="4038600"/>
          <a:ext cx="1480971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644" name="Equation" r:id="rId5" imgW="571500" imgH="203200" progId="Equation.DSMT4">
                  <p:embed/>
                </p:oleObj>
              </mc:Choice>
              <mc:Fallback>
                <p:oleObj name="Equation" r:id="rId5" imgW="5715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038600"/>
                        <a:ext cx="1480971" cy="533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9981294"/>
              </p:ext>
            </p:extLst>
          </p:nvPr>
        </p:nvGraphicFramePr>
        <p:xfrm>
          <a:off x="3581400" y="2590800"/>
          <a:ext cx="917575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645" name="Equation" r:id="rId7" imgW="482600" imgH="419100" progId="Equation.DSMT4">
                  <p:embed/>
                </p:oleObj>
              </mc:Choice>
              <mc:Fallback>
                <p:oleObj name="Equation" r:id="rId7" imgW="4826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590800"/>
                        <a:ext cx="917575" cy="804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81600" y="26670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Relativistic </a:t>
            </a:r>
            <a:r>
              <a:rPr lang="el-GR" sz="1800" dirty="0" smtClean="0">
                <a:solidFill>
                  <a:srgbClr val="C00000"/>
                </a:solidFill>
                <a:latin typeface="+mn-lt"/>
              </a:rPr>
              <a:t>β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and </a:t>
            </a:r>
            <a:r>
              <a:rPr lang="el-GR" sz="1800" dirty="0" smtClean="0">
                <a:solidFill>
                  <a:srgbClr val="C00000"/>
                </a:solidFill>
                <a:latin typeface="+mn-lt"/>
              </a:rPr>
              <a:t>γ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</a:t>
            </a:r>
            <a:br>
              <a:rPr lang="en-US" sz="1800" dirty="0" smtClean="0">
                <a:solidFill>
                  <a:srgbClr val="C00000"/>
                </a:solidFill>
                <a:latin typeface="+mn-lt"/>
              </a:rPr>
            </a:b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(yes, I know it’s confusing)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495800" y="2971800"/>
            <a:ext cx="5334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524386"/>
              </p:ext>
            </p:extLst>
          </p:nvPr>
        </p:nvGraphicFramePr>
        <p:xfrm>
          <a:off x="3200400" y="5181600"/>
          <a:ext cx="2514600" cy="1040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646" name="Equation" r:id="rId9" imgW="1181100" imgH="482600" progId="Equation.DSMT4">
                  <p:embed/>
                </p:oleObj>
              </mc:Choice>
              <mc:Fallback>
                <p:oleObj name="Equation" r:id="rId9" imgW="11811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181600"/>
                        <a:ext cx="2514600" cy="104079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893428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8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785" y="133524"/>
            <a:ext cx="8262937" cy="441325"/>
          </a:xfrm>
        </p:spPr>
        <p:txBody>
          <a:bodyPr/>
          <a:lstStyle/>
          <a:p>
            <a:r>
              <a:rPr lang="en-US" dirty="0" smtClean="0"/>
              <a:t>Emittance and Beam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429" y="546686"/>
            <a:ext cx="8355012" cy="806505"/>
          </a:xfrm>
        </p:spPr>
        <p:txBody>
          <a:bodyPr/>
          <a:lstStyle/>
          <a:p>
            <a:r>
              <a:rPr lang="en-US" sz="1800" dirty="0" smtClean="0"/>
              <a:t>As we go through a lattice the shape in phase space varies, by the bounding emittance remains constant</a:t>
            </a:r>
            <a:endParaRPr lang="en-US" sz="1800" dirty="0"/>
          </a:p>
        </p:txBody>
      </p: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1269171" y="1398893"/>
            <a:ext cx="304800" cy="1143000"/>
            <a:chOff x="3077" y="2111"/>
            <a:chExt cx="176" cy="481"/>
          </a:xfrm>
        </p:grpSpPr>
        <p:sp>
          <p:nvSpPr>
            <p:cNvPr id="8" name="Freeform 51"/>
            <p:cNvSpPr>
              <a:spLocks/>
            </p:cNvSpPr>
            <p:nvPr/>
          </p:nvSpPr>
          <p:spPr bwMode="auto">
            <a:xfrm>
              <a:off x="3168" y="2112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52"/>
            <p:cNvSpPr>
              <a:spLocks/>
            </p:cNvSpPr>
            <p:nvPr/>
          </p:nvSpPr>
          <p:spPr bwMode="auto">
            <a:xfrm>
              <a:off x="3077" y="2111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4725621" y="1437298"/>
            <a:ext cx="381000" cy="1066800"/>
            <a:chOff x="4267" y="2160"/>
            <a:chExt cx="240" cy="481"/>
          </a:xfrm>
        </p:grpSpPr>
        <p:sp>
          <p:nvSpPr>
            <p:cNvPr id="11" name="Freeform 54"/>
            <p:cNvSpPr>
              <a:spLocks/>
            </p:cNvSpPr>
            <p:nvPr/>
          </p:nvSpPr>
          <p:spPr bwMode="auto">
            <a:xfrm>
              <a:off x="4267" y="2161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55"/>
            <p:cNvSpPr>
              <a:spLocks/>
            </p:cNvSpPr>
            <p:nvPr/>
          </p:nvSpPr>
          <p:spPr bwMode="auto">
            <a:xfrm>
              <a:off x="4416" y="2160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56"/>
            <p:cNvSpPr>
              <a:spLocks noChangeShapeType="1"/>
            </p:cNvSpPr>
            <p:nvPr/>
          </p:nvSpPr>
          <p:spPr bwMode="auto">
            <a:xfrm>
              <a:off x="4267" y="216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57"/>
            <p:cNvSpPr>
              <a:spLocks noChangeShapeType="1"/>
            </p:cNvSpPr>
            <p:nvPr/>
          </p:nvSpPr>
          <p:spPr bwMode="auto">
            <a:xfrm>
              <a:off x="4267" y="264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15" name="Straight Arrow Connector 14"/>
          <p:cNvCxnSpPr>
            <a:endCxn id="12" idx="1"/>
          </p:cNvCxnSpPr>
          <p:nvPr/>
        </p:nvCxnSpPr>
        <p:spPr>
          <a:xfrm>
            <a:off x="1461196" y="1974968"/>
            <a:ext cx="3507313" cy="47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1"/>
          </p:cNvCxnSpPr>
          <p:nvPr/>
        </p:nvCxnSpPr>
        <p:spPr>
          <a:xfrm flipV="1">
            <a:off x="4968509" y="2019084"/>
            <a:ext cx="3564040" cy="37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0"/>
          <p:cNvGrpSpPr>
            <a:grpSpLocks/>
          </p:cNvGrpSpPr>
          <p:nvPr/>
        </p:nvGrpSpPr>
        <p:grpSpPr bwMode="auto">
          <a:xfrm>
            <a:off x="8412501" y="1475703"/>
            <a:ext cx="304800" cy="1143000"/>
            <a:chOff x="3077" y="2111"/>
            <a:chExt cx="176" cy="481"/>
          </a:xfrm>
        </p:grpSpPr>
        <p:sp>
          <p:nvSpPr>
            <p:cNvPr id="18" name="Freeform 51"/>
            <p:cNvSpPr>
              <a:spLocks/>
            </p:cNvSpPr>
            <p:nvPr/>
          </p:nvSpPr>
          <p:spPr bwMode="auto">
            <a:xfrm>
              <a:off x="3168" y="2112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2"/>
            <p:cNvSpPr>
              <a:spLocks/>
            </p:cNvSpPr>
            <p:nvPr/>
          </p:nvSpPr>
          <p:spPr bwMode="auto">
            <a:xfrm>
              <a:off x="3077" y="2111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>
            <a:off x="1000336" y="3549573"/>
            <a:ext cx="741216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 flipH="1" flipV="1">
            <a:off x="481869" y="3069511"/>
            <a:ext cx="96012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769906" y="2704663"/>
          <a:ext cx="1524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51" name="Equation" r:id="rId3" imgW="152033" imgH="203261" progId="Equation.3">
                  <p:embed/>
                </p:oleObj>
              </mc:Choice>
              <mc:Fallback>
                <p:oleObj name="Equation" r:id="rId3" imgW="152033" imgH="20326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906" y="2704663"/>
                        <a:ext cx="1524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2997" name="Object 5"/>
          <p:cNvGraphicFramePr>
            <a:graphicFrameLocks noChangeAspect="1"/>
          </p:cNvGraphicFramePr>
          <p:nvPr/>
        </p:nvGraphicFramePr>
        <p:xfrm>
          <a:off x="8201026" y="3620221"/>
          <a:ext cx="1143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52" name="Equation" r:id="rId5" imgW="114231" imgH="139616" progId="Equation.3">
                  <p:embed/>
                </p:oleObj>
              </mc:Choice>
              <mc:Fallback>
                <p:oleObj name="Equation" r:id="rId5" imgW="114231" imgH="13961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1026" y="3620221"/>
                        <a:ext cx="114300" cy="13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0" name="Straight Connector 39"/>
          <p:cNvCxnSpPr/>
          <p:nvPr/>
        </p:nvCxnSpPr>
        <p:spPr>
          <a:xfrm>
            <a:off x="1422791" y="2819878"/>
            <a:ext cx="3494855" cy="4608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0800000" flipV="1">
            <a:off x="4917646" y="2781472"/>
            <a:ext cx="3686880" cy="499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16200000" flipH="1">
            <a:off x="1019538" y="4413685"/>
            <a:ext cx="96012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0800000" flipV="1">
            <a:off x="961931" y="4394483"/>
            <a:ext cx="1113745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2998" name="Object 6"/>
          <p:cNvGraphicFramePr>
            <a:graphicFrameLocks noChangeAspect="1"/>
          </p:cNvGraphicFramePr>
          <p:nvPr/>
        </p:nvGraphicFramePr>
        <p:xfrm>
          <a:off x="1973264" y="4425756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53" name="Equation" r:id="rId7" imgW="126847" imgH="139531" progId="Equation.3">
                  <p:embed/>
                </p:oleObj>
              </mc:Choice>
              <mc:Fallback>
                <p:oleObj name="Equation" r:id="rId7" imgW="126847" imgH="13953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3264" y="4425756"/>
                        <a:ext cx="127000" cy="13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2999" name="Object 7"/>
          <p:cNvGraphicFramePr>
            <a:graphicFrameLocks noChangeAspect="1"/>
          </p:cNvGraphicFramePr>
          <p:nvPr/>
        </p:nvGraphicFramePr>
        <p:xfrm>
          <a:off x="1499601" y="3818408"/>
          <a:ext cx="1651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54" name="Equation" r:id="rId9" imgW="164603" imgH="177815" progId="Equation.3">
                  <p:embed/>
                </p:oleObj>
              </mc:Choice>
              <mc:Fallback>
                <p:oleObj name="Equation" r:id="rId9" imgW="164603" imgH="17781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9601" y="3818408"/>
                        <a:ext cx="1651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Oval 56"/>
          <p:cNvSpPr/>
          <p:nvPr/>
        </p:nvSpPr>
        <p:spPr>
          <a:xfrm>
            <a:off x="1230766" y="4317673"/>
            <a:ext cx="576075" cy="1536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/>
          <p:cNvCxnSpPr/>
          <p:nvPr/>
        </p:nvCxnSpPr>
        <p:spPr>
          <a:xfrm rot="16200000" flipH="1">
            <a:off x="2747763" y="4375280"/>
            <a:ext cx="96012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10800000" flipV="1">
            <a:off x="2690156" y="4356078"/>
            <a:ext cx="1113745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0" name="Object 6"/>
          <p:cNvGraphicFramePr>
            <a:graphicFrameLocks noChangeAspect="1"/>
          </p:cNvGraphicFramePr>
          <p:nvPr/>
        </p:nvGraphicFramePr>
        <p:xfrm>
          <a:off x="3701489" y="4387351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55" name="Equation" r:id="rId11" imgW="126847" imgH="139531" progId="Equation.3">
                  <p:embed/>
                </p:oleObj>
              </mc:Choice>
              <mc:Fallback>
                <p:oleObj name="Equation" r:id="rId11" imgW="126847" imgH="13953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1489" y="4387351"/>
                        <a:ext cx="127000" cy="13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7"/>
          <p:cNvGraphicFramePr>
            <a:graphicFrameLocks noChangeAspect="1"/>
          </p:cNvGraphicFramePr>
          <p:nvPr/>
        </p:nvGraphicFramePr>
        <p:xfrm>
          <a:off x="3227826" y="3780003"/>
          <a:ext cx="1651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56" name="Equation" r:id="rId13" imgW="164603" imgH="177815" progId="Equation.3">
                  <p:embed/>
                </p:oleObj>
              </mc:Choice>
              <mc:Fallback>
                <p:oleObj name="Equation" r:id="rId13" imgW="164603" imgH="17781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7826" y="3780003"/>
                        <a:ext cx="1651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Oval 61"/>
          <p:cNvSpPr/>
          <p:nvPr/>
        </p:nvSpPr>
        <p:spPr>
          <a:xfrm rot="1853510">
            <a:off x="2958991" y="4279268"/>
            <a:ext cx="576075" cy="1536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 flipH="1">
            <a:off x="4495191" y="4356078"/>
            <a:ext cx="96012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16200000" flipV="1">
            <a:off x="4437584" y="4336876"/>
            <a:ext cx="1113745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5" name="Object 6"/>
          <p:cNvGraphicFramePr>
            <a:graphicFrameLocks noChangeAspect="1"/>
          </p:cNvGraphicFramePr>
          <p:nvPr/>
        </p:nvGraphicFramePr>
        <p:xfrm>
          <a:off x="5448917" y="4368149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57" name="Equation" r:id="rId15" imgW="126847" imgH="139531" progId="Equation.3">
                  <p:embed/>
                </p:oleObj>
              </mc:Choice>
              <mc:Fallback>
                <p:oleObj name="Equation" r:id="rId15" imgW="126847" imgH="13953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8917" y="4368149"/>
                        <a:ext cx="127000" cy="13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" name="Object 7"/>
          <p:cNvGraphicFramePr>
            <a:graphicFrameLocks noChangeAspect="1"/>
          </p:cNvGraphicFramePr>
          <p:nvPr/>
        </p:nvGraphicFramePr>
        <p:xfrm>
          <a:off x="4975254" y="3760801"/>
          <a:ext cx="1651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58" name="Equation" r:id="rId16" imgW="164603" imgH="177815" progId="Equation.3">
                  <p:embed/>
                </p:oleObj>
              </mc:Choice>
              <mc:Fallback>
                <p:oleObj name="Equation" r:id="rId16" imgW="164603" imgH="17781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5254" y="3760801"/>
                        <a:ext cx="1651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Oval 66"/>
          <p:cNvSpPr/>
          <p:nvPr/>
        </p:nvSpPr>
        <p:spPr>
          <a:xfrm rot="5400000">
            <a:off x="4706419" y="4260066"/>
            <a:ext cx="576075" cy="1536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/>
          <p:nvPr/>
        </p:nvCxnSpPr>
        <p:spPr>
          <a:xfrm rot="16200000" flipH="1">
            <a:off x="6396238" y="4375280"/>
            <a:ext cx="96012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rot="10800000" flipV="1">
            <a:off x="6338631" y="4356078"/>
            <a:ext cx="1113745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2" name="Object 6"/>
          <p:cNvGraphicFramePr>
            <a:graphicFrameLocks noChangeAspect="1"/>
          </p:cNvGraphicFramePr>
          <p:nvPr/>
        </p:nvGraphicFramePr>
        <p:xfrm>
          <a:off x="7349964" y="4387351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59" name="Equation" r:id="rId17" imgW="126847" imgH="139531" progId="Equation.3">
                  <p:embed/>
                </p:oleObj>
              </mc:Choice>
              <mc:Fallback>
                <p:oleObj name="Equation" r:id="rId17" imgW="126847" imgH="13953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9964" y="4387351"/>
                        <a:ext cx="127000" cy="13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7"/>
          <p:cNvGraphicFramePr>
            <a:graphicFrameLocks noChangeAspect="1"/>
          </p:cNvGraphicFramePr>
          <p:nvPr/>
        </p:nvGraphicFramePr>
        <p:xfrm>
          <a:off x="6876301" y="3780003"/>
          <a:ext cx="1651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60" name="Equation" r:id="rId18" imgW="164603" imgH="177815" progId="Equation.3">
                  <p:embed/>
                </p:oleObj>
              </mc:Choice>
              <mc:Fallback>
                <p:oleObj name="Equation" r:id="rId18" imgW="164603" imgH="17781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301" y="3780003"/>
                        <a:ext cx="1651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Oval 73"/>
          <p:cNvSpPr/>
          <p:nvPr/>
        </p:nvSpPr>
        <p:spPr>
          <a:xfrm rot="18781640">
            <a:off x="6607466" y="4279268"/>
            <a:ext cx="576075" cy="1536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/>
          <p:cNvCxnSpPr/>
          <p:nvPr/>
        </p:nvCxnSpPr>
        <p:spPr>
          <a:xfrm rot="16200000" flipH="1">
            <a:off x="7932438" y="4375280"/>
            <a:ext cx="960127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10800000" flipV="1">
            <a:off x="7874831" y="4356078"/>
            <a:ext cx="1113745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7" name="Object 6"/>
          <p:cNvGraphicFramePr>
            <a:graphicFrameLocks noChangeAspect="1"/>
          </p:cNvGraphicFramePr>
          <p:nvPr/>
        </p:nvGraphicFramePr>
        <p:xfrm>
          <a:off x="8886164" y="4387351"/>
          <a:ext cx="127000" cy="13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61" name="Equation" r:id="rId19" imgW="126847" imgH="139531" progId="Equation.3">
                  <p:embed/>
                </p:oleObj>
              </mc:Choice>
              <mc:Fallback>
                <p:oleObj name="Equation" r:id="rId19" imgW="126847" imgH="13953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86164" y="4387351"/>
                        <a:ext cx="127000" cy="139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7"/>
          <p:cNvGraphicFramePr>
            <a:graphicFrameLocks noChangeAspect="1"/>
          </p:cNvGraphicFramePr>
          <p:nvPr/>
        </p:nvGraphicFramePr>
        <p:xfrm>
          <a:off x="8412501" y="3780003"/>
          <a:ext cx="1651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362" name="Equation" r:id="rId20" imgW="164603" imgH="177815" progId="Equation.DSMT4">
                  <p:embed/>
                </p:oleObj>
              </mc:Choice>
              <mc:Fallback>
                <p:oleObj name="Equation" r:id="rId20" imgW="164603" imgH="17781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2501" y="3780003"/>
                        <a:ext cx="1651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" name="Oval 78"/>
          <p:cNvSpPr/>
          <p:nvPr/>
        </p:nvSpPr>
        <p:spPr>
          <a:xfrm>
            <a:off x="8143666" y="4279268"/>
            <a:ext cx="576075" cy="1536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Date Placeholder 5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56" name="Slide Number Placeholder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68" name="Footer Placeholder 6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 Fundamentals: Overview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00" y="5867400"/>
            <a:ext cx="277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large spatial distribution</a:t>
            </a:r>
          </a:p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small angular distribution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3962400" y="5867400"/>
            <a:ext cx="277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small spatial distribution</a:t>
            </a:r>
          </a:p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large angular distribution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46716" y="4970558"/>
            <a:ext cx="12673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β = max</a:t>
            </a:r>
            <a:br>
              <a:rPr lang="en-US" sz="1400" dirty="0" smtClean="0"/>
            </a:br>
            <a:r>
              <a:rPr lang="en-US" sz="1400" dirty="0" smtClean="0"/>
              <a:t>α = 0</a:t>
            </a:r>
          </a:p>
          <a:p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400" dirty="0" smtClean="0">
                <a:sym typeface="Symbol"/>
              </a:rPr>
              <a:t>maximum</a:t>
            </a:r>
            <a:endParaRPr lang="en-US" sz="1400" dirty="0"/>
          </a:p>
        </p:txBody>
      </p:sp>
      <p:sp>
        <p:nvSpPr>
          <p:cNvPr id="54" name="TextBox 53"/>
          <p:cNvSpPr txBox="1"/>
          <p:nvPr/>
        </p:nvSpPr>
        <p:spPr>
          <a:xfrm>
            <a:off x="2574941" y="5008963"/>
            <a:ext cx="1459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β </a:t>
            </a:r>
            <a:r>
              <a:rPr lang="en-US" sz="1400" dirty="0" smtClean="0"/>
              <a:t>= decreasing</a:t>
            </a:r>
            <a:br>
              <a:rPr lang="en-US" sz="1400" dirty="0" smtClean="0"/>
            </a:br>
            <a:r>
              <a:rPr lang="en-US" sz="1400" dirty="0" smtClean="0"/>
              <a:t>α &gt;0</a:t>
            </a:r>
          </a:p>
          <a:p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400" dirty="0" smtClean="0">
                <a:sym typeface="Symbol"/>
              </a:rPr>
              <a:t>focusing</a:t>
            </a:r>
            <a:endParaRPr lang="en-US" sz="1400" dirty="0"/>
          </a:p>
        </p:txBody>
      </p:sp>
      <p:sp>
        <p:nvSpPr>
          <p:cNvPr id="69" name="TextBox 68"/>
          <p:cNvSpPr txBox="1"/>
          <p:nvPr/>
        </p:nvSpPr>
        <p:spPr>
          <a:xfrm>
            <a:off x="4418381" y="5047368"/>
            <a:ext cx="12673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β </a:t>
            </a:r>
            <a:r>
              <a:rPr lang="en-US" sz="1400" dirty="0" smtClean="0"/>
              <a:t>= min</a:t>
            </a:r>
            <a:br>
              <a:rPr lang="en-US" sz="1400" dirty="0" smtClean="0"/>
            </a:br>
            <a:r>
              <a:rPr lang="en-US" sz="1400" dirty="0" smtClean="0"/>
              <a:t>α = 0</a:t>
            </a:r>
          </a:p>
          <a:p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400" dirty="0" smtClean="0">
                <a:sym typeface="Symbol"/>
              </a:rPr>
              <a:t>minimum</a:t>
            </a:r>
            <a:endParaRPr lang="en-US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6223416" y="5047368"/>
            <a:ext cx="14977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β </a:t>
            </a:r>
            <a:r>
              <a:rPr lang="en-US" sz="1400" dirty="0" smtClean="0"/>
              <a:t>= increasing</a:t>
            </a:r>
            <a:br>
              <a:rPr lang="en-US" sz="1400" dirty="0" smtClean="0"/>
            </a:br>
            <a:r>
              <a:rPr lang="en-US" sz="1400" dirty="0" smtClean="0"/>
              <a:t>α &lt; 0</a:t>
            </a:r>
          </a:p>
          <a:p>
            <a:r>
              <a:rPr lang="en-US" sz="1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400" dirty="0" smtClean="0">
                <a:sym typeface="Symbol"/>
              </a:rPr>
              <a:t>defocusing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4246037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2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2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2" grpId="0" animBg="1"/>
      <p:bldP spid="67" grpId="0" animBg="1"/>
      <p:bldP spid="74" grpId="0" animBg="1"/>
      <p:bldP spid="79" grpId="0" animBg="1"/>
      <p:bldP spid="7" grpId="0"/>
      <p:bldP spid="83" grpId="0"/>
      <p:bldP spid="53" grpId="0"/>
      <p:bldP spid="54" grpId="0"/>
      <p:bldP spid="69" grpId="0"/>
      <p:bldP spid="8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Betatron</a:t>
            </a:r>
            <a:r>
              <a:rPr lang="en-US" dirty="0" smtClean="0"/>
              <a:t> Tune</a:t>
            </a:r>
            <a:endParaRPr lang="en-US" dirty="0"/>
          </a:p>
        </p:txBody>
      </p:sp>
      <p:sp>
        <p:nvSpPr>
          <p:cNvPr id="2053" name="Content Placeholder 19"/>
          <p:cNvSpPr>
            <a:spLocks noGrp="1"/>
          </p:cNvSpPr>
          <p:nvPr>
            <p:ph sz="half" idx="1"/>
          </p:nvPr>
        </p:nvSpPr>
        <p:spPr>
          <a:xfrm>
            <a:off x="4725620" y="971080"/>
            <a:ext cx="4060371" cy="3648475"/>
          </a:xfrm>
        </p:spPr>
        <p:txBody>
          <a:bodyPr/>
          <a:lstStyle/>
          <a:p>
            <a:r>
              <a:rPr lang="en-US" sz="1800" dirty="0" smtClean="0"/>
              <a:t>As particles go around a ring, they will undergo a number of </a:t>
            </a:r>
            <a:r>
              <a:rPr lang="en-US" sz="1800" dirty="0" err="1" smtClean="0"/>
              <a:t>betatrons</a:t>
            </a:r>
            <a:r>
              <a:rPr lang="en-US" sz="1800" dirty="0" smtClean="0"/>
              <a:t> oscillations </a:t>
            </a:r>
            <a:r>
              <a:rPr lang="en-US" sz="1800" i="1" dirty="0" err="1" smtClean="0"/>
              <a:t>ν</a:t>
            </a:r>
            <a:r>
              <a:rPr lang="en-US" sz="1800" dirty="0" smtClean="0"/>
              <a:t> (sometimes </a:t>
            </a:r>
            <a:r>
              <a:rPr lang="en-US" sz="1800" i="1" dirty="0" smtClean="0"/>
              <a:t>Q</a:t>
            </a:r>
            <a:r>
              <a:rPr lang="en-US" sz="1800" dirty="0" smtClean="0"/>
              <a:t>) given by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This is referred to as the “tune”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645453" y="4479071"/>
            <a:ext cx="8218670" cy="1344175"/>
          </a:xfrm>
        </p:spPr>
        <p:txBody>
          <a:bodyPr/>
          <a:lstStyle/>
          <a:p>
            <a:r>
              <a:rPr lang="en-US" sz="1800" dirty="0" smtClean="0"/>
              <a:t>We can generally think of the tune in two parts:</a:t>
            </a:r>
            <a:endParaRPr lang="en-US" sz="1800" dirty="0"/>
          </a:p>
        </p:txBody>
      </p:sp>
      <p:grpSp>
        <p:nvGrpSpPr>
          <p:cNvPr id="2" name="Group 9"/>
          <p:cNvGrpSpPr>
            <a:grpSpLocks noChangeAspect="1"/>
          </p:cNvGrpSpPr>
          <p:nvPr/>
        </p:nvGrpSpPr>
        <p:grpSpPr bwMode="auto">
          <a:xfrm>
            <a:off x="1484375" y="1121040"/>
            <a:ext cx="2989263" cy="2971800"/>
            <a:chOff x="1409700" y="1047135"/>
            <a:chExt cx="3162300" cy="3143865"/>
          </a:xfrm>
        </p:grpSpPr>
        <p:sp>
          <p:nvSpPr>
            <p:cNvPr id="8" name="Oval 7"/>
            <p:cNvSpPr/>
            <p:nvPr/>
          </p:nvSpPr>
          <p:spPr>
            <a:xfrm>
              <a:off x="1409700" y="1181488"/>
              <a:ext cx="3123673" cy="300951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1485273" y="1047135"/>
              <a:ext cx="3086727" cy="3101880"/>
            </a:xfrm>
            <a:custGeom>
              <a:avLst/>
              <a:gdLst>
                <a:gd name="connsiteX0" fmla="*/ 1332271 w 3087329"/>
                <a:gd name="connsiteY0" fmla="*/ 132736 h 3102078"/>
                <a:gd name="connsiteX1" fmla="*/ 2172929 w 3087329"/>
                <a:gd name="connsiteY1" fmla="*/ 162233 h 3102078"/>
                <a:gd name="connsiteX2" fmla="*/ 2659626 w 3087329"/>
                <a:gd name="connsiteY2" fmla="*/ 619433 h 3102078"/>
                <a:gd name="connsiteX3" fmla="*/ 2939845 w 3087329"/>
                <a:gd name="connsiteY3" fmla="*/ 1430594 h 3102078"/>
                <a:gd name="connsiteX4" fmla="*/ 3057832 w 3087329"/>
                <a:gd name="connsiteY4" fmla="*/ 1828800 h 3102078"/>
                <a:gd name="connsiteX5" fmla="*/ 2969342 w 3087329"/>
                <a:gd name="connsiteY5" fmla="*/ 2551471 h 3102078"/>
                <a:gd name="connsiteX6" fmla="*/ 2349910 w 3087329"/>
                <a:gd name="connsiteY6" fmla="*/ 2890684 h 3102078"/>
                <a:gd name="connsiteX7" fmla="*/ 1553497 w 3087329"/>
                <a:gd name="connsiteY7" fmla="*/ 2993923 h 3102078"/>
                <a:gd name="connsiteX8" fmla="*/ 978310 w 3087329"/>
                <a:gd name="connsiteY8" fmla="*/ 3067665 h 3102078"/>
                <a:gd name="connsiteX9" fmla="*/ 226142 w 3087329"/>
                <a:gd name="connsiteY9" fmla="*/ 2787446 h 3102078"/>
                <a:gd name="connsiteX10" fmla="*/ 19664 w 3087329"/>
                <a:gd name="connsiteY10" fmla="*/ 2064775 h 3102078"/>
                <a:gd name="connsiteX11" fmla="*/ 108155 w 3087329"/>
                <a:gd name="connsiteY11" fmla="*/ 1401097 h 3102078"/>
                <a:gd name="connsiteX12" fmla="*/ 299884 w 3087329"/>
                <a:gd name="connsiteY12" fmla="*/ 648930 h 3102078"/>
                <a:gd name="connsiteX13" fmla="*/ 742335 w 3087329"/>
                <a:gd name="connsiteY13" fmla="*/ 147484 h 3102078"/>
                <a:gd name="connsiteX14" fmla="*/ 1450258 w 3087329"/>
                <a:gd name="connsiteY14" fmla="*/ 0 h 3102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87329" h="3102078">
                  <a:moveTo>
                    <a:pt x="1332271" y="132736"/>
                  </a:moveTo>
                  <a:cubicBezTo>
                    <a:pt x="1641987" y="106926"/>
                    <a:pt x="1951703" y="81117"/>
                    <a:pt x="2172929" y="162233"/>
                  </a:cubicBezTo>
                  <a:cubicBezTo>
                    <a:pt x="2394155" y="243349"/>
                    <a:pt x="2531807" y="408040"/>
                    <a:pt x="2659626" y="619433"/>
                  </a:cubicBezTo>
                  <a:cubicBezTo>
                    <a:pt x="2787445" y="830827"/>
                    <a:pt x="2873477" y="1229033"/>
                    <a:pt x="2939845" y="1430594"/>
                  </a:cubicBezTo>
                  <a:cubicBezTo>
                    <a:pt x="3006213" y="1632155"/>
                    <a:pt x="3052916" y="1641987"/>
                    <a:pt x="3057832" y="1828800"/>
                  </a:cubicBezTo>
                  <a:cubicBezTo>
                    <a:pt x="3062748" y="2015613"/>
                    <a:pt x="3087329" y="2374490"/>
                    <a:pt x="2969342" y="2551471"/>
                  </a:cubicBezTo>
                  <a:cubicBezTo>
                    <a:pt x="2851355" y="2728452"/>
                    <a:pt x="2585884" y="2816942"/>
                    <a:pt x="2349910" y="2890684"/>
                  </a:cubicBezTo>
                  <a:cubicBezTo>
                    <a:pt x="2113936" y="2964426"/>
                    <a:pt x="1553497" y="2993923"/>
                    <a:pt x="1553497" y="2993923"/>
                  </a:cubicBezTo>
                  <a:cubicBezTo>
                    <a:pt x="1324897" y="3023420"/>
                    <a:pt x="1199536" y="3102078"/>
                    <a:pt x="978310" y="3067665"/>
                  </a:cubicBezTo>
                  <a:cubicBezTo>
                    <a:pt x="757084" y="3033252"/>
                    <a:pt x="385916" y="2954594"/>
                    <a:pt x="226142" y="2787446"/>
                  </a:cubicBezTo>
                  <a:cubicBezTo>
                    <a:pt x="66368" y="2620298"/>
                    <a:pt x="39329" y="2295833"/>
                    <a:pt x="19664" y="2064775"/>
                  </a:cubicBezTo>
                  <a:cubicBezTo>
                    <a:pt x="0" y="1833717"/>
                    <a:pt x="61452" y="1637071"/>
                    <a:pt x="108155" y="1401097"/>
                  </a:cubicBezTo>
                  <a:cubicBezTo>
                    <a:pt x="154858" y="1165123"/>
                    <a:pt x="194187" y="857866"/>
                    <a:pt x="299884" y="648930"/>
                  </a:cubicBezTo>
                  <a:cubicBezTo>
                    <a:pt x="405581" y="439995"/>
                    <a:pt x="550606" y="255639"/>
                    <a:pt x="742335" y="147484"/>
                  </a:cubicBezTo>
                  <a:cubicBezTo>
                    <a:pt x="934064" y="39329"/>
                    <a:pt x="1192161" y="19664"/>
                    <a:pt x="1450258" y="0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455675" y="1121040"/>
            <a:ext cx="9525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400" dirty="0"/>
              <a:t>Ideal orbit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1293875" y="1844940"/>
            <a:ext cx="3048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7" name="TextBox 15"/>
          <p:cNvSpPr txBox="1">
            <a:spLocks noChangeArrowheads="1"/>
          </p:cNvSpPr>
          <p:nvPr/>
        </p:nvSpPr>
        <p:spPr bwMode="auto">
          <a:xfrm>
            <a:off x="4379975" y="663840"/>
            <a:ext cx="21717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Particle trajectory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3998975" y="1044840"/>
            <a:ext cx="419100" cy="419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2660107"/>
              </p:ext>
            </p:extLst>
          </p:nvPr>
        </p:nvGraphicFramePr>
        <p:xfrm>
          <a:off x="5562600" y="2286000"/>
          <a:ext cx="2229572" cy="1034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70" name="Equation" r:id="rId3" imgW="901723" imgH="418893" progId="Equation.DSMT4">
                  <p:embed/>
                </p:oleObj>
              </mc:Choice>
              <mc:Fallback>
                <p:oleObj name="Equation" r:id="rId3" imgW="901723" imgH="41889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2286000"/>
                        <a:ext cx="2229572" cy="10340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4494034" y="4801146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9900"/>
                </a:solidFill>
              </a:rPr>
              <a:t>6</a:t>
            </a:r>
            <a:r>
              <a:rPr lang="en-US" dirty="0"/>
              <a:t>.</a:t>
            </a:r>
            <a:r>
              <a:rPr lang="en-US" dirty="0">
                <a:solidFill>
                  <a:srgbClr val="CC0000"/>
                </a:solidFill>
              </a:rPr>
              <a:t>7</a:t>
            </a: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1823374" y="4953546"/>
            <a:ext cx="22890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dirty="0">
                <a:solidFill>
                  <a:srgbClr val="009900"/>
                </a:solidFill>
                <a:latin typeface="+mn-lt"/>
              </a:rPr>
              <a:t>Integer : magnet/aperture optimization</a:t>
            </a: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5529169" y="4996663"/>
            <a:ext cx="167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CC0000"/>
                </a:solidFill>
                <a:latin typeface="+mn-lt"/>
              </a:rPr>
              <a:t>Fraction: Beam Stability</a:t>
            </a:r>
          </a:p>
        </p:txBody>
      </p:sp>
      <p:sp>
        <p:nvSpPr>
          <p:cNvPr id="36" name="Line 9"/>
          <p:cNvSpPr>
            <a:spLocks noChangeShapeType="1"/>
          </p:cNvSpPr>
          <p:nvPr/>
        </p:nvSpPr>
        <p:spPr bwMode="auto">
          <a:xfrm flipH="1" flipV="1">
            <a:off x="5146106" y="5066597"/>
            <a:ext cx="304800" cy="1524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" name="Line 10"/>
          <p:cNvSpPr>
            <a:spLocks noChangeShapeType="1"/>
          </p:cNvSpPr>
          <p:nvPr/>
        </p:nvSpPr>
        <p:spPr bwMode="auto">
          <a:xfrm flipV="1">
            <a:off x="4265434" y="5105946"/>
            <a:ext cx="228600" cy="1524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 Fundamentals: Overview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0536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uiExpand="1" build="p"/>
      <p:bldP spid="32" grpId="0" build="p"/>
      <p:bldP spid="33" grpId="0"/>
      <p:bldP spid="34" grpId="0"/>
      <p:bldP spid="35" grpId="0"/>
      <p:bldP spid="36" grpId="0" animBg="1"/>
      <p:bldP spid="3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Tune, Stability, and the Tune Plane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13013" y="958081"/>
            <a:ext cx="8483205" cy="5535084"/>
          </a:xfrm>
        </p:spPr>
        <p:txBody>
          <a:bodyPr/>
          <a:lstStyle/>
          <a:p>
            <a:r>
              <a:rPr lang="en-US" sz="1800" dirty="0" smtClean="0"/>
              <a:t>If the tune is an integer, or low order rational number, then the effect of any imperfection or perturbation will tend be reinforced on subsequent orbits.</a:t>
            </a:r>
          </a:p>
          <a:p>
            <a:r>
              <a:rPr lang="en-US" sz="1800" dirty="0" smtClean="0"/>
              <a:t>When we add the effects of coupling between the planes, we find this is also true for </a:t>
            </a:r>
            <a:r>
              <a:rPr lang="en-US" sz="1800" i="1" dirty="0" smtClean="0"/>
              <a:t>combinations</a:t>
            </a:r>
            <a:r>
              <a:rPr lang="en-US" sz="1800" dirty="0" smtClean="0"/>
              <a:t> of the tunes from both planes, so in general, we want to avoid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r>
              <a:rPr lang="en-US" sz="1800" dirty="0" smtClean="0"/>
              <a:t>Many instabilities occur when something perturbs the tune of the beam, or part of the beam, until it falls onto a resonance, thus you will often hear effects characterized by the “tune shift” they produce.</a:t>
            </a:r>
          </a:p>
          <a:p>
            <a:pPr lvl="1"/>
            <a:r>
              <a:rPr lang="en-US" sz="1600" dirty="0" smtClean="0"/>
              <a:t>For example: the maximum tune shift sets the absolute luminosity limit in a collider</a:t>
            </a:r>
            <a:endParaRPr lang="en-US" sz="1600" dirty="0"/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/>
        </p:nvGraphicFramePr>
        <p:xfrm>
          <a:off x="530240" y="2555902"/>
          <a:ext cx="5683940" cy="49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91" name="Equation" r:id="rId3" imgW="2755326" imgH="241415" progId="Equation.DSMT4">
                  <p:embed/>
                </p:oleObj>
              </mc:Choice>
              <mc:Fallback>
                <p:oleObj name="Equation" r:id="rId3" imgW="2755326" imgH="24141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40" y="2555902"/>
                        <a:ext cx="5683940" cy="497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14370" y="3435710"/>
            <a:ext cx="175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CC0000"/>
                </a:solidFill>
              </a:rPr>
              <a:t>“small” integers</a:t>
            </a: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 flipH="1" flipV="1">
            <a:off x="690570" y="305471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V="1">
            <a:off x="1528770" y="305471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909880" y="3362407"/>
            <a:ext cx="2073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>
                <a:solidFill>
                  <a:srgbClr val="FF0000"/>
                </a:solidFill>
                <a:sym typeface="Symbol"/>
              </a:rPr>
              <a:t>Avoid lines in the “tune plane”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>
            <a:stCxn id="19" idx="3"/>
          </p:cNvCxnSpPr>
          <p:nvPr/>
        </p:nvCxnSpPr>
        <p:spPr>
          <a:xfrm flipV="1">
            <a:off x="5983750" y="3545284"/>
            <a:ext cx="387545" cy="1710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Accelerator Fundamentals: Overview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44" y="2332181"/>
            <a:ext cx="2743156" cy="2459182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6920"/>
              </p:ext>
            </p:extLst>
          </p:nvPr>
        </p:nvGraphicFramePr>
        <p:xfrm>
          <a:off x="8693149" y="4654549"/>
          <a:ext cx="266123" cy="304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92" name="Equation" r:id="rId6" imgW="177800" imgH="203200" progId="Equation.DSMT4">
                  <p:embed/>
                </p:oleObj>
              </mc:Choice>
              <mc:Fallback>
                <p:oleObj name="Equation" r:id="rId6" imgW="1778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693149" y="4654549"/>
                        <a:ext cx="266123" cy="304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2412669"/>
              </p:ext>
            </p:extLst>
          </p:nvPr>
        </p:nvGraphicFramePr>
        <p:xfrm>
          <a:off x="6443663" y="2478088"/>
          <a:ext cx="266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93" name="Equation" r:id="rId8" imgW="177800" imgH="228600" progId="Equation.DSMT4">
                  <p:embed/>
                </p:oleObj>
              </mc:Choice>
              <mc:Fallback>
                <p:oleObj name="Equation" r:id="rId8" imgW="177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43663" y="2478088"/>
                        <a:ext cx="2667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031937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/>
      <p:bldP spid="12" grpId="0" animBg="1"/>
      <p:bldP spid="13" grpId="0" animBg="1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Motion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24260" y="702245"/>
            <a:ext cx="8355012" cy="729695"/>
          </a:xfrm>
        </p:spPr>
        <p:txBody>
          <a:bodyPr/>
          <a:lstStyle/>
          <a:p>
            <a:r>
              <a:rPr lang="en-US" sz="1800" dirty="0" smtClean="0"/>
              <a:t>We will generally accelerate particles using structures that generate time-varying electric fields (RF cavities), either in a linear arrangement </a:t>
            </a:r>
            <a:endParaRPr lang="en-US" sz="1800" dirty="0"/>
          </a:p>
          <a:p>
            <a:pPr marL="0" indent="0">
              <a:buNone/>
            </a:pPr>
            <a:endParaRPr lang="en-US" sz="1100" dirty="0"/>
          </a:p>
          <a:p>
            <a:endParaRPr lang="en-US" sz="3600" dirty="0" smtClean="0"/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    or located within a circulating ring</a:t>
            </a:r>
          </a:p>
          <a:p>
            <a:r>
              <a:rPr lang="en-US" sz="1800" dirty="0" smtClean="0"/>
              <a:t>In both cases, we want to phase the RF so a nominal</a:t>
            </a:r>
            <a:br>
              <a:rPr lang="en-US" sz="1800" dirty="0" smtClean="0"/>
            </a:br>
            <a:r>
              <a:rPr lang="en-US" sz="1800" dirty="0" smtClean="0"/>
              <a:t>arriving particle will see the same accelerating voltage</a:t>
            </a:r>
            <a:br>
              <a:rPr lang="en-US" sz="1800" dirty="0" smtClean="0"/>
            </a:br>
            <a:r>
              <a:rPr lang="en-US" sz="1800" dirty="0" smtClean="0"/>
              <a:t>and therefore get the same boost in energy</a:t>
            </a:r>
            <a:endParaRPr lang="en-US" sz="1800" baseline="-25000" dirty="0" smtClean="0"/>
          </a:p>
          <a:p>
            <a:pPr>
              <a:buNone/>
            </a:pPr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grpSp>
        <p:nvGrpSpPr>
          <p:cNvPr id="3" name="Group 15"/>
          <p:cNvGrpSpPr/>
          <p:nvPr/>
        </p:nvGrpSpPr>
        <p:grpSpPr>
          <a:xfrm>
            <a:off x="3602140" y="1712975"/>
            <a:ext cx="883315" cy="422455"/>
            <a:chOff x="1422790" y="2084824"/>
            <a:chExt cx="883315" cy="422455"/>
          </a:xfrm>
        </p:grpSpPr>
        <p:sp>
          <p:nvSpPr>
            <p:cNvPr id="8" name="Rectangle 7"/>
            <p:cNvSpPr/>
            <p:nvPr/>
          </p:nvSpPr>
          <p:spPr>
            <a:xfrm>
              <a:off x="1422790" y="2084824"/>
              <a:ext cx="883315" cy="422455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1499600" y="2200040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499600" y="2392065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4209892"/>
              </p:ext>
            </p:extLst>
          </p:nvPr>
        </p:nvGraphicFramePr>
        <p:xfrm>
          <a:off x="1413055" y="2212240"/>
          <a:ext cx="149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164" name="Equation" r:id="rId3" imgW="1498320" imgH="228600" progId="Equation.3">
                  <p:embed/>
                </p:oleObj>
              </mc:Choice>
              <mc:Fallback>
                <p:oleObj name="Equation" r:id="rId3" imgW="1498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3055" y="2212240"/>
                        <a:ext cx="14986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16"/>
          <p:cNvGrpSpPr/>
          <p:nvPr/>
        </p:nvGrpSpPr>
        <p:grpSpPr>
          <a:xfrm>
            <a:off x="1758700" y="1712975"/>
            <a:ext cx="883315" cy="422455"/>
            <a:chOff x="1422790" y="2084824"/>
            <a:chExt cx="883315" cy="422455"/>
          </a:xfrm>
        </p:grpSpPr>
        <p:sp>
          <p:nvSpPr>
            <p:cNvPr id="18" name="Rectangle 17"/>
            <p:cNvSpPr/>
            <p:nvPr/>
          </p:nvSpPr>
          <p:spPr>
            <a:xfrm>
              <a:off x="1422790" y="2084824"/>
              <a:ext cx="883315" cy="422455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499600" y="2200040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499600" y="2392065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24"/>
          <p:cNvGrpSpPr/>
          <p:nvPr/>
        </p:nvGrpSpPr>
        <p:grpSpPr>
          <a:xfrm>
            <a:off x="7250615" y="1712975"/>
            <a:ext cx="883315" cy="422455"/>
            <a:chOff x="1422790" y="2084824"/>
            <a:chExt cx="883315" cy="422455"/>
          </a:xfrm>
        </p:grpSpPr>
        <p:sp>
          <p:nvSpPr>
            <p:cNvPr id="26" name="Rectangle 25"/>
            <p:cNvSpPr/>
            <p:nvPr/>
          </p:nvSpPr>
          <p:spPr>
            <a:xfrm>
              <a:off x="1422790" y="2084824"/>
              <a:ext cx="883315" cy="422455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1499600" y="2200040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1499600" y="2392065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672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1469953"/>
              </p:ext>
            </p:extLst>
          </p:nvPr>
        </p:nvGraphicFramePr>
        <p:xfrm>
          <a:off x="7000360" y="2212600"/>
          <a:ext cx="15367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165" name="Equation" r:id="rId5" imgW="1536480" imgH="228600" progId="Equation.3">
                  <p:embed/>
                </p:oleObj>
              </mc:Choice>
              <mc:Fallback>
                <p:oleObj name="Equation" r:id="rId5" imgW="1536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0360" y="2212600"/>
                        <a:ext cx="15367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72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786783"/>
              </p:ext>
            </p:extLst>
          </p:nvPr>
        </p:nvGraphicFramePr>
        <p:xfrm>
          <a:off x="3377685" y="2212600"/>
          <a:ext cx="14859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166" name="Equation" r:id="rId7" imgW="1485720" imgH="228600" progId="Equation.3">
                  <p:embed/>
                </p:oleObj>
              </mc:Choice>
              <mc:Fallback>
                <p:oleObj name="Equation" r:id="rId7" imgW="14857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7685" y="2212600"/>
                        <a:ext cx="14859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3" name="Straight Arrow Connector 32"/>
          <p:cNvCxnSpPr/>
          <p:nvPr/>
        </p:nvCxnSpPr>
        <p:spPr>
          <a:xfrm flipV="1">
            <a:off x="990600" y="1905000"/>
            <a:ext cx="7834620" cy="38405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643485" y="1328925"/>
            <a:ext cx="1075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cavity 0</a:t>
            </a:r>
            <a:endParaRPr lang="en-US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3486925" y="1328925"/>
            <a:ext cx="1075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cavity 1</a:t>
            </a:r>
            <a:endParaRPr lang="en-US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7135400" y="1328925"/>
            <a:ext cx="1075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cavity N</a:t>
            </a:r>
            <a:endParaRPr lang="en-US" sz="2000" dirty="0"/>
          </a:p>
        </p:txBody>
      </p:sp>
      <p:sp>
        <p:nvSpPr>
          <p:cNvPr id="37" name="Oval 36"/>
          <p:cNvSpPr/>
          <p:nvPr/>
        </p:nvSpPr>
        <p:spPr>
          <a:xfrm>
            <a:off x="6569060" y="3006545"/>
            <a:ext cx="2304300" cy="23043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37"/>
          <p:cNvGrpSpPr/>
          <p:nvPr/>
        </p:nvGrpSpPr>
        <p:grpSpPr>
          <a:xfrm>
            <a:off x="7337160" y="5042010"/>
            <a:ext cx="883315" cy="422455"/>
            <a:chOff x="1422790" y="2084824"/>
            <a:chExt cx="883315" cy="422455"/>
          </a:xfrm>
        </p:grpSpPr>
        <p:sp>
          <p:nvSpPr>
            <p:cNvPr id="39" name="Rectangle 38"/>
            <p:cNvSpPr/>
            <p:nvPr/>
          </p:nvSpPr>
          <p:spPr>
            <a:xfrm>
              <a:off x="1422790" y="2084824"/>
              <a:ext cx="883315" cy="422455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1499600" y="2200040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1499600" y="2392065"/>
              <a:ext cx="72969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Freeform 3"/>
          <p:cNvSpPr>
            <a:spLocks/>
          </p:cNvSpPr>
          <p:nvPr/>
        </p:nvSpPr>
        <p:spPr bwMode="auto">
          <a:xfrm>
            <a:off x="731500" y="4389125"/>
            <a:ext cx="3390900" cy="2071688"/>
          </a:xfrm>
          <a:custGeom>
            <a:avLst/>
            <a:gdLst>
              <a:gd name="T0" fmla="*/ 0 w 2136"/>
              <a:gd name="T1" fmla="*/ 2147483647 h 1305"/>
              <a:gd name="T2" fmla="*/ 2147483647 w 2136"/>
              <a:gd name="T3" fmla="*/ 2147483647 h 1305"/>
              <a:gd name="T4" fmla="*/ 2147483647 w 2136"/>
              <a:gd name="T5" fmla="*/ 2147483647 h 1305"/>
              <a:gd name="T6" fmla="*/ 2147483647 w 2136"/>
              <a:gd name="T7" fmla="*/ 2147483647 h 1305"/>
              <a:gd name="T8" fmla="*/ 0 60000 65536"/>
              <a:gd name="T9" fmla="*/ 0 60000 65536"/>
              <a:gd name="T10" fmla="*/ 0 60000 65536"/>
              <a:gd name="T11" fmla="*/ 0 60000 65536"/>
              <a:gd name="T12" fmla="*/ 0 w 2136"/>
              <a:gd name="T13" fmla="*/ 0 h 1305"/>
              <a:gd name="T14" fmla="*/ 2136 w 2136"/>
              <a:gd name="T15" fmla="*/ 1305 h 1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36" h="1305">
                <a:moveTo>
                  <a:pt x="0" y="566"/>
                </a:moveTo>
                <a:cubicBezTo>
                  <a:pt x="112" y="675"/>
                  <a:pt x="432" y="1305"/>
                  <a:pt x="680" y="1224"/>
                </a:cubicBezTo>
                <a:cubicBezTo>
                  <a:pt x="928" y="1143"/>
                  <a:pt x="1245" y="160"/>
                  <a:pt x="1488" y="80"/>
                </a:cubicBezTo>
                <a:cubicBezTo>
                  <a:pt x="1731" y="0"/>
                  <a:pt x="2001" y="608"/>
                  <a:pt x="2136" y="747"/>
                </a:cubicBezTo>
              </a:path>
            </a:pathLst>
          </a:custGeom>
          <a:noFill/>
          <a:ln w="9525" cap="flat" cmpd="sng">
            <a:solidFill>
              <a:srgbClr val="CC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" name="Line 4"/>
          <p:cNvSpPr>
            <a:spLocks noChangeShapeType="1"/>
          </p:cNvSpPr>
          <p:nvPr/>
        </p:nvSpPr>
        <p:spPr bwMode="auto">
          <a:xfrm>
            <a:off x="731500" y="5455925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960100" y="3855725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5" name="Object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300" y="3855725"/>
            <a:ext cx="5334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Oval 8"/>
          <p:cNvSpPr>
            <a:spLocks noChangeArrowheads="1"/>
          </p:cNvSpPr>
          <p:nvPr/>
        </p:nvSpPr>
        <p:spPr bwMode="auto">
          <a:xfrm>
            <a:off x="2690155" y="4773175"/>
            <a:ext cx="152400" cy="1524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0" name="Text Box 11"/>
          <p:cNvSpPr txBox="1">
            <a:spLocks noChangeArrowheads="1"/>
          </p:cNvSpPr>
          <p:nvPr/>
        </p:nvSpPr>
        <p:spPr bwMode="auto">
          <a:xfrm>
            <a:off x="1192360" y="435072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/>
              <a:t>Nominal Energy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2421320" y="4657960"/>
            <a:ext cx="192025" cy="1152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>
            <a:off x="2651750" y="5810110"/>
            <a:ext cx="2304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2344510" y="5810110"/>
            <a:ext cx="2304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2459725" y="5810110"/>
            <a:ext cx="307240" cy="0"/>
          </a:xfrm>
          <a:prstGeom prst="line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6" name="Object 65"/>
          <p:cNvGraphicFramePr>
            <a:graphicFrameLocks noChangeAspect="1"/>
          </p:cNvGraphicFramePr>
          <p:nvPr/>
        </p:nvGraphicFramePr>
        <p:xfrm>
          <a:off x="2524735" y="5852135"/>
          <a:ext cx="215900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167" name="Equation" r:id="rId10" imgW="152280" imgH="228600" progId="Equation.3">
                  <p:embed/>
                </p:oleObj>
              </mc:Choice>
              <mc:Fallback>
                <p:oleObj name="Equation" r:id="rId10" imgW="1522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735" y="5852135"/>
                        <a:ext cx="215900" cy="322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7271" name="Object 7"/>
          <p:cNvGraphicFramePr>
            <a:graphicFrameLocks noChangeAspect="1"/>
          </p:cNvGraphicFramePr>
          <p:nvPr/>
        </p:nvGraphicFramePr>
        <p:xfrm>
          <a:off x="3995738" y="4067175"/>
          <a:ext cx="2073275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168" name="Equation" r:id="rId12" imgW="1015920" imgH="393480" progId="Equation.3">
                  <p:embed/>
                </p:oleObj>
              </mc:Choice>
              <mc:Fallback>
                <p:oleObj name="Equation" r:id="rId12" imgW="10159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4067175"/>
                        <a:ext cx="2073275" cy="801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7272" name="Object 8"/>
          <p:cNvGraphicFramePr>
            <a:graphicFrameLocks noChangeAspect="1"/>
          </p:cNvGraphicFramePr>
          <p:nvPr/>
        </p:nvGraphicFramePr>
        <p:xfrm>
          <a:off x="4303165" y="5464465"/>
          <a:ext cx="779463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169" name="Equation" r:id="rId14" imgW="545760" imgH="215640" progId="Equation.DSMT4">
                  <p:embed/>
                </p:oleObj>
              </mc:Choice>
              <mc:Fallback>
                <p:oleObj name="Equation" r:id="rId14" imgW="54576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3165" y="5464465"/>
                        <a:ext cx="779463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091484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7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7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7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7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34" grpId="0"/>
      <p:bldP spid="35" grpId="0"/>
      <p:bldP spid="36" grpId="0"/>
      <p:bldP spid="37" grpId="0" animBg="1"/>
      <p:bldP spid="42" grpId="0" animBg="1"/>
      <p:bldP spid="43" grpId="0" animBg="1"/>
      <p:bldP spid="44" grpId="0" animBg="1"/>
      <p:bldP spid="47" grpId="0" animBg="1"/>
      <p:bldP spid="5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490857" cy="4637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Examples of Accelerating RF Structures</a:t>
            </a:r>
            <a:endParaRPr lang="en-US" dirty="0"/>
          </a:p>
        </p:txBody>
      </p:sp>
      <p:pic>
        <p:nvPicPr>
          <p:cNvPr id="27651" name="Picture 2" descr="http://www-bd.fnal.gov/wao/fermipics/95-1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876300"/>
            <a:ext cx="3124200" cy="389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http://www.linearcollider.org/newsline/images/20060706_dc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405" y="3889860"/>
            <a:ext cx="3767325" cy="1889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9"/>
          <p:cNvSpPr txBox="1">
            <a:spLocks noChangeArrowheads="1"/>
          </p:cNvSpPr>
          <p:nvPr/>
        </p:nvSpPr>
        <p:spPr bwMode="auto">
          <a:xfrm>
            <a:off x="762000" y="4800600"/>
            <a:ext cx="2819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 err="1"/>
              <a:t>Fermilab</a:t>
            </a:r>
            <a:r>
              <a:rPr lang="en-US" sz="1800" dirty="0"/>
              <a:t> Drift Tube </a:t>
            </a:r>
            <a:r>
              <a:rPr lang="en-US" sz="1800" dirty="0" err="1"/>
              <a:t>Linac</a:t>
            </a:r>
            <a:r>
              <a:rPr lang="en-US" sz="1800" dirty="0"/>
              <a:t> (200MHz): oscillating field uniform along length</a:t>
            </a:r>
          </a:p>
        </p:txBody>
      </p:sp>
      <p:sp>
        <p:nvSpPr>
          <p:cNvPr id="27655" name="TextBox 10"/>
          <p:cNvSpPr txBox="1">
            <a:spLocks noChangeArrowheads="1"/>
          </p:cNvSpPr>
          <p:nvPr/>
        </p:nvSpPr>
        <p:spPr bwMode="auto">
          <a:xfrm>
            <a:off x="4456785" y="5810110"/>
            <a:ext cx="4229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ILC prototype </a:t>
            </a:r>
            <a:r>
              <a:rPr lang="en-US" sz="1800" dirty="0" err="1"/>
              <a:t>elipical</a:t>
            </a:r>
            <a:r>
              <a:rPr lang="en-US" sz="1800" dirty="0"/>
              <a:t> cell “</a:t>
            </a:r>
            <a:r>
              <a:rPr lang="en-US" sz="1800" dirty="0">
                <a:latin typeface="Symbol" pitchFamily="18" charset="2"/>
              </a:rPr>
              <a:t>p</a:t>
            </a:r>
            <a:r>
              <a:rPr lang="en-US" sz="1800" dirty="0"/>
              <a:t>-cavity” (1.3 GHz): field alternates with each cell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  <p:pic>
        <p:nvPicPr>
          <p:cNvPr id="270338" name="Picture 2" descr="http://www.fnal.gov/pub/today/images04/Booster-new-cavi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6102" y="1278320"/>
            <a:ext cx="3397898" cy="2548424"/>
          </a:xfrm>
          <a:prstGeom prst="rect">
            <a:avLst/>
          </a:prstGeom>
          <a:noFill/>
        </p:spPr>
      </p:pic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5148075" y="817460"/>
            <a:ext cx="3878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/>
              <a:t>37-&gt;53MHz </a:t>
            </a:r>
            <a:r>
              <a:rPr lang="en-US" sz="1800" dirty="0" err="1" smtClean="0"/>
              <a:t>Fermilab</a:t>
            </a:r>
            <a:r>
              <a:rPr lang="en-US" sz="1800" dirty="0" smtClean="0"/>
              <a:t> Booster cavity</a:t>
            </a:r>
            <a:endParaRPr lang="en-US" sz="1800" dirty="0"/>
          </a:p>
        </p:txBody>
      </p:sp>
      <p:cxnSp>
        <p:nvCxnSpPr>
          <p:cNvPr id="18" name="Straight Arrow Connector 17"/>
          <p:cNvCxnSpPr>
            <a:stCxn id="19" idx="3"/>
          </p:cNvCxnSpPr>
          <p:nvPr/>
        </p:nvCxnSpPr>
        <p:spPr>
          <a:xfrm>
            <a:off x="5683940" y="2031568"/>
            <a:ext cx="1000335" cy="24528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4072735" y="1739180"/>
            <a:ext cx="16112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rgbClr val="FF0000"/>
                </a:solidFill>
              </a:rPr>
              <a:t>Biased ferrite frequency tuner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4068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5800" y="762000"/>
            <a:ext cx="4213311" cy="5466217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76200"/>
            <a:ext cx="8371114" cy="507274"/>
          </a:xfrm>
        </p:spPr>
        <p:txBody>
          <a:bodyPr/>
          <a:lstStyle/>
          <a:p>
            <a:r>
              <a:rPr lang="en-US" dirty="0" smtClean="0"/>
              <a:t>Where We </a:t>
            </a:r>
            <a:r>
              <a:rPr lang="en-US" dirty="0"/>
              <a:t>A</a:t>
            </a:r>
            <a:r>
              <a:rPr lang="en-US" dirty="0" smtClean="0"/>
              <a:t>re…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105400" y="838200"/>
            <a:ext cx="4038601" cy="5179106"/>
          </a:xfrm>
        </p:spPr>
        <p:txBody>
          <a:bodyPr/>
          <a:lstStyle/>
          <a:p>
            <a:r>
              <a:rPr lang="en-US" sz="2000" dirty="0"/>
              <a:t>Accelerators allow us to go back 13.8 </a:t>
            </a:r>
            <a:r>
              <a:rPr lang="en-US" sz="2000" i="1" dirty="0"/>
              <a:t>billion years </a:t>
            </a:r>
            <a:r>
              <a:rPr lang="en-US" sz="2000" dirty="0"/>
              <a:t>and recreate conditions that existed a </a:t>
            </a:r>
            <a:r>
              <a:rPr lang="en-US" sz="2000" i="1" dirty="0"/>
              <a:t>few trillionths of a second</a:t>
            </a:r>
            <a:r>
              <a:rPr lang="en-US" sz="2000" dirty="0"/>
              <a:t> after the Big Bang </a:t>
            </a:r>
          </a:p>
          <a:p>
            <a:pPr lvl="1"/>
            <a:r>
              <a:rPr lang="en-US" sz="1800" dirty="0" smtClean="0"/>
              <a:t>the </a:t>
            </a:r>
            <a:r>
              <a:rPr lang="en-US" sz="1800" dirty="0"/>
              <a:t>place where our current understanding of physics breaks down. </a:t>
            </a:r>
            <a:endParaRPr lang="en-US" sz="1800" dirty="0" smtClean="0"/>
          </a:p>
          <a:p>
            <a:r>
              <a:rPr lang="en-US" sz="2000" dirty="0" smtClean="0"/>
              <a:t>In addition to high energy, we need high </a:t>
            </a:r>
            <a:br>
              <a:rPr lang="en-US" sz="2000" dirty="0" smtClean="0"/>
            </a:br>
            <a:r>
              <a:rPr lang="en-US" sz="2000" dirty="0" smtClean="0"/>
              <a:t>        “luminosity” </a:t>
            </a:r>
            <a:br>
              <a:rPr lang="en-US" sz="2000" dirty="0" smtClean="0"/>
            </a:br>
            <a:r>
              <a:rPr lang="en-US" sz="2000" dirty="0" smtClean="0"/>
              <a:t>that is, lots of particles interacting, to see rare processes.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21508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Ft. Collins, CO, June 13-24, 2016</a:t>
            </a:r>
          </a:p>
        </p:txBody>
      </p:sp>
      <p:sp>
        <p:nvSpPr>
          <p:cNvPr id="21510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Prebys, Accelerator Fundamentals: Overview</a:t>
            </a:r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124CD7-437F-44D6-8070-F64BA1C87FFA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" name="Rectangle 1"/>
          <p:cNvSpPr/>
          <p:nvPr/>
        </p:nvSpPr>
        <p:spPr>
          <a:xfrm rot="20476670">
            <a:off x="3658647" y="664800"/>
            <a:ext cx="1432290" cy="1521697"/>
          </a:xfrm>
          <a:prstGeom prst="rect">
            <a:avLst/>
          </a:prstGeom>
          <a:noFill/>
          <a:ln w="254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37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070" y="740650"/>
            <a:ext cx="8355012" cy="1131105"/>
          </a:xfrm>
        </p:spPr>
        <p:txBody>
          <a:bodyPr/>
          <a:lstStyle/>
          <a:p>
            <a:r>
              <a:rPr lang="en-US" sz="2000" dirty="0" smtClean="0"/>
              <a:t>A particle with a slightly different energy will arrive at a slightly different time, and experience a slightly different acceleration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Longitudinal motion about stable</a:t>
            </a:r>
            <a:br>
              <a:rPr lang="en-US" sz="2000" dirty="0" smtClean="0"/>
            </a:br>
            <a:r>
              <a:rPr lang="en-US" sz="2000" dirty="0" smtClean="0"/>
              <a:t>phase referred to as “synchrotron</a:t>
            </a:r>
            <a:br>
              <a:rPr lang="en-US" sz="2000" dirty="0" smtClean="0"/>
            </a:br>
            <a:r>
              <a:rPr lang="en-US" sz="2000" dirty="0" smtClean="0"/>
              <a:t>motion”.</a:t>
            </a:r>
          </a:p>
          <a:p>
            <a:pPr lvl="1"/>
            <a:r>
              <a:rPr lang="en-US" sz="1600" dirty="0" smtClean="0"/>
              <a:t>Takes many revolutions to complete one longitudinal cycle in a synchrotron, so multiple RF cavities are just seen as a vector sum.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8" name="Freeform 3"/>
          <p:cNvSpPr>
            <a:spLocks/>
          </p:cNvSpPr>
          <p:nvPr/>
        </p:nvSpPr>
        <p:spPr bwMode="auto">
          <a:xfrm>
            <a:off x="838200" y="2362200"/>
            <a:ext cx="3390900" cy="2071688"/>
          </a:xfrm>
          <a:custGeom>
            <a:avLst/>
            <a:gdLst>
              <a:gd name="T0" fmla="*/ 0 w 2136"/>
              <a:gd name="T1" fmla="*/ 2147483647 h 1305"/>
              <a:gd name="T2" fmla="*/ 2147483647 w 2136"/>
              <a:gd name="T3" fmla="*/ 2147483647 h 1305"/>
              <a:gd name="T4" fmla="*/ 2147483647 w 2136"/>
              <a:gd name="T5" fmla="*/ 2147483647 h 1305"/>
              <a:gd name="T6" fmla="*/ 2147483647 w 2136"/>
              <a:gd name="T7" fmla="*/ 2147483647 h 1305"/>
              <a:gd name="T8" fmla="*/ 0 60000 65536"/>
              <a:gd name="T9" fmla="*/ 0 60000 65536"/>
              <a:gd name="T10" fmla="*/ 0 60000 65536"/>
              <a:gd name="T11" fmla="*/ 0 60000 65536"/>
              <a:gd name="T12" fmla="*/ 0 w 2136"/>
              <a:gd name="T13" fmla="*/ 0 h 1305"/>
              <a:gd name="T14" fmla="*/ 2136 w 2136"/>
              <a:gd name="T15" fmla="*/ 1305 h 1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36" h="1305">
                <a:moveTo>
                  <a:pt x="0" y="566"/>
                </a:moveTo>
                <a:cubicBezTo>
                  <a:pt x="112" y="675"/>
                  <a:pt x="432" y="1305"/>
                  <a:pt x="680" y="1224"/>
                </a:cubicBezTo>
                <a:cubicBezTo>
                  <a:pt x="928" y="1143"/>
                  <a:pt x="1245" y="160"/>
                  <a:pt x="1488" y="80"/>
                </a:cubicBezTo>
                <a:cubicBezTo>
                  <a:pt x="1731" y="0"/>
                  <a:pt x="2001" y="608"/>
                  <a:pt x="2136" y="747"/>
                </a:cubicBezTo>
              </a:path>
            </a:pathLst>
          </a:custGeom>
          <a:noFill/>
          <a:ln w="9525" cap="flat" cmpd="sng">
            <a:solidFill>
              <a:srgbClr val="CC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838200" y="3429000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1066800" y="1828800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1" name="Object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828800"/>
            <a:ext cx="5334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2796855" y="2746250"/>
            <a:ext cx="152400" cy="152400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299060" y="2323795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/>
              <a:t>Nominal Energy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528020" y="2631035"/>
            <a:ext cx="192025" cy="1152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2758450" y="3783185"/>
            <a:ext cx="2304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2451210" y="3783185"/>
            <a:ext cx="2304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566425" y="3783185"/>
            <a:ext cx="307240" cy="0"/>
          </a:xfrm>
          <a:prstGeom prst="line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3654391"/>
              </p:ext>
            </p:extLst>
          </p:nvPr>
        </p:nvGraphicFramePr>
        <p:xfrm>
          <a:off x="2631435" y="3825210"/>
          <a:ext cx="215900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904" name="Equation" r:id="rId4" imgW="152280" imgH="228600" progId="Equation.3">
                  <p:embed/>
                </p:oleObj>
              </mc:Choice>
              <mc:Fallback>
                <p:oleObj name="Equation" r:id="rId4" imgW="1522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1435" y="3825210"/>
                        <a:ext cx="215900" cy="322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0662171"/>
              </p:ext>
            </p:extLst>
          </p:nvPr>
        </p:nvGraphicFramePr>
        <p:xfrm>
          <a:off x="4409865" y="3437540"/>
          <a:ext cx="779463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905" name="Equation" r:id="rId6" imgW="545760" imgH="215640" progId="Equation.3">
                  <p:embed/>
                </p:oleObj>
              </mc:Choice>
              <mc:Fallback>
                <p:oleObj name="Equation" r:id="rId6" imgW="5457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9865" y="3437540"/>
                        <a:ext cx="779463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Oval 8"/>
          <p:cNvSpPr>
            <a:spLocks noChangeArrowheads="1"/>
          </p:cNvSpPr>
          <p:nvPr/>
        </p:nvSpPr>
        <p:spPr bwMode="auto">
          <a:xfrm>
            <a:off x="2912070" y="2592630"/>
            <a:ext cx="152400" cy="152400"/>
          </a:xfrm>
          <a:prstGeom prst="ellipse">
            <a:avLst/>
          </a:prstGeom>
          <a:solidFill>
            <a:srgbClr val="009900">
              <a:alpha val="31000"/>
            </a:srgbClr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1759920" y="1939745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 smtClean="0"/>
              <a:t>Off Energy</a:t>
            </a:r>
            <a:endParaRPr lang="en-US" sz="1400" dirty="0"/>
          </a:p>
        </p:txBody>
      </p:sp>
      <p:cxnSp>
        <p:nvCxnSpPr>
          <p:cNvPr id="23" name="Straight Arrow Connector 22"/>
          <p:cNvCxnSpPr/>
          <p:nvPr/>
        </p:nvCxnSpPr>
        <p:spPr>
          <a:xfrm rot="16200000" flipH="1">
            <a:off x="2681640" y="2323794"/>
            <a:ext cx="345645" cy="1152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829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6559650"/>
              </p:ext>
            </p:extLst>
          </p:nvPr>
        </p:nvGraphicFramePr>
        <p:xfrm>
          <a:off x="5867400" y="2133600"/>
          <a:ext cx="1184275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906" name="Equation" r:id="rId8" imgW="711200" imgH="419100" progId="Equation.DSMT4">
                  <p:embed/>
                </p:oleObj>
              </mc:Choice>
              <mc:Fallback>
                <p:oleObj name="Equation" r:id="rId8" imgW="7112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133600"/>
                        <a:ext cx="1184275" cy="852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5638800" y="3352800"/>
            <a:ext cx="312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“slip factor” = dependence of period on momentum</a:t>
            </a:r>
          </a:p>
          <a:p>
            <a:r>
              <a:rPr lang="en-US" sz="16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 - negative for </a:t>
            </a:r>
            <a:r>
              <a:rPr lang="en-US" sz="1600" dirty="0" err="1" smtClean="0">
                <a:solidFill>
                  <a:srgbClr val="C00000"/>
                </a:solidFill>
                <a:latin typeface="+mn-lt"/>
              </a:rPr>
              <a:t>linacs</a:t>
            </a:r>
            <a:endParaRPr lang="en-US" sz="1600" dirty="0" smtClean="0">
              <a:solidFill>
                <a:srgbClr val="C00000"/>
              </a:solidFill>
              <a:latin typeface="+mn-lt"/>
            </a:endParaRPr>
          </a:p>
          <a:p>
            <a:r>
              <a:rPr lang="en-US" sz="16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 - positive for (relativistic)      </a:t>
            </a:r>
          </a:p>
          <a:p>
            <a:r>
              <a:rPr lang="en-US" sz="16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   cyclotrons</a:t>
            </a:r>
          </a:p>
          <a:p>
            <a:r>
              <a:rPr lang="en-US" sz="16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 - goes from negative to     </a:t>
            </a:r>
          </a:p>
          <a:p>
            <a:r>
              <a:rPr lang="en-US" sz="16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   positive in synchrotrons</a:t>
            </a:r>
            <a:br>
              <a:rPr lang="en-US" sz="1600" dirty="0" smtClean="0">
                <a:solidFill>
                  <a:srgbClr val="C00000"/>
                </a:solidFill>
                <a:latin typeface="+mn-lt"/>
              </a:rPr>
            </a:br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   (“transition”)</a:t>
            </a:r>
          </a:p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Stable point depends on sign.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6553201" y="2819402"/>
            <a:ext cx="152399" cy="45719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048000" y="2819400"/>
            <a:ext cx="533400" cy="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Freeform 28"/>
          <p:cNvSpPr/>
          <p:nvPr/>
        </p:nvSpPr>
        <p:spPr>
          <a:xfrm>
            <a:off x="3345193" y="2925778"/>
            <a:ext cx="2313286" cy="2484422"/>
          </a:xfrm>
          <a:custGeom>
            <a:avLst/>
            <a:gdLst>
              <a:gd name="connsiteX0" fmla="*/ 2313286 w 2313286"/>
              <a:gd name="connsiteY0" fmla="*/ 2347426 h 2347426"/>
              <a:gd name="connsiteX1" fmla="*/ 430906 w 2313286"/>
              <a:gd name="connsiteY1" fmla="*/ 1349486 h 2347426"/>
              <a:gd name="connsiteX2" fmla="*/ 0 w 2313286"/>
              <a:gd name="connsiteY2" fmla="*/ 0 h 2347426"/>
              <a:gd name="connsiteX0" fmla="*/ 2313286 w 2313286"/>
              <a:gd name="connsiteY0" fmla="*/ 2347426 h 2347426"/>
              <a:gd name="connsiteX1" fmla="*/ 612340 w 2313286"/>
              <a:gd name="connsiteY1" fmla="*/ 1285197 h 2347426"/>
              <a:gd name="connsiteX2" fmla="*/ 0 w 2313286"/>
              <a:gd name="connsiteY2" fmla="*/ 0 h 2347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3286" h="2347426">
                <a:moveTo>
                  <a:pt x="2313286" y="2347426"/>
                </a:moveTo>
                <a:cubicBezTo>
                  <a:pt x="1564870" y="2044075"/>
                  <a:pt x="997888" y="1676435"/>
                  <a:pt x="612340" y="1285197"/>
                </a:cubicBezTo>
                <a:cubicBezTo>
                  <a:pt x="226792" y="893959"/>
                  <a:pt x="0" y="0"/>
                  <a:pt x="0" y="0"/>
                </a:cubicBezTo>
              </a:path>
            </a:pathLst>
          </a:cu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3515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8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  <p:bldP spid="10" grpId="0" animBg="1"/>
      <p:bldP spid="12" grpId="0" animBg="1"/>
      <p:bldP spid="13" grpId="0"/>
      <p:bldP spid="21" grpId="0" animBg="1"/>
      <p:bldP spid="22" grpId="0"/>
      <p:bldP spid="24" grpId="0"/>
      <p:bldP spid="2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62937" cy="441325"/>
          </a:xfrm>
        </p:spPr>
        <p:txBody>
          <a:bodyPr/>
          <a:lstStyle/>
          <a:p>
            <a:r>
              <a:rPr lang="en-US" dirty="0" smtClean="0"/>
              <a:t>Some Important </a:t>
            </a:r>
            <a:r>
              <a:rPr lang="en-US" dirty="0"/>
              <a:t>E</a:t>
            </a:r>
            <a:r>
              <a:rPr lang="en-US" dirty="0" smtClean="0"/>
              <a:t>arly </a:t>
            </a:r>
            <a:r>
              <a:rPr lang="en-US" dirty="0"/>
              <a:t>S</a:t>
            </a:r>
            <a:r>
              <a:rPr lang="en-US" dirty="0" smtClean="0"/>
              <a:t>ynchrotrons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09600"/>
            <a:ext cx="2743200" cy="2114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9000" y="762000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Berkeley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Bevatron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, </a:t>
            </a:r>
          </a:p>
          <a:p>
            <a:pPr marL="285750" indent="-115888">
              <a:buFont typeface="Arial"/>
              <a:buChar char="•"/>
            </a:pPr>
            <a:r>
              <a:rPr lang="en-US" sz="1800" dirty="0">
                <a:solidFill>
                  <a:srgbClr val="C00000"/>
                </a:solidFill>
                <a:latin typeface="+mn-lt"/>
              </a:rPr>
              <a:t>1954 (weak focusing)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  <a:p>
            <a:pPr marL="285750" indent="-115888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6.2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protons</a:t>
            </a:r>
          </a:p>
          <a:p>
            <a:pPr marL="285750" indent="-115888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Discovered antiproton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133600"/>
            <a:ext cx="3352800" cy="2514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200" y="2895600"/>
            <a:ext cx="373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CERN Proton Synchrotron (PS)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1959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628 m circumference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28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protons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Still used in LHC injector chain!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26" y="4471064"/>
            <a:ext cx="2971800" cy="21431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61054" y="4671311"/>
            <a:ext cx="548294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Brookhaven Alternating Gradient Synchrotron (AGS)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1960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808 m circumference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33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protons</a:t>
            </a:r>
          </a:p>
          <a:p>
            <a:pPr marL="285750" indent="-171450">
              <a:buFont typeface="Arial"/>
              <a:buChar char="•"/>
            </a:pP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Discovered charm quark, CP violation,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muon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neutrino</a:t>
            </a:r>
          </a:p>
        </p:txBody>
      </p:sp>
    </p:spTree>
    <p:extLst>
      <p:ext uri="{BB962C8B-B14F-4D97-AF65-F5344CB8AC3E}">
        <p14:creationId xmlns:p14="http://schemas.microsoft.com/office/powerpoint/2010/main" val="79983988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458200" cy="381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Getting the Most Energy: The </a:t>
            </a:r>
            <a:r>
              <a:rPr lang="en-US" dirty="0"/>
              <a:t>Case for </a:t>
            </a:r>
            <a:r>
              <a:rPr lang="en-US" dirty="0" smtClean="0"/>
              <a:t>Colliders</a:t>
            </a:r>
            <a:endParaRPr lang="en-US" dirty="0"/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685800"/>
            <a:ext cx="5334000" cy="4876800"/>
          </a:xfrm>
        </p:spPr>
        <p:txBody>
          <a:bodyPr/>
          <a:lstStyle/>
          <a:p>
            <a:r>
              <a:rPr lang="en-US" sz="2000" dirty="0" smtClean="0"/>
              <a:t>If beam hits a stationary proton, the “center of mass” energy is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On the other hand, for colliding beams (of equal mass and energy) it’s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graphicFrame>
        <p:nvGraphicFramePr>
          <p:cNvPr id="6146" name="Object 2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140263229"/>
              </p:ext>
            </p:extLst>
          </p:nvPr>
        </p:nvGraphicFramePr>
        <p:xfrm>
          <a:off x="6019800" y="914400"/>
          <a:ext cx="2590800" cy="560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36" name="Equation" r:id="rId3" imgW="1409400" imgH="304560" progId="Equation.3">
                  <p:embed/>
                </p:oleObj>
              </mc:Choice>
              <mc:Fallback>
                <p:oleObj name="Equation" r:id="rId3" imgW="1409400" imgH="3045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914400"/>
                        <a:ext cx="2590800" cy="56014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628489525"/>
              </p:ext>
            </p:extLst>
          </p:nvPr>
        </p:nvGraphicFramePr>
        <p:xfrm>
          <a:off x="6477000" y="2286000"/>
          <a:ext cx="165004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37" name="Equation" r:id="rId5" imgW="825480" imgH="228600" progId="Equation.3">
                  <p:embed/>
                </p:oleObj>
              </mc:Choice>
              <mc:Fallback>
                <p:oleObj name="Equation" r:id="rId5" imgW="82548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286000"/>
                        <a:ext cx="1650045" cy="457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419600" y="3276600"/>
            <a:ext cx="4572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" charset="2"/>
              <a:buChar char="Ø"/>
              <a:defRPr/>
            </a:pPr>
            <a:r>
              <a:rPr lang="en-US" sz="2000" dirty="0">
                <a:latin typeface="+mn-lt"/>
              </a:rPr>
              <a:t>To get the 14 </a:t>
            </a:r>
            <a:r>
              <a:rPr lang="en-US" sz="2000" dirty="0" err="1">
                <a:latin typeface="+mn-lt"/>
              </a:rPr>
              <a:t>TeV</a:t>
            </a:r>
            <a:r>
              <a:rPr lang="en-US" sz="2000" dirty="0">
                <a:latin typeface="+mn-lt"/>
              </a:rPr>
              <a:t> CM design energy of the LHC with a single beam  on a fixed target would require that beam to have an energy of 100,000 </a:t>
            </a:r>
            <a:r>
              <a:rPr lang="en-US" sz="2000" dirty="0" err="1">
                <a:latin typeface="+mn-lt"/>
              </a:rPr>
              <a:t>TeV</a:t>
            </a:r>
            <a:r>
              <a:rPr lang="en-US" sz="2000" dirty="0">
                <a:latin typeface="+mn-lt"/>
              </a:rPr>
              <a:t>! </a:t>
            </a:r>
          </a:p>
          <a:p>
            <a:pPr marL="800100" lvl="1" indent="-34290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" charset="2"/>
              <a:buChar char="Ø"/>
              <a:defRPr/>
            </a:pP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Would require a ring 10 times the diameter of the Earth!!</a:t>
            </a:r>
          </a:p>
          <a:p>
            <a:pPr marL="273050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endParaRPr lang="en-US" sz="2000" dirty="0">
              <a:latin typeface="+mn-lt"/>
            </a:endParaRPr>
          </a:p>
          <a:p>
            <a:pPr marL="273050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endParaRPr lang="en-US" sz="2000" dirty="0">
              <a:latin typeface="+mn-lt"/>
            </a:endParaRPr>
          </a:p>
          <a:p>
            <a:pPr marL="273050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endParaRPr lang="en-US" sz="2000" dirty="0">
              <a:latin typeface="+mn-lt"/>
            </a:endParaRPr>
          </a:p>
        </p:txBody>
      </p:sp>
      <p:sp>
        <p:nvSpPr>
          <p:cNvPr id="2" name="Oval 1"/>
          <p:cNvSpPr/>
          <p:nvPr/>
        </p:nvSpPr>
        <p:spPr>
          <a:xfrm>
            <a:off x="8229600" y="6858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6477000" y="762000"/>
            <a:ext cx="16002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324600" y="6858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229600" y="19812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324600" y="19812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477000" y="2057400"/>
            <a:ext cx="8382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391400" y="2057400"/>
            <a:ext cx="9144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0" t="2049" r="22200" b="2005"/>
          <a:stretch/>
        </p:blipFill>
        <p:spPr>
          <a:xfrm>
            <a:off x="533400" y="2590800"/>
            <a:ext cx="3997448" cy="346605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193554" y="6291263"/>
            <a:ext cx="2731246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43663"/>
            <a:ext cx="4724400" cy="304800"/>
          </a:xfrm>
        </p:spPr>
        <p:txBody>
          <a:bodyPr/>
          <a:lstStyle/>
          <a:p>
            <a:pPr algn="l">
              <a:defRPr/>
            </a:pPr>
            <a:r>
              <a:rPr lang="en-US" smtClean="0"/>
              <a:t>E. Prebys, Accelerator Fundamentals: Overview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3168C-16D6-42A2-AF6D-3D5C06C9F0F0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19200" y="60960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Getting to the highest energies requires colliding beams</a:t>
            </a:r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uiExpand="1" build="p"/>
      <p:bldP spid="8" grpId="0"/>
      <p:bldP spid="2" grpId="0" animBg="1"/>
      <p:bldP spid="13" grpId="0" animBg="1"/>
      <p:bldP spid="14" grpId="0" animBg="1"/>
      <p:bldP spid="15" grpId="0" animBg="1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533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Luminosity</a:t>
            </a:r>
            <a:endParaRPr lang="en-US" dirty="0"/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339975" y="4978940"/>
          <a:ext cx="2738438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06" name="Equation" r:id="rId3" imgW="1473120" imgH="228600" progId="Equation.3">
                  <p:embed/>
                </p:oleObj>
              </mc:Choice>
              <mc:Fallback>
                <p:oleObj name="Equation" r:id="rId3" imgW="1473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9975" y="4978940"/>
                        <a:ext cx="2738438" cy="493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Text Box 4"/>
          <p:cNvSpPr txBox="1">
            <a:spLocks noChangeArrowheads="1"/>
          </p:cNvSpPr>
          <p:nvPr/>
        </p:nvSpPr>
        <p:spPr bwMode="auto">
          <a:xfrm>
            <a:off x="462665" y="625435"/>
            <a:ext cx="40767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dirty="0">
                <a:latin typeface="+mn-lt"/>
              </a:rPr>
              <a:t>The relationship of the beam to the rate of observed physics processes is given by the “Luminosity”</a:t>
            </a:r>
          </a:p>
        </p:txBody>
      </p:sp>
      <p:sp>
        <p:nvSpPr>
          <p:cNvPr id="13320" name="Text Box 5"/>
          <p:cNvSpPr txBox="1">
            <a:spLocks noChangeArrowheads="1"/>
          </p:cNvSpPr>
          <p:nvPr/>
        </p:nvSpPr>
        <p:spPr bwMode="auto">
          <a:xfrm>
            <a:off x="4362810" y="375345"/>
            <a:ext cx="808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Rate</a:t>
            </a:r>
          </a:p>
        </p:txBody>
      </p:sp>
      <p:sp>
        <p:nvSpPr>
          <p:cNvPr id="13321" name="Text Box 6"/>
          <p:cNvSpPr txBox="1">
            <a:spLocks noChangeArrowheads="1"/>
          </p:cNvSpPr>
          <p:nvPr/>
        </p:nvSpPr>
        <p:spPr bwMode="auto">
          <a:xfrm>
            <a:off x="7071085" y="1127820"/>
            <a:ext cx="18049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Cross-section 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(“physics”)</a:t>
            </a:r>
          </a:p>
        </p:txBody>
      </p:sp>
      <p:sp>
        <p:nvSpPr>
          <p:cNvPr id="13322" name="Text Box 7"/>
          <p:cNvSpPr txBox="1">
            <a:spLocks noChangeArrowheads="1"/>
          </p:cNvSpPr>
          <p:nvPr/>
        </p:nvSpPr>
        <p:spPr bwMode="auto">
          <a:xfrm>
            <a:off x="4777146" y="1481832"/>
            <a:ext cx="17970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dirty="0">
                <a:solidFill>
                  <a:srgbClr val="CC0000"/>
                </a:solidFill>
                <a:latin typeface="+mn-lt"/>
              </a:rPr>
              <a:t>“Luminosity”</a:t>
            </a:r>
            <a:endParaRPr lang="en-US" sz="2000" dirty="0">
              <a:latin typeface="+mn-lt"/>
            </a:endParaRPr>
          </a:p>
        </p:txBody>
      </p:sp>
      <p:sp>
        <p:nvSpPr>
          <p:cNvPr id="3082" name="Line 8"/>
          <p:cNvSpPr>
            <a:spLocks noChangeShapeType="1"/>
          </p:cNvSpPr>
          <p:nvPr/>
        </p:nvSpPr>
        <p:spPr bwMode="auto">
          <a:xfrm flipV="1">
            <a:off x="6013810" y="894457"/>
            <a:ext cx="366712" cy="625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3" name="Line 9"/>
          <p:cNvSpPr>
            <a:spLocks noChangeShapeType="1"/>
          </p:cNvSpPr>
          <p:nvPr/>
        </p:nvSpPr>
        <p:spPr bwMode="auto">
          <a:xfrm>
            <a:off x="5196247" y="637282"/>
            <a:ext cx="266700" cy="6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4" name="Line 10"/>
          <p:cNvSpPr>
            <a:spLocks noChangeShapeType="1"/>
          </p:cNvSpPr>
          <p:nvPr/>
        </p:nvSpPr>
        <p:spPr bwMode="auto">
          <a:xfrm flipH="1" flipV="1">
            <a:off x="6886935" y="978595"/>
            <a:ext cx="242887" cy="268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6" name="Text Box 11"/>
          <p:cNvSpPr txBox="1">
            <a:spLocks noChangeArrowheads="1"/>
          </p:cNvSpPr>
          <p:nvPr/>
        </p:nvSpPr>
        <p:spPr bwMode="auto">
          <a:xfrm>
            <a:off x="2958990" y="2276850"/>
            <a:ext cx="597729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Standard unit for Luminosity is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cm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-2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s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-1</a:t>
            </a:r>
            <a:br>
              <a:rPr lang="en-US" sz="2000" baseline="30000" dirty="0" smtClean="0">
                <a:solidFill>
                  <a:schemeClr val="accent2"/>
                </a:solidFill>
                <a:latin typeface="+mn-lt"/>
              </a:rPr>
            </a:b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Standard unit of cross section is “barn”=10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-24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cm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2</a:t>
            </a:r>
            <a:br>
              <a:rPr lang="en-US" sz="2000" baseline="30000" dirty="0" smtClean="0">
                <a:solidFill>
                  <a:schemeClr val="accent2"/>
                </a:solidFill>
                <a:latin typeface="+mn-lt"/>
              </a:rPr>
            </a:b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Integrated luminosity is usually in barn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-1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,where</a:t>
            </a:r>
          </a:p>
          <a:p>
            <a:pPr algn="l">
              <a:spcBef>
                <a:spcPct val="50000"/>
              </a:spcBef>
              <a:defRPr/>
            </a:pPr>
            <a:endParaRPr lang="en-US" sz="2000" dirty="0" smtClean="0">
              <a:solidFill>
                <a:schemeClr val="accent2"/>
              </a:solidFill>
              <a:latin typeface="+mn-lt"/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nb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-1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= 10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9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b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-1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, fb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-1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=10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15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b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-1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, etc</a:t>
            </a:r>
          </a:p>
        </p:txBody>
      </p:sp>
      <p:sp>
        <p:nvSpPr>
          <p:cNvPr id="3087" name="Text Box 13"/>
          <p:cNvSpPr txBox="1">
            <a:spLocks noChangeArrowheads="1"/>
          </p:cNvSpPr>
          <p:nvPr/>
        </p:nvSpPr>
        <p:spPr bwMode="auto">
          <a:xfrm>
            <a:off x="1524000" y="5532978"/>
            <a:ext cx="18559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  <a:latin typeface="+mn-lt"/>
              </a:rPr>
              <a:t>Incident rate</a:t>
            </a:r>
          </a:p>
        </p:txBody>
      </p:sp>
      <p:sp>
        <p:nvSpPr>
          <p:cNvPr id="3088" name="Text Box 14"/>
          <p:cNvSpPr txBox="1">
            <a:spLocks noChangeArrowheads="1"/>
          </p:cNvSpPr>
          <p:nvPr/>
        </p:nvSpPr>
        <p:spPr bwMode="auto">
          <a:xfrm>
            <a:off x="1026198" y="6046155"/>
            <a:ext cx="285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  <a:latin typeface="+mn-lt"/>
              </a:rPr>
              <a:t>Target number density</a:t>
            </a:r>
          </a:p>
        </p:txBody>
      </p:sp>
      <p:sp>
        <p:nvSpPr>
          <p:cNvPr id="3089" name="Rectangle 15"/>
          <p:cNvSpPr>
            <a:spLocks noChangeArrowheads="1"/>
          </p:cNvSpPr>
          <p:nvPr/>
        </p:nvSpPr>
        <p:spPr bwMode="auto">
          <a:xfrm>
            <a:off x="4187950" y="4696365"/>
            <a:ext cx="21071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  <a:latin typeface="+mn-lt"/>
              </a:rPr>
              <a:t>Target </a:t>
            </a:r>
            <a:r>
              <a:rPr lang="en-US" sz="2000" dirty="0" smtClean="0">
                <a:solidFill>
                  <a:srgbClr val="009900"/>
                </a:solidFill>
                <a:latin typeface="+mn-lt"/>
              </a:rPr>
              <a:t> thickness</a:t>
            </a:r>
            <a:endParaRPr lang="en-US" sz="2000" dirty="0">
              <a:solidFill>
                <a:srgbClr val="009900"/>
              </a:solidFill>
              <a:latin typeface="+mn-lt"/>
            </a:endParaRPr>
          </a:p>
        </p:txBody>
      </p:sp>
      <p:sp>
        <p:nvSpPr>
          <p:cNvPr id="3090" name="Line 16"/>
          <p:cNvSpPr>
            <a:spLocks noChangeShapeType="1"/>
          </p:cNvSpPr>
          <p:nvPr/>
        </p:nvSpPr>
        <p:spPr bwMode="auto">
          <a:xfrm flipV="1">
            <a:off x="3365625" y="5391690"/>
            <a:ext cx="155575" cy="130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en-US"/>
          </a:p>
        </p:txBody>
      </p:sp>
      <p:sp>
        <p:nvSpPr>
          <p:cNvPr id="3091" name="Line 17"/>
          <p:cNvSpPr>
            <a:spLocks noChangeShapeType="1"/>
          </p:cNvSpPr>
          <p:nvPr/>
        </p:nvSpPr>
        <p:spPr bwMode="auto">
          <a:xfrm flipV="1">
            <a:off x="3637738" y="5387654"/>
            <a:ext cx="127757" cy="54328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en-US"/>
          </a:p>
        </p:txBody>
      </p:sp>
      <p:sp>
        <p:nvSpPr>
          <p:cNvPr id="3092" name="Line 18"/>
          <p:cNvSpPr>
            <a:spLocks noChangeShapeType="1"/>
          </p:cNvSpPr>
          <p:nvPr/>
        </p:nvSpPr>
        <p:spPr bwMode="auto">
          <a:xfrm flipH="1">
            <a:off x="4072063" y="4945603"/>
            <a:ext cx="133350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en-US"/>
          </a:p>
        </p:txBody>
      </p:sp>
      <p:sp>
        <p:nvSpPr>
          <p:cNvPr id="3093" name="Text Box 19"/>
          <p:cNvSpPr txBox="1">
            <a:spLocks noChangeArrowheads="1"/>
          </p:cNvSpPr>
          <p:nvPr/>
        </p:nvSpPr>
        <p:spPr bwMode="auto">
          <a:xfrm>
            <a:off x="5736692" y="5228420"/>
            <a:ext cx="29162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Example: </a:t>
            </a:r>
            <a:r>
              <a:rPr lang="en-US" sz="2000" dirty="0" err="1">
                <a:solidFill>
                  <a:schemeClr val="accent2"/>
                </a:solidFill>
                <a:latin typeface="+mn-lt"/>
              </a:rPr>
              <a:t>MiniBooNe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primary target:</a:t>
            </a:r>
          </a:p>
        </p:txBody>
      </p:sp>
      <p:graphicFrame>
        <p:nvGraphicFramePr>
          <p:cNvPr id="3075" name="Object 3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159147" y="5919710"/>
          <a:ext cx="2253287" cy="537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07" name="Equation" r:id="rId5" imgW="990360" imgH="203040" progId="Equation.3">
                  <p:embed/>
                </p:oleObj>
              </mc:Choice>
              <mc:Fallback>
                <p:oleObj name="Equation" r:id="rId5" imgW="9903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9147" y="5919710"/>
                        <a:ext cx="2253287" cy="5374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5416910" y="318195"/>
          <a:ext cx="1590675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08" name="Equation" r:id="rId7" imgW="507960" imgH="177480" progId="Equation.3">
                  <p:embed/>
                </p:oleObj>
              </mc:Choice>
              <mc:Fallback>
                <p:oleObj name="Equation" r:id="rId7" imgW="5079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6910" y="318195"/>
                        <a:ext cx="1590675" cy="646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3688685" y="3275380"/>
          <a:ext cx="3379640" cy="460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09" name="Equation" r:id="rId9" imgW="1676160" imgH="228600" progId="Equation.DSMT4">
                  <p:embed/>
                </p:oleObj>
              </mc:Choice>
              <mc:Fallback>
                <p:oleObj name="Equation" r:id="rId9" imgW="16761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8685" y="3275380"/>
                        <a:ext cx="3379640" cy="4608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680553" y="4394740"/>
            <a:ext cx="31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For (thin) fixed target: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28EB2A-877F-411F-A90D-72AC4404211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7298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/>
      <p:bldP spid="13320" grpId="0"/>
      <p:bldP spid="13321" grpId="0"/>
      <p:bldP spid="13322" grpId="0"/>
      <p:bldP spid="3082" grpId="0" animBg="1"/>
      <p:bldP spid="3083" grpId="0" animBg="1"/>
      <p:bldP spid="3084" grpId="0" animBg="1"/>
      <p:bldP spid="13326" grpId="0"/>
      <p:bldP spid="3087" grpId="0"/>
      <p:bldP spid="3088" grpId="0"/>
      <p:bldP spid="3089" grpId="0"/>
      <p:bldP spid="3090" grpId="0" animBg="1"/>
      <p:bldP spid="3091" grpId="0" animBg="1"/>
      <p:bldP spid="3092" grpId="0" animBg="1"/>
      <p:bldP spid="3093" grpId="0"/>
      <p:bldP spid="2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Luminosity of Colliding Beams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idx="1"/>
          </p:nvPr>
        </p:nvSpPr>
        <p:spPr>
          <a:xfrm>
            <a:off x="457200" y="457200"/>
            <a:ext cx="8355012" cy="516625"/>
          </a:xfrm>
        </p:spPr>
        <p:txBody>
          <a:bodyPr/>
          <a:lstStyle/>
          <a:p>
            <a:r>
              <a:rPr lang="en-US" sz="2000" dirty="0" smtClean="0"/>
              <a:t>For equally intense Gaussian beams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Using                                we have</a:t>
            </a:r>
          </a:p>
          <a:p>
            <a:endParaRPr lang="en-US" sz="2000" dirty="0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3030141"/>
              </p:ext>
            </p:extLst>
          </p:nvPr>
        </p:nvGraphicFramePr>
        <p:xfrm>
          <a:off x="2698750" y="2819400"/>
          <a:ext cx="3819525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134" name="Equation" r:id="rId3" imgW="1422400" imgH="431800" progId="Equation.DSMT4">
                  <p:embed/>
                </p:oleObj>
              </mc:Choice>
              <mc:Fallback>
                <p:oleObj name="Equation" r:id="rId3" imgW="14224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750" y="2819400"/>
                        <a:ext cx="3819525" cy="11588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31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5253520"/>
              </p:ext>
            </p:extLst>
          </p:nvPr>
        </p:nvGraphicFramePr>
        <p:xfrm>
          <a:off x="3200400" y="914400"/>
          <a:ext cx="2644775" cy="126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135" name="Equation" r:id="rId5" imgW="901440" imgH="431640" progId="Equation.3">
                  <p:embed/>
                </p:oleObj>
              </mc:Choice>
              <mc:Fallback>
                <p:oleObj name="Equation" r:id="rId5" imgW="9014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914400"/>
                        <a:ext cx="2644775" cy="1265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6324600" y="762000"/>
            <a:ext cx="2496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Geometrical factor: </a:t>
            </a:r>
            <a:b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   - crossing angle</a:t>
            </a:r>
            <a:b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    - hourglass effect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rot="10800000" flipV="1">
            <a:off x="5791200" y="1143000"/>
            <a:ext cx="460862" cy="2688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943600" y="228600"/>
            <a:ext cx="2496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Particles in a bunch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rot="10800000" flipV="1">
            <a:off x="4876800" y="609600"/>
            <a:ext cx="960125" cy="4608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324600" y="1905000"/>
            <a:ext cx="2649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Transverse size (RMS)</a:t>
            </a:r>
          </a:p>
        </p:txBody>
      </p:sp>
      <p:cxnSp>
        <p:nvCxnSpPr>
          <p:cNvPr id="40" name="Straight Arrow Connector 39"/>
          <p:cNvCxnSpPr>
            <a:stCxn id="39" idx="1"/>
          </p:cNvCxnSpPr>
          <p:nvPr/>
        </p:nvCxnSpPr>
        <p:spPr>
          <a:xfrm flipH="1" flipV="1">
            <a:off x="5181600" y="2057400"/>
            <a:ext cx="1143000" cy="476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38200" y="838200"/>
            <a:ext cx="2496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Collision frequency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3276600" y="1066800"/>
            <a:ext cx="7620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81000" y="3657600"/>
            <a:ext cx="2621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Revolution frequency</a:t>
            </a:r>
          </a:p>
        </p:txBody>
      </p:sp>
      <p:cxnSp>
        <p:nvCxnSpPr>
          <p:cNvPr id="49" name="Straight Arrow Connector 48"/>
          <p:cNvCxnSpPr>
            <a:stCxn id="48" idx="3"/>
          </p:cNvCxnSpPr>
          <p:nvPr/>
        </p:nvCxnSpPr>
        <p:spPr>
          <a:xfrm flipV="1">
            <a:off x="3002540" y="3581400"/>
            <a:ext cx="314905" cy="2762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905000" y="4038600"/>
            <a:ext cx="2649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Number of bunches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4419600" y="3581400"/>
            <a:ext cx="234701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400800" y="3886200"/>
            <a:ext cx="2649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Betatron function at collision point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+mn-lt"/>
                <a:sym typeface="Wingdings"/>
              </a:rPr>
              <a:t>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  <a:sym typeface="Wingdings"/>
              </a:rPr>
              <a:t>want a small </a:t>
            </a:r>
            <a:r>
              <a:rPr lang="el-GR" sz="2000" dirty="0" smtClean="0">
                <a:solidFill>
                  <a:schemeClr val="bg2">
                    <a:lumMod val="50000"/>
                  </a:schemeClr>
                </a:solidFill>
                <a:latin typeface="+mn-lt"/>
                <a:sym typeface="Wingdings"/>
              </a:rPr>
              <a:t>β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  <a:sym typeface="Wingdings"/>
              </a:rPr>
              <a:t>*!</a:t>
            </a:r>
            <a:endParaRPr lang="en-US" sz="2000" dirty="0" smtClean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H="1" flipV="1">
            <a:off x="5562600" y="3886200"/>
            <a:ext cx="7620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378200" y="3429000"/>
            <a:ext cx="2768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Normalized emittance</a:t>
            </a:r>
          </a:p>
        </p:txBody>
      </p:sp>
      <p:cxnSp>
        <p:nvCxnSpPr>
          <p:cNvPr id="62" name="Straight Arrow Connector 61"/>
          <p:cNvCxnSpPr/>
          <p:nvPr/>
        </p:nvCxnSpPr>
        <p:spPr>
          <a:xfrm flipH="1">
            <a:off x="6019801" y="3657600"/>
            <a:ext cx="380999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Date Placeholder 6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65" name="Slide Number Placeholder 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66" name="Footer Placeholder 6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5990319" y="2883920"/>
            <a:ext cx="531627" cy="1419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553200" y="2590800"/>
            <a:ext cx="2478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prop. to energy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4289838"/>
              </p:ext>
            </p:extLst>
          </p:nvPr>
        </p:nvGraphicFramePr>
        <p:xfrm>
          <a:off x="3402012" y="26035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136" name="Equation" r:id="rId7" imgW="114300" imgH="165100" progId="Equation.DSMT4">
                  <p:embed/>
                </p:oleObj>
              </mc:Choice>
              <mc:Fallback>
                <p:oleObj name="Equation" r:id="rId7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02012" y="26035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1968889"/>
              </p:ext>
            </p:extLst>
          </p:nvPr>
        </p:nvGraphicFramePr>
        <p:xfrm>
          <a:off x="3402012" y="26035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137" name="Equation" r:id="rId9" imgW="114300" imgH="165100" progId="Equation.DSMT4">
                  <p:embed/>
                </p:oleObj>
              </mc:Choice>
              <mc:Fallback>
                <p:oleObj name="Equation" r:id="rId9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02012" y="26035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9127509"/>
              </p:ext>
            </p:extLst>
          </p:nvPr>
        </p:nvGraphicFramePr>
        <p:xfrm>
          <a:off x="3402012" y="25908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138" name="Equation" r:id="rId10" imgW="114300" imgH="165100" progId="Equation.DSMT4">
                  <p:embed/>
                </p:oleObj>
              </mc:Choice>
              <mc:Fallback>
                <p:oleObj name="Equation" r:id="rId10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02012" y="25908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74964"/>
              </p:ext>
            </p:extLst>
          </p:nvPr>
        </p:nvGraphicFramePr>
        <p:xfrm>
          <a:off x="1600200" y="2133600"/>
          <a:ext cx="2156084" cy="857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139" name="Equation" r:id="rId11" imgW="1117600" imgH="444500" progId="Equation.DSMT4">
                  <p:embed/>
                </p:oleObj>
              </mc:Choice>
              <mc:Fallback>
                <p:oleObj name="Equation" r:id="rId11" imgW="11176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133600"/>
                        <a:ext cx="2156084" cy="85762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Straight Arrow Connector 33"/>
          <p:cNvCxnSpPr/>
          <p:nvPr/>
        </p:nvCxnSpPr>
        <p:spPr>
          <a:xfrm flipV="1">
            <a:off x="4648200" y="3581400"/>
            <a:ext cx="280739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057400" y="4495800"/>
            <a:ext cx="2649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Particles in bunch</a:t>
            </a:r>
          </a:p>
        </p:txBody>
      </p:sp>
      <p:sp>
        <p:nvSpPr>
          <p:cNvPr id="8" name="Rectangle 7"/>
          <p:cNvSpPr/>
          <p:nvPr/>
        </p:nvSpPr>
        <p:spPr>
          <a:xfrm>
            <a:off x="6400800" y="4572000"/>
            <a:ext cx="2133600" cy="3048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 Box 33"/>
          <p:cNvSpPr txBox="1">
            <a:spLocks noChangeArrowheads="1"/>
          </p:cNvSpPr>
          <p:nvPr/>
        </p:nvSpPr>
        <p:spPr bwMode="auto">
          <a:xfrm>
            <a:off x="685800" y="5029200"/>
            <a:ext cx="7696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Record </a:t>
            </a:r>
            <a:r>
              <a:rPr lang="en-US" sz="2000" dirty="0" err="1">
                <a:solidFill>
                  <a:schemeClr val="accent2"/>
                </a:solidFill>
                <a:latin typeface="+mn-lt"/>
              </a:rPr>
              <a:t>e+e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- Luminosity (KEK-B):  	  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  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2.11x10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34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 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cm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-2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s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-1 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/>
            </a:r>
            <a:br>
              <a:rPr lang="en-US" sz="2000" baseline="30000" dirty="0" smtClean="0">
                <a:solidFill>
                  <a:srgbClr val="CC0000"/>
                </a:solidFill>
                <a:latin typeface="+mn-lt"/>
              </a:rPr>
            </a:b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 p-</a:t>
            </a:r>
            <a:r>
              <a:rPr lang="en-US" sz="2000" dirty="0" err="1" smtClean="0">
                <a:solidFill>
                  <a:schemeClr val="accent2"/>
                </a:solidFill>
                <a:latin typeface="+mn-lt"/>
              </a:rPr>
              <a:t>pBar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Luminosity (Tevatron): 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         4.06x10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32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 cm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-2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s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-1 </a:t>
            </a:r>
            <a:br>
              <a:rPr lang="en-US" sz="2000" baseline="30000" dirty="0" smtClean="0">
                <a:solidFill>
                  <a:srgbClr val="CC0000"/>
                </a:solidFill>
                <a:latin typeface="+mn-lt"/>
              </a:rPr>
            </a:b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 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Hadronic Luminosity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(LHC):              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7.0x10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33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 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cm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-2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s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-1</a:t>
            </a:r>
            <a:br>
              <a:rPr lang="en-US" sz="2000" baseline="30000" dirty="0">
                <a:solidFill>
                  <a:srgbClr val="CC0000"/>
                </a:solidFill>
                <a:latin typeface="+mn-lt"/>
              </a:rPr>
            </a:br>
            <a:r>
              <a:rPr lang="en-US" sz="2000" dirty="0">
                <a:solidFill>
                  <a:schemeClr val="accent2"/>
                </a:solidFill>
                <a:latin typeface="+mn-lt"/>
              </a:rPr>
              <a:t>LHC Design Luminosity:			      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1.00x10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34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 cm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-2</a:t>
            </a:r>
            <a:r>
              <a:rPr lang="en-US" sz="2000" dirty="0" smtClean="0">
                <a:solidFill>
                  <a:srgbClr val="CC0000"/>
                </a:solidFill>
                <a:latin typeface="+mn-lt"/>
              </a:rPr>
              <a:t>s</a:t>
            </a:r>
            <a:r>
              <a:rPr lang="en-US" sz="2000" baseline="30000" dirty="0" smtClean="0">
                <a:solidFill>
                  <a:srgbClr val="CC0000"/>
                </a:solidFill>
                <a:latin typeface="+mn-lt"/>
              </a:rPr>
              <a:t>-1</a:t>
            </a:r>
            <a:endParaRPr lang="en-US" sz="2000" baseline="30000" dirty="0">
              <a:solidFill>
                <a:srgbClr val="CC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636657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3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p"/>
      <p:bldP spid="32" grpId="0"/>
      <p:bldP spid="36" grpId="0"/>
      <p:bldP spid="39" grpId="0"/>
      <p:bldP spid="42" grpId="0"/>
      <p:bldP spid="48" grpId="0"/>
      <p:bldP spid="51" grpId="0"/>
      <p:bldP spid="57" grpId="0"/>
      <p:bldP spid="61" grpId="0"/>
      <p:bldP spid="28" grpId="0"/>
      <p:bldP spid="35" grpId="0"/>
      <p:bldP spid="8" grpId="0" animBg="1"/>
      <p:bldP spid="4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ADA (</a:t>
            </a:r>
            <a:r>
              <a:rPr lang="en-US" sz="2000" dirty="0" err="1"/>
              <a:t>Anello</a:t>
            </a:r>
            <a:r>
              <a:rPr lang="en-US" sz="2000" dirty="0"/>
              <a:t> Di </a:t>
            </a:r>
            <a:r>
              <a:rPr lang="en-US" sz="2000" dirty="0" err="1"/>
              <a:t>Accumulazione</a:t>
            </a:r>
            <a:r>
              <a:rPr lang="en-US" sz="2000" dirty="0" smtClean="0"/>
              <a:t>) at INFN, </a:t>
            </a:r>
            <a:r>
              <a:rPr lang="en-US" sz="2000" dirty="0" err="1" smtClean="0"/>
              <a:t>Frascati</a:t>
            </a:r>
            <a:r>
              <a:rPr lang="en-US" sz="2000" dirty="0" smtClean="0"/>
              <a:t>, Italy (1961)</a:t>
            </a:r>
          </a:p>
          <a:p>
            <a:pPr lvl="1"/>
            <a:r>
              <a:rPr lang="en-US" sz="1600" dirty="0" smtClean="0"/>
              <a:t>250 MeV e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 x 250 MeV e</a:t>
            </a:r>
            <a:r>
              <a:rPr lang="en-US" sz="1600" baseline="30000" dirty="0" smtClean="0"/>
              <a:t>-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r>
              <a:rPr lang="en-US" sz="2000" dirty="0" smtClean="0"/>
              <a:t>It’s easier to collide </a:t>
            </a:r>
            <a:r>
              <a:rPr lang="en-US" sz="2000" dirty="0" err="1" smtClean="0"/>
              <a:t>e+e</a:t>
            </a:r>
            <a:r>
              <a:rPr lang="en-US" sz="2000" dirty="0" smtClean="0"/>
              <a:t>-, because synchrotron radiation naturally “cools” the beam to smaller size.</a:t>
            </a:r>
            <a:endParaRPr lang="en-US" sz="2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3168C-16D6-42A2-AF6D-3D5C06C9F0F0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447800"/>
            <a:ext cx="569522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7591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62937" cy="441325"/>
          </a:xfrm>
        </p:spPr>
        <p:txBody>
          <a:bodyPr/>
          <a:lstStyle/>
          <a:p>
            <a:r>
              <a:rPr lang="en-US" dirty="0" smtClean="0"/>
              <a:t>First Proton Collider: CERN Intersecting Storage Rings (ISR)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493720" y="1623965"/>
            <a:ext cx="3650280" cy="3571665"/>
          </a:xfrm>
        </p:spPr>
        <p:txBody>
          <a:bodyPr/>
          <a:lstStyle/>
          <a:p>
            <a:r>
              <a:rPr lang="en-US" sz="2000" dirty="0" smtClean="0"/>
              <a:t>1971</a:t>
            </a:r>
          </a:p>
          <a:p>
            <a:r>
              <a:rPr lang="en-US" sz="2000" dirty="0" smtClean="0"/>
              <a:t>31 </a:t>
            </a:r>
            <a:r>
              <a:rPr lang="en-US" sz="2000" dirty="0" err="1" smtClean="0"/>
              <a:t>GeV</a:t>
            </a:r>
            <a:r>
              <a:rPr lang="en-US" sz="2000" dirty="0" smtClean="0"/>
              <a:t> + 31 </a:t>
            </a:r>
            <a:r>
              <a:rPr lang="en-US" sz="2000" dirty="0" err="1" smtClean="0"/>
              <a:t>GeV</a:t>
            </a:r>
            <a:r>
              <a:rPr lang="en-US" sz="2000" dirty="0" smtClean="0"/>
              <a:t> colliding proton beams.</a:t>
            </a:r>
          </a:p>
          <a:p>
            <a:pPr lvl="1"/>
            <a:r>
              <a:rPr lang="en-US" sz="1600" dirty="0" smtClean="0"/>
              <a:t>Highest CM Energy for 10 years</a:t>
            </a:r>
          </a:p>
          <a:p>
            <a:r>
              <a:rPr lang="en-US" sz="2000" dirty="0" smtClean="0"/>
              <a:t>Set a luminosity record that was not broken for 28 years!</a:t>
            </a:r>
            <a:endParaRPr lang="en-US" sz="1600" dirty="0"/>
          </a:p>
        </p:txBody>
      </p:sp>
      <p:pic>
        <p:nvPicPr>
          <p:cNvPr id="10" name="Picture 9" descr="CERN_is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666" y="1547155"/>
            <a:ext cx="5016894" cy="397300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SppS</a:t>
            </a:r>
            <a:r>
              <a:rPr lang="en-US" dirty="0" smtClean="0"/>
              <a:t>: First Proton-Antiproton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5705" y="855865"/>
            <a:ext cx="5338295" cy="2897735"/>
          </a:xfrm>
        </p:spPr>
        <p:txBody>
          <a:bodyPr/>
          <a:lstStyle/>
          <a:p>
            <a:r>
              <a:rPr lang="en-US" sz="1800" dirty="0" smtClean="0"/>
              <a:t>Protons from the SPS were used to produce antiprotons, which were collected</a:t>
            </a:r>
          </a:p>
          <a:p>
            <a:r>
              <a:rPr lang="en-US" sz="1800" dirty="0" smtClean="0"/>
              <a:t>These were injected in the opposite direction (same beam pipe) and accelerated</a:t>
            </a:r>
          </a:p>
          <a:p>
            <a:r>
              <a:rPr lang="en-US" sz="1800" dirty="0" smtClean="0"/>
              <a:t>First collisions in 1981</a:t>
            </a:r>
          </a:p>
          <a:p>
            <a:r>
              <a:rPr lang="en-US" sz="1800" dirty="0" smtClean="0"/>
              <a:t>Discovery of W and Z in 1983</a:t>
            </a:r>
          </a:p>
          <a:p>
            <a:pPr lvl="1"/>
            <a:r>
              <a:rPr lang="en-US" sz="1800" dirty="0" smtClean="0"/>
              <a:t>Nobel Prize for Rubbia and Van der Meer</a:t>
            </a:r>
            <a:endParaRPr lang="en-US" sz="18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885120" y="241385"/>
            <a:ext cx="153620" cy="0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826" name="Picture 2" descr="http://www.cosmiclight.com/ofquasarsandquanta/images/cernacc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502"/>
          <a:stretch>
            <a:fillRect/>
          </a:stretch>
        </p:blipFill>
        <p:spPr bwMode="auto">
          <a:xfrm>
            <a:off x="462665" y="894270"/>
            <a:ext cx="3333750" cy="3127321"/>
          </a:xfrm>
          <a:prstGeom prst="rect">
            <a:avLst/>
          </a:prstGeom>
          <a:noFill/>
        </p:spPr>
      </p:pic>
      <p:pic>
        <p:nvPicPr>
          <p:cNvPr id="10" name="Picture 5" descr="SP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3352800"/>
            <a:ext cx="4184315" cy="311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62665" y="4389125"/>
            <a:ext cx="4032525" cy="157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Energy initially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270+270 </a:t>
            </a:r>
            <a:r>
              <a:rPr kumimoji="0" lang="en-US" sz="1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GeV</a:t>
            </a:r>
            <a:endParaRPr kumimoji="0" lang="en-US" sz="1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" charset="2"/>
              <a:buChar char="Ø"/>
              <a:tabLst/>
              <a:defRPr/>
            </a:pPr>
            <a:r>
              <a:rPr lang="en-US" sz="1800" dirty="0" smtClean="0">
                <a:latin typeface="+mn-lt"/>
              </a:rPr>
              <a:t>Raised to 315+315 </a:t>
            </a:r>
            <a:r>
              <a:rPr lang="en-US" sz="1800" dirty="0" err="1" smtClean="0">
                <a:latin typeface="+mn-lt"/>
              </a:rPr>
              <a:t>GeV</a:t>
            </a:r>
            <a:endParaRPr lang="en-US" sz="1800" dirty="0" smtClean="0">
              <a:latin typeface="+mn-lt"/>
            </a:endParaRPr>
          </a:p>
          <a:p>
            <a:pPr marL="742950" lvl="1" indent="-2857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" charset="2"/>
              <a:buChar char="Ø"/>
              <a:defRPr/>
            </a:pPr>
            <a:r>
              <a:rPr lang="en-US" sz="1800" dirty="0" smtClean="0">
                <a:latin typeface="+mn-lt"/>
              </a:rPr>
              <a:t>Limited by power loss in </a:t>
            </a:r>
            <a:br>
              <a:rPr lang="en-US" sz="1800" dirty="0" smtClean="0">
                <a:latin typeface="+mn-lt"/>
              </a:rPr>
            </a:br>
            <a:r>
              <a:rPr lang="en-US" sz="1800" dirty="0" smtClean="0">
                <a:latin typeface="+mn-lt"/>
              </a:rPr>
              <a:t>magnets!</a:t>
            </a:r>
          </a:p>
        </p:txBody>
      </p:sp>
      <p:sp>
        <p:nvSpPr>
          <p:cNvPr id="12" name="Oval 11"/>
          <p:cNvSpPr/>
          <p:nvPr/>
        </p:nvSpPr>
        <p:spPr>
          <a:xfrm>
            <a:off x="5877770" y="894270"/>
            <a:ext cx="499265" cy="26883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562225" y="677863"/>
            <a:ext cx="3457575" cy="750887"/>
          </a:xfrm>
          <a:custGeom>
            <a:avLst/>
            <a:gdLst>
              <a:gd name="connsiteX0" fmla="*/ 3457575 w 3457575"/>
              <a:gd name="connsiteY0" fmla="*/ 217487 h 750887"/>
              <a:gd name="connsiteX1" fmla="*/ 2676525 w 3457575"/>
              <a:gd name="connsiteY1" fmla="*/ 74612 h 750887"/>
              <a:gd name="connsiteX2" fmla="*/ 1400175 w 3457575"/>
              <a:gd name="connsiteY2" fmla="*/ 112712 h 750887"/>
              <a:gd name="connsiteX3" fmla="*/ 0 w 3457575"/>
              <a:gd name="connsiteY3" fmla="*/ 750887 h 75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7575" h="750887">
                <a:moveTo>
                  <a:pt x="3457575" y="217487"/>
                </a:moveTo>
                <a:cubicBezTo>
                  <a:pt x="3238500" y="154780"/>
                  <a:pt x="3019425" y="92074"/>
                  <a:pt x="2676525" y="74612"/>
                </a:cubicBezTo>
                <a:cubicBezTo>
                  <a:pt x="2333625" y="57150"/>
                  <a:pt x="1846262" y="0"/>
                  <a:pt x="1400175" y="112712"/>
                </a:cubicBezTo>
                <a:cubicBezTo>
                  <a:pt x="954088" y="225424"/>
                  <a:pt x="477044" y="488155"/>
                  <a:pt x="0" y="750887"/>
                </a:cubicBezTo>
              </a:path>
            </a:pathLst>
          </a:cu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685745" y="5157225"/>
            <a:ext cx="1075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990600" y="5105400"/>
            <a:ext cx="2819400" cy="6096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5521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2" grpId="0" animBg="1"/>
      <p:bldP spid="14" grpId="0" animBg="1"/>
      <p:bldP spid="17" grpId="0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Superconductivity: Enabling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4" y="625435"/>
            <a:ext cx="8487505" cy="3955715"/>
          </a:xfrm>
        </p:spPr>
        <p:txBody>
          <a:bodyPr/>
          <a:lstStyle/>
          <a:p>
            <a:r>
              <a:rPr lang="en-US" sz="2000" dirty="0" smtClean="0"/>
              <a:t>The maximum </a:t>
            </a:r>
            <a:r>
              <a:rPr lang="en-US" sz="2000" dirty="0" err="1" smtClean="0"/>
              <a:t>SppS</a:t>
            </a:r>
            <a:r>
              <a:rPr lang="en-US" sz="2000" dirty="0" smtClean="0"/>
              <a:t> energy was limited by the maximum power loss that the conventional magnets could support.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  <a:sym typeface="Symbol"/>
              </a:rPr>
              <a:t>LHC made out of such magnets would be roughly the size of Rhode Island!</a:t>
            </a:r>
          </a:p>
          <a:p>
            <a:r>
              <a:rPr lang="en-US" sz="2000" dirty="0" smtClean="0">
                <a:sym typeface="Symbol"/>
              </a:rPr>
              <a:t>Highest energy colliders only possible using superconducting magnets</a:t>
            </a:r>
          </a:p>
          <a:p>
            <a:r>
              <a:rPr lang="en-US" sz="2200" dirty="0" smtClean="0">
                <a:sym typeface="Symbol"/>
              </a:rPr>
              <a:t>Must take the bad with the good</a:t>
            </a:r>
          </a:p>
          <a:p>
            <a:pPr lvl="1"/>
            <a:r>
              <a:rPr lang="en-US" sz="1800" dirty="0" smtClean="0">
                <a:sym typeface="Symbol"/>
              </a:rPr>
              <a:t>Conventional magnets are		Superconducting magnets are</a:t>
            </a:r>
            <a:br>
              <a:rPr lang="en-US" sz="1800" dirty="0" smtClean="0">
                <a:sym typeface="Symbol"/>
              </a:rPr>
            </a:br>
            <a:r>
              <a:rPr lang="en-US" sz="1800" dirty="0" smtClean="0">
                <a:sym typeface="Symbol"/>
              </a:rPr>
              <a:t>simple and naturally dissipate		complex and represent a great</a:t>
            </a:r>
            <a:br>
              <a:rPr lang="en-US" sz="1800" dirty="0" smtClean="0">
                <a:sym typeface="Symbol"/>
              </a:rPr>
            </a:br>
            <a:r>
              <a:rPr lang="en-US" sz="1800" dirty="0" smtClean="0">
                <a:sym typeface="Symbol"/>
              </a:rPr>
              <a:t>energy as they operate		deal of stored energy which must </a:t>
            </a:r>
            <a:br>
              <a:rPr lang="en-US" sz="1800" dirty="0" smtClean="0">
                <a:sym typeface="Symbol"/>
              </a:rPr>
            </a:br>
            <a:r>
              <a:rPr lang="en-US" sz="1800" dirty="0" smtClean="0">
                <a:sym typeface="Symbol"/>
              </a:rPr>
              <a:t>					be handled if something goes wrong</a:t>
            </a:r>
          </a:p>
          <a:p>
            <a:pPr lvl="1"/>
            <a:endParaRPr lang="en-US" sz="1800" dirty="0">
              <a:sym typeface="Symbol"/>
            </a:endParaRPr>
          </a:p>
          <a:p>
            <a:pPr lvl="1"/>
            <a:endParaRPr lang="en-US" sz="1800" dirty="0" smtClean="0">
              <a:sym typeface="Symbol"/>
            </a:endParaRPr>
          </a:p>
          <a:p>
            <a:pPr lvl="1"/>
            <a:endParaRPr lang="en-US" sz="1800" dirty="0">
              <a:sym typeface="Symbol"/>
            </a:endParaRPr>
          </a:p>
          <a:p>
            <a:pPr marL="292100" lvl="1" indent="0">
              <a:buNone/>
            </a:pPr>
            <a:endParaRPr lang="en-US" sz="1200" dirty="0" smtClean="0">
              <a:sym typeface="Symbol"/>
            </a:endParaRPr>
          </a:p>
          <a:p>
            <a:pPr lvl="1"/>
            <a:endParaRPr lang="en-US" sz="1800" dirty="0">
              <a:sym typeface="Symbol"/>
            </a:endParaRPr>
          </a:p>
          <a:p>
            <a:r>
              <a:rPr lang="en-US" sz="2000" dirty="0" smtClean="0">
                <a:sym typeface="Symbol"/>
              </a:rPr>
              <a:t>R&amp;D into superconducting technology is absolutely critical in the quest for the highest energies (made </a:t>
            </a:r>
            <a:r>
              <a:rPr lang="en-US" sz="2000" dirty="0" err="1" smtClean="0">
                <a:sym typeface="Symbol"/>
              </a:rPr>
              <a:t>Tevatron</a:t>
            </a:r>
            <a:r>
              <a:rPr lang="en-US" sz="2000" dirty="0" smtClean="0">
                <a:sym typeface="Symbol"/>
              </a:rPr>
              <a:t> and LHC possible!)</a:t>
            </a:r>
          </a:p>
          <a:p>
            <a:r>
              <a:rPr lang="en-US" sz="2000" dirty="0" smtClean="0">
                <a:sym typeface="Symbol"/>
              </a:rPr>
              <a:t>Machine protection is one of the biggest challenges.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3429000"/>
            <a:ext cx="2362200" cy="177165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3657600"/>
            <a:ext cx="1981200" cy="1485901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graphicFrame>
        <p:nvGraphicFramePr>
          <p:cNvPr id="2109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3872406"/>
              </p:ext>
            </p:extLst>
          </p:nvPr>
        </p:nvGraphicFramePr>
        <p:xfrm>
          <a:off x="7543800" y="4114800"/>
          <a:ext cx="1270130" cy="499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51" name="Equation" r:id="rId5" imgW="482400" imgH="190440" progId="Equation.3">
                  <p:embed/>
                </p:oleObj>
              </mc:Choice>
              <mc:Fallback>
                <p:oleObj name="Equation" r:id="rId5" imgW="482400" imgH="1904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4114800"/>
                        <a:ext cx="1270130" cy="4992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2766965" y="740650"/>
            <a:ext cx="11521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57200" y="1676400"/>
            <a:ext cx="8449100" cy="384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0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Content Placeholder 9"/>
          <p:cNvSpPr>
            <a:spLocks noGrp="1"/>
          </p:cNvSpPr>
          <p:nvPr>
            <p:ph idx="1"/>
          </p:nvPr>
        </p:nvSpPr>
        <p:spPr>
          <a:xfrm>
            <a:off x="539475" y="740650"/>
            <a:ext cx="8251825" cy="768100"/>
          </a:xfrm>
        </p:spPr>
        <p:txBody>
          <a:bodyPr/>
          <a:lstStyle/>
          <a:p>
            <a:r>
              <a:rPr lang="en-US" sz="2000" dirty="0" smtClean="0"/>
              <a:t>Superconductor can change phase back to normal conductor by crossing the “critical surface”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800" dirty="0" smtClean="0"/>
          </a:p>
          <a:p>
            <a:endParaRPr lang="en-US" sz="2000" dirty="0" smtClean="0"/>
          </a:p>
          <a:p>
            <a:r>
              <a:rPr lang="en-US" sz="2000" dirty="0" smtClean="0"/>
              <a:t>When this happens, the conductor heats quickly, causing the surrounding conductor to go normal and dumping lots of heat into the liquid </a:t>
            </a:r>
            <a:r>
              <a:rPr lang="en-US" sz="2000" dirty="0" err="1" smtClean="0"/>
              <a:t>Helium</a:t>
            </a:r>
            <a:r>
              <a:rPr lang="en-US" sz="2000" dirty="0" err="1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err="1" smtClean="0"/>
              <a:t>“quench</a:t>
            </a:r>
            <a:r>
              <a:rPr lang="en-US" sz="2000" dirty="0" smtClean="0"/>
              <a:t>”</a:t>
            </a:r>
          </a:p>
          <a:p>
            <a:pPr lvl="1"/>
            <a:r>
              <a:rPr lang="en-US" sz="1600" dirty="0" smtClean="0"/>
              <a:t>all of the energy stored in the magnet must be dissipated in some way</a:t>
            </a:r>
          </a:p>
          <a:p>
            <a:r>
              <a:rPr lang="en-US" sz="2000" dirty="0" smtClean="0"/>
              <a:t>Dealing with quenches is the single biggest issue for any superconducting synchrotron!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When is a superconductor not a superconductor?</a:t>
            </a:r>
            <a:endParaRPr lang="en-US" dirty="0"/>
          </a:p>
        </p:txBody>
      </p:sp>
      <p:grpSp>
        <p:nvGrpSpPr>
          <p:cNvPr id="3" name="Group 20"/>
          <p:cNvGrpSpPr/>
          <p:nvPr/>
        </p:nvGrpSpPr>
        <p:grpSpPr>
          <a:xfrm>
            <a:off x="1519080" y="1399954"/>
            <a:ext cx="6904375" cy="2871711"/>
            <a:chOff x="1519080" y="1399954"/>
            <a:chExt cx="6904375" cy="2871711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519080" y="1399954"/>
              <a:ext cx="3398565" cy="2871711"/>
              <a:chOff x="2209799" y="1485900"/>
              <a:chExt cx="3647207" cy="3121008"/>
            </a:xfrm>
          </p:grpSpPr>
          <p:pic>
            <p:nvPicPr>
              <p:cNvPr id="24588" name="Picture 4" descr="http://www.ebyte.it/library/educards/nmr/Superconductivity_StateDiagram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209799" y="1485900"/>
                <a:ext cx="3647207" cy="297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Rectangle 8"/>
              <p:cNvSpPr/>
              <p:nvPr/>
            </p:nvSpPr>
            <p:spPr>
              <a:xfrm>
                <a:off x="3352527" y="2019201"/>
                <a:ext cx="2439406" cy="8761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90" name="TextBox 10"/>
              <p:cNvSpPr txBox="1">
                <a:spLocks noChangeArrowheads="1"/>
              </p:cNvSpPr>
              <p:nvPr/>
            </p:nvSpPr>
            <p:spPr bwMode="auto">
              <a:xfrm>
                <a:off x="4341225" y="4105165"/>
                <a:ext cx="685800" cy="50174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400" b="1" dirty="0" err="1"/>
                  <a:t>T</a:t>
                </a:r>
                <a:r>
                  <a:rPr lang="en-US" sz="2400" b="1" baseline="-25000" dirty="0" err="1"/>
                  <a:t>c</a:t>
                </a:r>
                <a:endParaRPr lang="en-US" sz="2400" b="1" baseline="-25000" dirty="0"/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1800068" y="2790604"/>
              <a:ext cx="1104900" cy="317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428717" y="1780954"/>
              <a:ext cx="1828800" cy="923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18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</a:rPr>
                <a:t>Can push the B field (current) too high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3266230" y="3390595"/>
              <a:ext cx="1714500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994455" y="2968140"/>
              <a:ext cx="3429000" cy="923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1800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</a:rPr>
                <a:t>Can increase the temp, through heat leaks, deposited energy or </a:t>
              </a:r>
              <a:r>
                <a:rPr lang="en-US" sz="1800" i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</a:rPr>
                <a:t>mechanical deformation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609600" y="5562600"/>
            <a:ext cx="8103455" cy="6528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6306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5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5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5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build="p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Units of energy: Electron Volts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3400" y="914400"/>
            <a:ext cx="8251825" cy="1519575"/>
          </a:xfrm>
        </p:spPr>
        <p:txBody>
          <a:bodyPr/>
          <a:lstStyle/>
          <a:p>
            <a:r>
              <a:rPr lang="en-US" sz="2000" dirty="0" smtClean="0"/>
              <a:t>An “electron-volt” is the energy gained by a particle</a:t>
            </a:r>
            <a:br>
              <a:rPr lang="en-US" sz="2000" dirty="0" smtClean="0"/>
            </a:br>
            <a:r>
              <a:rPr lang="en-US" sz="2000" dirty="0" smtClean="0"/>
              <a:t>of unit charge is accelerated over 1V potential</a:t>
            </a:r>
          </a:p>
          <a:p>
            <a:r>
              <a:rPr lang="en-US" sz="2000" dirty="0" smtClean="0"/>
              <a:t>It is </a:t>
            </a:r>
            <a:r>
              <a:rPr lang="en-US" sz="2000" i="1" dirty="0" smtClean="0"/>
              <a:t>really small</a:t>
            </a:r>
            <a:endParaRPr lang="en-US" sz="2000" dirty="0" smtClean="0"/>
          </a:p>
          <a:p>
            <a:pPr lvl="1"/>
            <a:r>
              <a:rPr lang="en-US" sz="1800" dirty="0" smtClean="0"/>
              <a:t>1eV =1.6x10</a:t>
            </a:r>
            <a:r>
              <a:rPr lang="en-US" sz="1800" baseline="30000" dirty="0" smtClean="0"/>
              <a:t>-19 </a:t>
            </a:r>
            <a:r>
              <a:rPr lang="en-US" sz="1800" dirty="0" smtClean="0"/>
              <a:t>(=.00000000000000000016) Joules</a:t>
            </a:r>
            <a:r>
              <a:rPr lang="en-US" sz="1800" dirty="0"/>
              <a:t> </a:t>
            </a:r>
            <a:r>
              <a:rPr lang="en-US" sz="1800" dirty="0" smtClean="0"/>
              <a:t>- our usual </a:t>
            </a:r>
            <a:br>
              <a:rPr lang="en-US" sz="1800" dirty="0" smtClean="0"/>
            </a:br>
            <a:r>
              <a:rPr lang="en-US" sz="1800" dirty="0" smtClean="0"/>
              <a:t>unit of energy.</a:t>
            </a:r>
          </a:p>
          <a:p>
            <a:pPr lvl="1"/>
            <a:r>
              <a:rPr lang="en-US" sz="1800" dirty="0" smtClean="0"/>
              <a:t>A 1 kg weight dropped 1m would have 6x10</a:t>
            </a:r>
            <a:r>
              <a:rPr lang="en-US" sz="1800" baseline="30000" dirty="0" smtClean="0"/>
              <a:t>18</a:t>
            </a:r>
            <a:r>
              <a:rPr lang="en-US" sz="1800" dirty="0" smtClean="0"/>
              <a:t> </a:t>
            </a:r>
            <a:r>
              <a:rPr lang="en-US" sz="1800" dirty="0" err="1" smtClean="0"/>
              <a:t>eV</a:t>
            </a:r>
            <a:r>
              <a:rPr lang="en-US" sz="1800" dirty="0" smtClean="0"/>
              <a:t> of energy!</a:t>
            </a:r>
            <a:endParaRPr lang="en-US" sz="2000" dirty="0" smtClean="0"/>
          </a:p>
          <a:p>
            <a:r>
              <a:rPr lang="en-US" sz="2000" dirty="0" smtClean="0"/>
              <a:t>On the other hand, it’s a very useful unit when talking about individual particles</a:t>
            </a:r>
          </a:p>
          <a:p>
            <a:pPr lvl="1"/>
            <a:r>
              <a:rPr lang="en-US" sz="1800" dirty="0" smtClean="0"/>
              <a:t>If we accelerate a proton using an electrical potential, we know exactly what the energy is.</a:t>
            </a:r>
          </a:p>
          <a:p>
            <a:pPr lvl="1"/>
            <a:r>
              <a:rPr lang="en-US" sz="1800" dirty="0" smtClean="0"/>
              <a:t>It’s also useful when thinking about mass/energy equivalence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14655-DFE5-45AD-AEB7-B6324F535D8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696200" y="304800"/>
            <a:ext cx="1061754" cy="2470804"/>
            <a:chOff x="4267201" y="2590800"/>
            <a:chExt cx="1061754" cy="247080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967" r="19071" b="9930"/>
            <a:stretch/>
          </p:blipFill>
          <p:spPr>
            <a:xfrm>
              <a:off x="4267201" y="2590800"/>
              <a:ext cx="1061754" cy="2470804"/>
            </a:xfrm>
            <a:prstGeom prst="rect">
              <a:avLst/>
            </a:prstGeom>
          </p:spPr>
        </p:pic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43798813"/>
                </p:ext>
              </p:extLst>
            </p:nvPr>
          </p:nvGraphicFramePr>
          <p:xfrm>
            <a:off x="4343400" y="4267200"/>
            <a:ext cx="228600" cy="152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775" name="Equation" r:id="rId4" imgW="228600" imgH="152400" progId="Equation.DSMT4">
                    <p:embed/>
                  </p:oleObj>
                </mc:Choice>
                <mc:Fallback>
                  <p:oleObj name="Equation" r:id="rId4" imgW="228600" imgH="15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343400" y="4267200"/>
                          <a:ext cx="228600" cy="152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10896342"/>
                </p:ext>
              </p:extLst>
            </p:nvPr>
          </p:nvGraphicFramePr>
          <p:xfrm>
            <a:off x="4876800" y="3886200"/>
            <a:ext cx="254000" cy="203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776" name="Equation" r:id="rId6" imgW="254000" imgH="203200" progId="Equation.DSMT4">
                    <p:embed/>
                  </p:oleObj>
                </mc:Choice>
                <mc:Fallback>
                  <p:oleObj name="Equation" r:id="rId6" imgW="2540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876800" y="3886200"/>
                          <a:ext cx="254000" cy="203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4873832"/>
              </p:ext>
            </p:extLst>
          </p:nvPr>
        </p:nvGraphicFramePr>
        <p:xfrm>
          <a:off x="1752600" y="4648200"/>
          <a:ext cx="6150768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777" name="Equation" r:id="rId8" imgW="3733800" imgH="647700" progId="Equation.DSMT4">
                  <p:embed/>
                </p:oleObj>
              </mc:Choice>
              <mc:Fallback>
                <p:oleObj name="Equation" r:id="rId8" imgW="3733800" imgH="647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52600" y="4648200"/>
                        <a:ext cx="6150768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Arrow Connector 3"/>
          <p:cNvCxnSpPr/>
          <p:nvPr/>
        </p:nvCxnSpPr>
        <p:spPr>
          <a:xfrm flipV="1">
            <a:off x="7315200" y="2514600"/>
            <a:ext cx="381000" cy="304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09197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53143" y="228600"/>
            <a:ext cx="8490857" cy="4637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Quench Example: MRI Magnet*</a:t>
            </a:r>
            <a:endParaRPr lang="en-US" dirty="0"/>
          </a:p>
        </p:txBody>
      </p:sp>
      <p:pic>
        <p:nvPicPr>
          <p:cNvPr id="10" name="quench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3200" y="1066800"/>
            <a:ext cx="6197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723899" y="6019800"/>
            <a:ext cx="82624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*pulled off the web.  We recover our Helium.</a:t>
            </a:r>
          </a:p>
        </p:txBody>
      </p:sp>
      <p:sp>
        <p:nvSpPr>
          <p:cNvPr id="25605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Ft. Collins, CO, June 13-24, 2016</a:t>
            </a:r>
          </a:p>
        </p:txBody>
      </p:sp>
      <p:sp>
        <p:nvSpPr>
          <p:cNvPr id="2560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78C6B0-DDC7-4F25-9489-EB25151B2F68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25607" name="Footer Placeholder 7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Prebys, Accelerator Fundamentals: Overview</a:t>
            </a:r>
          </a:p>
        </p:txBody>
      </p:sp>
    </p:spTree>
    <p:extLst>
      <p:ext uri="{BB962C8B-B14F-4D97-AF65-F5344CB8AC3E}">
        <p14:creationId xmlns:p14="http://schemas.microsoft.com/office/powerpoint/2010/main" val="81497062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285" y="51022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Milestones on the Road to a Superconducting Collider</a:t>
            </a:r>
            <a:endParaRPr lang="en-US" dirty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46088" y="1104900"/>
            <a:ext cx="8469312" cy="5553075"/>
          </a:xfrm>
        </p:spPr>
        <p:txBody>
          <a:bodyPr/>
          <a:lstStyle/>
          <a:p>
            <a:r>
              <a:rPr lang="en-US" dirty="0" smtClean="0"/>
              <a:t>1911 – superconductivity discovered by Heike </a:t>
            </a:r>
            <a:r>
              <a:rPr lang="en-US" dirty="0" err="1" smtClean="0"/>
              <a:t>Kamerlingh</a:t>
            </a:r>
            <a:r>
              <a:rPr lang="en-US" dirty="0" smtClean="0"/>
              <a:t> </a:t>
            </a:r>
            <a:r>
              <a:rPr lang="en-US" dirty="0" err="1" smtClean="0"/>
              <a:t>Onnes</a:t>
            </a:r>
            <a:endParaRPr lang="en-US" dirty="0" smtClean="0"/>
          </a:p>
          <a:p>
            <a:r>
              <a:rPr lang="en-US" dirty="0" smtClean="0"/>
              <a:t>1957 – superconductivity explained by Bardeen, Cooper, and Schrieffer </a:t>
            </a:r>
          </a:p>
          <a:p>
            <a:pPr lvl="1"/>
            <a:r>
              <a:rPr lang="en-US" sz="1800" dirty="0" smtClean="0"/>
              <a:t>1972 Nobel Prize (the second for Bardeen!)</a:t>
            </a:r>
          </a:p>
          <a:p>
            <a:r>
              <a:rPr lang="en-US" dirty="0" smtClean="0"/>
              <a:t>1962 – First commercially available superconducting wire</a:t>
            </a:r>
          </a:p>
          <a:p>
            <a:pPr lvl="1"/>
            <a:r>
              <a:rPr lang="en-US" sz="1800" dirty="0" err="1" smtClean="0"/>
              <a:t>NbTi</a:t>
            </a:r>
            <a:r>
              <a:rPr lang="en-US" sz="1800" dirty="0" smtClean="0"/>
              <a:t>, the “industry standard” since</a:t>
            </a:r>
          </a:p>
          <a:p>
            <a:r>
              <a:rPr lang="en-US" dirty="0" smtClean="0"/>
              <a:t>1978 – Construction began on ISABELLE, first superconducting collider (200 GeV+200 </a:t>
            </a:r>
            <a:r>
              <a:rPr lang="en-US" dirty="0" err="1" smtClean="0"/>
              <a:t>GeV</a:t>
            </a:r>
            <a:r>
              <a:rPr lang="en-US" dirty="0" smtClean="0"/>
              <a:t>) at Brookhaven.</a:t>
            </a:r>
          </a:p>
          <a:p>
            <a:pPr lvl="1"/>
            <a:r>
              <a:rPr lang="en-US" dirty="0" smtClean="0"/>
              <a:t>1983, project cancelled due to design problems, budget overruns, and competition from…</a:t>
            </a:r>
          </a:p>
          <a:p>
            <a:endParaRPr lang="en-US" sz="2000" dirty="0" smtClean="0"/>
          </a:p>
          <a:p>
            <a:pPr lvl="1"/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7809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Tevatron</a:t>
            </a:r>
            <a:r>
              <a:rPr lang="en-US" dirty="0" smtClean="0"/>
              <a:t>: First Superconducting Synchrotron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27299" y="990600"/>
            <a:ext cx="4608601" cy="5179106"/>
          </a:xfrm>
        </p:spPr>
        <p:txBody>
          <a:bodyPr/>
          <a:lstStyle/>
          <a:p>
            <a:r>
              <a:rPr lang="en-US" sz="2000" dirty="0" smtClean="0"/>
              <a:t>1968 – Fermilab Construction Begins</a:t>
            </a:r>
          </a:p>
          <a:p>
            <a:r>
              <a:rPr lang="en-US" sz="2000" dirty="0" smtClean="0"/>
              <a:t>1972 – Beam in Main Ring </a:t>
            </a:r>
          </a:p>
          <a:p>
            <a:pPr lvl="1"/>
            <a:r>
              <a:rPr lang="en-US" sz="2000" dirty="0" smtClean="0"/>
              <a:t>(normal magnets)</a:t>
            </a:r>
          </a:p>
          <a:p>
            <a:r>
              <a:rPr lang="en-US" sz="2000" dirty="0" smtClean="0"/>
              <a:t>Plans soon began for a superconducting collider to share the ring.</a:t>
            </a:r>
          </a:p>
          <a:p>
            <a:pPr lvl="1"/>
            <a:r>
              <a:rPr lang="en-US" sz="2000" dirty="0" smtClean="0"/>
              <a:t>Dubbed “Saver </a:t>
            </a:r>
            <a:r>
              <a:rPr lang="en-US" sz="2000" dirty="0" err="1" smtClean="0"/>
              <a:t>Doubler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dirty="0" smtClean="0">
                <a:solidFill>
                  <a:srgbClr val="FF0000"/>
                </a:solidFill>
              </a:rPr>
              <a:t>(later “Tevatron”)</a:t>
            </a:r>
            <a:endParaRPr lang="en-US" dirty="0" smtClean="0"/>
          </a:p>
          <a:p>
            <a:r>
              <a:rPr lang="en-US" sz="2000" dirty="0" smtClean="0"/>
              <a:t>1985 – First proton-antiproton collisions in </a:t>
            </a:r>
            <a:r>
              <a:rPr lang="en-US" sz="2000" dirty="0" err="1" smtClean="0"/>
              <a:t>Tevatron</a:t>
            </a:r>
            <a:r>
              <a:rPr lang="en-US" sz="2000" dirty="0" smtClean="0"/>
              <a:t> </a:t>
            </a:r>
          </a:p>
          <a:p>
            <a:pPr lvl="1"/>
            <a:r>
              <a:rPr lang="en-US" sz="1800" dirty="0" smtClean="0"/>
              <a:t>Most powerful accelerator in the world </a:t>
            </a:r>
            <a:r>
              <a:rPr lang="en-US" sz="1800" i="1" dirty="0" smtClean="0"/>
              <a:t>for the next quarter century</a:t>
            </a:r>
          </a:p>
          <a:p>
            <a:r>
              <a:rPr lang="en-US" sz="2000" dirty="0" smtClean="0"/>
              <a:t>1995 – Top quark discovery</a:t>
            </a:r>
          </a:p>
          <a:p>
            <a:r>
              <a:rPr lang="en-US" sz="2000" dirty="0" smtClean="0"/>
              <a:t>2011 – </a:t>
            </a:r>
            <a:r>
              <a:rPr lang="en-US" sz="2000" dirty="0" err="1" smtClean="0"/>
              <a:t>Tevatron</a:t>
            </a:r>
            <a:r>
              <a:rPr lang="en-US" sz="2000" dirty="0" smtClean="0"/>
              <a:t> shut down after successful LHC startup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922963" y="1739900"/>
            <a:ext cx="30908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pic>
        <p:nvPicPr>
          <p:cNvPr id="9" name="Picture 8" descr="tev_tunn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8310" y="3659430"/>
            <a:ext cx="3133462" cy="24963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21320" y="3851455"/>
            <a:ext cx="138258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/>
              <a:t>Main Ring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920585" y="5694895"/>
            <a:ext cx="115215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Tevatron</a:t>
            </a:r>
            <a:endParaRPr lang="en-US" sz="2000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1883650" y="4350720"/>
            <a:ext cx="614480" cy="3840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2536536" y="5464465"/>
            <a:ext cx="422455" cy="23043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AE464-6553-4A35-8200-5213FB04190E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  <p:pic>
        <p:nvPicPr>
          <p:cNvPr id="405506" name="Picture 2" descr="http://www.torrocpost.com/wp-content/uploads/fermi-acceleratorcomple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665" y="1047889"/>
            <a:ext cx="3931120" cy="1958655"/>
          </a:xfrm>
          <a:prstGeom prst="rect">
            <a:avLst/>
          </a:prstGeom>
          <a:noFill/>
        </p:spPr>
      </p:pic>
      <p:sp>
        <p:nvSpPr>
          <p:cNvPr id="18" name="Freeform 17"/>
          <p:cNvSpPr/>
          <p:nvPr/>
        </p:nvSpPr>
        <p:spPr>
          <a:xfrm>
            <a:off x="3035800" y="2929735"/>
            <a:ext cx="352522" cy="822036"/>
          </a:xfrm>
          <a:custGeom>
            <a:avLst/>
            <a:gdLst>
              <a:gd name="connsiteX0" fmla="*/ 0 w 352522"/>
              <a:gd name="connsiteY0" fmla="*/ 0 h 822036"/>
              <a:gd name="connsiteX1" fmla="*/ 350982 w 352522"/>
              <a:gd name="connsiteY1" fmla="*/ 443345 h 822036"/>
              <a:gd name="connsiteX2" fmla="*/ 9237 w 352522"/>
              <a:gd name="connsiteY2" fmla="*/ 822036 h 822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2" h="822036">
                <a:moveTo>
                  <a:pt x="0" y="0"/>
                </a:moveTo>
                <a:cubicBezTo>
                  <a:pt x="174721" y="153169"/>
                  <a:pt x="349443" y="306339"/>
                  <a:pt x="350982" y="443345"/>
                </a:cubicBezTo>
                <a:cubicBezTo>
                  <a:pt x="352522" y="580351"/>
                  <a:pt x="64655" y="760460"/>
                  <a:pt x="9237" y="822036"/>
                </a:cubicBezTo>
              </a:path>
            </a:pathLst>
          </a:cu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1902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 animBg="1"/>
      <p:bldP spid="11" grpId="0" animBg="1"/>
      <p:bldP spid="1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0531" y="1905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 Detour on the Road to Higher Energy</a:t>
            </a:r>
            <a:endParaRPr lang="en-US" dirty="0"/>
          </a:p>
        </p:txBody>
      </p:sp>
      <p:sp>
        <p:nvSpPr>
          <p:cNvPr id="30723" name="Content Placeholder 3"/>
          <p:cNvSpPr>
            <a:spLocks noGrp="1"/>
          </p:cNvSpPr>
          <p:nvPr>
            <p:ph idx="1"/>
          </p:nvPr>
        </p:nvSpPr>
        <p:spPr>
          <a:xfrm>
            <a:off x="647700" y="800100"/>
            <a:ext cx="8251825" cy="5553075"/>
          </a:xfrm>
        </p:spPr>
        <p:txBody>
          <a:bodyPr/>
          <a:lstStyle/>
          <a:p>
            <a:r>
              <a:rPr lang="en-US" sz="2000" smtClean="0"/>
              <a:t>1980’s  - US begins planning in earnest for a 20 TeV+20 TeV “Superconducting Super Collider” or (SSC).</a:t>
            </a:r>
          </a:p>
          <a:p>
            <a:pPr lvl="1"/>
            <a:r>
              <a:rPr lang="en-US" sz="1800" smtClean="0"/>
              <a:t>87 km in circumference!</a:t>
            </a:r>
          </a:p>
          <a:p>
            <a:pPr lvl="1"/>
            <a:r>
              <a:rPr lang="en-US" sz="1800" smtClean="0"/>
              <a:t>Considered superior to the </a:t>
            </a:r>
            <a:br>
              <a:rPr lang="en-US" sz="1800" smtClean="0"/>
            </a:br>
            <a:r>
              <a:rPr lang="en-US" sz="1800" smtClean="0"/>
              <a:t>“Large Hadron Collider” (LHC) </a:t>
            </a:r>
            <a:br>
              <a:rPr lang="en-US" sz="1800" smtClean="0"/>
            </a:br>
            <a:r>
              <a:rPr lang="en-US" sz="1800" smtClean="0"/>
              <a:t>then being proposed by CERN.</a:t>
            </a:r>
          </a:p>
          <a:p>
            <a:r>
              <a:rPr lang="en-US" sz="2000" smtClean="0"/>
              <a:t>1987 – site chosen near </a:t>
            </a:r>
            <a:br>
              <a:rPr lang="en-US" sz="2000" smtClean="0"/>
            </a:br>
            <a:r>
              <a:rPr lang="en-US" sz="2000" smtClean="0"/>
              <a:t>Dallas, TX</a:t>
            </a:r>
          </a:p>
          <a:p>
            <a:r>
              <a:rPr lang="en-US" sz="2000" smtClean="0"/>
              <a:t>1989 – construction begins</a:t>
            </a:r>
          </a:p>
          <a:p>
            <a:r>
              <a:rPr lang="en-US" sz="2000" smtClean="0"/>
              <a:t>1993 – amidst cost overruns </a:t>
            </a:r>
            <a:br>
              <a:rPr lang="en-US" sz="2000" smtClean="0"/>
            </a:br>
            <a:r>
              <a:rPr lang="en-US" sz="2000" smtClean="0"/>
              <a:t>and the end of the Cold War, </a:t>
            </a:r>
            <a:br>
              <a:rPr lang="en-US" sz="2000" smtClean="0"/>
            </a:br>
            <a:r>
              <a:rPr lang="en-US" sz="2000" smtClean="0"/>
              <a:t>the SSC is cancelled after </a:t>
            </a:r>
            <a:br>
              <a:rPr lang="en-US" sz="2000" smtClean="0"/>
            </a:br>
            <a:r>
              <a:rPr lang="en-US" sz="2000" smtClean="0"/>
              <a:t>17 shafts and 22.5 km of </a:t>
            </a:r>
            <a:br>
              <a:rPr lang="en-US" sz="2000" smtClean="0"/>
            </a:br>
            <a:r>
              <a:rPr lang="en-US" sz="2000" smtClean="0"/>
              <a:t>tunnel had been dug.</a:t>
            </a:r>
          </a:p>
          <a:p>
            <a:r>
              <a:rPr lang="en-US" sz="2000" smtClean="0"/>
              <a:t>2001 – After the end of the LEP program at CERN, work begins on reusing the 27 km tunnel for the 7 TeV+ 7 TeV LHC </a:t>
            </a: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3613" y="1690688"/>
            <a:ext cx="3543300" cy="35433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30725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Ft. Collins, CO, June 13-24, 2016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3BF709-1864-42C0-8849-CF8A68F29FE2}" type="slidenum">
              <a:rPr lang="en-US" smtClean="0">
                <a:latin typeface="Arial" pitchFamily="34" charset="0"/>
              </a:rPr>
              <a:pPr/>
              <a:t>53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0727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E. Prebys, Accelerator Fundamentals: Overview</a:t>
            </a:r>
          </a:p>
        </p:txBody>
      </p:sp>
    </p:spTree>
    <p:extLst>
      <p:ext uri="{BB962C8B-B14F-4D97-AF65-F5344CB8AC3E}">
        <p14:creationId xmlns:p14="http://schemas.microsoft.com/office/powerpoint/2010/main" val="155726303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190500"/>
            <a:ext cx="8262937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Back the present: Large Hadron Collider</a:t>
            </a:r>
          </a:p>
        </p:txBody>
      </p:sp>
      <p:sp>
        <p:nvSpPr>
          <p:cNvPr id="3277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571500" y="4953000"/>
            <a:ext cx="8572500" cy="12573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Straddles French/Swiss border near Geneva, Switzerland</a:t>
            </a:r>
          </a:p>
          <a:p>
            <a:pPr eaLnBrk="1" hangingPunct="1"/>
            <a:r>
              <a:rPr lang="en-US" sz="2000" dirty="0" smtClean="0"/>
              <a:t>Tunnel originally dug for LEP</a:t>
            </a:r>
          </a:p>
          <a:p>
            <a:pPr lvl="1" eaLnBrk="1" hangingPunct="1"/>
            <a:r>
              <a:rPr lang="en-US" sz="1800" dirty="0" smtClean="0"/>
              <a:t>Built in 1980’s as an electron positron collider </a:t>
            </a:r>
          </a:p>
          <a:p>
            <a:pPr lvl="1" eaLnBrk="1" hangingPunct="1"/>
            <a:r>
              <a:rPr lang="en-US" sz="1800" dirty="0" smtClean="0"/>
              <a:t>Max 100 </a:t>
            </a:r>
            <a:r>
              <a:rPr lang="en-US" sz="1800" dirty="0" err="1" smtClean="0"/>
              <a:t>GeV</a:t>
            </a:r>
            <a:r>
              <a:rPr lang="en-US" sz="1800" dirty="0" smtClean="0"/>
              <a:t>/beam, but 27 km in circumference!!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2689" y="762000"/>
            <a:ext cx="6437312" cy="4260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4343400" y="1828800"/>
            <a:ext cx="1300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</a:rPr>
              <a:t>/LHC</a:t>
            </a:r>
          </a:p>
        </p:txBody>
      </p:sp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2478088" y="990600"/>
            <a:ext cx="2819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</a:rPr>
              <a:t>My House (1990-1992)</a:t>
            </a:r>
          </a:p>
        </p:txBody>
      </p:sp>
      <p:sp>
        <p:nvSpPr>
          <p:cNvPr id="32775" name="Line 8"/>
          <p:cNvSpPr>
            <a:spLocks noChangeShapeType="1"/>
          </p:cNvSpPr>
          <p:nvPr/>
        </p:nvSpPr>
        <p:spPr bwMode="auto">
          <a:xfrm>
            <a:off x="4878388" y="1409700"/>
            <a:ext cx="912812" cy="22479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11" r="4174" b="5080"/>
          <a:stretch/>
        </p:blipFill>
        <p:spPr bwMode="auto">
          <a:xfrm>
            <a:off x="457200" y="990600"/>
            <a:ext cx="4844837" cy="35052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LHC Layout and Numbers</a:t>
            </a:r>
            <a:endParaRPr lang="en-US" dirty="0"/>
          </a:p>
        </p:txBody>
      </p:sp>
      <p:sp>
        <p:nvSpPr>
          <p:cNvPr id="33796" name="Content Placeholder 6"/>
          <p:cNvSpPr>
            <a:spLocks noGrp="1"/>
          </p:cNvSpPr>
          <p:nvPr>
            <p:ph idx="1"/>
          </p:nvPr>
        </p:nvSpPr>
        <p:spPr>
          <a:xfrm>
            <a:off x="5181600" y="609600"/>
            <a:ext cx="3962400" cy="10080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Design:</a:t>
            </a:r>
          </a:p>
          <a:p>
            <a:r>
              <a:rPr lang="en-US" sz="1800" dirty="0" smtClean="0"/>
              <a:t>7 TeV+7 </a:t>
            </a:r>
            <a:r>
              <a:rPr lang="en-US" sz="1800" dirty="0" err="1" smtClean="0"/>
              <a:t>TeV</a:t>
            </a:r>
            <a:r>
              <a:rPr lang="en-US" sz="1800" dirty="0" smtClean="0"/>
              <a:t> proton beams</a:t>
            </a:r>
          </a:p>
          <a:p>
            <a:pPr lvl="1"/>
            <a:r>
              <a:rPr lang="en-US" sz="1400" dirty="0" smtClean="0"/>
              <a:t>7 times Fermilab </a:t>
            </a:r>
            <a:r>
              <a:rPr lang="en-US" sz="1400" dirty="0" err="1" smtClean="0"/>
              <a:t>Tevatron</a:t>
            </a:r>
            <a:endParaRPr lang="en-US" sz="1400" dirty="0" smtClean="0"/>
          </a:p>
          <a:p>
            <a:pPr lvl="1"/>
            <a:r>
              <a:rPr lang="en-US" sz="1400" dirty="0" smtClean="0"/>
              <a:t>Magnets have two beam pipes, one going in each direction.</a:t>
            </a:r>
          </a:p>
          <a:p>
            <a:r>
              <a:rPr lang="en-US" sz="1800" dirty="0" smtClean="0"/>
              <a:t>Stored beam energy 150 times more than </a:t>
            </a:r>
            <a:r>
              <a:rPr lang="en-US" sz="1800" dirty="0" err="1" smtClean="0"/>
              <a:t>Tevatron</a:t>
            </a:r>
            <a:endParaRPr lang="en-US" sz="1800" dirty="0" smtClean="0"/>
          </a:p>
          <a:p>
            <a:pPr lvl="1"/>
            <a:r>
              <a:rPr lang="en-US" sz="1600" dirty="0" smtClean="0"/>
              <a:t>Each beam has only 5x10</a:t>
            </a:r>
            <a:r>
              <a:rPr lang="en-US" sz="1600" baseline="30000" dirty="0" smtClean="0"/>
              <a:t>-10 </a:t>
            </a:r>
            <a:r>
              <a:rPr lang="en-US" sz="1600" dirty="0" smtClean="0"/>
              <a:t>grams of protons, but has the energy of a train going 100 mph!!</a:t>
            </a:r>
          </a:p>
          <a:p>
            <a:r>
              <a:rPr lang="en-US" sz="1600" dirty="0" smtClean="0"/>
              <a:t>These beams are focused to a size </a:t>
            </a:r>
            <a:r>
              <a:rPr lang="en-US" sz="1600" i="1" dirty="0" smtClean="0"/>
              <a:t>smaller than a human hair</a:t>
            </a:r>
            <a:r>
              <a:rPr lang="en-US" sz="1600" dirty="0" smtClean="0"/>
              <a:t> to collide with each other!</a:t>
            </a:r>
          </a:p>
          <a:p>
            <a:pPr marL="0" indent="0">
              <a:buNone/>
            </a:pPr>
            <a:endParaRPr lang="en-US" sz="16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4572000"/>
            <a:ext cx="2667000" cy="190690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4648200" y="3657600"/>
            <a:ext cx="1143000" cy="1143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6"/>
          <p:cNvSpPr txBox="1">
            <a:spLocks/>
          </p:cNvSpPr>
          <p:nvPr/>
        </p:nvSpPr>
        <p:spPr bwMode="auto">
          <a:xfrm>
            <a:off x="609600" y="5029200"/>
            <a:ext cx="48006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07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"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7588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2795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" charset="2"/>
              <a:buChar char="Ø"/>
            </a:pPr>
            <a:r>
              <a:rPr lang="en-US" sz="1800" dirty="0" smtClean="0"/>
              <a:t>27 km in circumference</a:t>
            </a:r>
          </a:p>
          <a:p>
            <a:pPr>
              <a:buFont typeface="Wingdings" charset="2"/>
              <a:buChar char="Ø"/>
            </a:pPr>
            <a:r>
              <a:rPr lang="en-US" sz="1800" dirty="0" smtClean="0"/>
              <a:t>2 major collision regions: CMS and ATLAS</a:t>
            </a:r>
            <a:endParaRPr lang="en-US" sz="1600" dirty="0"/>
          </a:p>
          <a:p>
            <a:pPr>
              <a:buFont typeface="Wingdings" charset="2"/>
              <a:buChar char="Ø"/>
            </a:pPr>
            <a:r>
              <a:rPr lang="en-US" sz="1800" dirty="0" smtClean="0"/>
              <a:t>2 “smaller” regions: ALICE and </a:t>
            </a:r>
            <a:r>
              <a:rPr lang="en-US" sz="1800" dirty="0" err="1" smtClean="0"/>
              <a:t>LHCb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12354674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7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7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7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7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7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7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7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build="p"/>
      <p:bldP spid="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97" y="9783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Partial LHC Timeline </a:t>
            </a: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24260" y="640511"/>
            <a:ext cx="8355012" cy="5676900"/>
          </a:xfrm>
        </p:spPr>
        <p:txBody>
          <a:bodyPr/>
          <a:lstStyle/>
          <a:p>
            <a:r>
              <a:rPr lang="en-US" sz="1600" dirty="0" smtClean="0"/>
              <a:t>2008</a:t>
            </a:r>
          </a:p>
          <a:p>
            <a:pPr lvl="1"/>
            <a:r>
              <a:rPr lang="en-US" sz="1400" dirty="0" smtClean="0"/>
              <a:t>September 10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: First circulating beam</a:t>
            </a:r>
          </a:p>
          <a:p>
            <a:pPr lvl="1"/>
            <a:r>
              <a:rPr lang="en-US" sz="1400" dirty="0" smtClean="0"/>
              <a:t>September 19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: BAD accident brings beam down for over a year (remember what I said about machine protection!)</a:t>
            </a:r>
          </a:p>
          <a:p>
            <a:r>
              <a:rPr lang="en-US" sz="1800" dirty="0" smtClean="0"/>
              <a:t>2009</a:t>
            </a:r>
          </a:p>
          <a:p>
            <a:pPr lvl="1"/>
            <a:r>
              <a:rPr lang="en-US" sz="1400" dirty="0" smtClean="0"/>
              <a:t>November 20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: Particles circulate again</a:t>
            </a:r>
          </a:p>
          <a:p>
            <a:r>
              <a:rPr lang="en-US" sz="1800" dirty="0" smtClean="0"/>
              <a:t>2010</a:t>
            </a:r>
          </a:p>
          <a:p>
            <a:pPr lvl="1"/>
            <a:r>
              <a:rPr lang="en-US" sz="1400" dirty="0" smtClean="0"/>
              <a:t>March 30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: 3.5 + 3.5 </a:t>
            </a:r>
            <a:r>
              <a:rPr lang="en-US" sz="1400" dirty="0" err="1" smtClean="0"/>
              <a:t>TeV</a:t>
            </a:r>
            <a:r>
              <a:rPr lang="en-US" sz="1400" dirty="0" smtClean="0"/>
              <a:t> collisions</a:t>
            </a:r>
          </a:p>
          <a:p>
            <a:pPr lvl="2"/>
            <a:r>
              <a:rPr lang="en-US" sz="1400" dirty="0" smtClean="0"/>
              <a:t>Energy limited by flaw which caused accident</a:t>
            </a:r>
          </a:p>
          <a:p>
            <a:r>
              <a:rPr lang="en-US" sz="1800" dirty="0" smtClean="0"/>
              <a:t>2012</a:t>
            </a:r>
          </a:p>
          <a:p>
            <a:pPr lvl="1"/>
            <a:r>
              <a:rPr lang="en-US" sz="1400" dirty="0" smtClean="0"/>
              <a:t>April 5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: Energy increased to 4 + 4 </a:t>
            </a:r>
            <a:r>
              <a:rPr lang="en-US" sz="1400" dirty="0" err="1" smtClean="0"/>
              <a:t>TeV</a:t>
            </a:r>
            <a:endParaRPr lang="en-US" sz="1400" dirty="0" smtClean="0"/>
          </a:p>
          <a:p>
            <a:pPr lvl="1"/>
            <a:r>
              <a:rPr lang="en-US" sz="1400" dirty="0" smtClean="0"/>
              <a:t>July 4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: Announced the discovery of the Higgs</a:t>
            </a:r>
          </a:p>
          <a:p>
            <a:r>
              <a:rPr lang="en-US" sz="1800" dirty="0" smtClean="0"/>
              <a:t>2013</a:t>
            </a:r>
          </a:p>
          <a:p>
            <a:pPr lvl="1"/>
            <a:r>
              <a:rPr lang="en-US" sz="1400" dirty="0" smtClean="0"/>
              <a:t>Feb. 14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: Start 2 year shutdown to address</a:t>
            </a:r>
            <a:br>
              <a:rPr lang="en-US" sz="1400" dirty="0" smtClean="0"/>
            </a:br>
            <a:r>
              <a:rPr lang="en-US" sz="1400" dirty="0" smtClean="0"/>
              <a:t>design flaw and allow full energy operation</a:t>
            </a:r>
          </a:p>
          <a:p>
            <a:r>
              <a:rPr lang="en-US" sz="1800" dirty="0" smtClean="0"/>
              <a:t>2015</a:t>
            </a:r>
          </a:p>
          <a:p>
            <a:pPr lvl="1"/>
            <a:r>
              <a:rPr lang="en-US" sz="1600" dirty="0" smtClean="0"/>
              <a:t>Mar. 7: protons injected</a:t>
            </a:r>
          </a:p>
          <a:p>
            <a:pPr lvl="1"/>
            <a:r>
              <a:rPr lang="en-US" sz="1600" dirty="0" smtClean="0"/>
              <a:t>May 20: 6.5+6.5 </a:t>
            </a:r>
            <a:r>
              <a:rPr lang="en-US" sz="1600" dirty="0" err="1" smtClean="0"/>
              <a:t>TeV</a:t>
            </a:r>
            <a:r>
              <a:rPr lang="en-US" sz="1600" dirty="0" smtClean="0"/>
              <a:t> protons collided</a:t>
            </a:r>
          </a:p>
          <a:p>
            <a:endParaRPr lang="en-US" sz="180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  <a:p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  <p:pic>
        <p:nvPicPr>
          <p:cNvPr id="8" name="Picture 7" descr="higg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5825" y="3551072"/>
            <a:ext cx="2814027" cy="16484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5712" y="6138136"/>
            <a:ext cx="8738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The LHC will (probably) be the flagship of the Energy Frontier for at least the next 20 years!</a:t>
            </a:r>
          </a:p>
        </p:txBody>
      </p:sp>
    </p:spTree>
    <p:extLst>
      <p:ext uri="{BB962C8B-B14F-4D97-AF65-F5344CB8AC3E}">
        <p14:creationId xmlns:p14="http://schemas.microsoft.com/office/powerpoint/2010/main" val="324224717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4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4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4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4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70" y="0"/>
            <a:ext cx="8371114" cy="507274"/>
          </a:xfrm>
        </p:spPr>
        <p:txBody>
          <a:bodyPr/>
          <a:lstStyle/>
          <a:p>
            <a:r>
              <a:rPr lang="en-US" dirty="0" smtClean="0"/>
              <a:t>Evolution of the Accelerator Energy Frontier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98755" y="2353660"/>
            <a:ext cx="16898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~a factor of 10 every 15 years</a:t>
            </a:r>
            <a:endParaRPr lang="en-US" sz="2000" dirty="0">
              <a:latin typeface="+mn-lt"/>
            </a:endParaRPr>
          </a:p>
        </p:txBody>
      </p:sp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855" y="548625"/>
            <a:ext cx="6644065" cy="602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AE464-6553-4A35-8200-5213FB04190E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934200" y="5791200"/>
            <a:ext cx="533400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43800" y="5562600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proton mass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98454" y="3712497"/>
            <a:ext cx="1535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That trend will not continue</a:t>
            </a:r>
          </a:p>
        </p:txBody>
      </p:sp>
    </p:spTree>
    <p:extLst>
      <p:ext uri="{BB962C8B-B14F-4D97-AF65-F5344CB8AC3E}">
        <p14:creationId xmlns:p14="http://schemas.microsoft.com/office/powerpoint/2010/main" val="372521820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next?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702245"/>
            <a:ext cx="8355012" cy="1728225"/>
          </a:xfrm>
        </p:spPr>
        <p:txBody>
          <a:bodyPr/>
          <a:lstStyle/>
          <a:p>
            <a:r>
              <a:rPr lang="en-US" dirty="0" smtClean="0"/>
              <a:t>The energy of Hadron colliders is limited by feasible size and magnet technology. Options:</a:t>
            </a:r>
          </a:p>
          <a:p>
            <a:pPr lvl="1"/>
            <a:r>
              <a:rPr lang="en-US" sz="1800" dirty="0" smtClean="0"/>
              <a:t>Get very large (~100 km circumference)</a:t>
            </a:r>
          </a:p>
          <a:p>
            <a:pPr lvl="1"/>
            <a:r>
              <a:rPr lang="en-US" sz="1800" dirty="0" smtClean="0"/>
              <a:t>More powerful magnets (requires new technology)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209800"/>
            <a:ext cx="5031055" cy="432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77000" y="1676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All accelerator magnets based on this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495800" y="2209800"/>
            <a:ext cx="1905000" cy="609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77000" y="2667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Future </a:t>
            </a:r>
            <a:r>
              <a:rPr lang="en-US" sz="1800" smtClean="0">
                <a:solidFill>
                  <a:srgbClr val="C00000"/>
                </a:solidFill>
                <a:latin typeface="+mn-lt"/>
              </a:rPr>
              <a:t>magnets could 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be based on this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562600" y="2895600"/>
            <a:ext cx="9906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66006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62937" cy="441325"/>
          </a:xfrm>
        </p:spPr>
        <p:txBody>
          <a:bodyPr/>
          <a:lstStyle/>
          <a:p>
            <a:r>
              <a:rPr lang="en-US" dirty="0" smtClean="0"/>
              <a:t>Future Circular Collider (FCC)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8251825" cy="1367175"/>
          </a:xfrm>
        </p:spPr>
        <p:txBody>
          <a:bodyPr/>
          <a:lstStyle/>
          <a:p>
            <a:r>
              <a:rPr lang="en-US" dirty="0" smtClean="0"/>
              <a:t>Currently being discussed for ~2030s</a:t>
            </a:r>
          </a:p>
          <a:p>
            <a:r>
              <a:rPr lang="en-US" dirty="0" smtClean="0"/>
              <a:t>80-100 km in circumference</a:t>
            </a:r>
          </a:p>
          <a:p>
            <a:r>
              <a:rPr lang="en-US" dirty="0" smtClean="0"/>
              <a:t>Niobium-3-Tin (Nb</a:t>
            </a:r>
            <a:r>
              <a:rPr lang="en-US" baseline="-25000" dirty="0" smtClean="0"/>
              <a:t>3</a:t>
            </a:r>
            <a:r>
              <a:rPr lang="en-US" dirty="0" smtClean="0"/>
              <a:t>Sn) magnets.</a:t>
            </a:r>
          </a:p>
          <a:p>
            <a:r>
              <a:rPr lang="en-US" dirty="0" smtClean="0"/>
              <a:t>~100 </a:t>
            </a:r>
            <a:r>
              <a:rPr lang="en-US" dirty="0" err="1" smtClean="0"/>
              <a:t>TeV</a:t>
            </a:r>
            <a:r>
              <a:rPr lang="en-US" dirty="0" smtClean="0"/>
              <a:t> center of mass energy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38400"/>
            <a:ext cx="5943600" cy="393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0625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70" y="164575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Another way to look at energy…</a:t>
            </a:r>
            <a:endParaRPr lang="en-US" dirty="0"/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251825" cy="663957"/>
          </a:xfrm>
        </p:spPr>
        <p:txBody>
          <a:bodyPr/>
          <a:lstStyle/>
          <a:p>
            <a:r>
              <a:rPr lang="en-US" sz="2000" dirty="0" smtClean="0"/>
              <a:t>Quantum mechanics tells us all particles have a wavelength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So going to higher energy allows us to probe smaller and smaller scales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If we put the high equivalent mass and the small scales together, we have…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>
              <a:buFont typeface="Wingdings 2" pitchFamily="18" charset="2"/>
              <a:buNone/>
            </a:pPr>
            <a:endParaRPr lang="en-US" sz="2000" dirty="0" smtClean="0"/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708122"/>
              </p:ext>
            </p:extLst>
          </p:nvPr>
        </p:nvGraphicFramePr>
        <p:xfrm>
          <a:off x="2247900" y="1595437"/>
          <a:ext cx="4730750" cy="1293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761" name="Equation" r:id="rId3" imgW="1625600" imgH="444500" progId="Equation.DSMT4">
                  <p:embed/>
                </p:oleObj>
              </mc:Choice>
              <mc:Fallback>
                <p:oleObj name="Equation" r:id="rId3" imgW="16256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7900" y="1595437"/>
                        <a:ext cx="4730750" cy="1293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Ft. Collins, CO, June 13-24, 2016</a:t>
            </a:r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FAE25B-088C-414E-8FF7-4F191AE5903B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1031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Prebys, Accelerator Fundamentals: Overview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7700" y="1443037"/>
            <a:ext cx="216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“Planck Constant”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705100" y="1747837"/>
            <a:ext cx="304800" cy="152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7700" y="2738437"/>
            <a:ext cx="216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momentum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781300" y="2738437"/>
            <a:ext cx="228600" cy="152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58000" y="2895600"/>
            <a:ext cx="216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as </a:t>
            </a:r>
            <a:r>
              <a:rPr lang="en-US" sz="1800" i="1" dirty="0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approaches </a:t>
            </a:r>
            <a:r>
              <a:rPr lang="en-US" sz="1800" i="1" dirty="0" smtClean="0">
                <a:solidFill>
                  <a:srgbClr val="C00000"/>
                </a:solidFill>
                <a:latin typeface="+mn-lt"/>
              </a:rPr>
              <a:t>c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6553200" y="2743200"/>
            <a:ext cx="3810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17386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Paths to the Energy Frontier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Leptons vs. Hadrons revisited</a:t>
            </a:r>
          </a:p>
          <a:p>
            <a:pPr lvl="1"/>
            <a:r>
              <a:rPr lang="en-US" dirty="0" smtClean="0"/>
              <a:t>Because 100% of the beam energy is available  </a:t>
            </a:r>
            <a:br>
              <a:rPr lang="en-US" dirty="0" smtClean="0"/>
            </a:br>
            <a:r>
              <a:rPr lang="en-US" dirty="0" smtClean="0"/>
              <a:t>to the reaction, a lepton collider is </a:t>
            </a:r>
            <a:br>
              <a:rPr lang="en-US" dirty="0" smtClean="0"/>
            </a:br>
            <a:r>
              <a:rPr lang="en-US" dirty="0" smtClean="0"/>
              <a:t>competitive with a hadron collider of ~5-10 </a:t>
            </a:r>
            <a:br>
              <a:rPr lang="en-US" dirty="0" smtClean="0"/>
            </a:br>
            <a:r>
              <a:rPr lang="en-US" dirty="0" smtClean="0"/>
              <a:t>times the beam energy (depending on the </a:t>
            </a:r>
            <a:br>
              <a:rPr lang="en-US" dirty="0" smtClean="0"/>
            </a:br>
            <a:r>
              <a:rPr lang="en-US" dirty="0" smtClean="0"/>
              <a:t>physics).</a:t>
            </a:r>
          </a:p>
          <a:p>
            <a:pPr lvl="1"/>
            <a:r>
              <a:rPr lang="en-US" dirty="0" smtClean="0"/>
              <a:t>A lepton collider of &gt;1 TeV/beam could compete with the discovery potential of the LHC</a:t>
            </a:r>
          </a:p>
          <a:p>
            <a:pPr lvl="2"/>
            <a:r>
              <a:rPr lang="en-US" dirty="0" smtClean="0"/>
              <a:t>A lower energy lepton collider could be very useful for precision tests, but I’m talking about direct </a:t>
            </a:r>
            <a:r>
              <a:rPr lang="en-US" i="1" dirty="0" smtClean="0"/>
              <a:t>energy frontier </a:t>
            </a:r>
            <a:r>
              <a:rPr lang="en-US" dirty="0" smtClean="0"/>
              <a:t>discoveries.</a:t>
            </a:r>
          </a:p>
          <a:p>
            <a:pPr lvl="1"/>
            <a:r>
              <a:rPr lang="en-US" dirty="0" smtClean="0"/>
              <a:t>Unfortunately, building such a collider is VERY, VERY hard</a:t>
            </a:r>
          </a:p>
          <a:p>
            <a:pPr lvl="2"/>
            <a:r>
              <a:rPr lang="en-US" dirty="0" smtClean="0"/>
              <a:t>Eventually, circular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colliders will radiate away all of their energy each turn</a:t>
            </a:r>
          </a:p>
          <a:p>
            <a:pPr lvl="3"/>
            <a:r>
              <a:rPr lang="en-US" dirty="0" smtClean="0"/>
              <a:t>LEP reached 100 </a:t>
            </a:r>
            <a:r>
              <a:rPr lang="en-US" dirty="0" err="1" smtClean="0"/>
              <a:t>GeV</a:t>
            </a:r>
            <a:r>
              <a:rPr lang="en-US" dirty="0" smtClean="0"/>
              <a:t>/beam with a 27 km </a:t>
            </a:r>
            <a:r>
              <a:rPr lang="en-US" dirty="0" err="1" smtClean="0"/>
              <a:t>circuference</a:t>
            </a:r>
            <a:r>
              <a:rPr lang="en-US" dirty="0" smtClean="0"/>
              <a:t> synchrotron!</a:t>
            </a:r>
          </a:p>
          <a:p>
            <a:pPr lvl="2">
              <a:buNone/>
            </a:pP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ym typeface="Symbol"/>
              </a:rPr>
              <a:t> </a:t>
            </a:r>
            <a:r>
              <a:rPr lang="en-US" dirty="0" smtClean="0"/>
              <a:t>Next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 will be linear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BFF18-A22C-40F5-A9EF-DA8A389C137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5870" y="1470345"/>
            <a:ext cx="1441864" cy="130577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6799490" y="202980"/>
            <a:ext cx="2150680" cy="1152150"/>
            <a:chOff x="1143000" y="800100"/>
            <a:chExt cx="3200400" cy="1676400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143000" y="1714500"/>
              <a:ext cx="1676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10800000" flipV="1">
              <a:off x="2743200" y="1714500"/>
              <a:ext cx="1600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2609850" y="1047750"/>
              <a:ext cx="80010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2724150" y="1047750"/>
              <a:ext cx="7239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2533650" y="1085850"/>
              <a:ext cx="8001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2305050" y="1771650"/>
              <a:ext cx="5715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>
              <a:off x="2305050" y="1962150"/>
              <a:ext cx="6477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5400000">
              <a:off x="2400300" y="1981200"/>
              <a:ext cx="723900" cy="1143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0800000" flipV="1">
              <a:off x="1981200" y="1676400"/>
              <a:ext cx="838200" cy="8001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196811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7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3429000" y="-495300"/>
            <a:ext cx="2590800" cy="792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International Linear Collider (ILC)</a:t>
            </a:r>
            <a:endParaRPr lang="en-US" dirty="0"/>
          </a:p>
        </p:txBody>
      </p:sp>
      <p:sp>
        <p:nvSpPr>
          <p:cNvPr id="56324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571500"/>
          </a:xfrm>
        </p:spPr>
        <p:txBody>
          <a:bodyPr/>
          <a:lstStyle/>
          <a:p>
            <a:r>
              <a:rPr lang="en-US" dirty="0" smtClean="0"/>
              <a:t>LEP was the limit of circular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colliders</a:t>
            </a:r>
          </a:p>
          <a:p>
            <a:pPr lvl="1"/>
            <a:r>
              <a:rPr lang="en-US" dirty="0" smtClean="0"/>
              <a:t>Next step must be linear collider</a:t>
            </a:r>
          </a:p>
          <a:p>
            <a:pPr lvl="1"/>
            <a:r>
              <a:rPr lang="en-US" dirty="0" smtClean="0"/>
              <a:t>Proposed ILC 30 km long, 250 x 250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 </a:t>
            </a:r>
            <a:r>
              <a:rPr lang="en-US" dirty="0" smtClean="0"/>
              <a:t>(NOT energy frontier)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sz="2000" dirty="0" smtClean="0"/>
              <a:t>We don’t yet know whether that’s high enough energy to be interesting</a:t>
            </a:r>
          </a:p>
          <a:p>
            <a:pPr lvl="1"/>
            <a:r>
              <a:rPr lang="en-US" sz="1800" dirty="0" smtClean="0"/>
              <a:t>Need to wait for LHC results</a:t>
            </a:r>
          </a:p>
          <a:p>
            <a:pPr lvl="1"/>
            <a:r>
              <a:rPr lang="en-US" sz="1800" dirty="0" smtClean="0"/>
              <a:t>What if we need more?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425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“Compact” (ha </a:t>
            </a:r>
            <a:r>
              <a:rPr lang="en-US" dirty="0" err="1" smtClean="0"/>
              <a:t>ha</a:t>
            </a:r>
            <a:r>
              <a:rPr lang="en-US" dirty="0" smtClean="0"/>
              <a:t>) Linear Collider (CLIC)?</a:t>
            </a:r>
            <a:endParaRPr lang="en-US" dirty="0"/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990600"/>
          </a:xfrm>
        </p:spPr>
        <p:txBody>
          <a:bodyPr/>
          <a:lstStyle/>
          <a:p>
            <a:r>
              <a:rPr lang="en-US" smtClean="0"/>
              <a:t>Use low energy, high current electron beams to drive high energy accelerating structures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Up to 1.5 x 1.5 TeV, but VERY, VERY hard</a:t>
            </a:r>
          </a:p>
        </p:txBody>
      </p:sp>
      <p:pic>
        <p:nvPicPr>
          <p:cNvPr id="57351" name="Picture 2" descr="http://clic-stability.web.cern.ch/clic-stability/CLIClayou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900" y="1600200"/>
            <a:ext cx="5753100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7370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Muon</a:t>
            </a:r>
            <a:r>
              <a:rPr lang="en-US" dirty="0" smtClean="0"/>
              <a:t> colliders?</a:t>
            </a:r>
            <a:endParaRPr lang="en-US" dirty="0"/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3935412" cy="5676900"/>
          </a:xfrm>
        </p:spPr>
        <p:txBody>
          <a:bodyPr/>
          <a:lstStyle/>
          <a:p>
            <a:r>
              <a:rPr lang="en-US" smtClean="0"/>
              <a:t>Muons are pointlike, like electrons, but because they’re heavier, synchrotron radiation is much less of a problem.</a:t>
            </a:r>
          </a:p>
          <a:p>
            <a:r>
              <a:rPr lang="en-US" smtClean="0"/>
              <a:t>Unfortunately, muons are unstable, so you have to produce them, cool them, and collide them, before they decay.</a:t>
            </a:r>
          </a:p>
        </p:txBody>
      </p:sp>
      <p:pic>
        <p:nvPicPr>
          <p:cNvPr id="58375" name="Picture 2" descr="http://puhep1.princeton.edu/~mcdonald/mumu/science_mumu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7038" y="457200"/>
            <a:ext cx="2913062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3670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Wakefield accelerators?</a:t>
            </a:r>
            <a:endParaRPr lang="en-US" dirty="0"/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1028700"/>
          </a:xfrm>
        </p:spPr>
        <p:txBody>
          <a:bodyPr/>
          <a:lstStyle/>
          <a:p>
            <a:r>
              <a:rPr lang="en-US" smtClean="0"/>
              <a:t>Many advances have been made in exploiting the huge fields that are produced in plasma oscillations.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Potential for accelerating gradients many orders of magnitude beyond RF cavities.</a:t>
            </a:r>
          </a:p>
          <a:p>
            <a:r>
              <a:rPr lang="en-US" smtClean="0"/>
              <a:t>Still a long way to go for a practical accelerator.</a:t>
            </a:r>
          </a:p>
        </p:txBody>
      </p:sp>
      <p:pic>
        <p:nvPicPr>
          <p:cNvPr id="59399" name="Picture 2" descr="http://facet.slac.stanford.edu/images/PWA-1-lar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790700"/>
            <a:ext cx="82677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3909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Some </a:t>
            </a:r>
            <a:r>
              <a:rPr lang="en-US" dirty="0" smtClean="0"/>
              <a:t>other important accelerators </a:t>
            </a:r>
            <a:r>
              <a:rPr lang="en-US" dirty="0"/>
              <a:t>(past):</a:t>
            </a:r>
          </a:p>
        </p:txBody>
      </p:sp>
      <p:pic>
        <p:nvPicPr>
          <p:cNvPr id="48131" name="Picture 3" descr="CERN_AerialView_r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762000"/>
            <a:ext cx="2971800" cy="2913063"/>
          </a:xfrm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3619500" y="723900"/>
            <a:ext cx="52578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LEP (at CERN):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en-US" sz="2000">
                <a:solidFill>
                  <a:schemeClr val="accent2"/>
                </a:solidFill>
              </a:rPr>
              <a:t> 27 km in circumference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e+e-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Primarily at 2E=M</a:t>
            </a:r>
            <a:r>
              <a:rPr lang="en-US" sz="2000" baseline="-25000">
                <a:solidFill>
                  <a:schemeClr val="accent2"/>
                </a:solidFill>
              </a:rPr>
              <a:t>Z</a:t>
            </a:r>
            <a:r>
              <a:rPr lang="en-US" sz="2000">
                <a:solidFill>
                  <a:schemeClr val="accent2"/>
                </a:solidFill>
              </a:rPr>
              <a:t> (90 GeV)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Pushed to E</a:t>
            </a:r>
            <a:r>
              <a:rPr lang="en-US" sz="2000" baseline="-25000">
                <a:solidFill>
                  <a:schemeClr val="accent2"/>
                </a:solidFill>
              </a:rPr>
              <a:t>CM</a:t>
            </a:r>
            <a:r>
              <a:rPr lang="en-US" sz="2000">
                <a:solidFill>
                  <a:schemeClr val="accent2"/>
                </a:solidFill>
              </a:rPr>
              <a:t>=200GeV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L = 2E31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</a:t>
            </a:r>
            <a:r>
              <a:rPr lang="en-US" sz="2000" b="1">
                <a:solidFill>
                  <a:srgbClr val="CC0000"/>
                </a:solidFill>
              </a:rPr>
              <a:t>Highest energy </a:t>
            </a:r>
            <a:r>
              <a:rPr lang="en-US" sz="2000" b="1" i="1">
                <a:solidFill>
                  <a:srgbClr val="CC0000"/>
                </a:solidFill>
              </a:rPr>
              <a:t>circular</a:t>
            </a:r>
            <a:r>
              <a:rPr lang="en-US" sz="2000" b="1">
                <a:solidFill>
                  <a:srgbClr val="CC0000"/>
                </a:solidFill>
              </a:rPr>
              <a:t>  e+e- collider that will ever be built.</a:t>
            </a:r>
            <a:br>
              <a:rPr lang="en-US" sz="2000" b="1">
                <a:solidFill>
                  <a:srgbClr val="CC0000"/>
                </a:solidFill>
              </a:rPr>
            </a:br>
            <a:r>
              <a:rPr lang="en-US" sz="2000" b="1">
                <a:solidFill>
                  <a:schemeClr val="accent2"/>
                </a:solidFill>
              </a:rPr>
              <a:t>- Tunnel now houses LHC</a:t>
            </a:r>
          </a:p>
        </p:txBody>
      </p:sp>
      <p:pic>
        <p:nvPicPr>
          <p:cNvPr id="48133" name="Picture 5" descr="slc-aeri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62600" y="4076700"/>
            <a:ext cx="3581400" cy="2279650"/>
          </a:xfrm>
        </p:spPr>
      </p:pic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457200" y="3810000"/>
            <a:ext cx="51435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SLC (at SLAC):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en-US" sz="2000">
                <a:solidFill>
                  <a:schemeClr val="accent2"/>
                </a:solidFill>
              </a:rPr>
              <a:t> 2 km long LINAC accelerated electrons AND positrons on opposite phases.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- 2E=M</a:t>
            </a:r>
            <a:r>
              <a:rPr lang="en-US" sz="2000" baseline="-25000">
                <a:solidFill>
                  <a:schemeClr val="accent2"/>
                </a:solidFill>
              </a:rPr>
              <a:t>Z</a:t>
            </a:r>
            <a:r>
              <a:rPr lang="en-US" sz="2000">
                <a:solidFill>
                  <a:schemeClr val="accent2"/>
                </a:solidFill>
              </a:rPr>
              <a:t> (90 GeV)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polarized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L = 3E30</a:t>
            </a:r>
            <a:br>
              <a:rPr lang="en-US" sz="2000">
                <a:solidFill>
                  <a:schemeClr val="accent2"/>
                </a:solidFill>
              </a:rPr>
            </a:br>
            <a:r>
              <a:rPr lang="en-US" sz="2000">
                <a:solidFill>
                  <a:schemeClr val="accent2"/>
                </a:solidFill>
              </a:rPr>
              <a:t>- </a:t>
            </a:r>
            <a:r>
              <a:rPr lang="en-US" sz="2000" b="1">
                <a:solidFill>
                  <a:srgbClr val="CC0000"/>
                </a:solidFill>
              </a:rPr>
              <a:t>Proof of principle for linear collider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5638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B-Factories</a:t>
            </a:r>
            <a:endParaRPr lang="en-US" dirty="0"/>
          </a:p>
        </p:txBody>
      </p:sp>
      <p:pic>
        <p:nvPicPr>
          <p:cNvPr id="49155" name="Picture 3" descr="kekairv_7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81600" y="2057400"/>
            <a:ext cx="3810000" cy="2887663"/>
          </a:xfrm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57200" y="876300"/>
            <a:ext cx="8686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</a:rPr>
              <a:t>- B-Factories collide </a:t>
            </a:r>
            <a:r>
              <a:rPr lang="en-US" sz="2000" dirty="0" err="1">
                <a:solidFill>
                  <a:schemeClr val="accent2"/>
                </a:solidFill>
              </a:rPr>
              <a:t>e+e</a:t>
            </a:r>
            <a:r>
              <a:rPr lang="en-US" sz="2000" dirty="0">
                <a:solidFill>
                  <a:schemeClr val="accent2"/>
                </a:solidFill>
              </a:rPr>
              <a:t>- at E</a:t>
            </a:r>
            <a:r>
              <a:rPr lang="en-US" sz="2000" baseline="-25000" dirty="0">
                <a:solidFill>
                  <a:schemeClr val="accent2"/>
                </a:solidFill>
              </a:rPr>
              <a:t>CM</a:t>
            </a:r>
            <a:r>
              <a:rPr lang="en-US" sz="2000" dirty="0">
                <a:solidFill>
                  <a:schemeClr val="accent2"/>
                </a:solidFill>
              </a:rPr>
              <a:t> = M</a:t>
            </a:r>
            <a:r>
              <a:rPr lang="en-US" sz="2000" dirty="0" smtClean="0">
                <a:solidFill>
                  <a:schemeClr val="accent2"/>
                </a:solidFill>
              </a:rPr>
              <a:t>(</a:t>
            </a:r>
            <a:r>
              <a:rPr lang="en-US" sz="2000" smtClean="0">
                <a:solidFill>
                  <a:schemeClr val="accent2"/>
                </a:solidFill>
                <a:sym typeface="Symbol" pitchFamily="18" charset="2"/>
              </a:rPr>
              <a:t>ϒ(</a:t>
            </a:r>
            <a:r>
              <a:rPr lang="en-US" sz="2000" dirty="0">
                <a:solidFill>
                  <a:schemeClr val="accent2"/>
                </a:solidFill>
                <a:sym typeface="Symbol" pitchFamily="18" charset="2"/>
              </a:rPr>
              <a:t>4S)).</a:t>
            </a:r>
            <a:br>
              <a:rPr lang="en-US" sz="2000" dirty="0">
                <a:solidFill>
                  <a:schemeClr val="accent2"/>
                </a:solidFill>
                <a:sym typeface="Symbol" pitchFamily="18" charset="2"/>
              </a:rPr>
            </a:br>
            <a:r>
              <a:rPr lang="en-US" sz="2000" dirty="0">
                <a:solidFill>
                  <a:schemeClr val="accent2"/>
                </a:solidFill>
                <a:sym typeface="Symbol" pitchFamily="18" charset="2"/>
              </a:rPr>
              <a:t>-Asymmetric beam energy (moving center of mass) allows for time-dependent measurement of B-decays to study CP violation.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1638300" y="2209800"/>
            <a:ext cx="33528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</a:rPr>
              <a:t>KEKB (Belle Experiment):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</a:rPr>
              <a:t>- Located at KEK (Japan) </a:t>
            </a:r>
            <a:br>
              <a:rPr lang="en-US" sz="2000" dirty="0">
                <a:solidFill>
                  <a:srgbClr val="009900"/>
                </a:solidFill>
              </a:rPr>
            </a:br>
            <a:r>
              <a:rPr lang="en-US" sz="2000" dirty="0">
                <a:solidFill>
                  <a:srgbClr val="009900"/>
                </a:solidFill>
              </a:rPr>
              <a:t>- 8GeV e- x 3.5 </a:t>
            </a:r>
            <a:r>
              <a:rPr lang="en-US" sz="2000" dirty="0" err="1">
                <a:solidFill>
                  <a:srgbClr val="009900"/>
                </a:solidFill>
              </a:rPr>
              <a:t>GeV</a:t>
            </a:r>
            <a:r>
              <a:rPr lang="en-US" sz="2000" dirty="0">
                <a:solidFill>
                  <a:srgbClr val="009900"/>
                </a:solidFill>
              </a:rPr>
              <a:t> e+</a:t>
            </a:r>
            <a:br>
              <a:rPr lang="en-US" sz="2000" dirty="0">
                <a:solidFill>
                  <a:srgbClr val="009900"/>
                </a:solidFill>
              </a:rPr>
            </a:br>
            <a:r>
              <a:rPr lang="en-US" sz="2000" dirty="0">
                <a:solidFill>
                  <a:srgbClr val="009900"/>
                </a:solidFill>
              </a:rPr>
              <a:t>- Peak luminosity </a:t>
            </a:r>
            <a:r>
              <a:rPr lang="en-US" sz="2000" dirty="0" smtClean="0">
                <a:solidFill>
                  <a:srgbClr val="009900"/>
                </a:solidFill>
              </a:rPr>
              <a:t>&gt;1e34</a:t>
            </a:r>
            <a:endParaRPr lang="en-US" sz="2000" dirty="0">
              <a:solidFill>
                <a:srgbClr val="009900"/>
              </a:solidFill>
            </a:endParaRPr>
          </a:p>
        </p:txBody>
      </p:sp>
      <p:pic>
        <p:nvPicPr>
          <p:cNvPr id="49158" name="Picture 6" descr="pep2aeri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5300" y="3733800"/>
            <a:ext cx="3581400" cy="2668588"/>
          </a:xfrm>
        </p:spPr>
      </p:pic>
      <p:sp>
        <p:nvSpPr>
          <p:cNvPr id="49159" name="Line 7"/>
          <p:cNvSpPr>
            <a:spLocks noChangeShapeType="1"/>
          </p:cNvSpPr>
          <p:nvPr/>
        </p:nvSpPr>
        <p:spPr bwMode="auto">
          <a:xfrm>
            <a:off x="4762500" y="2476500"/>
            <a:ext cx="952500" cy="266700"/>
          </a:xfrm>
          <a:prstGeom prst="line">
            <a:avLst/>
          </a:prstGeom>
          <a:noFill/>
          <a:ln w="50800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4648200" y="5029200"/>
            <a:ext cx="33528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</a:rPr>
              <a:t>PEP-II (</a:t>
            </a:r>
            <a:r>
              <a:rPr lang="en-US" sz="2000" dirty="0" err="1">
                <a:solidFill>
                  <a:srgbClr val="009900"/>
                </a:solidFill>
              </a:rPr>
              <a:t>BaBar</a:t>
            </a:r>
            <a:r>
              <a:rPr lang="en-US" sz="2000" dirty="0">
                <a:solidFill>
                  <a:srgbClr val="009900"/>
                </a:solidFill>
              </a:rPr>
              <a:t> Experiment)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</a:rPr>
              <a:t>- Located at SLAC (USA) </a:t>
            </a:r>
            <a:br>
              <a:rPr lang="en-US" sz="2000" dirty="0">
                <a:solidFill>
                  <a:srgbClr val="009900"/>
                </a:solidFill>
              </a:rPr>
            </a:br>
            <a:r>
              <a:rPr lang="en-US" sz="2000" dirty="0">
                <a:solidFill>
                  <a:srgbClr val="009900"/>
                </a:solidFill>
              </a:rPr>
              <a:t>- 9GeV e- x 3.1 </a:t>
            </a:r>
            <a:r>
              <a:rPr lang="en-US" sz="2000" dirty="0" err="1">
                <a:solidFill>
                  <a:srgbClr val="009900"/>
                </a:solidFill>
              </a:rPr>
              <a:t>GeV</a:t>
            </a:r>
            <a:r>
              <a:rPr lang="en-US" sz="2000" dirty="0">
                <a:solidFill>
                  <a:srgbClr val="009900"/>
                </a:solidFill>
              </a:rPr>
              <a:t> e+</a:t>
            </a:r>
            <a:br>
              <a:rPr lang="en-US" sz="2000" dirty="0">
                <a:solidFill>
                  <a:srgbClr val="009900"/>
                </a:solidFill>
              </a:rPr>
            </a:br>
            <a:r>
              <a:rPr lang="en-US" sz="2000" dirty="0">
                <a:solidFill>
                  <a:srgbClr val="009900"/>
                </a:solidFill>
              </a:rPr>
              <a:t>- Peak luminosity </a:t>
            </a:r>
            <a:r>
              <a:rPr lang="en-US" sz="2000" dirty="0" smtClean="0">
                <a:solidFill>
                  <a:srgbClr val="009900"/>
                </a:solidFill>
              </a:rPr>
              <a:t>&gt;1e34</a:t>
            </a:r>
            <a:endParaRPr lang="en-US" sz="2000" dirty="0">
              <a:solidFill>
                <a:srgbClr val="009900"/>
              </a:solidFill>
            </a:endParaRPr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 flipH="1">
            <a:off x="1676400" y="5410200"/>
            <a:ext cx="3009900" cy="609600"/>
          </a:xfrm>
          <a:prstGeom prst="line">
            <a:avLst/>
          </a:prstGeom>
          <a:noFill/>
          <a:ln w="50800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9376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 smtClean="0"/>
              <a:t>Relativistic </a:t>
            </a:r>
            <a:r>
              <a:rPr lang="en-US" sz="2400" dirty="0"/>
              <a:t>Heavy Ion </a:t>
            </a:r>
            <a:r>
              <a:rPr lang="en-US" sz="2400" dirty="0" smtClean="0"/>
              <a:t>Collider (RHIC)</a:t>
            </a:r>
            <a:endParaRPr lang="en-US" sz="2400" baseline="30000" dirty="0"/>
          </a:p>
        </p:txBody>
      </p:sp>
      <p:pic>
        <p:nvPicPr>
          <p:cNvPr id="50179" name="Picture 3" descr="Rhi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9100" y="1638300"/>
            <a:ext cx="5334000" cy="3914775"/>
          </a:xfrm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5905500" y="1676400"/>
            <a:ext cx="3048000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6538" indent="-236538"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</a:rPr>
              <a:t>- Located at Brookhaven:</a:t>
            </a:r>
          </a:p>
          <a:p>
            <a:pPr marL="236538" indent="-236538">
              <a:spcBef>
                <a:spcPct val="50000"/>
              </a:spcBef>
              <a:buFontTx/>
              <a:buChar char="-"/>
            </a:pPr>
            <a:r>
              <a:rPr lang="en-US" sz="2000">
                <a:solidFill>
                  <a:schemeClr val="accent2"/>
                </a:solidFill>
              </a:rPr>
              <a:t> Can collide protons (at 28.1 GeV) and many types of ions up to Gold (at 11 GeV/amu).</a:t>
            </a:r>
          </a:p>
          <a:p>
            <a:pPr marL="236538" indent="-236538">
              <a:spcBef>
                <a:spcPct val="50000"/>
              </a:spcBef>
              <a:buFontTx/>
              <a:buChar char="-"/>
            </a:pPr>
            <a:r>
              <a:rPr lang="en-US" sz="2000">
                <a:solidFill>
                  <a:schemeClr val="accent2"/>
                </a:solidFill>
              </a:rPr>
              <a:t> Luminosity: 2E26 for Gold</a:t>
            </a:r>
          </a:p>
          <a:p>
            <a:pPr marL="236538" indent="-236538">
              <a:spcBef>
                <a:spcPct val="50000"/>
              </a:spcBef>
              <a:buFontTx/>
              <a:buChar char="-"/>
            </a:pPr>
            <a:r>
              <a:rPr lang="en-US" sz="2000" b="1">
                <a:solidFill>
                  <a:srgbClr val="CC0000"/>
                </a:solidFill>
              </a:rPr>
              <a:t> Goal: heavy ion physics, quark-gluon plasma, ??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4282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Continuous Electron Beam Accelerator Facility (CEBAF)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10088"/>
            <a:ext cx="7772400" cy="1738312"/>
          </a:xfrm>
        </p:spPr>
        <p:txBody>
          <a:bodyPr/>
          <a:lstStyle/>
          <a:p>
            <a:endParaRPr lang="en-US" smtClean="0"/>
          </a:p>
          <a:p>
            <a:r>
              <a:rPr lang="en-US" smtClean="0"/>
              <a:t>Locate at Jefferson Laboratory, Newport News, VA</a:t>
            </a:r>
          </a:p>
          <a:p>
            <a:r>
              <a:rPr lang="en-US" smtClean="0"/>
              <a:t>6GeV e- at 200 uA continuous current</a:t>
            </a:r>
          </a:p>
          <a:p>
            <a:r>
              <a:rPr lang="en-US" smtClean="0"/>
              <a:t>Nuclear physics, precision spectroscopy, etc</a:t>
            </a:r>
          </a:p>
        </p:txBody>
      </p:sp>
      <p:pic>
        <p:nvPicPr>
          <p:cNvPr id="51204" name="Picture 4" descr="cebaf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0700" y="723900"/>
            <a:ext cx="5440363" cy="4305300"/>
          </a:xfr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9779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19100" y="0"/>
            <a:ext cx="8490857" cy="4637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Research Machines: Just the Tip of the Iceberg</a:t>
            </a:r>
            <a:endParaRPr lang="en-US" dirty="0"/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8509000" cy="44577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9860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640224" cy="623568"/>
          </a:xfrm>
        </p:spPr>
        <p:txBody>
          <a:bodyPr/>
          <a:lstStyle/>
          <a:p>
            <a:r>
              <a:rPr lang="en-US" sz="1800" dirty="0" smtClean="0"/>
              <a:t>High Energy Physics is based on Einstein’s equivalence of Mass and Energy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All reactions involve some mass changing either to or from energy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If we could convert a kilogram of mass </a:t>
            </a:r>
            <a:br>
              <a:rPr lang="en-US" sz="1800" dirty="0" smtClean="0"/>
            </a:br>
            <a:r>
              <a:rPr lang="en-US" sz="1800" dirty="0" smtClean="0"/>
              <a:t>entirely to energy, it would supply all </a:t>
            </a:r>
            <a:br>
              <a:rPr lang="en-US" sz="1800" dirty="0" smtClean="0"/>
            </a:br>
            <a:r>
              <a:rPr lang="en-US" sz="1800" dirty="0" smtClean="0"/>
              <a:t>the electricity in the United States for </a:t>
            </a:r>
            <a:br>
              <a:rPr lang="en-US" sz="1800" dirty="0" smtClean="0"/>
            </a:br>
            <a:r>
              <a:rPr lang="en-US" sz="1800" i="1" dirty="0" smtClean="0"/>
              <a:t>almost a day.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2117874"/>
              </p:ext>
            </p:extLst>
          </p:nvPr>
        </p:nvGraphicFramePr>
        <p:xfrm>
          <a:off x="3886200" y="914400"/>
          <a:ext cx="1324299" cy="472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785" name="Equation" r:id="rId7" imgW="533400" imgH="190500" progId="Equation.DSMT4">
                  <p:embed/>
                </p:oleObj>
              </mc:Choice>
              <mc:Fallback>
                <p:oleObj name="Equation" r:id="rId7" imgW="5334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86200" y="914400"/>
                        <a:ext cx="1324299" cy="4729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Mythbusters Cement truck (trimmed)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9"/>
          <a:srcRect l="923" t="14735" r="923" b="15385"/>
          <a:stretch/>
        </p:blipFill>
        <p:spPr>
          <a:xfrm>
            <a:off x="937227" y="2096228"/>
            <a:ext cx="3477118" cy="1856620"/>
          </a:xfrm>
          <a:prstGeom prst="rect">
            <a:avLst/>
          </a:prstGeom>
        </p:spPr>
      </p:pic>
      <p:pic>
        <p:nvPicPr>
          <p:cNvPr id="9" name="Castle Bravo (trimmed).mp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27877" y="2084549"/>
            <a:ext cx="3367985" cy="18944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80206" y="1690413"/>
            <a:ext cx="261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Chemical Explosion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6399" y="1702675"/>
            <a:ext cx="261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Hydrogen Bomb</a:t>
            </a:r>
          </a:p>
        </p:txBody>
      </p:sp>
      <p:pic>
        <p:nvPicPr>
          <p:cNvPr id="12" name="Picture 11" descr="USA from space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4419600"/>
            <a:ext cx="3100174" cy="20664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3400" y="3962400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.00000005% of mass converted to energy.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24400" y="3962400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  <a:latin typeface="+mn-lt"/>
              </a:rPr>
              <a:t>~.1% (of just the Hydrogen!) converted.</a:t>
            </a:r>
          </a:p>
        </p:txBody>
      </p:sp>
    </p:spTree>
    <p:extLst>
      <p:ext uri="{BB962C8B-B14F-4D97-AF65-F5344CB8AC3E}">
        <p14:creationId xmlns:p14="http://schemas.microsoft.com/office/powerpoint/2010/main" val="357047698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build="p"/>
      <p:bldP spid="10" grpId="0"/>
      <p:bldP spid="11" grpId="0"/>
      <p:bldP spid="13" grpId="0"/>
      <p:bldP spid="1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Example: </a:t>
            </a:r>
            <a:r>
              <a:rPr lang="en-US" dirty="0" err="1" smtClean="0"/>
              <a:t>Spallation</a:t>
            </a:r>
            <a:r>
              <a:rPr lang="en-US" dirty="0" smtClean="0"/>
              <a:t> Neutron Source </a:t>
            </a:r>
            <a:br>
              <a:rPr lang="en-US" dirty="0" smtClean="0"/>
            </a:br>
            <a:r>
              <a:rPr lang="en-US" dirty="0" smtClean="0"/>
              <a:t>(Oak Ridge, TN)</a:t>
            </a:r>
            <a:endParaRPr lang="en-US" dirty="0"/>
          </a:p>
        </p:txBody>
      </p:sp>
      <p:pic>
        <p:nvPicPr>
          <p:cNvPr id="53251" name="Picture 3" descr="01-04517_CNMS_overlay_60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92360" y="1815990"/>
            <a:ext cx="5348288" cy="4138613"/>
          </a:xfrm>
        </p:spPr>
      </p:pic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541485" y="988903"/>
            <a:ext cx="6324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A 1 </a:t>
            </a:r>
            <a:r>
              <a:rPr lang="en-US" sz="2000" dirty="0" err="1">
                <a:solidFill>
                  <a:schemeClr val="accent2"/>
                </a:solidFill>
                <a:latin typeface="+mn-lt"/>
              </a:rPr>
              <a:t>GeV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+mn-lt"/>
              </a:rPr>
              <a:t>Linac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loads 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1.5E14 protons into a non-accelerating synchrotron ring.</a:t>
            </a:r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>
            <a:off x="4122885" y="1789003"/>
            <a:ext cx="152400" cy="1066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6713685" y="2398603"/>
            <a:ext cx="2209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These are fast extracted onto a Mercury target</a:t>
            </a:r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 flipH="1">
            <a:off x="4351485" y="2779603"/>
            <a:ext cx="2438400" cy="533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6789885" y="3770203"/>
            <a:ext cx="2209800" cy="70802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CC0000"/>
                </a:solidFill>
                <a:latin typeface="+mn-lt"/>
              </a:rPr>
              <a:t>This happens at 60 Hz -&gt; 1.4 MW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541485" y="5980003"/>
            <a:ext cx="830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Neutrons are used for biophysics, materials science, industry, etc…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2062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Light </a:t>
            </a:r>
            <a:r>
              <a:rPr lang="en-US" dirty="0" smtClean="0"/>
              <a:t>sources</a:t>
            </a:r>
            <a:r>
              <a:rPr lang="en-US" dirty="0"/>
              <a:t>: </a:t>
            </a:r>
            <a:r>
              <a:rPr lang="en-US" dirty="0" smtClean="0"/>
              <a:t>too many to count</a:t>
            </a:r>
            <a:endParaRPr lang="en-US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4038600"/>
            <a:ext cx="8305800" cy="205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smtClean="0">
                <a:solidFill>
                  <a:schemeClr val="accent2"/>
                </a:solidFill>
              </a:rPr>
              <a:t>Put circulating electron beam through an “undulator” to create synchrotron radiation (typically X-ray)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solidFill>
                  <a:schemeClr val="accent2"/>
                </a:solidFill>
              </a:rPr>
              <a:t>Many applications in biophysics, </a:t>
            </a:r>
            <a:br>
              <a:rPr lang="en-US" sz="2000" smtClean="0">
                <a:solidFill>
                  <a:schemeClr val="accent2"/>
                </a:solidFill>
              </a:rPr>
            </a:br>
            <a:r>
              <a:rPr lang="en-US" sz="2000" smtClean="0">
                <a:solidFill>
                  <a:schemeClr val="accent2"/>
                </a:solidFill>
              </a:rPr>
              <a:t>materials science, industry.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solidFill>
                  <a:schemeClr val="accent2"/>
                </a:solidFill>
              </a:rPr>
              <a:t>New proposed machines will use </a:t>
            </a:r>
            <a:br>
              <a:rPr lang="en-US" sz="2000" smtClean="0">
                <a:solidFill>
                  <a:schemeClr val="accent2"/>
                </a:solidFill>
              </a:rPr>
            </a:br>
            <a:r>
              <a:rPr lang="en-US" sz="2000" smtClean="0">
                <a:solidFill>
                  <a:schemeClr val="accent2"/>
                </a:solidFill>
              </a:rPr>
              <a:t>very short bunches to create coherent </a:t>
            </a:r>
            <a:br>
              <a:rPr lang="en-US" sz="2000" smtClean="0">
                <a:solidFill>
                  <a:schemeClr val="accent2"/>
                </a:solidFill>
              </a:rPr>
            </a:br>
            <a:r>
              <a:rPr lang="en-US" sz="2000" smtClean="0">
                <a:solidFill>
                  <a:schemeClr val="accent2"/>
                </a:solidFill>
              </a:rPr>
              <a:t>light.</a:t>
            </a:r>
          </a:p>
        </p:txBody>
      </p:sp>
      <p:pic>
        <p:nvPicPr>
          <p:cNvPr id="54276" name="Picture 4" descr="World_SR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19300" y="723900"/>
            <a:ext cx="4713288" cy="3127375"/>
          </a:xfrm>
        </p:spPr>
      </p:pic>
      <p:pic>
        <p:nvPicPr>
          <p:cNvPr id="54280" name="Picture 7" descr="http://www.psi.ch/media/ImageBoard/igp_1024x640%3E_Undula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4610100"/>
            <a:ext cx="3675063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0373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Other uses of accelerators</a:t>
            </a:r>
            <a:endParaRPr lang="en-US" dirty="0"/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355013" cy="2743200"/>
          </a:xfrm>
        </p:spPr>
        <p:txBody>
          <a:bodyPr/>
          <a:lstStyle/>
          <a:p>
            <a:r>
              <a:rPr lang="en-US" sz="2000" dirty="0" smtClean="0"/>
              <a:t>Radioisotope production</a:t>
            </a:r>
          </a:p>
          <a:p>
            <a:r>
              <a:rPr lang="en-US" sz="2000" dirty="0" smtClean="0"/>
              <a:t>Medical treatment</a:t>
            </a:r>
          </a:p>
          <a:p>
            <a:r>
              <a:rPr lang="en-US" sz="2000" dirty="0" smtClean="0"/>
              <a:t>Electron welding</a:t>
            </a:r>
          </a:p>
          <a:p>
            <a:r>
              <a:rPr lang="en-US" sz="2000" dirty="0" smtClean="0"/>
              <a:t>Food sterilization</a:t>
            </a:r>
          </a:p>
          <a:p>
            <a:r>
              <a:rPr lang="en-US" sz="2000" dirty="0" smtClean="0"/>
              <a:t>Catalyzed polymerization </a:t>
            </a:r>
          </a:p>
          <a:p>
            <a:r>
              <a:rPr lang="en-US" sz="2000" dirty="0" smtClean="0"/>
              <a:t>Even art…</a:t>
            </a:r>
          </a:p>
        </p:txBody>
      </p:sp>
      <p:pic>
        <p:nvPicPr>
          <p:cNvPr id="55303" name="Picture 2" descr="http://dodevice.com/wp-content/uploads/2008/02/lichtenberg-fig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2700" y="2686050"/>
            <a:ext cx="2857500" cy="35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515130" y="3017395"/>
            <a:ext cx="340401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In a “Lichtenberg figure”, a low energy electron </a:t>
            </a:r>
            <a:r>
              <a:rPr lang="en-US" sz="18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linac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is used to implant a layer of charge in a sheet of </a:t>
            </a:r>
            <a:r>
              <a:rPr lang="en-US" sz="18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lucite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.  This charge can remain for weeks until it is discharged by a mechanical disruption.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5103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Kinetic Energy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503776" y="690226"/>
            <a:ext cx="8438776" cy="3356258"/>
          </a:xfrm>
        </p:spPr>
        <p:txBody>
          <a:bodyPr/>
          <a:lstStyle/>
          <a:p>
            <a:r>
              <a:rPr lang="en-US" sz="1600" dirty="0" smtClean="0"/>
              <a:t>A body in motion will have a</a:t>
            </a:r>
            <a:br>
              <a:rPr lang="en-US" sz="1600" dirty="0" smtClean="0"/>
            </a:br>
            <a:r>
              <a:rPr lang="en-US" sz="1600" dirty="0" smtClean="0"/>
              <a:t>total energy given by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/>
          </a:p>
          <a:p>
            <a:r>
              <a:rPr lang="en-US" sz="1600" dirty="0" smtClean="0"/>
              <a:t>The difference between this</a:t>
            </a:r>
            <a:br>
              <a:rPr lang="en-US" sz="1600" dirty="0" smtClean="0"/>
            </a:br>
            <a:r>
              <a:rPr lang="en-US" sz="1600" dirty="0" smtClean="0"/>
              <a:t>and </a:t>
            </a:r>
            <a:r>
              <a:rPr lang="en-US" sz="1600" i="1" dirty="0" smtClean="0"/>
              <a:t>mc</a:t>
            </a:r>
            <a:r>
              <a:rPr lang="en-US" sz="1600" i="1" baseline="30000" dirty="0" smtClean="0"/>
              <a:t>2</a:t>
            </a:r>
            <a:r>
              <a:rPr lang="en-US" sz="1600" i="1" dirty="0" smtClean="0"/>
              <a:t> </a:t>
            </a:r>
            <a:r>
              <a:rPr lang="en-US" sz="1600" dirty="0" smtClean="0"/>
              <a:t>is called the “kinetic</a:t>
            </a:r>
            <a:br>
              <a:rPr lang="en-US" sz="1600" dirty="0" smtClean="0"/>
            </a:br>
            <a:r>
              <a:rPr lang="en-US" sz="1600" dirty="0" smtClean="0"/>
              <a:t>energy”</a:t>
            </a:r>
            <a:endParaRPr lang="en-US" sz="1600" dirty="0"/>
          </a:p>
          <a:p>
            <a:r>
              <a:rPr lang="en-US" sz="1600" dirty="0" smtClean="0"/>
              <a:t>Here are some examples of</a:t>
            </a:r>
            <a:br>
              <a:rPr lang="en-US" sz="1600" dirty="0" smtClean="0"/>
            </a:br>
            <a:r>
              <a:rPr lang="en-US" sz="1600" dirty="0" smtClean="0"/>
              <a:t>kinetic energy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5" t="1712" r="6733" b="2245"/>
          <a:stretch/>
        </p:blipFill>
        <p:spPr>
          <a:xfrm>
            <a:off x="3774223" y="245242"/>
            <a:ext cx="5069660" cy="36611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0621" y="3179380"/>
            <a:ext cx="149772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C00000"/>
                </a:solidFill>
                <a:latin typeface="+mn-lt"/>
              </a:rPr>
              <a:t>Rest Energy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75448" y="2666124"/>
            <a:ext cx="674414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C00000"/>
                </a:solidFill>
                <a:latin typeface="+mn-lt"/>
              </a:rPr>
              <a:t>Kinetic Energy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4800" y="1371600"/>
            <a:ext cx="22860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For v&lt;&lt;c (speed of light),</a:t>
            </a:r>
          </a:p>
          <a:p>
            <a:r>
              <a:rPr lang="en-US" sz="1400" dirty="0" smtClean="0">
                <a:solidFill>
                  <a:srgbClr val="C00000"/>
                </a:solidFill>
                <a:latin typeface="+mn-lt"/>
              </a:rPr>
              <a:t>Kinetic energy ~ ½mv</a:t>
            </a:r>
            <a:r>
              <a:rPr lang="en-US" sz="1400" baseline="30000" dirty="0" smtClean="0">
                <a:solidFill>
                  <a:srgbClr val="C00000"/>
                </a:solidFill>
                <a:latin typeface="+mn-lt"/>
              </a:rPr>
              <a:t>2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703379" y="1900621"/>
            <a:ext cx="131380" cy="109482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858000" y="990600"/>
            <a:ext cx="1287517" cy="945931"/>
            <a:chOff x="6560207" y="691930"/>
            <a:chExt cx="1287517" cy="945931"/>
          </a:xfrm>
        </p:grpSpPr>
        <p:sp>
          <p:nvSpPr>
            <p:cNvPr id="17" name="Rectangle 16"/>
            <p:cNvSpPr/>
            <p:nvPr/>
          </p:nvSpPr>
          <p:spPr>
            <a:xfrm>
              <a:off x="6560207" y="691930"/>
              <a:ext cx="1287517" cy="94593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1363305"/>
                </p:ext>
              </p:extLst>
            </p:nvPr>
          </p:nvGraphicFramePr>
          <p:xfrm>
            <a:off x="6581226" y="693464"/>
            <a:ext cx="1264845" cy="9356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4828" name="Equation" r:id="rId4" imgW="927100" imgH="685800" progId="Equation.DSMT4">
                    <p:embed/>
                  </p:oleObj>
                </mc:Choice>
                <mc:Fallback>
                  <p:oleObj name="Equation" r:id="rId4" imgW="927100" imgH="685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581226" y="693464"/>
                          <a:ext cx="1264845" cy="93563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4914526"/>
              </p:ext>
            </p:extLst>
          </p:nvPr>
        </p:nvGraphicFramePr>
        <p:xfrm>
          <a:off x="990600" y="1295400"/>
          <a:ext cx="2213085" cy="1106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829" name="Equation" r:id="rId6" imgW="1422400" imgH="711200" progId="Equation.DSMT4">
                  <p:embed/>
                </p:oleObj>
              </mc:Choice>
              <mc:Fallback>
                <p:oleObj name="Equation" r:id="rId6" imgW="1422400" imgH="71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90600" y="1295400"/>
                        <a:ext cx="2213085" cy="11065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937123"/>
              </p:ext>
            </p:extLst>
          </p:nvPr>
        </p:nvGraphicFramePr>
        <p:xfrm>
          <a:off x="586828" y="4224721"/>
          <a:ext cx="8338207" cy="2062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89772"/>
                <a:gridCol w="2057400"/>
                <a:gridCol w="1524000"/>
                <a:gridCol w="2067035"/>
              </a:tblGrid>
              <a:tr h="53121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Example</a:t>
                      </a:r>
                      <a:endParaRPr lang="en-US" sz="1600" b="1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Velocity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Velocity/</a:t>
                      </a:r>
                    </a:p>
                    <a:p>
                      <a:r>
                        <a:rPr lang="en-US" sz="1600" b="1" dirty="0" smtClean="0"/>
                        <a:t>Speed</a:t>
                      </a:r>
                      <a:r>
                        <a:rPr lang="en-US" sz="1600" b="1" baseline="0" dirty="0" smtClean="0"/>
                        <a:t> of light</a:t>
                      </a:r>
                      <a:endParaRPr lang="en-US" sz="1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Kinetic Energy/</a:t>
                      </a:r>
                      <a:r>
                        <a:rPr lang="en-US" sz="1600" b="1" i="1" dirty="0" smtClean="0"/>
                        <a:t>(mc</a:t>
                      </a:r>
                      <a:r>
                        <a:rPr lang="en-US" sz="1600" b="1" i="1" baseline="30000" dirty="0" smtClean="0"/>
                        <a:t>2</a:t>
                      </a:r>
                      <a:r>
                        <a:rPr lang="en-US" sz="1600" b="1" i="1" baseline="0" dirty="0" smtClean="0"/>
                        <a:t>)</a:t>
                      </a:r>
                      <a:endParaRPr lang="en-US" sz="1600" b="1" i="1" baseline="300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Race car</a:t>
                      </a:r>
                      <a:endParaRPr lang="en-US" sz="1400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150</a:t>
                      </a:r>
                      <a:r>
                        <a:rPr lang="en-US" sz="1400" baseline="0" dirty="0" smtClean="0"/>
                        <a:t> mph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.0000002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.000000000000025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Apollo 12 (fastest men)</a:t>
                      </a:r>
                      <a:endParaRPr lang="en-US" sz="1400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24,791 mph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.000037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.00000000068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Proton</a:t>
                      </a:r>
                      <a:r>
                        <a:rPr lang="en-US" sz="1400" baseline="0" dirty="0" smtClean="0"/>
                        <a:t> in the LHC (full energy)</a:t>
                      </a:r>
                      <a:endParaRPr lang="en-US" sz="1400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/>
                        <a:t>Light minus 2.7 m/s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.999999991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7500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Electron</a:t>
                      </a:r>
                      <a:r>
                        <a:rPr lang="en-US" sz="1400" baseline="0" dirty="0" smtClean="0"/>
                        <a:t> in LEP</a:t>
                      </a:r>
                      <a:endParaRPr lang="en-US" sz="1400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Light minus 3.6 mm/s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.999999999988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203,000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33400" y="5562600"/>
            <a:ext cx="8458200" cy="9906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33400" y="3962400"/>
            <a:ext cx="8458200" cy="16002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200" y="381000"/>
            <a:ext cx="3314700" cy="3048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9515387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190500"/>
            <a:ext cx="8262937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State of the Art: Large Hadron Collider (LHC)</a:t>
            </a:r>
          </a:p>
        </p:txBody>
      </p:sp>
      <p:sp>
        <p:nvSpPr>
          <p:cNvPr id="3277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533400" y="4495800"/>
            <a:ext cx="8572500" cy="1257300"/>
          </a:xfrm>
        </p:spPr>
        <p:txBody>
          <a:bodyPr/>
          <a:lstStyle/>
          <a:p>
            <a:pPr eaLnBrk="1" hangingPunct="1"/>
            <a:r>
              <a:rPr lang="en-US" sz="2000" dirty="0" smtClean="0"/>
              <a:t>Built at CERN, straddling the French/Swiss border</a:t>
            </a:r>
            <a:endParaRPr lang="en-US" sz="1800" dirty="0"/>
          </a:p>
          <a:p>
            <a:pPr eaLnBrk="1" hangingPunct="1"/>
            <a:r>
              <a:rPr lang="en-US" sz="1800" dirty="0" smtClean="0"/>
              <a:t>27 km in circumference</a:t>
            </a:r>
          </a:p>
          <a:p>
            <a:pPr eaLnBrk="1" hangingPunct="1"/>
            <a:r>
              <a:rPr lang="en-US" sz="1800" dirty="0" smtClean="0"/>
              <a:t>Currently colliding beams of 6.5 </a:t>
            </a:r>
            <a:r>
              <a:rPr lang="en-US" sz="1800" dirty="0" err="1" smtClean="0"/>
              <a:t>TeV</a:t>
            </a:r>
            <a:r>
              <a:rPr lang="en-US" sz="1800" dirty="0" smtClean="0"/>
              <a:t>/beam</a:t>
            </a:r>
          </a:p>
          <a:p>
            <a:pPr lvl="1" eaLnBrk="1" hangingPunct="1"/>
            <a:r>
              <a:rPr lang="en-US" sz="1400" dirty="0" smtClean="0"/>
              <a:t>Design energy of 7 </a:t>
            </a:r>
            <a:r>
              <a:rPr lang="en-US" sz="1400" dirty="0" err="1" smtClean="0"/>
              <a:t>TeV</a:t>
            </a:r>
            <a:endParaRPr lang="en-US" sz="1400" dirty="0" smtClean="0"/>
          </a:p>
          <a:p>
            <a:pPr eaLnBrk="1" hangingPunct="1"/>
            <a:r>
              <a:rPr lang="en-US" sz="1800" dirty="0" smtClean="0"/>
              <a:t>That’s where we are. Now let’s see how we got here…</a:t>
            </a:r>
            <a:endParaRPr lang="en-US" sz="2000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Ft. Collins, CO, June 13-24,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Accelerator Fundamentals: Overview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685800"/>
            <a:ext cx="5715000" cy="378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4640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PREBYS@7EJIGINFUVWYY57I" val="435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Custom 1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0000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noFill/>
        <a:ln w="127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FF0000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800" dirty="0" smtClean="0">
            <a:solidFill>
              <a:srgbClr val="C00000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quantum_universe_RMS_20080415</Template>
  <TotalTime>5210</TotalTime>
  <Words>5824</Words>
  <Application>Microsoft Macintosh PowerPoint</Application>
  <PresentationFormat>On-screen Show (4:3)</PresentationFormat>
  <Paragraphs>997</Paragraphs>
  <Slides>72</Slides>
  <Notes>3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75" baseType="lpstr">
      <vt:lpstr>Opulent</vt:lpstr>
      <vt:lpstr>Equation</vt:lpstr>
      <vt:lpstr>MathType 6.0 Equation</vt:lpstr>
      <vt:lpstr>Particle Accelerators: Introduction and Overview </vt:lpstr>
      <vt:lpstr>Goals of this Lecture</vt:lpstr>
      <vt:lpstr>Motivation</vt:lpstr>
      <vt:lpstr>Where We Are…</vt:lpstr>
      <vt:lpstr>Units of energy: Electron Volts</vt:lpstr>
      <vt:lpstr>Another way to look at energy…</vt:lpstr>
      <vt:lpstr>Understanding Energy</vt:lpstr>
      <vt:lpstr>Kinetic Energy</vt:lpstr>
      <vt:lpstr>State of the Art: Large Hadron Collider (LHC)</vt:lpstr>
      <vt:lpstr>Relativity and Units</vt:lpstr>
      <vt:lpstr>Some Pre-History</vt:lpstr>
      <vt:lpstr>Natural Particle Acceleration</vt:lpstr>
      <vt:lpstr>Man-made Particle Acceleration</vt:lpstr>
      <vt:lpstr>Interlude: Electrons vs. Protons</vt:lpstr>
      <vt:lpstr>Synchrotron Radiation</vt:lpstr>
      <vt:lpstr>The Cyclotron (1930’s)</vt:lpstr>
      <vt:lpstr>Round and Round We Go: the First Cyclotrons</vt:lpstr>
      <vt:lpstr>Onward and Upward!</vt:lpstr>
      <vt:lpstr>Understanding Beam Motion: Beam “rigidity”</vt:lpstr>
      <vt:lpstr>Example Beam Parameters</vt:lpstr>
      <vt:lpstr>Weak Focusing</vt:lpstr>
      <vt:lpstr>Strong Focusing</vt:lpstr>
      <vt:lpstr>Combined Function vs. Separated Function</vt:lpstr>
      <vt:lpstr>Thin Lens Approximation and Magnetic “kick”</vt:lpstr>
      <vt:lpstr>Quadrupole Magnets* as Lenses</vt:lpstr>
      <vt:lpstr>What About the Other Plane?</vt:lpstr>
      <vt:lpstr>Formalism: Coordinates and Conventions</vt:lpstr>
      <vt:lpstr>Transfer Matrices</vt:lpstr>
      <vt:lpstr>Example: Transfer Matrix of a FODO cell</vt:lpstr>
      <vt:lpstr>Periodic Systems</vt:lpstr>
      <vt:lpstr>General Solution: Betatron Motion</vt:lpstr>
      <vt:lpstr>Conceptual Understanding of β</vt:lpstr>
      <vt:lpstr>Characterizing Particle Ensembles: Emittance</vt:lpstr>
      <vt:lpstr>Emittance, Beam Size, and Adiabatic Damping</vt:lpstr>
      <vt:lpstr>Emittance and Beam Distributions</vt:lpstr>
      <vt:lpstr>Betatron Tune</vt:lpstr>
      <vt:lpstr>Tune, Stability, and the Tune Plane</vt:lpstr>
      <vt:lpstr>Longitudinal Motion</vt:lpstr>
      <vt:lpstr>Examples of Accelerating RF Structures</vt:lpstr>
      <vt:lpstr>Phase Stability</vt:lpstr>
      <vt:lpstr>Some Important Early Synchrotrons</vt:lpstr>
      <vt:lpstr>Getting the Most Energy: The Case for Colliders</vt:lpstr>
      <vt:lpstr>Luminosity</vt:lpstr>
      <vt:lpstr>Luminosity of Colliding Beams</vt:lpstr>
      <vt:lpstr>First e+e- Collider</vt:lpstr>
      <vt:lpstr>First Proton Collider: CERN Intersecting Storage Rings (ISR)</vt:lpstr>
      <vt:lpstr>SppS: First Proton-Antiproton Collider</vt:lpstr>
      <vt:lpstr>Superconductivity: Enabling Technology</vt:lpstr>
      <vt:lpstr>When is a superconductor not a superconductor?</vt:lpstr>
      <vt:lpstr>Quench Example: MRI Magnet*</vt:lpstr>
      <vt:lpstr>Milestones on the Road to a Superconducting Collider</vt:lpstr>
      <vt:lpstr>Tevatron: First Superconducting Synchrotron</vt:lpstr>
      <vt:lpstr>A Detour on the Road to Higher Energy</vt:lpstr>
      <vt:lpstr>Back the present: Large Hadron Collider</vt:lpstr>
      <vt:lpstr>LHC Layout and Numbers</vt:lpstr>
      <vt:lpstr>Partial LHC Timeline </vt:lpstr>
      <vt:lpstr>Evolution of the Accelerator Energy Frontier</vt:lpstr>
      <vt:lpstr>What next? </vt:lpstr>
      <vt:lpstr>Future Circular Collider (FCC)</vt:lpstr>
      <vt:lpstr>Other Paths to the Energy Frontier</vt:lpstr>
      <vt:lpstr>International Linear Collider (ILC)</vt:lpstr>
      <vt:lpstr>“Compact” (ha ha) Linear Collider (CLIC)?</vt:lpstr>
      <vt:lpstr>Muon colliders?</vt:lpstr>
      <vt:lpstr>Wakefield accelerators?</vt:lpstr>
      <vt:lpstr>Some other important accelerators (past):</vt:lpstr>
      <vt:lpstr> B-Factories</vt:lpstr>
      <vt:lpstr>Relativistic Heavy Ion Collider (RHIC)</vt:lpstr>
      <vt:lpstr>Continuous Electron Beam Accelerator Facility (CEBAF)</vt:lpstr>
      <vt:lpstr>Research Machines: Just the Tip of the Iceberg</vt:lpstr>
      <vt:lpstr>Example: Spallation Neutron Source  (Oak Ridge, TN)</vt:lpstr>
      <vt:lpstr>Light sources: too many to count</vt:lpstr>
      <vt:lpstr>Other uses of accelerators</vt:lpstr>
    </vt:vector>
  </TitlesOfParts>
  <Company>Fermilab Beams Division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Antiproton Stacking and Cooling</dc:title>
  <dc:creator>localadmin</dc:creator>
  <cp:lastModifiedBy>Eric Prebys</cp:lastModifiedBy>
  <cp:revision>334</cp:revision>
  <dcterms:created xsi:type="dcterms:W3CDTF">2003-06-24T14:15:57Z</dcterms:created>
  <dcterms:modified xsi:type="dcterms:W3CDTF">2016-06-12T00:15:18Z</dcterms:modified>
</cp:coreProperties>
</file>