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5" autoAdjust="0"/>
    <p:restoredTop sz="94660"/>
  </p:normalViewPr>
  <p:slideViewPr>
    <p:cSldViewPr>
      <p:cViewPr varScale="1">
        <p:scale>
          <a:sx n="82" d="100"/>
          <a:sy n="82" d="100"/>
        </p:scale>
        <p:origin x="-1664" y="-104"/>
      </p:cViewPr>
      <p:guideLst>
        <p:guide orient="horz" pos="4319"/>
        <p:guide pos="3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Relationship Id="rId3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A7D01-DBA8-8A41-8E67-589581D8C2E9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C329A-3753-3A4D-88AE-0082439E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6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5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033639" y="6557963"/>
            <a:ext cx="2840361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/>
          </a:p>
        </p:txBody>
      </p:sp>
      <p:pic>
        <p:nvPicPr>
          <p:cNvPr id="7" name="Picture 6" descr="FNAL_logo_s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767" cy="926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77" y="752368"/>
            <a:ext cx="8251825" cy="555307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CFA1-B09C-442F-85C3-919131D3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137E2-35D0-4667-9362-8260FF57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124288"/>
            <a:ext cx="8262937" cy="441325"/>
          </a:xfr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>
          <a:xfrm>
            <a:off x="5546725" y="6608613"/>
            <a:ext cx="2711229" cy="2127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57963"/>
            <a:ext cx="3859619" cy="17244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6155-0DCC-45D2-90B6-32F65F3F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22C54-04B8-4329-8E4F-B3EC0867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08" y="224393"/>
            <a:ext cx="8371114" cy="507274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61" y="862297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530" y="853420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4655-DFE5-45AD-AEB7-B6324F53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3A5A-BD10-4E42-8EDD-42C4A14A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7" y="115854"/>
            <a:ext cx="8490857" cy="46373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>
          <a:xfrm>
            <a:off x="5264458" y="6569076"/>
            <a:ext cx="299349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6C3-BB10-4165-8E74-99838CB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1096-0617-41A5-9758-D8016564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E87-2809-400F-A130-20751D1A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A0D8F-9A19-4D03-8318-653C6FC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503776" y="69022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257800" y="6569075"/>
            <a:ext cx="3000153" cy="287337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1210FB4-E372-466D-A3EB-21FD966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371959" cy="381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3" r:id="rId10"/>
    <p:sldLayoutId id="2147483767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4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4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e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4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45.emf"/><Relationship Id="rId5" Type="http://schemas.openxmlformats.org/officeDocument/2006/relationships/image" Target="../media/image50.png"/><Relationship Id="rId6" Type="http://schemas.openxmlformats.org/officeDocument/2006/relationships/oleObject" Target="../embeddings/oleObject42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47.emf"/><Relationship Id="rId10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3.e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5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20" Type="http://schemas.openxmlformats.org/officeDocument/2006/relationships/image" Target="../media/image26.emf"/><Relationship Id="rId10" Type="http://schemas.openxmlformats.org/officeDocument/2006/relationships/image" Target="../media/image21.emf"/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2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3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24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25.emf"/><Relationship Id="rId19" Type="http://schemas.openxmlformats.org/officeDocument/2006/relationships/oleObject" Target="../embeddings/oleObject2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0.emf"/><Relationship Id="rId6" Type="http://schemas.openxmlformats.org/officeDocument/2006/relationships/image" Target="../media/image33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8879" y="533400"/>
            <a:ext cx="6763389" cy="28681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Wakefields</a:t>
            </a:r>
            <a:r>
              <a:rPr lang="en-US" dirty="0" smtClean="0"/>
              <a:t> and Impedance</a:t>
            </a:r>
            <a:endParaRPr lang="en-US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FNAL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Functions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762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are looking for a function which describes the effect that particles have on the subsequent particles.  We will look for the average fields created by particles in their wake.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71600" y="1905000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43000" y="3200400"/>
            <a:ext cx="4419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929548"/>
              </p:ext>
            </p:extLst>
          </p:nvPr>
        </p:nvGraphicFramePr>
        <p:xfrm>
          <a:off x="5257800" y="3200400"/>
          <a:ext cx="242454" cy="29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Equation" r:id="rId3" imgW="114300" imgH="139700" progId="Equation.DSMT4">
                  <p:embed/>
                </p:oleObj>
              </mc:Choice>
              <mc:Fallback>
                <p:oleObj name="Equation" r:id="rId3" imgW="1143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3200400"/>
                        <a:ext cx="242454" cy="296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276146"/>
              </p:ext>
            </p:extLst>
          </p:nvPr>
        </p:nvGraphicFramePr>
        <p:xfrm>
          <a:off x="1397001" y="175260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Equation" r:id="rId5" imgW="152400" imgH="152400" progId="Equation.DSMT4">
                  <p:embed/>
                </p:oleObj>
              </mc:Choice>
              <mc:Fallback>
                <p:oleObj name="Equation" r:id="rId5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7001" y="1752600"/>
                        <a:ext cx="20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>
          <a:xfrm>
            <a:off x="1447800" y="2438400"/>
            <a:ext cx="2714887" cy="1071064"/>
          </a:xfrm>
          <a:custGeom>
            <a:avLst/>
            <a:gdLst>
              <a:gd name="connsiteX0" fmla="*/ 2705057 w 2714887"/>
              <a:gd name="connsiteY0" fmla="*/ 717986 h 1071064"/>
              <a:gd name="connsiteX1" fmla="*/ 2663821 w 2714887"/>
              <a:gd name="connsiteY1" fmla="*/ 668507 h 1071064"/>
              <a:gd name="connsiteX2" fmla="*/ 2309195 w 2714887"/>
              <a:gd name="connsiteY2" fmla="*/ 165470 h 1071064"/>
              <a:gd name="connsiteX3" fmla="*/ 2045287 w 2714887"/>
              <a:gd name="connsiteY3" fmla="*/ 313907 h 1071064"/>
              <a:gd name="connsiteX4" fmla="*/ 1649425 w 2714887"/>
              <a:gd name="connsiteY4" fmla="*/ 132484 h 1071064"/>
              <a:gd name="connsiteX5" fmla="*/ 1509224 w 2714887"/>
              <a:gd name="connsiteY5" fmla="*/ 540 h 1071064"/>
              <a:gd name="connsiteX6" fmla="*/ 964913 w 2714887"/>
              <a:gd name="connsiteY6" fmla="*/ 181963 h 1071064"/>
              <a:gd name="connsiteX7" fmla="*/ 412356 w 2714887"/>
              <a:gd name="connsiteY7" fmla="*/ 1039600 h 1071064"/>
              <a:gd name="connsiteX8" fmla="*/ 0 w 2714887"/>
              <a:gd name="connsiteY8" fmla="*/ 899409 h 1071064"/>
              <a:gd name="connsiteX9" fmla="*/ 0 w 2714887"/>
              <a:gd name="connsiteY9" fmla="*/ 899409 h 107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4887" h="1071064">
                <a:moveTo>
                  <a:pt x="2705057" y="717986"/>
                </a:moveTo>
                <a:cubicBezTo>
                  <a:pt x="2717427" y="739289"/>
                  <a:pt x="2729798" y="760593"/>
                  <a:pt x="2663821" y="668507"/>
                </a:cubicBezTo>
                <a:cubicBezTo>
                  <a:pt x="2597844" y="576421"/>
                  <a:pt x="2412284" y="224570"/>
                  <a:pt x="2309195" y="165470"/>
                </a:cubicBezTo>
                <a:cubicBezTo>
                  <a:pt x="2206106" y="106370"/>
                  <a:pt x="2155249" y="319405"/>
                  <a:pt x="2045287" y="313907"/>
                </a:cubicBezTo>
                <a:cubicBezTo>
                  <a:pt x="1935325" y="308409"/>
                  <a:pt x="1738769" y="184712"/>
                  <a:pt x="1649425" y="132484"/>
                </a:cubicBezTo>
                <a:cubicBezTo>
                  <a:pt x="1560081" y="80256"/>
                  <a:pt x="1623309" y="-7706"/>
                  <a:pt x="1509224" y="540"/>
                </a:cubicBezTo>
                <a:cubicBezTo>
                  <a:pt x="1395139" y="8786"/>
                  <a:pt x="1147724" y="8786"/>
                  <a:pt x="964913" y="181963"/>
                </a:cubicBezTo>
                <a:cubicBezTo>
                  <a:pt x="782102" y="355140"/>
                  <a:pt x="573175" y="920026"/>
                  <a:pt x="412356" y="1039600"/>
                </a:cubicBezTo>
                <a:cubicBezTo>
                  <a:pt x="251537" y="1159174"/>
                  <a:pt x="0" y="899409"/>
                  <a:pt x="0" y="899409"/>
                </a:cubicBezTo>
                <a:lnTo>
                  <a:pt x="0" y="899409"/>
                </a:ln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09800" y="2438400"/>
            <a:ext cx="2714887" cy="1071064"/>
          </a:xfrm>
          <a:custGeom>
            <a:avLst/>
            <a:gdLst>
              <a:gd name="connsiteX0" fmla="*/ 2705057 w 2714887"/>
              <a:gd name="connsiteY0" fmla="*/ 717986 h 1071064"/>
              <a:gd name="connsiteX1" fmla="*/ 2663821 w 2714887"/>
              <a:gd name="connsiteY1" fmla="*/ 668507 h 1071064"/>
              <a:gd name="connsiteX2" fmla="*/ 2309195 w 2714887"/>
              <a:gd name="connsiteY2" fmla="*/ 165470 h 1071064"/>
              <a:gd name="connsiteX3" fmla="*/ 2045287 w 2714887"/>
              <a:gd name="connsiteY3" fmla="*/ 313907 h 1071064"/>
              <a:gd name="connsiteX4" fmla="*/ 1649425 w 2714887"/>
              <a:gd name="connsiteY4" fmla="*/ 132484 h 1071064"/>
              <a:gd name="connsiteX5" fmla="*/ 1509224 w 2714887"/>
              <a:gd name="connsiteY5" fmla="*/ 540 h 1071064"/>
              <a:gd name="connsiteX6" fmla="*/ 964913 w 2714887"/>
              <a:gd name="connsiteY6" fmla="*/ 181963 h 1071064"/>
              <a:gd name="connsiteX7" fmla="*/ 412356 w 2714887"/>
              <a:gd name="connsiteY7" fmla="*/ 1039600 h 1071064"/>
              <a:gd name="connsiteX8" fmla="*/ 0 w 2714887"/>
              <a:gd name="connsiteY8" fmla="*/ 899409 h 1071064"/>
              <a:gd name="connsiteX9" fmla="*/ 0 w 2714887"/>
              <a:gd name="connsiteY9" fmla="*/ 899409 h 107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4887" h="1071064">
                <a:moveTo>
                  <a:pt x="2705057" y="717986"/>
                </a:moveTo>
                <a:cubicBezTo>
                  <a:pt x="2717427" y="739289"/>
                  <a:pt x="2729798" y="760593"/>
                  <a:pt x="2663821" y="668507"/>
                </a:cubicBezTo>
                <a:cubicBezTo>
                  <a:pt x="2597844" y="576421"/>
                  <a:pt x="2412284" y="224570"/>
                  <a:pt x="2309195" y="165470"/>
                </a:cubicBezTo>
                <a:cubicBezTo>
                  <a:pt x="2206106" y="106370"/>
                  <a:pt x="2155249" y="319405"/>
                  <a:pt x="2045287" y="313907"/>
                </a:cubicBezTo>
                <a:cubicBezTo>
                  <a:pt x="1935325" y="308409"/>
                  <a:pt x="1738769" y="184712"/>
                  <a:pt x="1649425" y="132484"/>
                </a:cubicBezTo>
                <a:cubicBezTo>
                  <a:pt x="1560081" y="80256"/>
                  <a:pt x="1623309" y="-7706"/>
                  <a:pt x="1509224" y="540"/>
                </a:cubicBezTo>
                <a:cubicBezTo>
                  <a:pt x="1395139" y="8786"/>
                  <a:pt x="1147724" y="8786"/>
                  <a:pt x="964913" y="181963"/>
                </a:cubicBezTo>
                <a:cubicBezTo>
                  <a:pt x="782102" y="355140"/>
                  <a:pt x="573175" y="920026"/>
                  <a:pt x="412356" y="1039600"/>
                </a:cubicBezTo>
                <a:cubicBezTo>
                  <a:pt x="251537" y="1159174"/>
                  <a:pt x="0" y="899409"/>
                  <a:pt x="0" y="899409"/>
                </a:cubicBezTo>
                <a:lnTo>
                  <a:pt x="0" y="899409"/>
                </a:lnTo>
              </a:path>
            </a:pathLst>
          </a:cu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124200" y="3352800"/>
            <a:ext cx="990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3276600"/>
            <a:ext cx="0" cy="2286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440769"/>
              </p:ext>
            </p:extLst>
          </p:nvPr>
        </p:nvGraphicFramePr>
        <p:xfrm>
          <a:off x="3276600" y="3429000"/>
          <a:ext cx="727075" cy="18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Equation" r:id="rId7" imgW="584200" imgH="152400" progId="Equation.DSMT4">
                  <p:embed/>
                </p:oleObj>
              </mc:Choice>
              <mc:Fallback>
                <p:oleObj name="Equation" r:id="rId7" imgW="5842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6600" y="3429000"/>
                        <a:ext cx="727075" cy="18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114800" y="37338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Trailing distance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962400" y="3657600"/>
            <a:ext cx="2286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400" y="4191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This will represent the average forces that a particle trailing the lead particle will experience a distance s behind the lead particle, due the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wakefields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it creates.  The total time derivative is thus zero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852254"/>
              </p:ext>
            </p:extLst>
          </p:nvPr>
        </p:nvGraphicFramePr>
        <p:xfrm>
          <a:off x="3124200" y="5257800"/>
          <a:ext cx="1676400" cy="1041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Equation" r:id="rId9" imgW="1308100" imgH="812800" progId="Equation.DSMT4">
                  <p:embed/>
                </p:oleObj>
              </mc:Choice>
              <mc:Fallback>
                <p:oleObj name="Equation" r:id="rId9" imgW="13081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4200" y="5257800"/>
                        <a:ext cx="1676400" cy="1041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38928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28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So, for example, the r component of                is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460610"/>
              </p:ext>
            </p:extLst>
          </p:nvPr>
        </p:nvGraphicFramePr>
        <p:xfrm>
          <a:off x="4495800" y="228600"/>
          <a:ext cx="1005609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Equation" r:id="rId3" imgW="850900" imgH="419100" progId="Equation.DSMT4">
                  <p:embed/>
                </p:oleObj>
              </mc:Choice>
              <mc:Fallback>
                <p:oleObj name="Equation" r:id="rId3" imgW="8509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228600"/>
                        <a:ext cx="1005609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598256"/>
              </p:ext>
            </p:extLst>
          </p:nvPr>
        </p:nvGraphicFramePr>
        <p:xfrm>
          <a:off x="3048000" y="838200"/>
          <a:ext cx="1981200" cy="119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5" imgW="1346200" imgH="812800" progId="Equation.DSMT4">
                  <p:embed/>
                </p:oleObj>
              </mc:Choice>
              <mc:Fallback>
                <p:oleObj name="Equation" r:id="rId5" imgW="13462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838200"/>
                        <a:ext cx="1981200" cy="1196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0" y="12954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convert to z derivative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4876800" y="1449289"/>
            <a:ext cx="457200" cy="30331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2590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 terms of forces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287797"/>
              </p:ext>
            </p:extLst>
          </p:nvPr>
        </p:nvGraphicFramePr>
        <p:xfrm>
          <a:off x="3200400" y="2819400"/>
          <a:ext cx="2209800" cy="1610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7" imgW="1498600" imgH="1092200" progId="Equation.DSMT4">
                  <p:embed/>
                </p:oleObj>
              </mc:Choice>
              <mc:Fallback>
                <p:oleObj name="Equation" r:id="rId7" imgW="14986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0400" y="2819400"/>
                        <a:ext cx="2209800" cy="1610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2286000" y="4113311"/>
            <a:ext cx="685800" cy="148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" y="45720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can likewise show (homework) that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207810"/>
              </p:ext>
            </p:extLst>
          </p:nvPr>
        </p:nvGraphicFramePr>
        <p:xfrm>
          <a:off x="2743200" y="5029200"/>
          <a:ext cx="28829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Equation" r:id="rId9" imgW="1955800" imgH="812800" progId="Equation.DSMT4">
                  <p:embed/>
                </p:oleObj>
              </mc:Choice>
              <mc:Fallback>
                <p:oleObj name="Equation" r:id="rId9" imgW="19558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3200" y="5029200"/>
                        <a:ext cx="2882900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92018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can write a general solution as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966220"/>
              </p:ext>
            </p:extLst>
          </p:nvPr>
        </p:nvGraphicFramePr>
        <p:xfrm>
          <a:off x="2514600" y="685800"/>
          <a:ext cx="326116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3" imgW="2044700" imgH="1003300" progId="Equation.DSMT4">
                  <p:embed/>
                </p:oleObj>
              </mc:Choice>
              <mc:Fallback>
                <p:oleObj name="Equation" r:id="rId3" imgW="20447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685800"/>
                        <a:ext cx="3261167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25908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Verify for the r direction.  We want</a:t>
            </a: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endParaRPr lang="en-US" sz="1800" dirty="0" smtClean="0">
              <a:solidFill>
                <a:srgbClr val="C00000"/>
              </a:solidFill>
              <a:latin typeface="+mn-lt"/>
            </a:endParaRP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Check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083547"/>
              </p:ext>
            </p:extLst>
          </p:nvPr>
        </p:nvGraphicFramePr>
        <p:xfrm>
          <a:off x="2895600" y="3048000"/>
          <a:ext cx="184354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5" imgW="952500" imgH="393700" progId="Equation.DSMT4">
                  <p:embed/>
                </p:oleObj>
              </mc:Choice>
              <mc:Fallback>
                <p:oleObj name="Equation" r:id="rId5" imgW="952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3048000"/>
                        <a:ext cx="184354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60586"/>
              </p:ext>
            </p:extLst>
          </p:nvPr>
        </p:nvGraphicFramePr>
        <p:xfrm>
          <a:off x="2667000" y="4191000"/>
          <a:ext cx="3351212" cy="13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7" imgW="2006600" imgH="800100" progId="Equation.DSMT4">
                  <p:embed/>
                </p:oleObj>
              </mc:Choice>
              <mc:Fallback>
                <p:oleObj name="Equation" r:id="rId7" imgW="20066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7000" y="4191000"/>
                        <a:ext cx="3351212" cy="13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19800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961699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W(s) and W’(s) are called the wake functions. Often, W(s) is referred to as the “transverse wake function” and W’(s) as the “longitudinal wake function”.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259451"/>
              </p:ext>
            </p:extLst>
          </p:nvPr>
        </p:nvGraphicFramePr>
        <p:xfrm>
          <a:off x="2286000" y="1066800"/>
          <a:ext cx="46257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Equation" r:id="rId3" imgW="3276600" imgH="431800" progId="Equation.DSMT4">
                  <p:embed/>
                </p:oleObj>
              </mc:Choice>
              <mc:Fallback>
                <p:oleObj name="Equation" r:id="rId3" imgW="3276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1066800"/>
                        <a:ext cx="46257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905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Assume a harmonic component of the beam structure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7972" r="6451" b="85806"/>
          <a:stretch/>
        </p:blipFill>
        <p:spPr>
          <a:xfrm>
            <a:off x="2133600" y="2362200"/>
            <a:ext cx="2677897" cy="128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7972" r="6451" b="85806"/>
          <a:stretch/>
        </p:blipFill>
        <p:spPr>
          <a:xfrm flipV="1">
            <a:off x="2133600" y="2590800"/>
            <a:ext cx="2677897" cy="10035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124200" y="2743200"/>
            <a:ext cx="0" cy="2286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2743200"/>
            <a:ext cx="0" cy="2286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2895600"/>
            <a:ext cx="7620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799216"/>
              </p:ext>
            </p:extLst>
          </p:nvPr>
        </p:nvGraphicFramePr>
        <p:xfrm>
          <a:off x="3581400" y="2895600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Equation" r:id="rId6" imgW="787400" imgH="393700" progId="Equation.DSMT4">
                  <p:embed/>
                </p:oleObj>
              </mc:Choice>
              <mc:Fallback>
                <p:oleObj name="Equation" r:id="rId6" imgW="787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2895600"/>
                        <a:ext cx="787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5105400" y="2514600"/>
            <a:ext cx="4572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3505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Propagating form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495812"/>
              </p:ext>
            </p:extLst>
          </p:nvPr>
        </p:nvGraphicFramePr>
        <p:xfrm>
          <a:off x="2514600" y="3657600"/>
          <a:ext cx="314425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Equation" r:id="rId8" imgW="1422400" imgH="241300" progId="Equation.DSMT4">
                  <p:embed/>
                </p:oleObj>
              </mc:Choice>
              <mc:Fallback>
                <p:oleObj name="Equation" r:id="rId8" imgW="142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4600" y="3657600"/>
                        <a:ext cx="314425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066291"/>
              </p:ext>
            </p:extLst>
          </p:nvPr>
        </p:nvGraphicFramePr>
        <p:xfrm>
          <a:off x="5486400" y="4114800"/>
          <a:ext cx="228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Equation" r:id="rId10" imgW="2286000" imgH="609600" progId="Equation.DSMT4">
                  <p:embed/>
                </p:oleObj>
              </mc:Choice>
              <mc:Fallback>
                <p:oleObj name="Equation" r:id="rId10" imgW="22860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86400" y="4114800"/>
                        <a:ext cx="2286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 flipV="1">
            <a:off x="5410200" y="3962400"/>
            <a:ext cx="762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600" y="4953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Consider the 0 mode in the longitudinal direction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469838"/>
              </p:ext>
            </p:extLst>
          </p:nvPr>
        </p:nvGraphicFramePr>
        <p:xfrm>
          <a:off x="2765425" y="5562600"/>
          <a:ext cx="3032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Equation" r:id="rId12" imgW="1371600" imgH="228600" progId="Equation.DSMT4">
                  <p:embed/>
                </p:oleObj>
              </mc:Choice>
              <mc:Fallback>
                <p:oleObj name="Equation" r:id="rId12" imgW="1371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65425" y="5562600"/>
                        <a:ext cx="30321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93017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 we can write the field induced by the charges in front of it as</a:t>
            </a:r>
          </a:p>
        </p:txBody>
      </p:sp>
      <p:sp>
        <p:nvSpPr>
          <p:cNvPr id="6" name="Oval 5"/>
          <p:cNvSpPr/>
          <p:nvPr/>
        </p:nvSpPr>
        <p:spPr>
          <a:xfrm>
            <a:off x="1905000" y="12954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0" y="1219200"/>
            <a:ext cx="0" cy="3048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62600" y="1219200"/>
            <a:ext cx="0" cy="3048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6"/>
          </p:cNvCxnSpPr>
          <p:nvPr/>
        </p:nvCxnSpPr>
        <p:spPr>
          <a:xfrm flipH="1">
            <a:off x="2057400" y="1371600"/>
            <a:ext cx="350520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54096"/>
              </p:ext>
            </p:extLst>
          </p:nvPr>
        </p:nvGraphicFramePr>
        <p:xfrm>
          <a:off x="3581400" y="990600"/>
          <a:ext cx="25146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Equation" r:id="rId3" imgW="114300" imgH="127000" progId="Equation.DSMT4">
                  <p:embed/>
                </p:oleObj>
              </mc:Choice>
              <mc:Fallback>
                <p:oleObj name="Equation" r:id="rId3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990600"/>
                        <a:ext cx="25146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8061"/>
              </p:ext>
            </p:extLst>
          </p:nvPr>
        </p:nvGraphicFramePr>
        <p:xfrm>
          <a:off x="1524000" y="1600200"/>
          <a:ext cx="80433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Equation" r:id="rId5" imgW="482600" imgH="228600" progId="Equation.DSMT4">
                  <p:embed/>
                </p:oleObj>
              </mc:Choice>
              <mc:Fallback>
                <p:oleObj name="Equation" r:id="rId5" imgW="482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1600200"/>
                        <a:ext cx="80433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795179"/>
              </p:ext>
            </p:extLst>
          </p:nvPr>
        </p:nvGraphicFramePr>
        <p:xfrm>
          <a:off x="5334000" y="1600200"/>
          <a:ext cx="33813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Equation" r:id="rId7" imgW="203200" imgH="203200" progId="Equation.DSMT4">
                  <p:embed/>
                </p:oleObj>
              </mc:Choice>
              <mc:Fallback>
                <p:oleObj name="Equation" r:id="rId7" imgW="203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0" y="1600200"/>
                        <a:ext cx="338137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838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test point</a:t>
            </a:r>
          </a:p>
        </p:txBody>
      </p:sp>
      <p:cxnSp>
        <p:nvCxnSpPr>
          <p:cNvPr id="20" name="Straight Arrow Connector 19"/>
          <p:cNvCxnSpPr>
            <a:endCxn id="6" idx="1"/>
          </p:cNvCxnSpPr>
          <p:nvPr/>
        </p:nvCxnSpPr>
        <p:spPr>
          <a:xfrm>
            <a:off x="1676400" y="1143000"/>
            <a:ext cx="250918" cy="17471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911478"/>
              </p:ext>
            </p:extLst>
          </p:nvPr>
        </p:nvGraphicFramePr>
        <p:xfrm>
          <a:off x="1447800" y="1905000"/>
          <a:ext cx="610807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Equation" r:id="rId9" imgW="3822700" imgH="2717800" progId="Equation.DSMT4">
                  <p:embed/>
                </p:oleObj>
              </mc:Choice>
              <mc:Fallback>
                <p:oleObj name="Equation" r:id="rId9" imgW="3822700" imgH="271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7800" y="1905000"/>
                        <a:ext cx="6108073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29200" y="56388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appears to be a Fourier Transform</a:t>
            </a: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4724400" y="5808077"/>
            <a:ext cx="304800" cy="1355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410514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Recalling our discussion of the negative mass instability, we define an impedance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961893"/>
              </p:ext>
            </p:extLst>
          </p:nvPr>
        </p:nvGraphicFramePr>
        <p:xfrm>
          <a:off x="2806700" y="825500"/>
          <a:ext cx="259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3" imgW="1295400" imgH="241300" progId="Equation.DSMT4">
                  <p:embed/>
                </p:oleObj>
              </mc:Choice>
              <mc:Fallback>
                <p:oleObj name="Equation" r:id="rId3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6700" y="825500"/>
                        <a:ext cx="25908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295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can identify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407912"/>
              </p:ext>
            </p:extLst>
          </p:nvPr>
        </p:nvGraphicFramePr>
        <p:xfrm>
          <a:off x="2500754" y="1981200"/>
          <a:ext cx="359343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5" imgW="1625600" imgH="723900" progId="Equation.DSMT4">
                  <p:embed/>
                </p:oleObj>
              </mc:Choice>
              <mc:Fallback>
                <p:oleObj name="Equation" r:id="rId5" imgW="16256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0754" y="1981200"/>
                        <a:ext cx="3593432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81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Generalize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87556"/>
              </p:ext>
            </p:extLst>
          </p:nvPr>
        </p:nvGraphicFramePr>
        <p:xfrm>
          <a:off x="2438399" y="3886200"/>
          <a:ext cx="4768769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7" imgW="2616200" imgH="1003300" progId="Equation.DSMT4">
                  <p:embed/>
                </p:oleObj>
              </mc:Choice>
              <mc:Fallback>
                <p:oleObj name="Equation" r:id="rId7" imgW="26162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8399" y="3886200"/>
                        <a:ext cx="4768769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0" y="5791200"/>
            <a:ext cx="403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convention, because transverse fields tend to be out of phase</a:t>
            </a:r>
          </a:p>
        </p:txBody>
      </p:sp>
      <p:sp>
        <p:nvSpPr>
          <p:cNvPr id="12" name="Freeform 11"/>
          <p:cNvSpPr/>
          <p:nvPr/>
        </p:nvSpPr>
        <p:spPr>
          <a:xfrm>
            <a:off x="3241524" y="5660571"/>
            <a:ext cx="492276" cy="399143"/>
          </a:xfrm>
          <a:custGeom>
            <a:avLst/>
            <a:gdLst>
              <a:gd name="connsiteX0" fmla="*/ 374952 w 374952"/>
              <a:gd name="connsiteY0" fmla="*/ 399143 h 399143"/>
              <a:gd name="connsiteX1" fmla="*/ 120952 w 374952"/>
              <a:gd name="connsiteY1" fmla="*/ 326572 h 399143"/>
              <a:gd name="connsiteX2" fmla="*/ 0 w 374952"/>
              <a:gd name="connsiteY2" fmla="*/ 0 h 39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952" h="399143">
                <a:moveTo>
                  <a:pt x="374952" y="399143"/>
                </a:moveTo>
                <a:cubicBezTo>
                  <a:pt x="279198" y="396119"/>
                  <a:pt x="183444" y="393096"/>
                  <a:pt x="120952" y="326572"/>
                </a:cubicBezTo>
                <a:cubicBezTo>
                  <a:pt x="58460" y="260048"/>
                  <a:pt x="29230" y="130024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3886200"/>
            <a:ext cx="5181600" cy="2514600"/>
          </a:xfrm>
          <a:prstGeom prst="rect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5398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Calculating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wakefields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and impedances can be very difficult, even in simple geometries; however, we’ll see that if we know they exist, we can say something about their effects, and also about how to </a:t>
            </a:r>
            <a:r>
              <a:rPr lang="en-US" sz="1800" smtClean="0">
                <a:solidFill>
                  <a:srgbClr val="C00000"/>
                </a:solidFill>
                <a:latin typeface="+mn-lt"/>
              </a:rPr>
              <a:t>measure them.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132730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Consider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effect that one particle can have on subsequent particles through the interaction with the environment (beam pipe, RF cavities,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etc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fields of a single particle moving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relativistically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are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3048000"/>
            <a:ext cx="1752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828800" y="2514600"/>
            <a:ext cx="7620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05000" y="2514600"/>
            <a:ext cx="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05000" y="2514600"/>
            <a:ext cx="7620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828800" y="3048000"/>
            <a:ext cx="7620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05000" y="3048000"/>
            <a:ext cx="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05000" y="3048000"/>
            <a:ext cx="7620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818777" y="2272122"/>
            <a:ext cx="152400" cy="152400"/>
            <a:chOff x="2019684" y="2438400"/>
            <a:chExt cx="152400" cy="152400"/>
          </a:xfrm>
        </p:grpSpPr>
        <p:sp>
          <p:nvSpPr>
            <p:cNvPr id="29" name="Oval 28"/>
            <p:cNvSpPr/>
            <p:nvPr/>
          </p:nvSpPr>
          <p:spPr>
            <a:xfrm>
              <a:off x="2019684" y="2438400"/>
              <a:ext cx="152400" cy="152400"/>
            </a:xfrm>
            <a:prstGeom prst="ellips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71868" y="2489988"/>
              <a:ext cx="47868" cy="4761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30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27263" y="3601889"/>
            <a:ext cx="152400" cy="152400"/>
            <a:chOff x="2018147" y="3373289"/>
            <a:chExt cx="152400" cy="152400"/>
          </a:xfrm>
        </p:grpSpPr>
        <p:sp>
          <p:nvSpPr>
            <p:cNvPr id="32" name="Oval 31"/>
            <p:cNvSpPr/>
            <p:nvPr/>
          </p:nvSpPr>
          <p:spPr>
            <a:xfrm>
              <a:off x="2018147" y="3373289"/>
              <a:ext cx="152400" cy="152400"/>
            </a:xfrm>
            <a:prstGeom prst="ellips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2" idx="1"/>
              <a:endCxn id="32" idx="5"/>
            </p:cNvCxnSpPr>
            <p:nvPr/>
          </p:nvCxnSpPr>
          <p:spPr>
            <a:xfrm>
              <a:off x="2040465" y="3395607"/>
              <a:ext cx="107764" cy="10776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3"/>
              <a:endCxn id="32" idx="7"/>
            </p:cNvCxnSpPr>
            <p:nvPr/>
          </p:nvCxnSpPr>
          <p:spPr>
            <a:xfrm flipV="1">
              <a:off x="2040465" y="3395607"/>
              <a:ext cx="107764" cy="10776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88945"/>
              </p:ext>
            </p:extLst>
          </p:nvPr>
        </p:nvGraphicFramePr>
        <p:xfrm>
          <a:off x="2209800" y="22098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3" imgW="152400" imgH="152400" progId="Equation.DSMT4">
                  <p:embed/>
                </p:oleObj>
              </mc:Choice>
              <mc:Fallback>
                <p:oleObj name="Equation" r:id="rId3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22098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>
            <a:stCxn id="35" idx="1"/>
          </p:cNvCxnSpPr>
          <p:nvPr/>
        </p:nvCxnSpPr>
        <p:spPr>
          <a:xfrm flipH="1" flipV="1">
            <a:off x="1981200" y="2320742"/>
            <a:ext cx="228600" cy="335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828800" y="29718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927520"/>
              </p:ext>
            </p:extLst>
          </p:nvPr>
        </p:nvGraphicFramePr>
        <p:xfrm>
          <a:off x="1600200" y="26670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5" imgW="152400" imgH="152400" progId="Equation.DSMT4">
                  <p:embed/>
                </p:oleObj>
              </mc:Choice>
              <mc:Fallback>
                <p:oleObj name="Equation" r:id="rId5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26670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flipH="1">
            <a:off x="1981200" y="3352800"/>
            <a:ext cx="1524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676400" y="3352800"/>
            <a:ext cx="1524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995490"/>
              </p:ext>
            </p:extLst>
          </p:nvPr>
        </p:nvGraphicFramePr>
        <p:xfrm>
          <a:off x="2133600" y="3124200"/>
          <a:ext cx="3365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7" imgW="279400" imgH="419100" progId="Equation.DSMT4">
                  <p:embed/>
                </p:oleObj>
              </mc:Choice>
              <mc:Fallback>
                <p:oleObj name="Equation" r:id="rId7" imgW="2794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3124200"/>
                        <a:ext cx="3365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2363"/>
              </p:ext>
            </p:extLst>
          </p:nvPr>
        </p:nvGraphicFramePr>
        <p:xfrm>
          <a:off x="4191000" y="2438399"/>
          <a:ext cx="1676400" cy="114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9" imgW="1282700" imgH="876300" progId="Equation.DSMT4">
                  <p:embed/>
                </p:oleObj>
              </mc:Choice>
              <mc:Fallback>
                <p:oleObj name="Equation" r:id="rId9" imgW="12827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1000" y="2438399"/>
                        <a:ext cx="1676400" cy="114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ight Arrow 46"/>
          <p:cNvSpPr/>
          <p:nvPr/>
        </p:nvSpPr>
        <p:spPr>
          <a:xfrm>
            <a:off x="3581400" y="2819400"/>
            <a:ext cx="381000" cy="381000"/>
          </a:xfrm>
          <a:prstGeom prst="rightArrow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33400" y="4114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the particle is propagating through a beam pipe, we can express the charge and current densities as (homework)</a:t>
            </a: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495466"/>
              </p:ext>
            </p:extLst>
          </p:nvPr>
        </p:nvGraphicFramePr>
        <p:xfrm>
          <a:off x="3041650" y="5002213"/>
          <a:ext cx="18415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11" imgW="1409700" imgH="800100" progId="Equation.DSMT4">
                  <p:embed/>
                </p:oleObj>
              </mc:Choice>
              <mc:Fallback>
                <p:oleObj name="Equation" r:id="rId11" imgW="14097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1650" y="5002213"/>
                        <a:ext cx="1841500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78666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286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By symmetry, we expect only</a:t>
            </a: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endParaRPr lang="en-US" sz="1800" dirty="0" smtClean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components.  We also expect the solution to propagate along the beam pipe with the particle, so we transform to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75773"/>
              </p:ext>
            </p:extLst>
          </p:nvPr>
        </p:nvGraphicFramePr>
        <p:xfrm>
          <a:off x="2901950" y="1828800"/>
          <a:ext cx="26701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3" imgW="1854200" imgH="952500" progId="Equation.DSMT4">
                  <p:embed/>
                </p:oleObj>
              </mc:Choice>
              <mc:Fallback>
                <p:oleObj name="Equation" r:id="rId3" imgW="18542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1950" y="1828800"/>
                        <a:ext cx="267017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40153"/>
              </p:ext>
            </p:extLst>
          </p:nvPr>
        </p:nvGraphicFramePr>
        <p:xfrm>
          <a:off x="3352800" y="685800"/>
          <a:ext cx="1295400" cy="305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5" imgW="914400" imgH="215900" progId="Equation.DSMT4">
                  <p:embed/>
                </p:oleObj>
              </mc:Choice>
              <mc:Fallback>
                <p:oleObj name="Equation" r:id="rId5" imgW="9144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685800"/>
                        <a:ext cx="1295400" cy="305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3733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Recalling the appropriate Maxwell’s equations, we have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507383"/>
              </p:ext>
            </p:extLst>
          </p:nvPr>
        </p:nvGraphicFramePr>
        <p:xfrm>
          <a:off x="3200400" y="4267200"/>
          <a:ext cx="2133600" cy="1780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Equation" r:id="rId7" imgW="1536700" imgH="1282700" progId="Equation.DSMT4">
                  <p:embed/>
                </p:oleObj>
              </mc:Choice>
              <mc:Fallback>
                <p:oleObj name="Equation" r:id="rId7" imgW="1536700" imgH="128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0400" y="4267200"/>
                        <a:ext cx="2133600" cy="1780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386807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any component of the field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our transformation imply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40740"/>
              </p:ext>
            </p:extLst>
          </p:nvPr>
        </p:nvGraphicFramePr>
        <p:xfrm>
          <a:off x="3048000" y="762000"/>
          <a:ext cx="2514600" cy="189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3" imgW="1714500" imgH="1295400" progId="Equation.DSMT4">
                  <p:embed/>
                </p:oleObj>
              </mc:Choice>
              <mc:Fallback>
                <p:oleObj name="Equation" r:id="rId3" imgW="1714500" imgH="129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762000"/>
                        <a:ext cx="2514600" cy="1899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667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Move the integral completely outside, and this becomes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455347"/>
              </p:ext>
            </p:extLst>
          </p:nvPr>
        </p:nvGraphicFramePr>
        <p:xfrm>
          <a:off x="2667000" y="3200400"/>
          <a:ext cx="2895600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5" imgW="2171700" imgH="2425700" progId="Equation.DSMT4">
                  <p:embed/>
                </p:oleObj>
              </mc:Choice>
              <mc:Fallback>
                <p:oleObj name="Equation" r:id="rId5" imgW="2171700" imgH="242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3200400"/>
                        <a:ext cx="2895600" cy="323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057400" y="4114800"/>
            <a:ext cx="3810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5562600"/>
            <a:ext cx="3810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45550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Combining the second and the third gives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535776"/>
              </p:ext>
            </p:extLst>
          </p:nvPr>
        </p:nvGraphicFramePr>
        <p:xfrm>
          <a:off x="3505199" y="685800"/>
          <a:ext cx="1673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Equation" r:id="rId3" imgW="1231900" imgH="673100" progId="Equation.DSMT4">
                  <p:embed/>
                </p:oleObj>
              </mc:Choice>
              <mc:Fallback>
                <p:oleObj name="Equation" r:id="rId3" imgW="12319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199" y="685800"/>
                        <a:ext cx="16735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828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Plug this into the first equation, we have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56252"/>
              </p:ext>
            </p:extLst>
          </p:nvPr>
        </p:nvGraphicFramePr>
        <p:xfrm>
          <a:off x="2971800" y="2438400"/>
          <a:ext cx="287834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5" imgW="1701800" imgH="495300" progId="Equation.DSMT4">
                  <p:embed/>
                </p:oleObj>
              </mc:Choice>
              <mc:Fallback>
                <p:oleObj name="Equation" r:id="rId5" imgW="17018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2438400"/>
                        <a:ext cx="287834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429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Multiply through by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r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and integrate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749606"/>
              </p:ext>
            </p:extLst>
          </p:nvPr>
        </p:nvGraphicFramePr>
        <p:xfrm>
          <a:off x="2667000" y="4191000"/>
          <a:ext cx="3157538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7" imgW="1866900" imgH="876300" progId="Equation.DSMT4">
                  <p:embed/>
                </p:oleObj>
              </mc:Choice>
              <mc:Fallback>
                <p:oleObj name="Equation" r:id="rId7" imgW="18669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7000" y="4191000"/>
                        <a:ext cx="3157538" cy="148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971800" y="5334000"/>
            <a:ext cx="6858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023403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To solve for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A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we look at the wall boundary, where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47732"/>
              </p:ext>
            </p:extLst>
          </p:nvPr>
        </p:nvGraphicFramePr>
        <p:xfrm>
          <a:off x="3505200" y="762000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3" imgW="495300" imgH="228600" progId="Equation.DSMT4">
                  <p:embed/>
                </p:oleObj>
              </mc:Choice>
              <mc:Fallback>
                <p:oleObj name="Equation" r:id="rId3" imgW="495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762000"/>
                        <a:ext cx="990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1295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Now our equations become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04701"/>
              </p:ext>
            </p:extLst>
          </p:nvPr>
        </p:nvGraphicFramePr>
        <p:xfrm>
          <a:off x="2514600" y="1905000"/>
          <a:ext cx="3276600" cy="425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5" imgW="2222500" imgH="2882900" progId="Equation.DSMT4">
                  <p:embed/>
                </p:oleObj>
              </mc:Choice>
              <mc:Fallback>
                <p:oleObj name="Equation" r:id="rId5" imgW="2222500" imgH="288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1905000"/>
                        <a:ext cx="3276600" cy="4250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3581400" y="3962400"/>
            <a:ext cx="304800" cy="381000"/>
          </a:xfrm>
          <a:prstGeom prst="ellips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013222" y="2993481"/>
            <a:ext cx="2312251" cy="1096786"/>
          </a:xfrm>
          <a:custGeom>
            <a:avLst/>
            <a:gdLst>
              <a:gd name="connsiteX0" fmla="*/ 566030 w 2312251"/>
              <a:gd name="connsiteY0" fmla="*/ 1096786 h 1096786"/>
              <a:gd name="connsiteX1" fmla="*/ 95944 w 2312251"/>
              <a:gd name="connsiteY1" fmla="*/ 940102 h 1096786"/>
              <a:gd name="connsiteX2" fmla="*/ 46461 w 2312251"/>
              <a:gd name="connsiteY2" fmla="*/ 470051 h 1096786"/>
              <a:gd name="connsiteX3" fmla="*/ 632007 w 2312251"/>
              <a:gd name="connsiteY3" fmla="*/ 296875 h 1096786"/>
              <a:gd name="connsiteX4" fmla="*/ 2273185 w 2312251"/>
              <a:gd name="connsiteY4" fmla="*/ 189670 h 1096786"/>
              <a:gd name="connsiteX5" fmla="*/ 1836088 w 2312251"/>
              <a:gd name="connsiteY5" fmla="*/ 0 h 10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2251" h="1096786">
                <a:moveTo>
                  <a:pt x="566030" y="1096786"/>
                </a:moveTo>
                <a:cubicBezTo>
                  <a:pt x="374284" y="1070672"/>
                  <a:pt x="182539" y="1044558"/>
                  <a:pt x="95944" y="940102"/>
                </a:cubicBezTo>
                <a:cubicBezTo>
                  <a:pt x="9349" y="835646"/>
                  <a:pt x="-42883" y="577255"/>
                  <a:pt x="46461" y="470051"/>
                </a:cubicBezTo>
                <a:cubicBezTo>
                  <a:pt x="135805" y="362846"/>
                  <a:pt x="260886" y="343605"/>
                  <a:pt x="632007" y="296875"/>
                </a:cubicBezTo>
                <a:cubicBezTo>
                  <a:pt x="1003128" y="250145"/>
                  <a:pt x="2072505" y="239149"/>
                  <a:pt x="2273185" y="189670"/>
                </a:cubicBezTo>
                <a:cubicBezTo>
                  <a:pt x="2473865" y="140191"/>
                  <a:pt x="1836088" y="0"/>
                  <a:pt x="1836088" y="0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321656" y="2806864"/>
            <a:ext cx="4143099" cy="2289476"/>
          </a:xfrm>
          <a:custGeom>
            <a:avLst/>
            <a:gdLst>
              <a:gd name="connsiteX0" fmla="*/ 2544148 w 4143099"/>
              <a:gd name="connsiteY0" fmla="*/ 120645 h 2289476"/>
              <a:gd name="connsiteX1" fmla="*/ 3723487 w 4143099"/>
              <a:gd name="connsiteY1" fmla="*/ 128892 h 2289476"/>
              <a:gd name="connsiteX2" fmla="*/ 3954406 w 4143099"/>
              <a:gd name="connsiteY2" fmla="*/ 1440086 h 2289476"/>
              <a:gd name="connsiteX3" fmla="*/ 1084407 w 4143099"/>
              <a:gd name="connsiteY3" fmla="*/ 1951370 h 2289476"/>
              <a:gd name="connsiteX4" fmla="*/ 12280 w 4143099"/>
              <a:gd name="connsiteY4" fmla="*/ 1984356 h 2289476"/>
              <a:gd name="connsiteX5" fmla="*/ 474119 w 4143099"/>
              <a:gd name="connsiteY5" fmla="*/ 2289476 h 228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3099" h="2289476">
                <a:moveTo>
                  <a:pt x="2544148" y="120645"/>
                </a:moveTo>
                <a:cubicBezTo>
                  <a:pt x="3016296" y="14815"/>
                  <a:pt x="3488444" y="-91015"/>
                  <a:pt x="3723487" y="128892"/>
                </a:cubicBezTo>
                <a:cubicBezTo>
                  <a:pt x="3958530" y="348799"/>
                  <a:pt x="4394253" y="1136340"/>
                  <a:pt x="3954406" y="1440086"/>
                </a:cubicBezTo>
                <a:cubicBezTo>
                  <a:pt x="3514559" y="1743832"/>
                  <a:pt x="1741428" y="1860658"/>
                  <a:pt x="1084407" y="1951370"/>
                </a:cubicBezTo>
                <a:cubicBezTo>
                  <a:pt x="427386" y="2042082"/>
                  <a:pt x="113995" y="1928005"/>
                  <a:pt x="12280" y="1984356"/>
                </a:cubicBezTo>
                <a:cubicBezTo>
                  <a:pt x="-89435" y="2040707"/>
                  <a:pt x="474119" y="2289476"/>
                  <a:pt x="474119" y="2289476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43200" y="5791200"/>
            <a:ext cx="5334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6908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Plug this back into the first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999305"/>
              </p:ext>
            </p:extLst>
          </p:nvPr>
        </p:nvGraphicFramePr>
        <p:xfrm>
          <a:off x="2971800" y="990600"/>
          <a:ext cx="2438400" cy="1305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" name="Equation" r:id="rId3" imgW="1803400" imgH="965200" progId="Equation.DSMT4">
                  <p:embed/>
                </p:oleObj>
              </mc:Choice>
              <mc:Fallback>
                <p:oleObj name="Equation" r:id="rId3" imgW="1803400" imgH="96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990600"/>
                        <a:ext cx="2438400" cy="1305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224541"/>
              </p:ext>
            </p:extLst>
          </p:nvPr>
        </p:nvGraphicFramePr>
        <p:xfrm>
          <a:off x="1981200" y="1044574"/>
          <a:ext cx="533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" name="Equation" r:id="rId5" imgW="609600" imgH="431800" progId="Equation.DSMT4">
                  <p:embed/>
                </p:oleObj>
              </mc:Choice>
              <mc:Fallback>
                <p:oleObj name="Equation" r:id="rId5" imgW="609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1044574"/>
                        <a:ext cx="53340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1066800"/>
            <a:ext cx="685800" cy="381000"/>
          </a:xfrm>
          <a:prstGeom prst="rect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67000" y="1371600"/>
            <a:ext cx="304800" cy="76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2743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Evaluate at the wall of the beam pipe of radius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7800" y="3352800"/>
            <a:ext cx="2286000" cy="3048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lin ang="16200000" scaled="0"/>
            <a:tileRect/>
          </a:gradFill>
          <a:ln w="12700"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47800" y="4343400"/>
            <a:ext cx="2438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3657600"/>
            <a:ext cx="2286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3000" y="4343400"/>
            <a:ext cx="2286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219200" y="3657600"/>
            <a:ext cx="0" cy="6858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542321"/>
              </p:ext>
            </p:extLst>
          </p:nvPr>
        </p:nvGraphicFramePr>
        <p:xfrm>
          <a:off x="914400" y="388620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" name="Equation" r:id="rId7" imgW="127000" imgH="165100" progId="Equation.DSMT4">
                  <p:embed/>
                </p:oleObj>
              </mc:Choice>
              <mc:Fallback>
                <p:oleObj name="Equation" r:id="rId7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3886200"/>
                        <a:ext cx="1270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585200"/>
              </p:ext>
            </p:extLst>
          </p:nvPr>
        </p:nvGraphicFramePr>
        <p:xfrm>
          <a:off x="5638800" y="5105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8800" y="5105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58093"/>
              </p:ext>
            </p:extLst>
          </p:nvPr>
        </p:nvGraphicFramePr>
        <p:xfrm>
          <a:off x="4495800" y="3276600"/>
          <a:ext cx="2209800" cy="77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" name="Equation" r:id="rId11" imgW="1739900" imgH="609600" progId="Equation.DSMT4">
                  <p:embed/>
                </p:oleObj>
              </mc:Choice>
              <mc:Fallback>
                <p:oleObj name="Equation" r:id="rId11" imgW="17399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5800" y="3276600"/>
                        <a:ext cx="2209800" cy="774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05600" y="342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assume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337300" y="3657600"/>
            <a:ext cx="292100" cy="76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95800" y="40386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Assume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im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{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λ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}&gt;&gt;1/r, so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394649"/>
              </p:ext>
            </p:extLst>
          </p:nvPr>
        </p:nvGraphicFramePr>
        <p:xfrm>
          <a:off x="6629400" y="4038600"/>
          <a:ext cx="113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" name="Equation" r:id="rId13" imgW="1130300" imgH="419100" progId="Equation.DSMT4">
                  <p:embed/>
                </p:oleObj>
              </mc:Choice>
              <mc:Fallback>
                <p:oleObj name="Equation" r:id="rId13" imgW="11303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29400" y="4038600"/>
                        <a:ext cx="1130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85800" y="4724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For r&gt;b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85012"/>
              </p:ext>
            </p:extLst>
          </p:nvPr>
        </p:nvGraphicFramePr>
        <p:xfrm>
          <a:off x="1897063" y="4572000"/>
          <a:ext cx="397351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1" name="Equation" r:id="rId15" imgW="2730500" imgH="457200" progId="Equation.DSMT4">
                  <p:embed/>
                </p:oleObj>
              </mc:Choice>
              <mc:Fallback>
                <p:oleObj name="Equation" r:id="rId15" imgW="27305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97063" y="4572000"/>
                        <a:ext cx="3973512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85800" y="53340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To keep solution finite, 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655803"/>
              </p:ext>
            </p:extLst>
          </p:nvPr>
        </p:nvGraphicFramePr>
        <p:xfrm>
          <a:off x="2819400" y="5410200"/>
          <a:ext cx="1485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" name="Equation" r:id="rId17" imgW="1485900" imgH="711200" progId="Equation.DSMT4">
                  <p:embed/>
                </p:oleObj>
              </mc:Choice>
              <mc:Fallback>
                <p:oleObj name="Equation" r:id="rId17" imgW="14859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19400" y="5410200"/>
                        <a:ext cx="14859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2362200" y="5867400"/>
            <a:ext cx="3810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4400" y="5715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try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05400" y="5791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Skin depth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44039"/>
              </p:ext>
            </p:extLst>
          </p:nvPr>
        </p:nvGraphicFramePr>
        <p:xfrm>
          <a:off x="6477000" y="5715000"/>
          <a:ext cx="698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3" name="Equation" r:id="rId19" imgW="698500" imgH="431800" progId="Equation.DSMT4">
                  <p:embed/>
                </p:oleObj>
              </mc:Choice>
              <mc:Fallback>
                <p:oleObj name="Equation" r:id="rId19" imgW="698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77000" y="5715000"/>
                        <a:ext cx="698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819083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To find </a:t>
            </a:r>
            <a:r>
              <a:rPr lang="en-US" sz="1800" i="1" dirty="0" err="1" smtClean="0">
                <a:solidFill>
                  <a:srgbClr val="C00000"/>
                </a:solidFill>
                <a:latin typeface="+mn-lt"/>
              </a:rPr>
              <a:t>B</a:t>
            </a:r>
            <a:r>
              <a:rPr lang="en-US" sz="1800" i="1" baseline="-25000" dirty="0" err="1" smtClean="0">
                <a:solidFill>
                  <a:srgbClr val="C00000"/>
                </a:solidFill>
                <a:latin typeface="+mn-lt"/>
              </a:rPr>
              <a:t>θ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use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082471"/>
              </p:ext>
            </p:extLst>
          </p:nvPr>
        </p:nvGraphicFramePr>
        <p:xfrm>
          <a:off x="2590800" y="304800"/>
          <a:ext cx="24130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3" imgW="1981200" imgH="1447800" progId="Equation.DSMT4">
                  <p:embed/>
                </p:oleObj>
              </mc:Choice>
              <mc:Fallback>
                <p:oleObj name="Equation" r:id="rId3" imgW="1981200" imgH="144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304800"/>
                        <a:ext cx="2413000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2209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Integrate and rearrange some terms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81200" y="1143000"/>
            <a:ext cx="4572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342421"/>
              </p:ext>
            </p:extLst>
          </p:nvPr>
        </p:nvGraphicFramePr>
        <p:xfrm>
          <a:off x="2438400" y="2743200"/>
          <a:ext cx="277257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5" imgW="1574800" imgH="431800" progId="Equation.DSMT4">
                  <p:embed/>
                </p:oleObj>
              </mc:Choice>
              <mc:Fallback>
                <p:oleObj name="Equation" r:id="rId5" imgW="1574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2743200"/>
                        <a:ext cx="277257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3810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Matching the solutions at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r=b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we get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207199"/>
              </p:ext>
            </p:extLst>
          </p:nvPr>
        </p:nvGraphicFramePr>
        <p:xfrm>
          <a:off x="3200400" y="4343400"/>
          <a:ext cx="292701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7" imgW="2260600" imgH="1409700" progId="Equation.DSMT4">
                  <p:embed/>
                </p:oleObj>
              </mc:Choice>
              <mc:Fallback>
                <p:oleObj name="Equation" r:id="rId7" imgW="2260600" imgH="140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0400" y="4343400"/>
                        <a:ext cx="2927014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55118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kefiel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6081881" y="3272132"/>
            <a:ext cx="2874103" cy="331172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Wakefields and Impedance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Solve for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A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and after a bit of algebra, we get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531560"/>
              </p:ext>
            </p:extLst>
          </p:nvPr>
        </p:nvGraphicFramePr>
        <p:xfrm>
          <a:off x="2590800" y="685800"/>
          <a:ext cx="2457450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4" imgW="1638300" imgH="1282700" progId="Equation.DSMT4">
                  <p:embed/>
                </p:oleObj>
              </mc:Choice>
              <mc:Fallback>
                <p:oleObj name="Equation" r:id="rId4" imgW="1638300" imgH="128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0800" y="685800"/>
                        <a:ext cx="2457450" cy="192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48104">
            <a:off x="4789510" y="1860581"/>
            <a:ext cx="1206500" cy="3937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800600" y="1524000"/>
            <a:ext cx="762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2971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now Fourier transform back into the lab frame to get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545417"/>
              </p:ext>
            </p:extLst>
          </p:nvPr>
        </p:nvGraphicFramePr>
        <p:xfrm>
          <a:off x="609600" y="4038600"/>
          <a:ext cx="326401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7" imgW="2578100" imgH="1384300" progId="Equation.DSMT4">
                  <p:embed/>
                </p:oleObj>
              </mc:Choice>
              <mc:Fallback>
                <p:oleObj name="Equation" r:id="rId7" imgW="2578100" imgH="138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4038600"/>
                        <a:ext cx="3264017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rot="20782920">
            <a:off x="3741113" y="374307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=0 ahead of particle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581400" y="4191000"/>
            <a:ext cx="152400" cy="76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923550"/>
      </p:ext>
    </p:extLst>
  </p:cSld>
  <p:clrMapOvr>
    <a:masterClrMapping/>
  </p:clrMapOvr>
  <p:transition xmlns:p14="http://schemas.microsoft.com/office/powerpoint/2010/main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 w="12700">
          <a:solidFill>
            <a:srgbClr val="FF0000"/>
          </a:solidFill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C000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quantum_universe_RMS_20080415</Template>
  <TotalTime>8386</TotalTime>
  <Words>776</Words>
  <Application>Microsoft Macintosh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Opulent</vt:lpstr>
      <vt:lpstr>Equation</vt:lpstr>
      <vt:lpstr>Wakefields and Impedance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Wake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384</cp:revision>
  <dcterms:created xsi:type="dcterms:W3CDTF">2003-06-24T14:15:57Z</dcterms:created>
  <dcterms:modified xsi:type="dcterms:W3CDTF">2015-01-29T02:24:13Z</dcterms:modified>
</cp:coreProperties>
</file>