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notesSlides/notesSlide1.xml" ContentType="application/vnd.openxmlformats-officedocument.presentationml.notesSlide+xml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notesSlides/notesSlide2.xml" ContentType="application/vnd.openxmlformats-officedocument.presentationml.notesSlide+xml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26"/>
  </p:notesMasterIdLst>
  <p:handoutMasterIdLst>
    <p:handoutMasterId r:id="rId27"/>
  </p:handoutMasterIdLst>
  <p:sldIdLst>
    <p:sldId id="271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CC3399"/>
    <a:srgbClr val="FF9933"/>
    <a:srgbClr val="FF9966"/>
    <a:srgbClr val="33CC33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4695" autoAdjust="0"/>
  </p:normalViewPr>
  <p:slideViewPr>
    <p:cSldViewPr snapToGrid="0">
      <p:cViewPr varScale="1">
        <p:scale>
          <a:sx n="98" d="100"/>
          <a:sy n="98" d="100"/>
        </p:scale>
        <p:origin x="-1336" y="-104"/>
      </p:cViewPr>
      <p:guideLst>
        <p:guide orient="horz" pos="4082"/>
        <p:guide pos="299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4" Type="http://schemas.openxmlformats.org/officeDocument/2006/relationships/image" Target="../media/image55.emf"/><Relationship Id="rId1" Type="http://schemas.openxmlformats.org/officeDocument/2006/relationships/image" Target="../media/image52.emf"/><Relationship Id="rId2" Type="http://schemas.openxmlformats.org/officeDocument/2006/relationships/image" Target="../media/image5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Relationship Id="rId2" Type="http://schemas.openxmlformats.org/officeDocument/2006/relationships/image" Target="../media/image5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Relationship Id="rId2" Type="http://schemas.openxmlformats.org/officeDocument/2006/relationships/image" Target="../media/image59.emf"/><Relationship Id="rId3" Type="http://schemas.openxmlformats.org/officeDocument/2006/relationships/image" Target="../media/image60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4" Type="http://schemas.openxmlformats.org/officeDocument/2006/relationships/image" Target="../media/image64.emf"/><Relationship Id="rId5" Type="http://schemas.openxmlformats.org/officeDocument/2006/relationships/image" Target="../media/image65.emf"/><Relationship Id="rId1" Type="http://schemas.openxmlformats.org/officeDocument/2006/relationships/image" Target="../media/image61.emf"/><Relationship Id="rId2" Type="http://schemas.openxmlformats.org/officeDocument/2006/relationships/image" Target="../media/image62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4" Type="http://schemas.openxmlformats.org/officeDocument/2006/relationships/image" Target="../media/image69.emf"/><Relationship Id="rId5" Type="http://schemas.openxmlformats.org/officeDocument/2006/relationships/image" Target="../media/image70.emf"/><Relationship Id="rId6" Type="http://schemas.openxmlformats.org/officeDocument/2006/relationships/image" Target="../media/image71.emf"/><Relationship Id="rId7" Type="http://schemas.openxmlformats.org/officeDocument/2006/relationships/image" Target="../media/image72.emf"/><Relationship Id="rId8" Type="http://schemas.openxmlformats.org/officeDocument/2006/relationships/image" Target="../media/image73.emf"/><Relationship Id="rId1" Type="http://schemas.openxmlformats.org/officeDocument/2006/relationships/image" Target="../media/image66.emf"/><Relationship Id="rId2" Type="http://schemas.openxmlformats.org/officeDocument/2006/relationships/image" Target="../media/image67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4" Type="http://schemas.openxmlformats.org/officeDocument/2006/relationships/image" Target="../media/image78.emf"/><Relationship Id="rId1" Type="http://schemas.openxmlformats.org/officeDocument/2006/relationships/image" Target="../media/image75.emf"/><Relationship Id="rId2" Type="http://schemas.openxmlformats.org/officeDocument/2006/relationships/image" Target="../media/image7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emf"/><Relationship Id="rId2" Type="http://schemas.openxmlformats.org/officeDocument/2006/relationships/image" Target="../media/image8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emf"/><Relationship Id="rId2" Type="http://schemas.openxmlformats.org/officeDocument/2006/relationships/image" Target="../media/image8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4" Type="http://schemas.openxmlformats.org/officeDocument/2006/relationships/image" Target="../media/image90.emf"/><Relationship Id="rId5" Type="http://schemas.openxmlformats.org/officeDocument/2006/relationships/image" Target="../media/image91.emf"/><Relationship Id="rId6" Type="http://schemas.openxmlformats.org/officeDocument/2006/relationships/image" Target="../media/image92.emf"/><Relationship Id="rId1" Type="http://schemas.openxmlformats.org/officeDocument/2006/relationships/image" Target="../media/image87.emf"/><Relationship Id="rId2" Type="http://schemas.openxmlformats.org/officeDocument/2006/relationships/image" Target="../media/image88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4" Type="http://schemas.openxmlformats.org/officeDocument/2006/relationships/image" Target="../media/image96.emf"/><Relationship Id="rId5" Type="http://schemas.openxmlformats.org/officeDocument/2006/relationships/image" Target="../media/image97.emf"/><Relationship Id="rId1" Type="http://schemas.openxmlformats.org/officeDocument/2006/relationships/image" Target="../media/image93.emf"/><Relationship Id="rId2" Type="http://schemas.openxmlformats.org/officeDocument/2006/relationships/image" Target="../media/image94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emf"/><Relationship Id="rId2" Type="http://schemas.openxmlformats.org/officeDocument/2006/relationships/image" Target="../media/image99.emf"/><Relationship Id="rId3" Type="http://schemas.openxmlformats.org/officeDocument/2006/relationships/image" Target="../media/image100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emf"/><Relationship Id="rId2" Type="http://schemas.openxmlformats.org/officeDocument/2006/relationships/image" Target="../media/image102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1" Type="http://schemas.openxmlformats.org/officeDocument/2006/relationships/image" Target="../media/image15.emf"/><Relationship Id="rId2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5" Type="http://schemas.openxmlformats.org/officeDocument/2006/relationships/image" Target="../media/image24.emf"/><Relationship Id="rId6" Type="http://schemas.openxmlformats.org/officeDocument/2006/relationships/image" Target="../media/image25.emf"/><Relationship Id="rId1" Type="http://schemas.openxmlformats.org/officeDocument/2006/relationships/image" Target="../media/image20.emf"/><Relationship Id="rId2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5" Type="http://schemas.openxmlformats.org/officeDocument/2006/relationships/image" Target="../media/image30.emf"/><Relationship Id="rId6" Type="http://schemas.openxmlformats.org/officeDocument/2006/relationships/image" Target="../media/image31.emf"/><Relationship Id="rId7" Type="http://schemas.openxmlformats.org/officeDocument/2006/relationships/image" Target="../media/image32.emf"/><Relationship Id="rId1" Type="http://schemas.openxmlformats.org/officeDocument/2006/relationships/image" Target="../media/image26.emf"/><Relationship Id="rId2" Type="http://schemas.openxmlformats.org/officeDocument/2006/relationships/image" Target="../media/image27.emf"/></Relationships>
</file>

<file path=ppt/drawings/_rels/vmlDrawing7.vml.rels><?xml version="1.0" encoding="UTF-8" standalone="yes"?>
<Relationships xmlns="http://schemas.openxmlformats.org/package/2006/relationships"><Relationship Id="rId11" Type="http://schemas.openxmlformats.org/officeDocument/2006/relationships/image" Target="../media/image43.emf"/><Relationship Id="rId12" Type="http://schemas.openxmlformats.org/officeDocument/2006/relationships/image" Target="../media/image44.emf"/><Relationship Id="rId1" Type="http://schemas.openxmlformats.org/officeDocument/2006/relationships/image" Target="../media/image33.wmf"/><Relationship Id="rId2" Type="http://schemas.openxmlformats.org/officeDocument/2006/relationships/image" Target="../media/image34.emf"/><Relationship Id="rId3" Type="http://schemas.openxmlformats.org/officeDocument/2006/relationships/image" Target="../media/image35.emf"/><Relationship Id="rId4" Type="http://schemas.openxmlformats.org/officeDocument/2006/relationships/image" Target="../media/image36.emf"/><Relationship Id="rId5" Type="http://schemas.openxmlformats.org/officeDocument/2006/relationships/image" Target="../media/image37.emf"/><Relationship Id="rId6" Type="http://schemas.openxmlformats.org/officeDocument/2006/relationships/image" Target="../media/image38.emf"/><Relationship Id="rId7" Type="http://schemas.openxmlformats.org/officeDocument/2006/relationships/image" Target="../media/image39.emf"/><Relationship Id="rId8" Type="http://schemas.openxmlformats.org/officeDocument/2006/relationships/image" Target="../media/image40.emf"/><Relationship Id="rId9" Type="http://schemas.openxmlformats.org/officeDocument/2006/relationships/image" Target="../media/image41.emf"/><Relationship Id="rId10" Type="http://schemas.openxmlformats.org/officeDocument/2006/relationships/image" Target="../media/image42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4" Type="http://schemas.openxmlformats.org/officeDocument/2006/relationships/image" Target="../media/image48.emf"/><Relationship Id="rId1" Type="http://schemas.openxmlformats.org/officeDocument/2006/relationships/image" Target="../media/image45.emf"/><Relationship Id="rId2" Type="http://schemas.openxmlformats.org/officeDocument/2006/relationships/image" Target="../media/image4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Relationship Id="rId2" Type="http://schemas.openxmlformats.org/officeDocument/2006/relationships/image" Target="../media/image50.emf"/><Relationship Id="rId3" Type="http://schemas.openxmlformats.org/officeDocument/2006/relationships/image" Target="../media/image5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A7D01-DBA8-8A41-8E67-589581D8C2E9}" type="datetimeFigureOut">
              <a:rPr lang="en-US" smtClean="0"/>
              <a:t>1/28/15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C329A-3753-3A4D-88AE-0082439E2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267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40E8FAF-0EB9-4F3C-9D18-30F5214B3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2156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0E8FAF-0EB9-4F3C-9D18-30F5214B3A3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722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0E8FAF-0EB9-4F3C-9D18-30F5214B3A3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871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 rot="16200000">
            <a:off x="-2536825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/>
          <a:lstStyle>
            <a:lvl1pPr algn="r">
              <a:defRPr sz="42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0"/>
          <p:cNvSpPr>
            <a:spLocks noGrp="1"/>
          </p:cNvSpPr>
          <p:nvPr>
            <p:ph type="dt" sz="half" idx="10"/>
          </p:nvPr>
        </p:nvSpPr>
        <p:spPr>
          <a:xfrm>
            <a:off x="5033639" y="6557963"/>
            <a:ext cx="2840361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USPAS, Hampton, VA, Jan. 26-30, 2015</a:t>
            </a:r>
            <a:endParaRPr/>
          </a:p>
        </p:txBody>
      </p:sp>
      <p:pic>
        <p:nvPicPr>
          <p:cNvPr id="7" name="Picture 6" descr="FNAL_logo_sm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3767" cy="92694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135" y="134244"/>
            <a:ext cx="8262937" cy="441325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777" y="752368"/>
            <a:ext cx="8251825" cy="555307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Synchrotron Radiation</a:t>
            </a:r>
            <a:endParaRPr lang="en-US">
              <a:latin typeface="+mn-lt"/>
            </a:endParaRPr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9CFA1-B09C-442F-85C3-919131D33D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USPAS, Hampton, VA, Jan. 26-30,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Synchrotron Radiation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05B137E2-35D0-4667-9362-8260FF57AB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257" y="124288"/>
            <a:ext cx="8262937" cy="441325"/>
          </a:xfrm>
        </p:spPr>
        <p:txBody>
          <a:bodyPr/>
          <a:lstStyle>
            <a:lvl1pPr>
              <a:defRPr cap="none" baseline="0">
                <a:latin typeface="+mj-lt"/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>
          <a:xfrm>
            <a:off x="5741582" y="6569076"/>
            <a:ext cx="2516372" cy="16133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199" y="6557963"/>
            <a:ext cx="3859619" cy="172446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smtClean="0"/>
              <a:t>Synchrotron Radiation</a:t>
            </a:r>
            <a:endParaRPr lang="en-US">
              <a:latin typeface="+mn-lt"/>
            </a:endParaRPr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26155-0DCC-45D2-90B6-32F65F3F6C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657065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5029" y="3145972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USPAS, Hampton, VA, Jan. 26-30,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Synchrotron Radiation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3C22C54-04B8-4329-8E4F-B3EC0867C1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408" y="224393"/>
            <a:ext cx="8371114" cy="507274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661" y="862297"/>
            <a:ext cx="4060371" cy="51464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7530" y="853420"/>
            <a:ext cx="4172275" cy="51791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Synchrotron Radiation</a:t>
            </a:r>
            <a:endParaRPr lang="en-US">
              <a:latin typeface="+mn-lt"/>
            </a:endParaRPr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14655-DFE5-45AD-AEB7-B6324F535D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07274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8829"/>
            <a:ext cx="3520440" cy="48578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979714"/>
            <a:ext cx="3520440" cy="48469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Synchrotron Radiation</a:t>
            </a:r>
            <a:endParaRPr lang="en-US">
              <a:latin typeface="+mn-lt"/>
            </a:endParaRPr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13A5A-BD10-4E42-8EDD-42C4A14A6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587" y="115854"/>
            <a:ext cx="8490857" cy="463731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6"/>
          <p:cNvSpPr>
            <a:spLocks noGrp="1"/>
          </p:cNvSpPr>
          <p:nvPr>
            <p:ph type="dt" sz="half" idx="10"/>
          </p:nvPr>
        </p:nvSpPr>
        <p:spPr>
          <a:xfrm>
            <a:off x="5264458" y="6569076"/>
            <a:ext cx="2993496" cy="2270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Synchrotron Radiation</a:t>
            </a:r>
            <a:endParaRPr lang="en-US">
              <a:latin typeface="+mn-lt"/>
            </a:endParaRPr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536C3-BB10-4165-8E74-99838CB517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Synchrotron Radiation</a:t>
            </a:r>
            <a:endParaRPr lang="en-US">
              <a:latin typeface="+mn-lt"/>
            </a:endParaRPr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71096-0617-41A5-9758-D801656409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Synchrotron Radiation</a:t>
            </a:r>
            <a:endParaRPr lang="en-US">
              <a:latin typeface="+mn-lt"/>
            </a:endParaRPr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84E87-2809-400F-A130-20751D1AB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USPAS, Hampton, VA, Jan. 26-30, 2015</a:t>
            </a: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Synchrotron Radiation</a:t>
            </a:r>
            <a:endParaRPr lang="en-US">
              <a:latin typeface="+mn-lt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58A0D8F-9A19-4D03-8318-653C6FCD8B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-2" y="0"/>
            <a:ext cx="391887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97135" y="134244"/>
            <a:ext cx="8262937" cy="441325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30" name="Text Placeholder 30"/>
          <p:cNvSpPr>
            <a:spLocks noGrp="1"/>
          </p:cNvSpPr>
          <p:nvPr>
            <p:ph type="body" idx="1"/>
          </p:nvPr>
        </p:nvSpPr>
        <p:spPr bwMode="auto">
          <a:xfrm>
            <a:off x="503776" y="690225"/>
            <a:ext cx="8251825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5486400" y="6569076"/>
            <a:ext cx="2771553" cy="227012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r>
              <a:rPr lang="en-US" smtClean="0"/>
              <a:t>Synchrotron Radiation</a:t>
            </a:r>
            <a:endParaRPr lang="en-US">
              <a:latin typeface="+mn-lt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337550" y="6534150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61210FB4-E372-466D-A3EB-21FD966A10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 Box 11"/>
          <p:cNvSpPr txBox="1">
            <a:spLocks noChangeArrowheads="1"/>
          </p:cNvSpPr>
          <p:nvPr userDrawn="1"/>
        </p:nvSpPr>
        <p:spPr bwMode="auto">
          <a:xfrm>
            <a:off x="381000" y="6553200"/>
            <a:ext cx="167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/>
          </a:p>
        </p:txBody>
      </p:sp>
      <p:pic>
        <p:nvPicPr>
          <p:cNvPr id="10" name="Picture 9" descr="FNAL_logo_sm.gif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1"/>
            <a:ext cx="371959" cy="3814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57" r:id="rId2"/>
    <p:sldLayoutId id="2147483765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6" r:id="rId9"/>
    <p:sldLayoutId id="2147483763" r:id="rId10"/>
    <p:sldLayoutId id="2147483767" r:id="rId11"/>
  </p:sldLayoutIdLst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4" Type="http://schemas.openxmlformats.org/officeDocument/2006/relationships/image" Target="../media/image49.emf"/><Relationship Id="rId5" Type="http://schemas.openxmlformats.org/officeDocument/2006/relationships/oleObject" Target="../embeddings/oleObject47.bin"/><Relationship Id="rId6" Type="http://schemas.openxmlformats.org/officeDocument/2006/relationships/image" Target="../media/image50.emf"/><Relationship Id="rId7" Type="http://schemas.openxmlformats.org/officeDocument/2006/relationships/oleObject" Target="../embeddings/oleObject48.bin"/><Relationship Id="rId8" Type="http://schemas.openxmlformats.org/officeDocument/2006/relationships/image" Target="../media/image51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4" Type="http://schemas.openxmlformats.org/officeDocument/2006/relationships/image" Target="../media/image52.emf"/><Relationship Id="rId5" Type="http://schemas.openxmlformats.org/officeDocument/2006/relationships/oleObject" Target="../embeddings/oleObject50.bin"/><Relationship Id="rId6" Type="http://schemas.openxmlformats.org/officeDocument/2006/relationships/image" Target="../media/image53.emf"/><Relationship Id="rId7" Type="http://schemas.openxmlformats.org/officeDocument/2006/relationships/oleObject" Target="../embeddings/oleObject51.bin"/><Relationship Id="rId8" Type="http://schemas.openxmlformats.org/officeDocument/2006/relationships/image" Target="../media/image54.emf"/><Relationship Id="rId9" Type="http://schemas.openxmlformats.org/officeDocument/2006/relationships/oleObject" Target="../embeddings/oleObject52.bin"/><Relationship Id="rId10" Type="http://schemas.openxmlformats.org/officeDocument/2006/relationships/image" Target="../media/image55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53.bin"/><Relationship Id="rId5" Type="http://schemas.openxmlformats.org/officeDocument/2006/relationships/image" Target="../media/image56.emf"/><Relationship Id="rId6" Type="http://schemas.openxmlformats.org/officeDocument/2006/relationships/oleObject" Target="../embeddings/oleObject54.bin"/><Relationship Id="rId7" Type="http://schemas.openxmlformats.org/officeDocument/2006/relationships/image" Target="../media/image57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4" Type="http://schemas.openxmlformats.org/officeDocument/2006/relationships/image" Target="../media/image58.emf"/><Relationship Id="rId5" Type="http://schemas.openxmlformats.org/officeDocument/2006/relationships/oleObject" Target="../embeddings/oleObject56.bin"/><Relationship Id="rId6" Type="http://schemas.openxmlformats.org/officeDocument/2006/relationships/image" Target="../media/image59.emf"/><Relationship Id="rId7" Type="http://schemas.openxmlformats.org/officeDocument/2006/relationships/oleObject" Target="../embeddings/oleObject57.bin"/><Relationship Id="rId8" Type="http://schemas.openxmlformats.org/officeDocument/2006/relationships/image" Target="../media/image60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2.bin"/><Relationship Id="rId12" Type="http://schemas.openxmlformats.org/officeDocument/2006/relationships/image" Target="../media/image65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58.bin"/><Relationship Id="rId4" Type="http://schemas.openxmlformats.org/officeDocument/2006/relationships/image" Target="../media/image61.emf"/><Relationship Id="rId5" Type="http://schemas.openxmlformats.org/officeDocument/2006/relationships/oleObject" Target="../embeddings/oleObject59.bin"/><Relationship Id="rId6" Type="http://schemas.openxmlformats.org/officeDocument/2006/relationships/image" Target="../media/image62.emf"/><Relationship Id="rId7" Type="http://schemas.openxmlformats.org/officeDocument/2006/relationships/oleObject" Target="../embeddings/oleObject60.bin"/><Relationship Id="rId8" Type="http://schemas.openxmlformats.org/officeDocument/2006/relationships/image" Target="../media/image63.emf"/><Relationship Id="rId9" Type="http://schemas.openxmlformats.org/officeDocument/2006/relationships/oleObject" Target="../embeddings/oleObject61.bin"/><Relationship Id="rId10" Type="http://schemas.openxmlformats.org/officeDocument/2006/relationships/image" Target="../media/image64.emf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7.bin"/><Relationship Id="rId12" Type="http://schemas.openxmlformats.org/officeDocument/2006/relationships/image" Target="../media/image70.emf"/><Relationship Id="rId13" Type="http://schemas.openxmlformats.org/officeDocument/2006/relationships/oleObject" Target="../embeddings/oleObject68.bin"/><Relationship Id="rId14" Type="http://schemas.openxmlformats.org/officeDocument/2006/relationships/image" Target="../media/image71.emf"/><Relationship Id="rId15" Type="http://schemas.openxmlformats.org/officeDocument/2006/relationships/oleObject" Target="../embeddings/oleObject69.bin"/><Relationship Id="rId16" Type="http://schemas.openxmlformats.org/officeDocument/2006/relationships/image" Target="../media/image72.emf"/><Relationship Id="rId17" Type="http://schemas.openxmlformats.org/officeDocument/2006/relationships/oleObject" Target="../embeddings/oleObject70.bin"/><Relationship Id="rId18" Type="http://schemas.openxmlformats.org/officeDocument/2006/relationships/image" Target="../media/image73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63.bin"/><Relationship Id="rId4" Type="http://schemas.openxmlformats.org/officeDocument/2006/relationships/image" Target="../media/image66.emf"/><Relationship Id="rId5" Type="http://schemas.openxmlformats.org/officeDocument/2006/relationships/oleObject" Target="../embeddings/oleObject64.bin"/><Relationship Id="rId6" Type="http://schemas.openxmlformats.org/officeDocument/2006/relationships/image" Target="../media/image67.wmf"/><Relationship Id="rId7" Type="http://schemas.openxmlformats.org/officeDocument/2006/relationships/oleObject" Target="../embeddings/oleObject65.bin"/><Relationship Id="rId8" Type="http://schemas.openxmlformats.org/officeDocument/2006/relationships/image" Target="../media/image68.emf"/><Relationship Id="rId9" Type="http://schemas.openxmlformats.org/officeDocument/2006/relationships/oleObject" Target="../embeddings/oleObject66.bin"/><Relationship Id="rId10" Type="http://schemas.openxmlformats.org/officeDocument/2006/relationships/image" Target="../media/image6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4" Type="http://schemas.openxmlformats.org/officeDocument/2006/relationships/image" Target="../media/image74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4" Type="http://schemas.openxmlformats.org/officeDocument/2006/relationships/image" Target="../media/image75.emf"/><Relationship Id="rId5" Type="http://schemas.openxmlformats.org/officeDocument/2006/relationships/oleObject" Target="../embeddings/oleObject73.bin"/><Relationship Id="rId6" Type="http://schemas.openxmlformats.org/officeDocument/2006/relationships/image" Target="../media/image76.emf"/><Relationship Id="rId7" Type="http://schemas.openxmlformats.org/officeDocument/2006/relationships/oleObject" Target="../embeddings/oleObject74.bin"/><Relationship Id="rId8" Type="http://schemas.openxmlformats.org/officeDocument/2006/relationships/image" Target="../media/image77.emf"/><Relationship Id="rId9" Type="http://schemas.openxmlformats.org/officeDocument/2006/relationships/oleObject" Target="../embeddings/oleObject75.bin"/><Relationship Id="rId10" Type="http://schemas.openxmlformats.org/officeDocument/2006/relationships/image" Target="../media/image78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4" Type="http://schemas.openxmlformats.org/officeDocument/2006/relationships/image" Target="../media/image79.emf"/><Relationship Id="rId5" Type="http://schemas.openxmlformats.org/officeDocument/2006/relationships/image" Target="../media/image80.emf"/><Relationship Id="rId6" Type="http://schemas.openxmlformats.org/officeDocument/2006/relationships/image" Target="../media/image81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7.bin"/><Relationship Id="rId4" Type="http://schemas.openxmlformats.org/officeDocument/2006/relationships/image" Target="../media/image82.emf"/><Relationship Id="rId5" Type="http://schemas.openxmlformats.org/officeDocument/2006/relationships/image" Target="../media/image84.emf"/><Relationship Id="rId6" Type="http://schemas.openxmlformats.org/officeDocument/2006/relationships/oleObject" Target="../embeddings/oleObject78.bin"/><Relationship Id="rId7" Type="http://schemas.openxmlformats.org/officeDocument/2006/relationships/image" Target="../media/image83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4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5.e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.bin"/><Relationship Id="rId4" Type="http://schemas.openxmlformats.org/officeDocument/2006/relationships/image" Target="../media/image85.emf"/><Relationship Id="rId5" Type="http://schemas.openxmlformats.org/officeDocument/2006/relationships/oleObject" Target="../embeddings/oleObject80.bin"/><Relationship Id="rId6" Type="http://schemas.openxmlformats.org/officeDocument/2006/relationships/image" Target="../media/image86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85.bin"/><Relationship Id="rId12" Type="http://schemas.openxmlformats.org/officeDocument/2006/relationships/image" Target="../media/image91.emf"/><Relationship Id="rId13" Type="http://schemas.openxmlformats.org/officeDocument/2006/relationships/oleObject" Target="../embeddings/oleObject86.bin"/><Relationship Id="rId14" Type="http://schemas.openxmlformats.org/officeDocument/2006/relationships/image" Target="../media/image92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81.bin"/><Relationship Id="rId4" Type="http://schemas.openxmlformats.org/officeDocument/2006/relationships/image" Target="../media/image87.emf"/><Relationship Id="rId5" Type="http://schemas.openxmlformats.org/officeDocument/2006/relationships/oleObject" Target="../embeddings/oleObject82.bin"/><Relationship Id="rId6" Type="http://schemas.openxmlformats.org/officeDocument/2006/relationships/image" Target="../media/image88.emf"/><Relationship Id="rId7" Type="http://schemas.openxmlformats.org/officeDocument/2006/relationships/oleObject" Target="../embeddings/oleObject83.bin"/><Relationship Id="rId8" Type="http://schemas.openxmlformats.org/officeDocument/2006/relationships/image" Target="../media/image89.emf"/><Relationship Id="rId9" Type="http://schemas.openxmlformats.org/officeDocument/2006/relationships/oleObject" Target="../embeddings/oleObject84.bin"/><Relationship Id="rId10" Type="http://schemas.openxmlformats.org/officeDocument/2006/relationships/image" Target="../media/image90.emf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91.bin"/><Relationship Id="rId12" Type="http://schemas.openxmlformats.org/officeDocument/2006/relationships/image" Target="../media/image97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87.bin"/><Relationship Id="rId4" Type="http://schemas.openxmlformats.org/officeDocument/2006/relationships/image" Target="../media/image93.emf"/><Relationship Id="rId5" Type="http://schemas.openxmlformats.org/officeDocument/2006/relationships/oleObject" Target="../embeddings/oleObject88.bin"/><Relationship Id="rId6" Type="http://schemas.openxmlformats.org/officeDocument/2006/relationships/image" Target="../media/image94.emf"/><Relationship Id="rId7" Type="http://schemas.openxmlformats.org/officeDocument/2006/relationships/oleObject" Target="../embeddings/oleObject89.bin"/><Relationship Id="rId8" Type="http://schemas.openxmlformats.org/officeDocument/2006/relationships/image" Target="../media/image95.emf"/><Relationship Id="rId9" Type="http://schemas.openxmlformats.org/officeDocument/2006/relationships/oleObject" Target="../embeddings/oleObject90.bin"/><Relationship Id="rId10" Type="http://schemas.openxmlformats.org/officeDocument/2006/relationships/image" Target="../media/image9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2.bin"/><Relationship Id="rId4" Type="http://schemas.openxmlformats.org/officeDocument/2006/relationships/image" Target="../media/image98.emf"/><Relationship Id="rId5" Type="http://schemas.openxmlformats.org/officeDocument/2006/relationships/oleObject" Target="../embeddings/oleObject93.bin"/><Relationship Id="rId6" Type="http://schemas.openxmlformats.org/officeDocument/2006/relationships/image" Target="../media/image99.emf"/><Relationship Id="rId7" Type="http://schemas.openxmlformats.org/officeDocument/2006/relationships/oleObject" Target="../embeddings/oleObject94.bin"/><Relationship Id="rId8" Type="http://schemas.openxmlformats.org/officeDocument/2006/relationships/image" Target="../media/image100.e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5.bin"/><Relationship Id="rId4" Type="http://schemas.openxmlformats.org/officeDocument/2006/relationships/image" Target="../media/image101.emf"/><Relationship Id="rId5" Type="http://schemas.openxmlformats.org/officeDocument/2006/relationships/oleObject" Target="../embeddings/oleObject96.bin"/><Relationship Id="rId6" Type="http://schemas.openxmlformats.org/officeDocument/2006/relationships/image" Target="../media/image102.e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7.e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0.bin"/><Relationship Id="rId12" Type="http://schemas.openxmlformats.org/officeDocument/2006/relationships/image" Target="../media/image1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7.bin"/><Relationship Id="rId4" Type="http://schemas.openxmlformats.org/officeDocument/2006/relationships/image" Target="../media/image9.emf"/><Relationship Id="rId5" Type="http://schemas.openxmlformats.org/officeDocument/2006/relationships/image" Target="../media/image13.emf"/><Relationship Id="rId6" Type="http://schemas.openxmlformats.org/officeDocument/2006/relationships/image" Target="../media/image14.emf"/><Relationship Id="rId7" Type="http://schemas.openxmlformats.org/officeDocument/2006/relationships/oleObject" Target="../embeddings/oleObject8.bin"/><Relationship Id="rId8" Type="http://schemas.openxmlformats.org/officeDocument/2006/relationships/image" Target="../media/image10.emf"/><Relationship Id="rId9" Type="http://schemas.openxmlformats.org/officeDocument/2006/relationships/oleObject" Target="../embeddings/oleObject9.bin"/><Relationship Id="rId10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5.bin"/><Relationship Id="rId12" Type="http://schemas.openxmlformats.org/officeDocument/2006/relationships/image" Target="../media/image19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11.bin"/><Relationship Id="rId4" Type="http://schemas.openxmlformats.org/officeDocument/2006/relationships/image" Target="../media/image15.e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16.emf"/><Relationship Id="rId7" Type="http://schemas.openxmlformats.org/officeDocument/2006/relationships/oleObject" Target="../embeddings/oleObject13.bin"/><Relationship Id="rId8" Type="http://schemas.openxmlformats.org/officeDocument/2006/relationships/image" Target="../media/image17.emf"/><Relationship Id="rId9" Type="http://schemas.openxmlformats.org/officeDocument/2006/relationships/oleObject" Target="../embeddings/oleObject14.bin"/><Relationship Id="rId10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.emf"/><Relationship Id="rId12" Type="http://schemas.openxmlformats.org/officeDocument/2006/relationships/oleObject" Target="../embeddings/oleObject20.bin"/><Relationship Id="rId13" Type="http://schemas.openxmlformats.org/officeDocument/2006/relationships/image" Target="../media/image24.emf"/><Relationship Id="rId14" Type="http://schemas.openxmlformats.org/officeDocument/2006/relationships/oleObject" Target="../embeddings/oleObject21.bin"/><Relationship Id="rId15" Type="http://schemas.openxmlformats.org/officeDocument/2006/relationships/image" Target="../media/image25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6.bin"/><Relationship Id="rId5" Type="http://schemas.openxmlformats.org/officeDocument/2006/relationships/image" Target="../media/image20.emf"/><Relationship Id="rId6" Type="http://schemas.openxmlformats.org/officeDocument/2006/relationships/oleObject" Target="../embeddings/oleObject17.bin"/><Relationship Id="rId7" Type="http://schemas.openxmlformats.org/officeDocument/2006/relationships/image" Target="../media/image21.emf"/><Relationship Id="rId8" Type="http://schemas.openxmlformats.org/officeDocument/2006/relationships/oleObject" Target="../embeddings/oleObject18.bin"/><Relationship Id="rId9" Type="http://schemas.openxmlformats.org/officeDocument/2006/relationships/image" Target="../media/image22.emf"/><Relationship Id="rId10" Type="http://schemas.openxmlformats.org/officeDocument/2006/relationships/oleObject" Target="../embeddings/oleObject19.bin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6.bin"/><Relationship Id="rId12" Type="http://schemas.openxmlformats.org/officeDocument/2006/relationships/image" Target="../media/image30.emf"/><Relationship Id="rId13" Type="http://schemas.openxmlformats.org/officeDocument/2006/relationships/oleObject" Target="../embeddings/oleObject27.bin"/><Relationship Id="rId14" Type="http://schemas.openxmlformats.org/officeDocument/2006/relationships/image" Target="../media/image31.emf"/><Relationship Id="rId15" Type="http://schemas.openxmlformats.org/officeDocument/2006/relationships/oleObject" Target="../embeddings/oleObject28.bin"/><Relationship Id="rId16" Type="http://schemas.openxmlformats.org/officeDocument/2006/relationships/image" Target="../media/image32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22.bin"/><Relationship Id="rId4" Type="http://schemas.openxmlformats.org/officeDocument/2006/relationships/image" Target="../media/image26.e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27.emf"/><Relationship Id="rId7" Type="http://schemas.openxmlformats.org/officeDocument/2006/relationships/oleObject" Target="../embeddings/oleObject24.bin"/><Relationship Id="rId8" Type="http://schemas.openxmlformats.org/officeDocument/2006/relationships/image" Target="../media/image28.emf"/><Relationship Id="rId9" Type="http://schemas.openxmlformats.org/officeDocument/2006/relationships/oleObject" Target="../embeddings/oleObject25.bin"/><Relationship Id="rId10" Type="http://schemas.openxmlformats.org/officeDocument/2006/relationships/image" Target="../media/image29.emf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2.bin"/><Relationship Id="rId20" Type="http://schemas.openxmlformats.org/officeDocument/2006/relationships/image" Target="../media/image41.emf"/><Relationship Id="rId21" Type="http://schemas.openxmlformats.org/officeDocument/2006/relationships/oleObject" Target="../embeddings/oleObject38.bin"/><Relationship Id="rId22" Type="http://schemas.openxmlformats.org/officeDocument/2006/relationships/image" Target="../media/image42.emf"/><Relationship Id="rId23" Type="http://schemas.openxmlformats.org/officeDocument/2006/relationships/oleObject" Target="../embeddings/oleObject39.bin"/><Relationship Id="rId24" Type="http://schemas.openxmlformats.org/officeDocument/2006/relationships/image" Target="../media/image43.emf"/><Relationship Id="rId25" Type="http://schemas.openxmlformats.org/officeDocument/2006/relationships/oleObject" Target="../embeddings/oleObject40.bin"/><Relationship Id="rId26" Type="http://schemas.openxmlformats.org/officeDocument/2006/relationships/image" Target="../media/image44.emf"/><Relationship Id="rId10" Type="http://schemas.openxmlformats.org/officeDocument/2006/relationships/image" Target="../media/image36.emf"/><Relationship Id="rId11" Type="http://schemas.openxmlformats.org/officeDocument/2006/relationships/oleObject" Target="../embeddings/oleObject33.bin"/><Relationship Id="rId12" Type="http://schemas.openxmlformats.org/officeDocument/2006/relationships/image" Target="../media/image37.emf"/><Relationship Id="rId13" Type="http://schemas.openxmlformats.org/officeDocument/2006/relationships/oleObject" Target="../embeddings/oleObject34.bin"/><Relationship Id="rId14" Type="http://schemas.openxmlformats.org/officeDocument/2006/relationships/image" Target="../media/image38.emf"/><Relationship Id="rId15" Type="http://schemas.openxmlformats.org/officeDocument/2006/relationships/oleObject" Target="../embeddings/oleObject35.bin"/><Relationship Id="rId16" Type="http://schemas.openxmlformats.org/officeDocument/2006/relationships/image" Target="../media/image39.emf"/><Relationship Id="rId17" Type="http://schemas.openxmlformats.org/officeDocument/2006/relationships/oleObject" Target="../embeddings/oleObject36.bin"/><Relationship Id="rId18" Type="http://schemas.openxmlformats.org/officeDocument/2006/relationships/image" Target="../media/image40.emf"/><Relationship Id="rId19" Type="http://schemas.openxmlformats.org/officeDocument/2006/relationships/oleObject" Target="../embeddings/oleObject37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29.bin"/><Relationship Id="rId4" Type="http://schemas.openxmlformats.org/officeDocument/2006/relationships/image" Target="../media/image33.wmf"/><Relationship Id="rId5" Type="http://schemas.openxmlformats.org/officeDocument/2006/relationships/oleObject" Target="../embeddings/oleObject30.bin"/><Relationship Id="rId6" Type="http://schemas.openxmlformats.org/officeDocument/2006/relationships/image" Target="../media/image34.emf"/><Relationship Id="rId7" Type="http://schemas.openxmlformats.org/officeDocument/2006/relationships/oleObject" Target="../embeddings/oleObject31.bin"/><Relationship Id="rId8" Type="http://schemas.openxmlformats.org/officeDocument/2006/relationships/image" Target="../media/image3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4" Type="http://schemas.openxmlformats.org/officeDocument/2006/relationships/image" Target="../media/image45.emf"/><Relationship Id="rId5" Type="http://schemas.openxmlformats.org/officeDocument/2006/relationships/oleObject" Target="../embeddings/oleObject42.bin"/><Relationship Id="rId6" Type="http://schemas.openxmlformats.org/officeDocument/2006/relationships/image" Target="../media/image46.emf"/><Relationship Id="rId7" Type="http://schemas.openxmlformats.org/officeDocument/2006/relationships/oleObject" Target="../embeddings/oleObject43.bin"/><Relationship Id="rId8" Type="http://schemas.openxmlformats.org/officeDocument/2006/relationships/oleObject" Target="../embeddings/oleObject44.bin"/><Relationship Id="rId9" Type="http://schemas.openxmlformats.org/officeDocument/2006/relationships/image" Target="../media/image47.emf"/><Relationship Id="rId10" Type="http://schemas.openxmlformats.org/officeDocument/2006/relationships/oleObject" Target="../embeddings/oleObject45.bin"/><Relationship Id="rId11" Type="http://schemas.openxmlformats.org/officeDocument/2006/relationships/image" Target="../media/image48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708879" y="533400"/>
            <a:ext cx="6763389" cy="286816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Synchrotron Radiation</a:t>
            </a:r>
            <a:endParaRPr lang="en-US" dirty="0"/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354388" y="3540125"/>
            <a:ext cx="5114925" cy="1101725"/>
          </a:xfrm>
        </p:spPr>
        <p:txBody>
          <a:bodyPr/>
          <a:lstStyle/>
          <a:p>
            <a:pPr eaLnBrk="1" hangingPunct="1"/>
            <a:r>
              <a:rPr lang="en-US" dirty="0" smtClean="0"/>
              <a:t>Eric </a:t>
            </a:r>
            <a:r>
              <a:rPr lang="en-US" dirty="0" err="1" smtClean="0"/>
              <a:t>Prebys</a:t>
            </a:r>
            <a:r>
              <a:rPr lang="en-US" dirty="0" smtClean="0"/>
              <a:t>, FNAL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Synchrotron Radiation</a:t>
            </a:r>
            <a:endParaRPr lang="en-US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871096-0617-41A5-9758-D8016564092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81608" y="273014"/>
            <a:ext cx="7857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Going </a:t>
            </a:r>
            <a:r>
              <a:rPr lang="en-US" sz="1800" i="1" dirty="0" smtClean="0">
                <a:solidFill>
                  <a:srgbClr val="C00000"/>
                </a:solidFill>
                <a:latin typeface="+mn-lt"/>
              </a:rPr>
              <a:t>way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 back to our original equation (p. 7)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9363623"/>
              </p:ext>
            </p:extLst>
          </p:nvPr>
        </p:nvGraphicFramePr>
        <p:xfrm>
          <a:off x="783197" y="772174"/>
          <a:ext cx="3911600" cy="151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80" name="Equation" r:id="rId3" imgW="2387600" imgH="927100" progId="Equation.DSMT4">
                  <p:embed/>
                </p:oleObj>
              </mc:Choice>
              <mc:Fallback>
                <p:oleObj name="Equation" r:id="rId3" imgW="2387600" imgH="927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3197" y="772174"/>
                        <a:ext cx="3911600" cy="1517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eft Brace 6"/>
          <p:cNvSpPr/>
          <p:nvPr/>
        </p:nvSpPr>
        <p:spPr>
          <a:xfrm rot="16200000">
            <a:off x="2169150" y="1759779"/>
            <a:ext cx="356087" cy="1287867"/>
          </a:xfrm>
          <a:prstGeom prst="leftBrace">
            <a:avLst/>
          </a:prstGeom>
          <a:ln w="12700"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 rot="16200000">
            <a:off x="3698417" y="1769737"/>
            <a:ext cx="356087" cy="1287867"/>
          </a:xfrm>
          <a:prstGeom prst="leftBrace">
            <a:avLst/>
          </a:prstGeom>
          <a:ln w="12700"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780432" y="2635181"/>
            <a:ext cx="1127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damping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09700" y="2621399"/>
            <a:ext cx="1127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heating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1449927"/>
              </p:ext>
            </p:extLst>
          </p:nvPr>
        </p:nvGraphicFramePr>
        <p:xfrm>
          <a:off x="1036638" y="3171825"/>
          <a:ext cx="4160837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81" name="Equation" r:id="rId5" imgW="2540000" imgH="1257300" progId="Equation.DSMT4">
                  <p:embed/>
                </p:oleObj>
              </mc:Choice>
              <mc:Fallback>
                <p:oleObj name="Equation" r:id="rId5" imgW="2540000" imgH="1257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36638" y="3171825"/>
                        <a:ext cx="4160837" cy="205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962524" y="3974600"/>
            <a:ext cx="4928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The energy then decays in a time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247314"/>
              </p:ext>
            </p:extLst>
          </p:nvPr>
        </p:nvGraphicFramePr>
        <p:xfrm>
          <a:off x="4542655" y="4611581"/>
          <a:ext cx="2475050" cy="1347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82" name="Equation" r:id="rId7" imgW="1257300" imgH="685800" progId="Equation.DSMT4">
                  <p:embed/>
                </p:oleObj>
              </mc:Choice>
              <mc:Fallback>
                <p:oleObj name="Equation" r:id="rId7" imgW="125730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42655" y="4611581"/>
                        <a:ext cx="2475050" cy="13472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9688557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Synchrotron Radiation</a:t>
            </a:r>
            <a:endParaRPr lang="en-US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871096-0617-41A5-9758-D8016564092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64694" y="308625"/>
            <a:ext cx="7133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In a separated function lattice, there is no bend in the quads, so</a:t>
            </a:r>
          </a:p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Further assume uniform dipole field (</a:t>
            </a:r>
            <a:r>
              <a:rPr lang="en-US" sz="1800" dirty="0" err="1" smtClean="0">
                <a:solidFill>
                  <a:srgbClr val="C00000"/>
                </a:solidFill>
                <a:latin typeface="+mn-lt"/>
              </a:rPr>
              <a:t>ρ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=ρ</a:t>
            </a:r>
            <a:r>
              <a:rPr lang="en-US" sz="1800" baseline="-25000" dirty="0" smtClean="0">
                <a:solidFill>
                  <a:srgbClr val="C00000"/>
                </a:solidFill>
                <a:latin typeface="+mn-lt"/>
              </a:rPr>
              <a:t>0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)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3264604"/>
              </p:ext>
            </p:extLst>
          </p:nvPr>
        </p:nvGraphicFramePr>
        <p:xfrm>
          <a:off x="7515746" y="395788"/>
          <a:ext cx="1324091" cy="2452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28" name="Equation" r:id="rId3" imgW="1028700" imgH="190500" progId="Equation.DSMT4">
                  <p:embed/>
                </p:oleObj>
              </mc:Choice>
              <mc:Fallback>
                <p:oleObj name="Equation" r:id="rId3" imgW="10287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15746" y="395788"/>
                        <a:ext cx="1324091" cy="2452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6740573"/>
              </p:ext>
            </p:extLst>
          </p:nvPr>
        </p:nvGraphicFramePr>
        <p:xfrm>
          <a:off x="5575300" y="37084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29" name="Equation" r:id="rId5" imgW="114300" imgH="165100" progId="Equation.DSMT4">
                  <p:embed/>
                </p:oleObj>
              </mc:Choice>
              <mc:Fallback>
                <p:oleObj name="Equation" r:id="rId5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75300" y="37084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7359086"/>
              </p:ext>
            </p:extLst>
          </p:nvPr>
        </p:nvGraphicFramePr>
        <p:xfrm>
          <a:off x="1191795" y="1029674"/>
          <a:ext cx="4659890" cy="193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30" name="Equation" r:id="rId7" imgW="3124200" imgH="1295400" progId="Equation.DSMT4">
                  <p:embed/>
                </p:oleObj>
              </mc:Choice>
              <mc:Fallback>
                <p:oleObj name="Equation" r:id="rId7" imgW="3124200" imgH="1295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91795" y="1029674"/>
                        <a:ext cx="4659890" cy="19322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1718798"/>
              </p:ext>
            </p:extLst>
          </p:nvPr>
        </p:nvGraphicFramePr>
        <p:xfrm>
          <a:off x="1463409" y="3187592"/>
          <a:ext cx="1468369" cy="97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31" name="Equation" r:id="rId9" imgW="647700" imgH="431800" progId="Equation.DSMT4">
                  <p:embed/>
                </p:oleObj>
              </mc:Choice>
              <mc:Fallback>
                <p:oleObj name="Equation" r:id="rId9" imgW="6477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63409" y="3187592"/>
                        <a:ext cx="1468369" cy="97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1258172" y="3157469"/>
            <a:ext cx="1792301" cy="1139538"/>
          </a:xfrm>
          <a:prstGeom prst="rect">
            <a:avLst/>
          </a:prstGeom>
          <a:ln w="12700"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205295" y="3228691"/>
            <a:ext cx="36795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probably the answer you would have guessed without doing any calculations.</a:t>
            </a:r>
          </a:p>
        </p:txBody>
      </p:sp>
    </p:spTree>
    <p:extLst>
      <p:ext uri="{BB962C8B-B14F-4D97-AF65-F5344CB8AC3E}">
        <p14:creationId xmlns:p14="http://schemas.microsoft.com/office/powerpoint/2010/main" val="659706391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Synchrotron Radiation</a:t>
            </a:r>
            <a:endParaRPr lang="en-US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871096-0617-41A5-9758-D8016564092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5347" y="320495"/>
            <a:ext cx="5744859" cy="379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Equilibrium energy spread will be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4953742"/>
              </p:ext>
            </p:extLst>
          </p:nvPr>
        </p:nvGraphicFramePr>
        <p:xfrm>
          <a:off x="4459288" y="331788"/>
          <a:ext cx="2601931" cy="1480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93" name="Equation" r:id="rId4" imgW="1473200" imgH="838200" progId="Equation.DSMT4">
                  <p:embed/>
                </p:oleObj>
              </mc:Choice>
              <mc:Fallback>
                <p:oleObj name="Equation" r:id="rId4" imgW="1473200" imgH="838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59288" y="331788"/>
                        <a:ext cx="2601931" cy="14803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6555400"/>
              </p:ext>
            </p:extLst>
          </p:nvPr>
        </p:nvGraphicFramePr>
        <p:xfrm>
          <a:off x="1270440" y="2149871"/>
          <a:ext cx="5181600" cy="163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94" name="Equation" r:id="rId6" imgW="2933700" imgH="927100" progId="Equation.DSMT4">
                  <p:embed/>
                </p:oleObj>
              </mc:Choice>
              <mc:Fallback>
                <p:oleObj name="Equation" r:id="rId6" imgW="2933700" imgH="927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70440" y="2149871"/>
                        <a:ext cx="5181600" cy="1636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628880" y="3409896"/>
            <a:ext cx="572154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37442" y="3975385"/>
            <a:ext cx="50706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Effects of synchrotron radiation</a:t>
            </a:r>
          </a:p>
          <a:p>
            <a:pPr marL="285750" indent="-174625">
              <a:buFont typeface="Arial"/>
              <a:buChar char="•"/>
            </a:pP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Damping in both planes</a:t>
            </a:r>
          </a:p>
          <a:p>
            <a:pPr marL="285750" indent="-174625">
              <a:buFont typeface="Arial"/>
              <a:buChar char="•"/>
            </a:pP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Heating in bend plane</a:t>
            </a:r>
          </a:p>
        </p:txBody>
      </p:sp>
    </p:spTree>
    <p:extLst>
      <p:ext uri="{BB962C8B-B14F-4D97-AF65-F5344CB8AC3E}">
        <p14:creationId xmlns:p14="http://schemas.microsoft.com/office/powerpoint/2010/main" val="1646760605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 of beams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Synchrotron Radiation</a:t>
            </a:r>
            <a:endParaRPr lang="en-US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871096-0617-41A5-9758-D8016564092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16578" y="754587"/>
            <a:ext cx="519950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We’re going to derive two important results</a:t>
            </a:r>
          </a:p>
          <a:p>
            <a:pPr marL="515938" indent="-285750">
              <a:buFont typeface="+mj-lt"/>
              <a:buAutoNum type="arabicPeriod"/>
            </a:pP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Robinson’s Theorem</a:t>
            </a:r>
            <a:br>
              <a:rPr lang="en-US" sz="1800" dirty="0" smtClean="0">
                <a:solidFill>
                  <a:srgbClr val="C00000"/>
                </a:solidFill>
                <a:latin typeface="+mn-lt"/>
              </a:rPr>
            </a:b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en-US" sz="1800" dirty="0" smtClean="0">
                <a:solidFill>
                  <a:srgbClr val="C00000"/>
                </a:solidFill>
                <a:latin typeface="+mn-lt"/>
              </a:rPr>
            </a:b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en-US" sz="1800" dirty="0" smtClean="0">
                <a:solidFill>
                  <a:srgbClr val="C00000"/>
                </a:solidFill>
                <a:latin typeface="+mn-lt"/>
              </a:rPr>
            </a:b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en-US" sz="1800" dirty="0" smtClean="0">
                <a:solidFill>
                  <a:srgbClr val="C00000"/>
                </a:solidFill>
                <a:latin typeface="+mn-lt"/>
              </a:rPr>
            </a:b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For a separated function lattice</a:t>
            </a:r>
            <a:br>
              <a:rPr lang="en-US" sz="1800" dirty="0" smtClean="0">
                <a:solidFill>
                  <a:srgbClr val="C00000"/>
                </a:solidFill>
                <a:latin typeface="+mn-lt"/>
              </a:rPr>
            </a:b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en-US" sz="1800" dirty="0" smtClean="0">
                <a:solidFill>
                  <a:srgbClr val="C00000"/>
                </a:solidFill>
                <a:latin typeface="+mn-lt"/>
              </a:rPr>
            </a:b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en-US" sz="1800" dirty="0" smtClean="0">
                <a:solidFill>
                  <a:srgbClr val="C00000"/>
                </a:solidFill>
                <a:latin typeface="+mn-lt"/>
              </a:rPr>
            </a:b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en-US" sz="1800" dirty="0" smtClean="0">
                <a:solidFill>
                  <a:srgbClr val="C00000"/>
                </a:solidFill>
                <a:latin typeface="+mn-lt"/>
              </a:rPr>
            </a:b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en-US" sz="1800" dirty="0" smtClean="0">
                <a:solidFill>
                  <a:srgbClr val="C00000"/>
                </a:solidFill>
                <a:latin typeface="+mn-lt"/>
              </a:rPr>
            </a:br>
            <a:endParaRPr lang="en-US" sz="1800" dirty="0" smtClean="0">
              <a:solidFill>
                <a:srgbClr val="C00000"/>
              </a:solidFill>
              <a:latin typeface="+mn-lt"/>
            </a:endParaRPr>
          </a:p>
          <a:p>
            <a:pPr marL="515938" indent="-285750">
              <a:buFont typeface="+mj-lt"/>
              <a:buAutoNum type="arabicPeriod"/>
            </a:pP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The equilibrium horizontal emittance 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0614668"/>
              </p:ext>
            </p:extLst>
          </p:nvPr>
        </p:nvGraphicFramePr>
        <p:xfrm>
          <a:off x="3478655" y="1160326"/>
          <a:ext cx="2033195" cy="726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40" name="Equation" r:id="rId3" imgW="1244600" imgH="444500" progId="Equation.DSMT4">
                  <p:embed/>
                </p:oleObj>
              </mc:Choice>
              <mc:Fallback>
                <p:oleObj name="Equation" r:id="rId3" imgW="12446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78655" y="1160326"/>
                        <a:ext cx="2033195" cy="7261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8"/>
          <p:cNvSpPr/>
          <p:nvPr/>
        </p:nvSpPr>
        <p:spPr>
          <a:xfrm>
            <a:off x="3938741" y="1104274"/>
            <a:ext cx="892659" cy="855812"/>
          </a:xfrm>
          <a:prstGeom prst="ellipse">
            <a:avLst/>
          </a:prstGeom>
          <a:ln w="12700"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877413" y="1960085"/>
            <a:ext cx="32117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  <a:latin typeface="+mn-lt"/>
              </a:rPr>
              <a:t>transverse damping times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4766982" y="1785243"/>
            <a:ext cx="138040" cy="14723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7259812"/>
              </p:ext>
            </p:extLst>
          </p:nvPr>
        </p:nvGraphicFramePr>
        <p:xfrm>
          <a:off x="3489641" y="2534733"/>
          <a:ext cx="3509962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41" name="Equation" r:id="rId5" imgW="2146300" imgH="673100" progId="Equation.DSMT4">
                  <p:embed/>
                </p:oleObj>
              </mc:Choice>
              <mc:Fallback>
                <p:oleObj name="Equation" r:id="rId5" imgW="2146300" imgH="673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89641" y="2534733"/>
                        <a:ext cx="3509962" cy="1098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860782"/>
              </p:ext>
            </p:extLst>
          </p:nvPr>
        </p:nvGraphicFramePr>
        <p:xfrm>
          <a:off x="3444875" y="4318000"/>
          <a:ext cx="2284413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42" name="Equation" r:id="rId7" imgW="1397000" imgH="533400" progId="Equation.DSMT4">
                  <p:embed/>
                </p:oleObj>
              </mc:Choice>
              <mc:Fallback>
                <p:oleObj name="Equation" r:id="rId7" imgW="1397000" imgH="533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44875" y="4318000"/>
                        <a:ext cx="2284413" cy="871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858940" y="5180884"/>
            <a:ext cx="2217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rgbClr val="C00000"/>
                </a:solidFill>
                <a:latin typeface="+mn-lt"/>
              </a:rPr>
              <a:t>photons emitted in a damping period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3947943" y="4987636"/>
            <a:ext cx="184054" cy="20245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867258" y="5204452"/>
            <a:ext cx="22178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  <a:latin typeface="+mn-lt"/>
              </a:rPr>
              <a:t>Mean dispersion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5710812" y="4965193"/>
            <a:ext cx="151287" cy="18808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6141300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 we go…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Synchrotron Radiation</a:t>
            </a:r>
            <a:endParaRPr lang="en-US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536C3-BB10-4165-8E74-99838CB5170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9768" y="754587"/>
            <a:ext cx="3046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Synchrotron radiation</a:t>
            </a:r>
          </a:p>
        </p:txBody>
      </p:sp>
      <p:sp>
        <p:nvSpPr>
          <p:cNvPr id="8" name="Arc 7"/>
          <p:cNvSpPr>
            <a:spLocks noChangeAspect="1"/>
          </p:cNvSpPr>
          <p:nvPr/>
        </p:nvSpPr>
        <p:spPr>
          <a:xfrm rot="18499549">
            <a:off x="947875" y="2033704"/>
            <a:ext cx="2743200" cy="2743200"/>
          </a:xfrm>
          <a:prstGeom prst="arc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2162628" y="2042906"/>
            <a:ext cx="156444" cy="136193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1216338"/>
              </p:ext>
            </p:extLst>
          </p:nvPr>
        </p:nvGraphicFramePr>
        <p:xfrm>
          <a:off x="2319409" y="2542335"/>
          <a:ext cx="284946" cy="336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99" name="Equation" r:id="rId3" imgW="139700" imgH="165100" progId="Equation.DSMT4">
                  <p:embed/>
                </p:oleObj>
              </mc:Choice>
              <mc:Fallback>
                <p:oleObj name="Equation" r:id="rId3" imgW="1397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19409" y="2542335"/>
                        <a:ext cx="284946" cy="3367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Arrow Connector 13"/>
          <p:cNvCxnSpPr/>
          <p:nvPr/>
        </p:nvCxnSpPr>
        <p:spPr>
          <a:xfrm flipV="1">
            <a:off x="2162627" y="1509174"/>
            <a:ext cx="1444818" cy="515328"/>
          </a:xfrm>
          <a:prstGeom prst="straightConnector1">
            <a:avLst/>
          </a:prstGeom>
          <a:ln w="12700">
            <a:solidFill>
              <a:srgbClr val="3366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167784" y="1601197"/>
            <a:ext cx="1458067" cy="419266"/>
          </a:xfrm>
          <a:prstGeom prst="straightConnector1">
            <a:avLst/>
          </a:prstGeom>
          <a:ln w="12700">
            <a:solidFill>
              <a:srgbClr val="3366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163739" y="1417151"/>
            <a:ext cx="1379288" cy="599273"/>
          </a:xfrm>
          <a:prstGeom prst="straightConnector1">
            <a:avLst/>
          </a:prstGeom>
          <a:ln w="12700">
            <a:solidFill>
              <a:srgbClr val="3366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3382536" y="1707586"/>
            <a:ext cx="77667" cy="19728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184123" y="1315926"/>
            <a:ext cx="93140" cy="19437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481013"/>
              </p:ext>
            </p:extLst>
          </p:nvPr>
        </p:nvGraphicFramePr>
        <p:xfrm>
          <a:off x="3552753" y="1693863"/>
          <a:ext cx="524028" cy="540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500" name="Equation" r:id="rId5" imgW="406400" imgH="419100" progId="Equation.DSMT4">
                  <p:embed/>
                </p:oleObj>
              </mc:Choice>
              <mc:Fallback>
                <p:oleObj name="Equation" r:id="rId5" imgW="4064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52753" y="1693863"/>
                        <a:ext cx="524028" cy="5404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4781341" y="778154"/>
            <a:ext cx="35102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Energy lost along trajectory, so radiated power will reduce momentum along flight path</a:t>
            </a: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0367741"/>
              </p:ext>
            </p:extLst>
          </p:nvPr>
        </p:nvGraphicFramePr>
        <p:xfrm>
          <a:off x="5045075" y="1779920"/>
          <a:ext cx="1102307" cy="620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501" name="Equation" r:id="rId7" imgW="698500" imgH="393700" progId="Equation.DSMT4">
                  <p:embed/>
                </p:oleObj>
              </mc:Choice>
              <mc:Fallback>
                <p:oleObj name="Equation" r:id="rId7" imgW="6985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45075" y="1779920"/>
                        <a:ext cx="1102307" cy="6201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625781" y="4002992"/>
            <a:ext cx="821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If we assume that the RF system restores the energy lost each turn, then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064058" y="4459067"/>
            <a:ext cx="6693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Energy lost along the path</a:t>
            </a:r>
          </a:p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Energy restored along nominal path   </a:t>
            </a:r>
            <a:r>
              <a:rPr lang="en-US" sz="1800" dirty="0" smtClean="0">
                <a:solidFill>
                  <a:srgbClr val="C0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800" dirty="0" smtClean="0">
                <a:solidFill>
                  <a:srgbClr val="C00000"/>
                </a:solidFill>
                <a:latin typeface="+mn-lt"/>
                <a:sym typeface="Wingdings"/>
              </a:rPr>
              <a:t>”adiabatic damping”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 </a:t>
            </a:r>
          </a:p>
        </p:txBody>
      </p:sp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0324377"/>
              </p:ext>
            </p:extLst>
          </p:nvPr>
        </p:nvGraphicFramePr>
        <p:xfrm>
          <a:off x="3980110" y="4520178"/>
          <a:ext cx="1363915" cy="283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502" name="Equation" r:id="rId9" imgW="977900" imgH="203200" progId="Equation.DSMT4">
                  <p:embed/>
                </p:oleObj>
              </mc:Choice>
              <mc:Fallback>
                <p:oleObj name="Equation" r:id="rId9" imgW="9779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980110" y="4520178"/>
                        <a:ext cx="1363915" cy="2834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8911741"/>
              </p:ext>
            </p:extLst>
          </p:nvPr>
        </p:nvGraphicFramePr>
        <p:xfrm>
          <a:off x="4811665" y="4766781"/>
          <a:ext cx="201901" cy="29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503" name="Equation" r:id="rId11" imgW="114300" imgH="165100" progId="Equation.DSMT4">
                  <p:embed/>
                </p:oleObj>
              </mc:Choice>
              <mc:Fallback>
                <p:oleObj name="Equation" r:id="rId11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811665" y="4766781"/>
                        <a:ext cx="201901" cy="290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7322159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Synchrotron Radiation</a:t>
            </a:r>
            <a:endParaRPr lang="en-US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536C3-BB10-4165-8E74-99838CB5170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8912" y="290435"/>
            <a:ext cx="1660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Recall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8521552"/>
              </p:ext>
            </p:extLst>
          </p:nvPr>
        </p:nvGraphicFramePr>
        <p:xfrm>
          <a:off x="4087927" y="1458690"/>
          <a:ext cx="3329423" cy="1184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5" name="Equation" r:id="rId3" imgW="2540000" imgH="901700" progId="Equation.DSMT4">
                  <p:embed/>
                </p:oleObj>
              </mc:Choice>
              <mc:Fallback>
                <p:oleObj name="Equation" r:id="rId3" imgW="2540000" imgH="901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87927" y="1458690"/>
                        <a:ext cx="3329423" cy="11849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2067639" y="574417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>
            <a:off x="1229439" y="1488817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Oval 7"/>
          <p:cNvSpPr>
            <a:spLocks noChangeArrowheads="1"/>
          </p:cNvSpPr>
          <p:nvPr/>
        </p:nvSpPr>
        <p:spPr bwMode="auto">
          <a:xfrm rot="2700000">
            <a:off x="1849358" y="684748"/>
            <a:ext cx="457200" cy="1601788"/>
          </a:xfrm>
          <a:prstGeom prst="ellips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8"/>
          <p:cNvSpPr>
            <a:spLocks noChangeArrowheads="1"/>
          </p:cNvSpPr>
          <p:nvPr/>
        </p:nvSpPr>
        <p:spPr bwMode="auto">
          <a:xfrm>
            <a:off x="1642189" y="1558667"/>
            <a:ext cx="76200" cy="762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9"/>
          <p:cNvSpPr>
            <a:spLocks noChangeArrowheads="1"/>
          </p:cNvSpPr>
          <p:nvPr/>
        </p:nvSpPr>
        <p:spPr bwMode="auto">
          <a:xfrm>
            <a:off x="2267664" y="963354"/>
            <a:ext cx="76200" cy="762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10"/>
          <p:cNvSpPr>
            <a:spLocks noChangeArrowheads="1"/>
          </p:cNvSpPr>
          <p:nvPr/>
        </p:nvSpPr>
        <p:spPr bwMode="auto">
          <a:xfrm>
            <a:off x="2572464" y="1125279"/>
            <a:ext cx="76200" cy="762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11"/>
          <p:cNvSpPr>
            <a:spLocks noChangeArrowheads="1"/>
          </p:cNvSpPr>
          <p:nvPr/>
        </p:nvSpPr>
        <p:spPr bwMode="auto">
          <a:xfrm>
            <a:off x="2293064" y="1515804"/>
            <a:ext cx="76200" cy="762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12"/>
          <p:cNvSpPr>
            <a:spLocks noChangeArrowheads="1"/>
          </p:cNvSpPr>
          <p:nvPr/>
        </p:nvSpPr>
        <p:spPr bwMode="auto">
          <a:xfrm>
            <a:off x="1932702" y="1850767"/>
            <a:ext cx="76200" cy="762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13"/>
          <p:cNvSpPr>
            <a:spLocks noChangeArrowheads="1"/>
          </p:cNvSpPr>
          <p:nvPr/>
        </p:nvSpPr>
        <p:spPr bwMode="auto">
          <a:xfrm>
            <a:off x="1499314" y="1984117"/>
            <a:ext cx="76200" cy="762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14"/>
          <p:cNvSpPr>
            <a:spLocks noChangeArrowheads="1"/>
          </p:cNvSpPr>
          <p:nvPr/>
        </p:nvSpPr>
        <p:spPr bwMode="auto">
          <a:xfrm>
            <a:off x="1948577" y="1222117"/>
            <a:ext cx="76200" cy="762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>
            <a:off x="2688352" y="912554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>
            <a:off x="2840752" y="912554"/>
            <a:ext cx="0" cy="53340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" name="Line 21"/>
          <p:cNvSpPr>
            <a:spLocks noChangeShapeType="1"/>
          </p:cNvSpPr>
          <p:nvPr/>
        </p:nvSpPr>
        <p:spPr bwMode="auto">
          <a:xfrm>
            <a:off x="2659777" y="580767"/>
            <a:ext cx="0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Line 22"/>
          <p:cNvSpPr>
            <a:spLocks noChangeShapeType="1"/>
          </p:cNvSpPr>
          <p:nvPr/>
        </p:nvSpPr>
        <p:spPr bwMode="auto">
          <a:xfrm>
            <a:off x="2078752" y="760154"/>
            <a:ext cx="533400" cy="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7584552"/>
              </p:ext>
            </p:extLst>
          </p:nvPr>
        </p:nvGraphicFramePr>
        <p:xfrm>
          <a:off x="2873534" y="1034479"/>
          <a:ext cx="430136" cy="307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6" name="Equation" r:id="rId5" imgW="355320" imgH="253800" progId="Equation.3">
                  <p:embed/>
                </p:oleObj>
              </mc:Choice>
              <mc:Fallback>
                <p:oleObj name="Equation" r:id="rId5" imgW="3553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3534" y="1034479"/>
                        <a:ext cx="430136" cy="3072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6252643"/>
              </p:ext>
            </p:extLst>
          </p:nvPr>
        </p:nvGraphicFramePr>
        <p:xfrm>
          <a:off x="2097055" y="419677"/>
          <a:ext cx="446087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7" name="Equation" r:id="rId7" imgW="368300" imgH="254000" progId="Equation.DSMT4">
                  <p:embed/>
                </p:oleObj>
              </mc:Choice>
              <mc:Fallback>
                <p:oleObj name="Equation" r:id="rId7" imgW="3683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7055" y="419677"/>
                        <a:ext cx="446087" cy="307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7965311"/>
              </p:ext>
            </p:extLst>
          </p:nvPr>
        </p:nvGraphicFramePr>
        <p:xfrm>
          <a:off x="3113055" y="1583315"/>
          <a:ext cx="153987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8" name="Equation" r:id="rId9" imgW="127000" imgH="165100" progId="Equation.DSMT4">
                  <p:embed/>
                </p:oleObj>
              </mc:Choice>
              <mc:Fallback>
                <p:oleObj name="Equation" r:id="rId9" imgW="127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3055" y="1583315"/>
                        <a:ext cx="153987" cy="200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1385363"/>
              </p:ext>
            </p:extLst>
          </p:nvPr>
        </p:nvGraphicFramePr>
        <p:xfrm>
          <a:off x="1825592" y="443490"/>
          <a:ext cx="20002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9" name="Equation" r:id="rId11" imgW="165100" imgH="203200" progId="Equation.DSMT4">
                  <p:embed/>
                </p:oleObj>
              </mc:Choice>
              <mc:Fallback>
                <p:oleObj name="Equation" r:id="rId11" imgW="165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592" y="443490"/>
                        <a:ext cx="200025" cy="246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8631116"/>
              </p:ext>
            </p:extLst>
          </p:nvPr>
        </p:nvGraphicFramePr>
        <p:xfrm>
          <a:off x="4037899" y="441534"/>
          <a:ext cx="3793571" cy="1003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0" name="Equation" r:id="rId13" imgW="2679700" imgH="711200" progId="Equation.DSMT4">
                  <p:embed/>
                </p:oleObj>
              </mc:Choice>
              <mc:Fallback>
                <p:oleObj name="Equation" r:id="rId13" imgW="2679700" imgH="71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037899" y="441534"/>
                        <a:ext cx="3793571" cy="10031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0201013"/>
              </p:ext>
            </p:extLst>
          </p:nvPr>
        </p:nvGraphicFramePr>
        <p:xfrm>
          <a:off x="783831" y="2803781"/>
          <a:ext cx="4408487" cy="37027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1" name="Equation" r:id="rId15" imgW="3530600" imgH="2959100" progId="Equation.DSMT4">
                  <p:embed/>
                </p:oleObj>
              </mc:Choice>
              <mc:Fallback>
                <p:oleObj name="Equation" r:id="rId15" imgW="3530600" imgH="295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83831" y="2803781"/>
                        <a:ext cx="4408487" cy="37027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ight Arrow 33"/>
          <p:cNvSpPr/>
          <p:nvPr/>
        </p:nvSpPr>
        <p:spPr>
          <a:xfrm>
            <a:off x="508907" y="2843299"/>
            <a:ext cx="331296" cy="266866"/>
          </a:xfrm>
          <a:prstGeom prst="rightArrow">
            <a:avLst/>
          </a:prstGeom>
          <a:ln w="12700"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119774" y="2098120"/>
            <a:ext cx="671794" cy="579744"/>
          </a:xfrm>
          <a:prstGeom prst="rect">
            <a:avLst/>
          </a:prstGeom>
          <a:ln w="12700"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5274240" y="2807822"/>
            <a:ext cx="3532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As we average this over many turns, we must average over all phase angles</a:t>
            </a:r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8772771"/>
              </p:ext>
            </p:extLst>
          </p:nvPr>
        </p:nvGraphicFramePr>
        <p:xfrm>
          <a:off x="5611394" y="3846148"/>
          <a:ext cx="3376612" cy="2620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2" name="Equation" r:id="rId17" imgW="2705100" imgH="2095500" progId="Equation.DSMT4">
                  <p:embed/>
                </p:oleObj>
              </mc:Choice>
              <mc:Fallback>
                <p:oleObj name="Equation" r:id="rId17" imgW="2705100" imgH="2095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611394" y="3846148"/>
                        <a:ext cx="3376612" cy="2620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ectangle 41"/>
          <p:cNvSpPr/>
          <p:nvPr/>
        </p:nvSpPr>
        <p:spPr>
          <a:xfrm>
            <a:off x="7026791" y="5922230"/>
            <a:ext cx="1016339" cy="565378"/>
          </a:xfrm>
          <a:prstGeom prst="rect">
            <a:avLst/>
          </a:prstGeom>
          <a:ln w="12700"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70281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Synchrotron Radiation</a:t>
            </a:r>
            <a:endParaRPr lang="en-US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871096-0617-41A5-9758-D8016564092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99403" y="423305"/>
            <a:ext cx="3018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Calculating beam size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3407072"/>
              </p:ext>
            </p:extLst>
          </p:nvPr>
        </p:nvGraphicFramePr>
        <p:xfrm>
          <a:off x="1300186" y="1114438"/>
          <a:ext cx="2666164" cy="2537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51" name="Equation" r:id="rId3" imgW="2362200" imgH="2247900" progId="Equation.DSMT4">
                  <p:embed/>
                </p:oleObj>
              </mc:Choice>
              <mc:Fallback>
                <p:oleObj name="Equation" r:id="rId3" imgW="2362200" imgH="2247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00186" y="1114438"/>
                        <a:ext cx="2666164" cy="25371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929469" y="1858860"/>
            <a:ext cx="294486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980640" y="2379351"/>
            <a:ext cx="294486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008248" y="2867072"/>
            <a:ext cx="294486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054261" y="3400804"/>
            <a:ext cx="294486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389603" y="3147179"/>
            <a:ext cx="1472427" cy="496924"/>
          </a:xfrm>
          <a:prstGeom prst="rect">
            <a:avLst/>
          </a:prstGeom>
          <a:ln w="12700"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592131" y="975442"/>
            <a:ext cx="32669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Note, in the absence of any heating terms or </a:t>
            </a:r>
            <a:r>
              <a:rPr lang="en-US" sz="1800" dirty="0" err="1" smtClean="0">
                <a:solidFill>
                  <a:srgbClr val="C00000"/>
                </a:solidFill>
                <a:latin typeface="+mn-lt"/>
              </a:rPr>
              <a:t>emittance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 exchange, this will damp to a very small value.  This is why electron machines typically have flat beams.  Allowing it to get too small can cause problems (discussed shortly)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3000069" y="3018348"/>
            <a:ext cx="1481630" cy="37729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808970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Horizontal Plane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Synchrotron Radiation</a:t>
            </a:r>
            <a:endParaRPr lang="en-US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871096-0617-41A5-9758-D8016564092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71794" y="671766"/>
            <a:ext cx="7693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Things in the horizontal plane are a bit more complicated because position depends on the energy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9209458"/>
              </p:ext>
            </p:extLst>
          </p:nvPr>
        </p:nvGraphicFramePr>
        <p:xfrm>
          <a:off x="992742" y="1653001"/>
          <a:ext cx="1353938" cy="1245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27" name="Equation" r:id="rId3" imgW="952500" imgH="876300" progId="Equation.DSMT4">
                  <p:embed/>
                </p:oleObj>
              </mc:Choice>
              <mc:Fallback>
                <p:oleObj name="Equation" r:id="rId3" imgW="952500" imgH="876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2742" y="1653001"/>
                        <a:ext cx="1353938" cy="12456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88971" y="1297521"/>
            <a:ext cx="782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rgbClr val="C00000"/>
                </a:solidFill>
                <a:latin typeface="+mn-lt"/>
              </a:rPr>
              <a:t>betatron motion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7208940"/>
              </p:ext>
            </p:extLst>
          </p:nvPr>
        </p:nvGraphicFramePr>
        <p:xfrm>
          <a:off x="2484720" y="1346038"/>
          <a:ext cx="347282" cy="237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28" name="Equation" r:id="rId5" imgW="241300" imgH="165100" progId="Equation.DSMT4">
                  <p:embed/>
                </p:oleObj>
              </mc:Choice>
              <mc:Fallback>
                <p:oleObj name="Equation" r:id="rId5" imgW="241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84720" y="1346038"/>
                        <a:ext cx="347282" cy="2376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>
          <a:xfrm>
            <a:off x="1288373" y="1693220"/>
            <a:ext cx="147243" cy="14723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2217843" y="1619601"/>
            <a:ext cx="248472" cy="147237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0630704"/>
              </p:ext>
            </p:extLst>
          </p:nvPr>
        </p:nvGraphicFramePr>
        <p:xfrm>
          <a:off x="3559119" y="1802973"/>
          <a:ext cx="5343525" cy="103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29" name="Equation" r:id="rId7" imgW="3759200" imgH="723900" progId="Equation.DSMT4">
                  <p:embed/>
                </p:oleObj>
              </mc:Choice>
              <mc:Fallback>
                <p:oleObj name="Equation" r:id="rId7" imgW="3759200" imgH="723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59119" y="1802973"/>
                        <a:ext cx="5343525" cy="1030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549138" y="2144131"/>
            <a:ext cx="901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where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2964" y="3041915"/>
            <a:ext cx="7693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Now since the radiated photon changes the energy,</a:t>
            </a:r>
            <a:r>
              <a:rPr lang="en-US" sz="18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but not the position or the angle, the betatron orbit must be modified; that is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0198412"/>
              </p:ext>
            </p:extLst>
          </p:nvPr>
        </p:nvGraphicFramePr>
        <p:xfrm>
          <a:off x="2575248" y="3625397"/>
          <a:ext cx="3514725" cy="283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30" name="Equation" r:id="rId9" imgW="2768600" imgH="2235200" progId="Equation.DSMT4">
                  <p:embed/>
                </p:oleObj>
              </mc:Choice>
              <mc:Fallback>
                <p:oleObj name="Equation" r:id="rId9" imgW="2768600" imgH="2235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575248" y="3625397"/>
                        <a:ext cx="3514725" cy="2838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Arrow Connector 20"/>
          <p:cNvCxnSpPr/>
          <p:nvPr/>
        </p:nvCxnSpPr>
        <p:spPr>
          <a:xfrm>
            <a:off x="1969371" y="5079659"/>
            <a:ext cx="487741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992935" y="6179894"/>
            <a:ext cx="487741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1067463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Synchrotron Radiation</a:t>
            </a:r>
            <a:endParaRPr lang="en-US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536C3-BB10-4165-8E74-99838CB5170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44186" y="266866"/>
            <a:ext cx="4960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Going back to the motion in phase space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8509866"/>
              </p:ext>
            </p:extLst>
          </p:nvPr>
        </p:nvGraphicFramePr>
        <p:xfrm>
          <a:off x="1285920" y="975556"/>
          <a:ext cx="7289800" cy="492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99" name="Equation" r:id="rId3" imgW="4635500" imgH="3136900" progId="Equation.DSMT4">
                  <p:embed/>
                </p:oleObj>
              </mc:Choice>
              <mc:Fallback>
                <p:oleObj name="Equation" r:id="rId3" imgW="4635500" imgH="3136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85920" y="975556"/>
                        <a:ext cx="7289800" cy="492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/>
          <p:cNvSpPr/>
          <p:nvPr/>
        </p:nvSpPr>
        <p:spPr>
          <a:xfrm>
            <a:off x="2836821" y="3466095"/>
            <a:ext cx="2504474" cy="783432"/>
          </a:xfrm>
          <a:prstGeom prst="ellipse">
            <a:avLst/>
          </a:prstGeom>
          <a:ln w="12700"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372005" y="4332618"/>
            <a:ext cx="346121" cy="330454"/>
          </a:xfrm>
          <a:prstGeom prst="ellipse">
            <a:avLst/>
          </a:prstGeom>
          <a:ln w="12700"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34760">
            <a:off x="2006761" y="4059201"/>
            <a:ext cx="406400" cy="330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544640">
            <a:off x="5283584" y="3480052"/>
            <a:ext cx="449405" cy="28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619504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Synchrotron Radiation</a:t>
            </a:r>
            <a:endParaRPr lang="en-US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871096-0617-41A5-9758-D8016564092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2260" y="225534"/>
            <a:ext cx="4071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Averaging over one turn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0484121"/>
              </p:ext>
            </p:extLst>
          </p:nvPr>
        </p:nvGraphicFramePr>
        <p:xfrm>
          <a:off x="1387797" y="814171"/>
          <a:ext cx="5851525" cy="434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31" name="Equation" r:id="rId3" imgW="3721100" imgH="2768600" progId="Equation.DSMT4">
                  <p:embed/>
                </p:oleObj>
              </mc:Choice>
              <mc:Fallback>
                <p:oleObj name="Equation" r:id="rId3" imgW="3721100" imgH="276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87797" y="814171"/>
                        <a:ext cx="5851525" cy="434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 rot="20757581">
            <a:off x="4581643" y="2314687"/>
            <a:ext cx="2551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Average over all particle and phases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009318">
            <a:off x="6832682" y="2824703"/>
            <a:ext cx="558800" cy="317500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2908436"/>
              </p:ext>
            </p:extLst>
          </p:nvPr>
        </p:nvGraphicFramePr>
        <p:xfrm>
          <a:off x="1777776" y="4620094"/>
          <a:ext cx="5720130" cy="1493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32" name="Equation" r:id="rId6" imgW="3746500" imgH="977900" progId="Equation.DSMT4">
                  <p:embed/>
                </p:oleObj>
              </mc:Choice>
              <mc:Fallback>
                <p:oleObj name="Equation" r:id="rId6" imgW="3746500" imgH="977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77776" y="4620094"/>
                        <a:ext cx="5720130" cy="14930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/>
          <p:cNvCxnSpPr/>
          <p:nvPr/>
        </p:nvCxnSpPr>
        <p:spPr>
          <a:xfrm>
            <a:off x="1566780" y="5768910"/>
            <a:ext cx="581607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0064059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Synchrotron Radiation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Synchrotron Radiation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" y="6858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For a relativistic particle, the total radiated power (S&amp;E 8.1) is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308474"/>
              </p:ext>
            </p:extLst>
          </p:nvPr>
        </p:nvGraphicFramePr>
        <p:xfrm>
          <a:off x="914400" y="1447800"/>
          <a:ext cx="3933825" cy="168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7" name="Equation" r:id="rId3" imgW="2247900" imgH="965200" progId="Equation.DSMT4">
                  <p:embed/>
                </p:oleObj>
              </mc:Choice>
              <mc:Fallback>
                <p:oleObj name="Equation" r:id="rId3" imgW="2247900" imgH="965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447800"/>
                        <a:ext cx="3933825" cy="168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886281"/>
              </p:ext>
            </p:extLst>
          </p:nvPr>
        </p:nvGraphicFramePr>
        <p:xfrm>
          <a:off x="3962400" y="990600"/>
          <a:ext cx="284480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" name="Equation" r:id="rId5" imgW="1625600" imgH="444500" progId="Equation.DSMT4">
                  <p:embed/>
                </p:oleObj>
              </mc:Choice>
              <mc:Fallback>
                <p:oleObj name="Equation" r:id="rId5" imgW="16256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62400" y="990600"/>
                        <a:ext cx="2844800" cy="777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flipH="1">
            <a:off x="2590800" y="1447800"/>
            <a:ext cx="1295400" cy="1524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85800" y="3886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In a magnetic field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111631"/>
              </p:ext>
            </p:extLst>
          </p:nvPr>
        </p:nvGraphicFramePr>
        <p:xfrm>
          <a:off x="3200400" y="3733800"/>
          <a:ext cx="102235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" name="Equation" r:id="rId7" imgW="584200" imgH="393700" progId="Equation.DSMT4">
                  <p:embed/>
                </p:oleObj>
              </mc:Choice>
              <mc:Fallback>
                <p:oleObj name="Equation" r:id="rId7" imgW="5842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00400" y="3733800"/>
                        <a:ext cx="1022350" cy="688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6750837"/>
              </p:ext>
            </p:extLst>
          </p:nvPr>
        </p:nvGraphicFramePr>
        <p:xfrm>
          <a:off x="4572000" y="3733800"/>
          <a:ext cx="2978150" cy="175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" name="Equation" r:id="rId9" imgW="1701800" imgH="1003300" progId="Equation.DSMT4">
                  <p:embed/>
                </p:oleObj>
              </mc:Choice>
              <mc:Fallback>
                <p:oleObj name="Equation" r:id="rId9" imgW="1701800" imgH="1003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72000" y="3733800"/>
                        <a:ext cx="2978150" cy="175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1295400" y="2286000"/>
            <a:ext cx="1295400" cy="838200"/>
          </a:xfrm>
          <a:prstGeom prst="rect">
            <a:avLst/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410200" y="3810000"/>
            <a:ext cx="1981200" cy="1828800"/>
          </a:xfrm>
          <a:prstGeom prst="rect">
            <a:avLst/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334000" y="1828800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For a fixed energy and geometry, power goes as the inverse </a:t>
            </a:r>
            <a:r>
              <a:rPr lang="en-US" sz="1800" i="1" dirty="0" smtClean="0">
                <a:solidFill>
                  <a:srgbClr val="C00000"/>
                </a:solidFill>
                <a:latin typeface="+mn-lt"/>
              </a:rPr>
              <a:t>fourth power 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of the mass!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4800600" y="2362200"/>
            <a:ext cx="53340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6020389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Synchrotron Radiation</a:t>
            </a:r>
            <a:endParaRPr lang="en-US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871096-0617-41A5-9758-D8016564092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69738" y="249274"/>
            <a:ext cx="2326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As before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6211126"/>
              </p:ext>
            </p:extLst>
          </p:nvPr>
        </p:nvGraphicFramePr>
        <p:xfrm>
          <a:off x="1436864" y="540047"/>
          <a:ext cx="2497509" cy="2890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49" name="Equation" r:id="rId3" imgW="1612900" imgH="1866900" progId="Equation.DSMT4">
                  <p:embed/>
                </p:oleObj>
              </mc:Choice>
              <mc:Fallback>
                <p:oleObj name="Equation" r:id="rId3" imgW="1612900" imgH="1866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36864" y="540047"/>
                        <a:ext cx="2497509" cy="28908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5862897"/>
              </p:ext>
            </p:extLst>
          </p:nvPr>
        </p:nvGraphicFramePr>
        <p:xfrm>
          <a:off x="1462088" y="3660666"/>
          <a:ext cx="6781800" cy="245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50" name="Equation" r:id="rId5" imgW="4381500" imgH="1587500" progId="Equation.DSMT4">
                  <p:embed/>
                </p:oleObj>
              </mc:Choice>
              <mc:Fallback>
                <p:oleObj name="Equation" r:id="rId5" imgW="4381500" imgH="1587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62088" y="3660666"/>
                        <a:ext cx="6781800" cy="2457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own Arrow 8"/>
          <p:cNvSpPr/>
          <p:nvPr/>
        </p:nvSpPr>
        <p:spPr>
          <a:xfrm>
            <a:off x="1707930" y="4466896"/>
            <a:ext cx="5080001" cy="490483"/>
          </a:xfrm>
          <a:prstGeom prst="downArrow">
            <a:avLst/>
          </a:prstGeom>
          <a:ln w="12700"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91793" y="4501931"/>
            <a:ext cx="2259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C00000"/>
                </a:solidFill>
                <a:latin typeface="+mn-lt"/>
              </a:rPr>
              <a:t>Same procedure as p. 9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11448" y="5097517"/>
            <a:ext cx="867104" cy="762000"/>
          </a:xfrm>
          <a:prstGeom prst="rect">
            <a:avLst/>
          </a:prstGeom>
          <a:ln w="12700"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305545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Synchrotron Radiation</a:t>
            </a:r>
            <a:endParaRPr lang="en-US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871096-0617-41A5-9758-D8016564092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60552" y="227724"/>
            <a:ext cx="6157310" cy="376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Going back…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7923975"/>
              </p:ext>
            </p:extLst>
          </p:nvPr>
        </p:nvGraphicFramePr>
        <p:xfrm>
          <a:off x="2136775" y="306607"/>
          <a:ext cx="3335338" cy="1436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12" name="Equation" r:id="rId3" imgW="2120900" imgH="914400" progId="Equation.DSMT4">
                  <p:embed/>
                </p:oleObj>
              </mc:Choice>
              <mc:Fallback>
                <p:oleObj name="Equation" r:id="rId3" imgW="212090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36775" y="306607"/>
                        <a:ext cx="3335338" cy="1436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372500"/>
              </p:ext>
            </p:extLst>
          </p:nvPr>
        </p:nvGraphicFramePr>
        <p:xfrm>
          <a:off x="2005451" y="2271658"/>
          <a:ext cx="3565032" cy="1295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13" name="Equation" r:id="rId5" imgW="2514600" imgH="914400" progId="Equation.DSMT4">
                  <p:embed/>
                </p:oleObj>
              </mc:Choice>
              <mc:Fallback>
                <p:oleObj name="Equation" r:id="rId5" imgW="251460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05451" y="2271658"/>
                        <a:ext cx="3565032" cy="12952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43034" y="1742966"/>
            <a:ext cx="8495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But remember, we still have the adiabatic damping term from re-acceleration, so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0112523"/>
              </p:ext>
            </p:extLst>
          </p:nvPr>
        </p:nvGraphicFramePr>
        <p:xfrm>
          <a:off x="1916167" y="3596946"/>
          <a:ext cx="3146316" cy="1091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14" name="Equation" r:id="rId7" imgW="2120900" imgH="736600" progId="Equation.DSMT4">
                  <p:embed/>
                </p:oleObj>
              </mc:Choice>
              <mc:Fallback>
                <p:oleObj name="Equation" r:id="rId7" imgW="2120900" imgH="736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16167" y="3596946"/>
                        <a:ext cx="3146316" cy="10917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28912" y="4829503"/>
            <a:ext cx="1520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As before…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8868956"/>
              </p:ext>
            </p:extLst>
          </p:nvPr>
        </p:nvGraphicFramePr>
        <p:xfrm>
          <a:off x="1471613" y="5132388"/>
          <a:ext cx="1649412" cy="131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15" name="Equation" r:id="rId9" imgW="1181100" imgH="939800" progId="Equation.DSMT4">
                  <p:embed/>
                </p:oleObj>
              </mc:Choice>
              <mc:Fallback>
                <p:oleObj name="Equation" r:id="rId9" imgW="1181100" imgH="93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71613" y="5132388"/>
                        <a:ext cx="1649412" cy="1311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>
          <a:xfrm>
            <a:off x="3655739" y="5456621"/>
            <a:ext cx="1103586" cy="455448"/>
          </a:xfrm>
          <a:prstGeom prst="rightArrow">
            <a:avLst/>
          </a:prstGeom>
          <a:ln w="12700"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7065107"/>
              </p:ext>
            </p:extLst>
          </p:nvPr>
        </p:nvGraphicFramePr>
        <p:xfrm>
          <a:off x="5031883" y="4247932"/>
          <a:ext cx="2525662" cy="23054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16" name="Equation" r:id="rId11" imgW="2057400" imgH="1879600" progId="Equation.DSMT4">
                  <p:embed/>
                </p:oleObj>
              </mc:Choice>
              <mc:Fallback>
                <p:oleObj name="Equation" r:id="rId11" imgW="2057400" imgH="187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031883" y="4247932"/>
                        <a:ext cx="2525662" cy="23054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5079999" y="4279461"/>
            <a:ext cx="2391104" cy="2200713"/>
          </a:xfrm>
          <a:prstGeom prst="rect">
            <a:avLst/>
          </a:prstGeom>
          <a:ln w="12700"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018689" y="3976414"/>
            <a:ext cx="2391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C00000"/>
                </a:solidFill>
                <a:latin typeface="+mn-lt"/>
              </a:rPr>
              <a:t>Robinson’s Theorem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5634895"/>
              </p:ext>
            </p:extLst>
          </p:nvPr>
        </p:nvGraphicFramePr>
        <p:xfrm>
          <a:off x="7586716" y="4941832"/>
          <a:ext cx="1071805" cy="593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17" name="Equation" r:id="rId13" imgW="825500" imgH="457200" progId="Equation.DSMT4">
                  <p:embed/>
                </p:oleObj>
              </mc:Choice>
              <mc:Fallback>
                <p:oleObj name="Equation" r:id="rId13" imgW="8255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586716" y="4941832"/>
                        <a:ext cx="1071805" cy="5936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8798121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Synchrotron Radiation</a:t>
            </a:r>
            <a:endParaRPr lang="en-US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871096-0617-41A5-9758-D8016564092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1991228"/>
              </p:ext>
            </p:extLst>
          </p:nvPr>
        </p:nvGraphicFramePr>
        <p:xfrm>
          <a:off x="5638800" y="51054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21" name="Equation" r:id="rId3" imgW="114300" imgH="165100" progId="Equation.DSMT4">
                  <p:embed/>
                </p:oleObj>
              </mc:Choice>
              <mc:Fallback>
                <p:oleObj name="Equation" r:id="rId3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51054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3033058"/>
              </p:ext>
            </p:extLst>
          </p:nvPr>
        </p:nvGraphicFramePr>
        <p:xfrm>
          <a:off x="1003410" y="289911"/>
          <a:ext cx="3107777" cy="1803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22" name="Equation" r:id="rId5" imgW="2209800" imgH="1282700" progId="Equation.DSMT4">
                  <p:embed/>
                </p:oleObj>
              </mc:Choice>
              <mc:Fallback>
                <p:oleObj name="Equation" r:id="rId5" imgW="2209800" imgH="1282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03410" y="289911"/>
                        <a:ext cx="3107777" cy="18039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09447" y="2224690"/>
            <a:ext cx="4049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Equilibrium </a:t>
            </a:r>
            <a:r>
              <a:rPr lang="en-US" sz="1800" dirty="0" err="1" smtClean="0">
                <a:solidFill>
                  <a:srgbClr val="C00000"/>
                </a:solidFill>
                <a:latin typeface="+mn-lt"/>
              </a:rPr>
              <a:t>emittance</a:t>
            </a:r>
            <a:endParaRPr lang="en-US" sz="1800" dirty="0" smtClean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4853325"/>
              </p:ext>
            </p:extLst>
          </p:nvPr>
        </p:nvGraphicFramePr>
        <p:xfrm>
          <a:off x="793312" y="2765152"/>
          <a:ext cx="3517900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23" name="Equation" r:id="rId7" imgW="2501900" imgH="457200" progId="Equation.DSMT4">
                  <p:embed/>
                </p:oleObj>
              </mc:Choice>
              <mc:Fallback>
                <p:oleObj name="Equation" r:id="rId7" imgW="25019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93312" y="2765152"/>
                        <a:ext cx="3517900" cy="642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3089959"/>
              </p:ext>
            </p:extLst>
          </p:nvPr>
        </p:nvGraphicFramePr>
        <p:xfrm>
          <a:off x="5373852" y="2858485"/>
          <a:ext cx="2614010" cy="1000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24" name="Equation" r:id="rId9" imgW="2425700" imgH="927100" progId="Equation.DSMT4">
                  <p:embed/>
                </p:oleObj>
              </mc:Choice>
              <mc:Fallback>
                <p:oleObj name="Equation" r:id="rId9" imgW="2425700" imgH="927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373852" y="2858485"/>
                        <a:ext cx="2614010" cy="10003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5263931" y="2750207"/>
            <a:ext cx="2802759" cy="1191172"/>
          </a:xfrm>
          <a:prstGeom prst="rect">
            <a:avLst/>
          </a:prstGeom>
          <a:ln w="12700"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298966" y="2408621"/>
            <a:ext cx="621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use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8332186"/>
              </p:ext>
            </p:extLst>
          </p:nvPr>
        </p:nvGraphicFramePr>
        <p:xfrm>
          <a:off x="788495" y="3479800"/>
          <a:ext cx="4321175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25" name="Equation" r:id="rId11" imgW="3073400" imgH="2133600" progId="Equation.DSMT4">
                  <p:embed/>
                </p:oleObj>
              </mc:Choice>
              <mc:Fallback>
                <p:oleObj name="Equation" r:id="rId11" imgW="3073400" imgH="2133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88495" y="3479800"/>
                        <a:ext cx="4321175" cy="300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4815932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Synchrotron Radiation</a:t>
            </a:r>
            <a:endParaRPr lang="en-US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871096-0617-41A5-9758-D8016564092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2650764"/>
              </p:ext>
            </p:extLst>
          </p:nvPr>
        </p:nvGraphicFramePr>
        <p:xfrm>
          <a:off x="823749" y="461635"/>
          <a:ext cx="4302125" cy="351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23" name="Equation" r:id="rId3" imgW="3060700" imgH="2501900" progId="Equation.DSMT4">
                  <p:embed/>
                </p:oleObj>
              </mc:Choice>
              <mc:Fallback>
                <p:oleObj name="Equation" r:id="rId3" imgW="3060700" imgH="2501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3749" y="461635"/>
                        <a:ext cx="4302125" cy="351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613103" y="2250966"/>
            <a:ext cx="4607035" cy="1813034"/>
          </a:xfrm>
          <a:prstGeom prst="rect">
            <a:avLst/>
          </a:prstGeom>
          <a:ln w="12700"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1655" y="4282966"/>
            <a:ext cx="5780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For a separated function, isomagnetic machine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5328519"/>
              </p:ext>
            </p:extLst>
          </p:nvPr>
        </p:nvGraphicFramePr>
        <p:xfrm>
          <a:off x="5450489" y="4248149"/>
          <a:ext cx="3181411" cy="516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24" name="Equation" r:id="rId5" imgW="2654300" imgH="431800" progId="Equation.DSMT4">
                  <p:embed/>
                </p:oleObj>
              </mc:Choice>
              <mc:Fallback>
                <p:oleObj name="Equation" r:id="rId5" imgW="26543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50489" y="4248149"/>
                        <a:ext cx="3181411" cy="5165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9715919"/>
              </p:ext>
            </p:extLst>
          </p:nvPr>
        </p:nvGraphicFramePr>
        <p:xfrm>
          <a:off x="3013403" y="5056022"/>
          <a:ext cx="3099166" cy="742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25" name="Equation" r:id="rId7" imgW="1905000" imgH="457200" progId="Equation.DSMT4">
                  <p:embed/>
                </p:oleObj>
              </mc:Choice>
              <mc:Fallback>
                <p:oleObj name="Equation" r:id="rId7" imgW="19050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13403" y="5056022"/>
                        <a:ext cx="3099166" cy="7421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3021724" y="4992414"/>
            <a:ext cx="3240690" cy="867103"/>
          </a:xfrm>
          <a:prstGeom prst="rect">
            <a:avLst/>
          </a:prstGeom>
          <a:ln w="12700"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63072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Synchrotron Radiation</a:t>
            </a:r>
            <a:endParaRPr lang="en-US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871096-0617-41A5-9758-D8016564092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30621" y="350345"/>
            <a:ext cx="2338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Approximate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1472800"/>
              </p:ext>
            </p:extLst>
          </p:nvPr>
        </p:nvGraphicFramePr>
        <p:xfrm>
          <a:off x="1209347" y="1132544"/>
          <a:ext cx="4144963" cy="118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36" name="Equation" r:id="rId3" imgW="3149600" imgH="901700" progId="Equation.DSMT4">
                  <p:embed/>
                </p:oleObj>
              </mc:Choice>
              <mc:Fallback>
                <p:oleObj name="Equation" r:id="rId3" imgW="3149600" imgH="901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9347" y="1132544"/>
                        <a:ext cx="4144963" cy="1185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6274244"/>
              </p:ext>
            </p:extLst>
          </p:nvPr>
        </p:nvGraphicFramePr>
        <p:xfrm>
          <a:off x="1473200" y="2689225"/>
          <a:ext cx="2941638" cy="235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37" name="Equation" r:id="rId5" imgW="2235200" imgH="1790700" progId="Equation.DSMT4">
                  <p:embed/>
                </p:oleObj>
              </mc:Choice>
              <mc:Fallback>
                <p:oleObj name="Equation" r:id="rId5" imgW="2235200" imgH="1790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73200" y="2689225"/>
                        <a:ext cx="2941638" cy="2354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>
          <a:xfrm>
            <a:off x="919655" y="3608552"/>
            <a:ext cx="411655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891862" y="4431862"/>
            <a:ext cx="1261241" cy="718207"/>
          </a:xfrm>
          <a:prstGeom prst="rect">
            <a:avLst/>
          </a:prstGeom>
          <a:ln w="12700"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96277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Synchrotron Radiation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3776" y="690225"/>
            <a:ext cx="8251825" cy="833775"/>
          </a:xfrm>
        </p:spPr>
        <p:txBody>
          <a:bodyPr/>
          <a:lstStyle/>
          <a:p>
            <a:r>
              <a:rPr lang="en-US" dirty="0" smtClean="0"/>
              <a:t>Two competing effects</a:t>
            </a:r>
          </a:p>
          <a:p>
            <a:pPr lvl="1"/>
            <a:r>
              <a:rPr lang="en-US" dirty="0" smtClean="0"/>
              <a:t>Damping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Quantum effects related to the statistics of the photons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Synchrotron Radiation</a:t>
            </a:r>
            <a:endParaRPr lang="en-US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536C3-BB10-4165-8E74-99838CB5170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4338635"/>
              </p:ext>
            </p:extLst>
          </p:nvPr>
        </p:nvGraphicFramePr>
        <p:xfrm>
          <a:off x="2825750" y="1295400"/>
          <a:ext cx="16637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02" name="Equation" r:id="rId3" imgW="673100" imgH="431800" progId="Equation.DSMT4">
                  <p:embed/>
                </p:oleObj>
              </mc:Choice>
              <mc:Fallback>
                <p:oleObj name="Equation" r:id="rId3" imgW="6731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25750" y="1295400"/>
                        <a:ext cx="166370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1981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damping time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00200" y="25146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period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29200" y="1143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energy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29200" y="21336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energy lost per turn</a:t>
            </a:r>
          </a:p>
        </p:txBody>
      </p:sp>
      <p:cxnSp>
        <p:nvCxnSpPr>
          <p:cNvPr id="14" name="Straight Arrow Connector 13"/>
          <p:cNvCxnSpPr>
            <a:stCxn id="9" idx="3"/>
          </p:cNvCxnSpPr>
          <p:nvPr/>
        </p:nvCxnSpPr>
        <p:spPr>
          <a:xfrm flipV="1">
            <a:off x="2438400" y="1905000"/>
            <a:ext cx="228600" cy="26086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657600" y="2209800"/>
            <a:ext cx="30480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4724400" y="2209800"/>
            <a:ext cx="228600" cy="1524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1"/>
          </p:cNvCxnSpPr>
          <p:nvPr/>
        </p:nvCxnSpPr>
        <p:spPr>
          <a:xfrm flipH="1">
            <a:off x="4724400" y="1327666"/>
            <a:ext cx="304800" cy="19633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9969922"/>
              </p:ext>
            </p:extLst>
          </p:nvPr>
        </p:nvGraphicFramePr>
        <p:xfrm>
          <a:off x="2133600" y="3581400"/>
          <a:ext cx="5113338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03" name="Equation" r:id="rId5" imgW="2070100" imgH="317500" progId="Equation.DSMT4">
                  <p:embed/>
                </p:oleObj>
              </mc:Choice>
              <mc:Fallback>
                <p:oleObj name="Equation" r:id="rId5" imgW="2070100" imgH="317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33600" y="3581400"/>
                        <a:ext cx="5113338" cy="784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457200" y="44196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Number of photons per period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2133600" y="4191000"/>
            <a:ext cx="15240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276600" y="46482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Rate of photon emission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 flipV="1">
            <a:off x="3276600" y="4191000"/>
            <a:ext cx="152400" cy="3810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705600" y="46482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Average photon energy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6934200" y="4343400"/>
            <a:ext cx="152400" cy="3810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7877344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Synchrotron Radiation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3810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The power spectrum of radiation is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6736207"/>
              </p:ext>
            </p:extLst>
          </p:nvPr>
        </p:nvGraphicFramePr>
        <p:xfrm>
          <a:off x="1752600" y="838200"/>
          <a:ext cx="4343400" cy="1005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07" name="Equation" r:id="rId3" imgW="2032000" imgH="469900" progId="Equation.DSMT4">
                  <p:embed/>
                </p:oleObj>
              </mc:Choice>
              <mc:Fallback>
                <p:oleObj name="Equation" r:id="rId3" imgW="20320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52600" y="838200"/>
                        <a:ext cx="4343400" cy="10058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8"/>
          <p:cNvSpPr/>
          <p:nvPr/>
        </p:nvSpPr>
        <p:spPr>
          <a:xfrm>
            <a:off x="4343400" y="990600"/>
            <a:ext cx="685800" cy="609600"/>
          </a:xfrm>
          <a:prstGeom prst="ellipse">
            <a:avLst/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876800" y="1828800"/>
            <a:ext cx="2362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“critical energy”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4876800" y="1524000"/>
            <a:ext cx="15240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b="26390"/>
          <a:stretch/>
        </p:blipFill>
        <p:spPr>
          <a:xfrm>
            <a:off x="573943" y="1752600"/>
            <a:ext cx="3769457" cy="25206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/>
          <a:srcRect t="72063"/>
          <a:stretch/>
        </p:blipFill>
        <p:spPr>
          <a:xfrm>
            <a:off x="2362200" y="2590800"/>
            <a:ext cx="3602989" cy="91440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H="1">
            <a:off x="2133601" y="3048000"/>
            <a:ext cx="533400" cy="762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4405353"/>
              </p:ext>
            </p:extLst>
          </p:nvPr>
        </p:nvGraphicFramePr>
        <p:xfrm>
          <a:off x="7161212" y="838200"/>
          <a:ext cx="1222375" cy="100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08" name="Equation" r:id="rId7" imgW="495300" imgH="406400" progId="Equation.DSMT4">
                  <p:embed/>
                </p:oleObj>
              </mc:Choice>
              <mc:Fallback>
                <p:oleObj name="Equation" r:id="rId7" imgW="495300" imgH="40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161212" y="838200"/>
                        <a:ext cx="1222375" cy="1004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8306948"/>
              </p:ext>
            </p:extLst>
          </p:nvPr>
        </p:nvGraphicFramePr>
        <p:xfrm>
          <a:off x="4495800" y="3581400"/>
          <a:ext cx="4401059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09" name="Equation" r:id="rId9" imgW="2781300" imgH="1778000" progId="Equation.DSMT4">
                  <p:embed/>
                </p:oleObj>
              </mc:Choice>
              <mc:Fallback>
                <p:oleObj name="Equation" r:id="rId9" imgW="2781300" imgH="1778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495800" y="3581400"/>
                        <a:ext cx="4401059" cy="281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2361482"/>
              </p:ext>
            </p:extLst>
          </p:nvPr>
        </p:nvGraphicFramePr>
        <p:xfrm>
          <a:off x="7696200" y="6096000"/>
          <a:ext cx="1066800" cy="38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10" name="Equation" r:id="rId11" imgW="571500" imgH="203200" progId="Equation.DSMT4">
                  <p:embed/>
                </p:oleObj>
              </mc:Choice>
              <mc:Fallback>
                <p:oleObj name="Equation" r:id="rId11" imgW="5715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696200" y="6096000"/>
                        <a:ext cx="1066800" cy="38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Arrow Connector 19"/>
          <p:cNvCxnSpPr/>
          <p:nvPr/>
        </p:nvCxnSpPr>
        <p:spPr>
          <a:xfrm flipV="1">
            <a:off x="8001000" y="5562600"/>
            <a:ext cx="533400" cy="5334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066800" y="49530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Calculate the photon rate per unit energy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4114800" y="5257800"/>
            <a:ext cx="685800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17576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Synchrotron Radiation</a:t>
            </a:r>
            <a:endParaRPr lang="en-US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871096-0617-41A5-9758-D8016564092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3048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The total rate is: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9245288"/>
              </p:ext>
            </p:extLst>
          </p:nvPr>
        </p:nvGraphicFramePr>
        <p:xfrm>
          <a:off x="3124200" y="152401"/>
          <a:ext cx="3124200" cy="925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3" name="Equation" r:id="rId3" imgW="1587500" imgH="469900" progId="Equation.DSMT4">
                  <p:embed/>
                </p:oleObj>
              </mc:Choice>
              <mc:Fallback>
                <p:oleObj name="Equation" r:id="rId3" imgW="15875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24200" y="152401"/>
                        <a:ext cx="3124200" cy="9253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9600" y="12192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The mean photon energy is then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4880000"/>
              </p:ext>
            </p:extLst>
          </p:nvPr>
        </p:nvGraphicFramePr>
        <p:xfrm>
          <a:off x="3124200" y="1219200"/>
          <a:ext cx="2133600" cy="734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4" name="Equation" r:id="rId5" imgW="1181100" imgH="406400" progId="Equation.DSMT4">
                  <p:embed/>
                </p:oleObj>
              </mc:Choice>
              <mc:Fallback>
                <p:oleObj name="Equation" r:id="rId5" imgW="1181100" imgH="40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24200" y="1219200"/>
                        <a:ext cx="2133600" cy="7344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09600" y="22098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The mean square of the photon energy is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6590288"/>
              </p:ext>
            </p:extLst>
          </p:nvPr>
        </p:nvGraphicFramePr>
        <p:xfrm>
          <a:off x="3706813" y="4191000"/>
          <a:ext cx="4516437" cy="202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5" name="Equation" r:id="rId7" imgW="2044700" imgH="914400" progId="Equation.DSMT4">
                  <p:embed/>
                </p:oleObj>
              </mc:Choice>
              <mc:Fallback>
                <p:oleObj name="Equation" r:id="rId7" imgW="204470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06813" y="4191000"/>
                        <a:ext cx="4516437" cy="2020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09600" y="41148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The energy lost per turn is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9150559"/>
              </p:ext>
            </p:extLst>
          </p:nvPr>
        </p:nvGraphicFramePr>
        <p:xfrm>
          <a:off x="3276600" y="2286000"/>
          <a:ext cx="5029200" cy="1693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6" name="Equation" r:id="rId9" imgW="2603500" imgH="876300" progId="Equation.DSMT4">
                  <p:embed/>
                </p:oleObj>
              </mc:Choice>
              <mc:Fallback>
                <p:oleObj name="Equation" r:id="rId9" imgW="2603500" imgH="876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276600" y="2286000"/>
                        <a:ext cx="5029200" cy="1693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2440286"/>
              </p:ext>
            </p:extLst>
          </p:nvPr>
        </p:nvGraphicFramePr>
        <p:xfrm>
          <a:off x="8153400" y="5486400"/>
          <a:ext cx="26987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7" name="Equation" r:id="rId11" imgW="139700" imgH="393700" progId="Equation.DSMT4">
                  <p:embed/>
                </p:oleObj>
              </mc:Choice>
              <mc:Fallback>
                <p:oleObj name="Equation" r:id="rId11" imgW="1397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153400" y="5486400"/>
                        <a:ext cx="269875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Arrow Connector 15"/>
          <p:cNvCxnSpPr/>
          <p:nvPr/>
        </p:nvCxnSpPr>
        <p:spPr>
          <a:xfrm flipH="1" flipV="1">
            <a:off x="7772400" y="5105400"/>
            <a:ext cx="304800" cy="4572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7629858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Synchrotron Radiation</a:t>
            </a:r>
            <a:endParaRPr lang="en-US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871096-0617-41A5-9758-D8016564092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2286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It’s important to remember that </a:t>
            </a:r>
            <a:r>
              <a:rPr lang="en-US" sz="1800" dirty="0" err="1" smtClean="0">
                <a:solidFill>
                  <a:srgbClr val="C00000"/>
                </a:solidFill>
                <a:latin typeface="+mn-lt"/>
              </a:rPr>
              <a:t>ρ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 is </a:t>
            </a:r>
            <a:r>
              <a:rPr lang="en-US" sz="1800" i="1" dirty="0" smtClean="0">
                <a:solidFill>
                  <a:srgbClr val="C00000"/>
                </a:solidFill>
                <a:latin typeface="+mn-lt"/>
              </a:rPr>
              <a:t>not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 the curvature of the accelerator as a whole, but rather the curvature of individual magnets.</a:t>
            </a:r>
          </a:p>
        </p:txBody>
      </p:sp>
      <p:sp>
        <p:nvSpPr>
          <p:cNvPr id="7" name="Oval 6"/>
          <p:cNvSpPr/>
          <p:nvPr/>
        </p:nvSpPr>
        <p:spPr>
          <a:xfrm>
            <a:off x="730937" y="1036902"/>
            <a:ext cx="2286000" cy="2286000"/>
          </a:xfrm>
          <a:prstGeom prst="ellipse">
            <a:avLst/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97737" y="960702"/>
            <a:ext cx="228600" cy="1524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602690">
            <a:off x="2242080" y="1082155"/>
            <a:ext cx="228600" cy="1524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2685076">
            <a:off x="2580256" y="1323888"/>
            <a:ext cx="228600" cy="1524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endCxn id="8" idx="2"/>
          </p:cNvCxnSpPr>
          <p:nvPr/>
        </p:nvCxnSpPr>
        <p:spPr>
          <a:xfrm flipV="1">
            <a:off x="1910966" y="1113102"/>
            <a:ext cx="1071" cy="525421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9" idx="2"/>
          </p:cNvCxnSpPr>
          <p:nvPr/>
        </p:nvCxnSpPr>
        <p:spPr>
          <a:xfrm flipV="1">
            <a:off x="2119281" y="1226423"/>
            <a:ext cx="202847" cy="459136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254937" y="1417902"/>
            <a:ext cx="381000" cy="381000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4687705"/>
              </p:ext>
            </p:extLst>
          </p:nvPr>
        </p:nvGraphicFramePr>
        <p:xfrm>
          <a:off x="2372132" y="1649527"/>
          <a:ext cx="3937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14" name="Equation" r:id="rId4" imgW="393700" imgH="190500" progId="Equation.DSMT4">
                  <p:embed/>
                </p:oleObj>
              </mc:Choice>
              <mc:Fallback>
                <p:oleObj name="Equation" r:id="rId4" imgW="3937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72132" y="1649527"/>
                        <a:ext cx="3937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Straight Arrow Connector 29"/>
          <p:cNvCxnSpPr/>
          <p:nvPr/>
        </p:nvCxnSpPr>
        <p:spPr>
          <a:xfrm flipH="1" flipV="1">
            <a:off x="768596" y="1920738"/>
            <a:ext cx="1099896" cy="253191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6986716"/>
              </p:ext>
            </p:extLst>
          </p:nvPr>
        </p:nvGraphicFramePr>
        <p:xfrm>
          <a:off x="1246875" y="1806840"/>
          <a:ext cx="15240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15" name="Equation" r:id="rId6" imgW="152400" imgH="152400" progId="Equation.DSMT4">
                  <p:embed/>
                </p:oleObj>
              </mc:Choice>
              <mc:Fallback>
                <p:oleObj name="Equation" r:id="rId6" imgW="1524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46875" y="1806840"/>
                        <a:ext cx="152400" cy="15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433456"/>
              </p:ext>
            </p:extLst>
          </p:nvPr>
        </p:nvGraphicFramePr>
        <p:xfrm>
          <a:off x="3871495" y="979286"/>
          <a:ext cx="1993900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16" name="Equation" r:id="rId8" imgW="1397000" imgH="419100" progId="Equation.DSMT4">
                  <p:embed/>
                </p:oleObj>
              </mc:Choice>
              <mc:Fallback>
                <p:oleObj name="Equation" r:id="rId8" imgW="13970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871495" y="979286"/>
                        <a:ext cx="1993900" cy="598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3322912" y="1650963"/>
            <a:ext cx="5283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So if an accelerator is built using magnets of a fixed radius ρ</a:t>
            </a:r>
            <a:r>
              <a:rPr lang="en-US" sz="1800" baseline="-25000" dirty="0" smtClean="0">
                <a:solidFill>
                  <a:srgbClr val="C00000"/>
                </a:solidFill>
                <a:latin typeface="+mn-lt"/>
              </a:rPr>
              <a:t>0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, then the energy lost per turn is</a:t>
            </a: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2482158"/>
              </p:ext>
            </p:extLst>
          </p:nvPr>
        </p:nvGraphicFramePr>
        <p:xfrm>
          <a:off x="4191000" y="2378758"/>
          <a:ext cx="3017138" cy="84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17" name="Equation" r:id="rId10" imgW="1638300" imgH="457200" progId="Equation.DSMT4">
                  <p:embed/>
                </p:oleObj>
              </mc:Choice>
              <mc:Fallback>
                <p:oleObj name="Equation" r:id="rId10" imgW="16383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191000" y="2378758"/>
                        <a:ext cx="3017138" cy="842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583739" y="3360864"/>
            <a:ext cx="5283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For electrons</a:t>
            </a:r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8650164"/>
              </p:ext>
            </p:extLst>
          </p:nvPr>
        </p:nvGraphicFramePr>
        <p:xfrm>
          <a:off x="906626" y="3778799"/>
          <a:ext cx="2972549" cy="2555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18" name="Equation" r:id="rId12" imgW="2451100" imgH="2108200" progId="Equation.DSMT4">
                  <p:embed/>
                </p:oleObj>
              </mc:Choice>
              <mc:Fallback>
                <p:oleObj name="Equation" r:id="rId12" imgW="2451100" imgH="2108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06626" y="3778799"/>
                        <a:ext cx="2972549" cy="25550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4809902" y="3321571"/>
            <a:ext cx="2235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For CESR</a:t>
            </a:r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3799090"/>
              </p:ext>
            </p:extLst>
          </p:nvPr>
        </p:nvGraphicFramePr>
        <p:xfrm>
          <a:off x="5326005" y="3698430"/>
          <a:ext cx="2441575" cy="2513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19" name="Equation" r:id="rId14" imgW="1714500" imgH="1765300" progId="Equation.DSMT4">
                  <p:embed/>
                </p:oleObj>
              </mc:Choice>
              <mc:Fallback>
                <p:oleObj name="Equation" r:id="rId14" imgW="1714500" imgH="1765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326005" y="3698430"/>
                        <a:ext cx="2441575" cy="2513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407376" y="6253969"/>
            <a:ext cx="11342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  <a:latin typeface="+mn-lt"/>
              </a:rPr>
              <a:t>photons/turn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1198166" y="5886558"/>
            <a:ext cx="207682" cy="247603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52678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Amplitude Longitudinal Motion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Synchrotron Radiation</a:t>
            </a:r>
            <a:endParaRPr lang="en-US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871096-0617-41A5-9758-D8016564092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713391" y="1793180"/>
            <a:ext cx="27432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1208117" y="870793"/>
            <a:ext cx="1828800" cy="1828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116759" y="1278979"/>
            <a:ext cx="737073" cy="5181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816305" y="1196072"/>
            <a:ext cx="147158" cy="12980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Content Placeholder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4781931"/>
              </p:ext>
            </p:extLst>
          </p:nvPr>
        </p:nvGraphicFramePr>
        <p:xfrm>
          <a:off x="2490063" y="1545478"/>
          <a:ext cx="157162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62" name="Equation" r:id="rId3" imgW="127000" imgH="177800" progId="Equation.DSMT4">
                  <p:embed/>
                </p:oleObj>
              </mc:Choice>
              <mc:Fallback>
                <p:oleObj name="Equation" r:id="rId3" imgW="1270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0063" y="1545478"/>
                        <a:ext cx="157162" cy="220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/>
          <p:cNvCxnSpPr/>
          <p:nvPr/>
        </p:nvCxnSpPr>
        <p:spPr>
          <a:xfrm>
            <a:off x="2348404" y="1653349"/>
            <a:ext cx="78913" cy="131844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135847" y="571786"/>
            <a:ext cx="4875" cy="25032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Content Placeholder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6806975"/>
              </p:ext>
            </p:extLst>
          </p:nvPr>
        </p:nvGraphicFramePr>
        <p:xfrm>
          <a:off x="3201988" y="1825625"/>
          <a:ext cx="236537" cy="20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63" name="Equation" r:id="rId5" imgW="190500" imgH="165100" progId="Equation.DSMT4">
                  <p:embed/>
                </p:oleObj>
              </mc:Choice>
              <mc:Fallback>
                <p:oleObj name="Equation" r:id="rId5" imgW="1905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1988" y="1825625"/>
                        <a:ext cx="236537" cy="204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Content Placeholder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3835745"/>
              </p:ext>
            </p:extLst>
          </p:nvPr>
        </p:nvGraphicFramePr>
        <p:xfrm>
          <a:off x="2182482" y="563612"/>
          <a:ext cx="582612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64" name="Equation" r:id="rId7" imgW="469900" imgH="177800" progId="Equation.DSMT4">
                  <p:embed/>
                </p:oleObj>
              </mc:Choice>
              <mc:Fallback>
                <p:oleObj name="Equation" r:id="rId7" imgW="4699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2482" y="563612"/>
                        <a:ext cx="582612" cy="220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Content Placeholder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9400345"/>
              </p:ext>
            </p:extLst>
          </p:nvPr>
        </p:nvGraphicFramePr>
        <p:xfrm>
          <a:off x="3942954" y="790732"/>
          <a:ext cx="2106498" cy="678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65" name="Equation" r:id="rId9" imgW="1574800" imgH="508000" progId="Equation.DSMT4">
                  <p:embed/>
                </p:oleObj>
              </mc:Choice>
              <mc:Fallback>
                <p:oleObj name="Equation" r:id="rId9" imgW="15748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2954" y="790732"/>
                        <a:ext cx="2106498" cy="67879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Content Placeholder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4108101"/>
              </p:ext>
            </p:extLst>
          </p:nvPr>
        </p:nvGraphicFramePr>
        <p:xfrm>
          <a:off x="4024125" y="1617862"/>
          <a:ext cx="3486150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66" name="Equation" r:id="rId11" imgW="2806700" imgH="876300" progId="Equation.DSMT4">
                  <p:embed/>
                </p:oleObj>
              </mc:Choice>
              <mc:Fallback>
                <p:oleObj name="Equation" r:id="rId11" imgW="2806700" imgH="876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4125" y="1617862"/>
                        <a:ext cx="3486150" cy="10874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5831072" y="2124592"/>
            <a:ext cx="2292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amplitude of energy oscillation</a:t>
            </a:r>
          </a:p>
        </p:txBody>
      </p:sp>
      <p:cxnSp>
        <p:nvCxnSpPr>
          <p:cNvPr id="30" name="Straight Arrow Connector 29"/>
          <p:cNvCxnSpPr>
            <a:stCxn id="28" idx="1"/>
          </p:cNvCxnSpPr>
          <p:nvPr/>
        </p:nvCxnSpPr>
        <p:spPr>
          <a:xfrm flipH="1">
            <a:off x="5583451" y="2447758"/>
            <a:ext cx="247621" cy="1229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81607" y="3204950"/>
            <a:ext cx="4581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If we radiate a photon of energy </a:t>
            </a:r>
            <a:r>
              <a:rPr lang="en-US" sz="1800" i="1" dirty="0" smtClean="0">
                <a:solidFill>
                  <a:srgbClr val="C00000"/>
                </a:solidFill>
                <a:latin typeface="+mn-lt"/>
              </a:rPr>
              <a:t>u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, then</a:t>
            </a:r>
          </a:p>
        </p:txBody>
      </p:sp>
      <p:graphicFrame>
        <p:nvGraphicFramePr>
          <p:cNvPr id="20" name="Content Placeholder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4982062"/>
              </p:ext>
            </p:extLst>
          </p:nvPr>
        </p:nvGraphicFramePr>
        <p:xfrm>
          <a:off x="1201466" y="3634293"/>
          <a:ext cx="2988263" cy="2728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67" name="Equation" r:id="rId13" imgW="1955800" imgH="1790700" progId="Equation.DSMT4">
                  <p:embed/>
                </p:oleObj>
              </mc:Choice>
              <mc:Fallback>
                <p:oleObj name="Equation" r:id="rId13" imgW="1955800" imgH="179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1466" y="3634293"/>
                        <a:ext cx="2988263" cy="272812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/>
          <p:nvPr/>
        </p:nvCxnSpPr>
        <p:spPr>
          <a:xfrm>
            <a:off x="617216" y="5543377"/>
            <a:ext cx="403565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62790" y="6099363"/>
            <a:ext cx="403565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3039463"/>
              </p:ext>
            </p:extLst>
          </p:nvPr>
        </p:nvGraphicFramePr>
        <p:xfrm>
          <a:off x="4755855" y="3832296"/>
          <a:ext cx="3182014" cy="1497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68" name="Equation" r:id="rId15" imgW="1943100" imgH="914400" progId="Equation.DSMT4">
                  <p:embed/>
                </p:oleObj>
              </mc:Choice>
              <mc:Fallback>
                <p:oleObj name="Equation" r:id="rId15" imgW="194310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755855" y="3832296"/>
                        <a:ext cx="3182014" cy="1497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4415470" y="5505682"/>
            <a:ext cx="1992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damping term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919944" y="5432549"/>
            <a:ext cx="1661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Heating term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7287900" y="5270363"/>
            <a:ext cx="93052" cy="199881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5396835" y="5294103"/>
            <a:ext cx="110633" cy="257319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438296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Synchrotron Radiation</a:t>
            </a:r>
            <a:endParaRPr lang="en-US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536C3-BB10-4165-8E74-99838CB5170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4113386" y="259337"/>
            <a:ext cx="4492580" cy="2992582"/>
            <a:chOff x="3315855" y="665018"/>
            <a:chExt cx="4492580" cy="2992582"/>
          </a:xfrm>
        </p:grpSpPr>
        <p:sp>
          <p:nvSpPr>
            <p:cNvPr id="7" name="Arc 6"/>
            <p:cNvSpPr/>
            <p:nvPr/>
          </p:nvSpPr>
          <p:spPr>
            <a:xfrm>
              <a:off x="3814618" y="1394690"/>
              <a:ext cx="1810327" cy="1856511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Arc 7"/>
            <p:cNvSpPr/>
            <p:nvPr/>
          </p:nvSpPr>
          <p:spPr>
            <a:xfrm>
              <a:off x="3315855" y="960582"/>
              <a:ext cx="2761671" cy="2697018"/>
            </a:xfrm>
            <a:prstGeom prst="arc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 flipV="1">
              <a:off x="4692073" y="1579418"/>
              <a:ext cx="535709" cy="738910"/>
            </a:xfrm>
            <a:prstGeom prst="line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4701309" y="1597892"/>
              <a:ext cx="1163782" cy="720435"/>
            </a:xfrm>
            <a:prstGeom prst="line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2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01638594"/>
                </p:ext>
              </p:extLst>
            </p:nvPr>
          </p:nvGraphicFramePr>
          <p:xfrm>
            <a:off x="4795982" y="1836738"/>
            <a:ext cx="152400" cy="165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632" name="Equation" r:id="rId3" imgW="152280" imgH="164880" progId="Equation.3">
                    <p:embed/>
                  </p:oleObj>
                </mc:Choice>
                <mc:Fallback>
                  <p:oleObj name="Equation" r:id="rId3" imgW="1522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95982" y="1836738"/>
                          <a:ext cx="152400" cy="165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53449018"/>
                </p:ext>
              </p:extLst>
            </p:nvPr>
          </p:nvGraphicFramePr>
          <p:xfrm>
            <a:off x="5160550" y="2020884"/>
            <a:ext cx="154831" cy="2259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633" name="Equation" r:id="rId5" imgW="114300" imgH="127000" progId="Equation.DSMT4">
                    <p:embed/>
                  </p:oleObj>
                </mc:Choice>
                <mc:Fallback>
                  <p:oleObj name="Equation" r:id="rId5" imgW="114300" imgH="1270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0550" y="2020884"/>
                          <a:ext cx="154831" cy="22594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4" name="Straight Connector 13"/>
            <p:cNvCxnSpPr/>
            <p:nvPr/>
          </p:nvCxnSpPr>
          <p:spPr>
            <a:xfrm flipV="1">
              <a:off x="5235215" y="1211263"/>
              <a:ext cx="260855" cy="347302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5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25511649"/>
                </p:ext>
              </p:extLst>
            </p:nvPr>
          </p:nvGraphicFramePr>
          <p:xfrm>
            <a:off x="5354638" y="1519238"/>
            <a:ext cx="190500" cy="165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634" name="Equation" r:id="rId7" imgW="190500" imgH="165100" progId="Equation.DSMT4">
                    <p:embed/>
                  </p:oleObj>
                </mc:Choice>
                <mc:Fallback>
                  <p:oleObj name="Equation" r:id="rId7" imgW="190500" imgH="1651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54638" y="1519238"/>
                          <a:ext cx="190500" cy="165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Right Brace 15"/>
            <p:cNvSpPr/>
            <p:nvPr/>
          </p:nvSpPr>
          <p:spPr>
            <a:xfrm rot="18831047">
              <a:off x="5709680" y="1024918"/>
              <a:ext cx="171450" cy="513286"/>
            </a:xfrm>
            <a:prstGeom prst="rightBrace">
              <a:avLst>
                <a:gd name="adj1" fmla="val 8333"/>
                <a:gd name="adj2" fmla="val 51807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7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17449985"/>
                </p:ext>
              </p:extLst>
            </p:nvPr>
          </p:nvGraphicFramePr>
          <p:xfrm>
            <a:off x="5908969" y="1019933"/>
            <a:ext cx="177800" cy="165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635" name="Equation" r:id="rId9" imgW="177800" imgH="165100" progId="Equation.DSMT4">
                    <p:embed/>
                  </p:oleObj>
                </mc:Choice>
                <mc:Fallback>
                  <p:oleObj name="Equation" r:id="rId9" imgW="177800" imgH="1651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08969" y="1019933"/>
                          <a:ext cx="177800" cy="165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45157064"/>
                </p:ext>
              </p:extLst>
            </p:nvPr>
          </p:nvGraphicFramePr>
          <p:xfrm>
            <a:off x="6248058" y="1148159"/>
            <a:ext cx="1444047" cy="6929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636" name="Equation" r:id="rId11" imgW="1320800" imgH="635000" progId="Equation.DSMT4">
                    <p:embed/>
                  </p:oleObj>
                </mc:Choice>
                <mc:Fallback>
                  <p:oleObj name="Equation" r:id="rId11" imgW="1320800" imgH="6350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8058" y="1148159"/>
                          <a:ext cx="1444047" cy="69296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Rectangle 19"/>
            <p:cNvSpPr/>
            <p:nvPr/>
          </p:nvSpPr>
          <p:spPr>
            <a:xfrm>
              <a:off x="4378038" y="665018"/>
              <a:ext cx="3430397" cy="1717964"/>
            </a:xfrm>
            <a:prstGeom prst="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1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51589918"/>
                </p:ext>
              </p:extLst>
            </p:nvPr>
          </p:nvGraphicFramePr>
          <p:xfrm>
            <a:off x="5715262" y="1830648"/>
            <a:ext cx="130984" cy="1722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637" name="Equation" r:id="rId13" imgW="127000" imgH="127000" progId="Equation.DSMT4">
                    <p:embed/>
                  </p:oleObj>
                </mc:Choice>
                <mc:Fallback>
                  <p:oleObj name="Equation" r:id="rId13" imgW="127000" imgH="1270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15262" y="1830648"/>
                          <a:ext cx="130984" cy="17222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2" name="Straight Connector 21"/>
            <p:cNvCxnSpPr/>
            <p:nvPr/>
          </p:nvCxnSpPr>
          <p:spPr>
            <a:xfrm flipV="1">
              <a:off x="5564014" y="1696538"/>
              <a:ext cx="372839" cy="231933"/>
            </a:xfrm>
            <a:prstGeom prst="line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546832" y="326309"/>
            <a:ext cx="3792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Evaluate integral in damping term</a:t>
            </a: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3680025"/>
              </p:ext>
            </p:extLst>
          </p:nvPr>
        </p:nvGraphicFramePr>
        <p:xfrm>
          <a:off x="724093" y="944379"/>
          <a:ext cx="3556000" cy="155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38" name="Equation" r:id="rId15" imgW="2171700" imgH="952500" progId="Equation.DSMT4">
                  <p:embed/>
                </p:oleObj>
              </mc:Choice>
              <mc:Fallback>
                <p:oleObj name="Equation" r:id="rId15" imgW="2171700" imgH="952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24093" y="944379"/>
                        <a:ext cx="3556000" cy="1558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Arrow Connector 27"/>
          <p:cNvCxnSpPr/>
          <p:nvPr/>
        </p:nvCxnSpPr>
        <p:spPr>
          <a:xfrm flipH="1">
            <a:off x="3889563" y="767267"/>
            <a:ext cx="1040744" cy="476235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092427"/>
              </p:ext>
            </p:extLst>
          </p:nvPr>
        </p:nvGraphicFramePr>
        <p:xfrm>
          <a:off x="4643218" y="2136433"/>
          <a:ext cx="1645349" cy="542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39" name="Equation" r:id="rId17" imgW="1308100" imgH="431800" progId="Equation.DSMT4">
                  <p:embed/>
                </p:oleObj>
              </mc:Choice>
              <mc:Fallback>
                <p:oleObj name="Equation" r:id="rId17" imgW="13081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643218" y="2136433"/>
                        <a:ext cx="1645349" cy="5427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Straight Arrow Connector 29"/>
          <p:cNvCxnSpPr/>
          <p:nvPr/>
        </p:nvCxnSpPr>
        <p:spPr>
          <a:xfrm flipH="1" flipV="1">
            <a:off x="3527948" y="2372354"/>
            <a:ext cx="1017066" cy="6173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2613041"/>
              </p:ext>
            </p:extLst>
          </p:nvPr>
        </p:nvGraphicFramePr>
        <p:xfrm>
          <a:off x="980560" y="2916266"/>
          <a:ext cx="3422650" cy="164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40" name="Equation" r:id="rId19" imgW="1955800" imgH="939800" progId="Equation.DSMT4">
                  <p:embed/>
                </p:oleObj>
              </mc:Choice>
              <mc:Fallback>
                <p:oleObj name="Equation" r:id="rId19" imgW="1955800" imgH="93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980560" y="2916266"/>
                        <a:ext cx="3422650" cy="1644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608571" y="2760397"/>
            <a:ext cx="1155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Recall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520372" y="4127367"/>
            <a:ext cx="416997" cy="2475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545013" y="2851063"/>
            <a:ext cx="2528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Dependence of field</a:t>
            </a:r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3836185"/>
              </p:ext>
            </p:extLst>
          </p:nvPr>
        </p:nvGraphicFramePr>
        <p:xfrm>
          <a:off x="4874827" y="3414010"/>
          <a:ext cx="1422400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41" name="Equation" r:id="rId21" imgW="812800" imgH="635000" progId="Equation.DSMT4">
                  <p:embed/>
                </p:oleObj>
              </mc:Choice>
              <mc:Fallback>
                <p:oleObj name="Equation" r:id="rId21" imgW="812800" imgH="63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874827" y="3414010"/>
                        <a:ext cx="1422400" cy="1111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1260763"/>
              </p:ext>
            </p:extLst>
          </p:nvPr>
        </p:nvGraphicFramePr>
        <p:xfrm>
          <a:off x="6682142" y="3279954"/>
          <a:ext cx="1711325" cy="148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42" name="Equation" r:id="rId23" imgW="977900" imgH="850900" progId="Equation.DSMT4">
                  <p:embed/>
                </p:oleObj>
              </mc:Choice>
              <mc:Fallback>
                <p:oleObj name="Equation" r:id="rId23" imgW="977900" imgH="850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682142" y="3279954"/>
                        <a:ext cx="1711325" cy="1489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1" name="Straight Arrow Connector 40"/>
          <p:cNvCxnSpPr/>
          <p:nvPr/>
        </p:nvCxnSpPr>
        <p:spPr>
          <a:xfrm>
            <a:off x="6158731" y="3918182"/>
            <a:ext cx="416997" cy="2475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9920078"/>
              </p:ext>
            </p:extLst>
          </p:nvPr>
        </p:nvGraphicFramePr>
        <p:xfrm>
          <a:off x="4997099" y="4997458"/>
          <a:ext cx="3067050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43" name="Equation" r:id="rId25" imgW="1752600" imgH="469900" progId="Equation.DSMT4">
                  <p:embed/>
                </p:oleObj>
              </mc:Choice>
              <mc:Fallback>
                <p:oleObj name="Equation" r:id="rId25" imgW="17526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4997099" y="4997458"/>
                        <a:ext cx="3067050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4" name="Straight Arrow Connector 43"/>
          <p:cNvCxnSpPr/>
          <p:nvPr/>
        </p:nvCxnSpPr>
        <p:spPr>
          <a:xfrm>
            <a:off x="4545013" y="5455190"/>
            <a:ext cx="416997" cy="2475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60381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Synchrotron Radiation</a:t>
            </a:r>
            <a:endParaRPr lang="en-US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871096-0617-41A5-9758-D8016564092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05590" y="291032"/>
            <a:ext cx="2681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Putting it all together…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5465725"/>
              </p:ext>
            </p:extLst>
          </p:nvPr>
        </p:nvGraphicFramePr>
        <p:xfrm>
          <a:off x="438150" y="891310"/>
          <a:ext cx="5918200" cy="455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30" name="Equation" r:id="rId3" imgW="4089400" imgH="3149600" progId="Equation.DSMT4">
                  <p:embed/>
                </p:oleObj>
              </mc:Choice>
              <mc:Fallback>
                <p:oleObj name="Equation" r:id="rId3" imgW="4089400" imgH="314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8150" y="891310"/>
                        <a:ext cx="5918200" cy="4556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V="1">
            <a:off x="2222607" y="1975492"/>
            <a:ext cx="414534" cy="50269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1176060"/>
              </p:ext>
            </p:extLst>
          </p:nvPr>
        </p:nvGraphicFramePr>
        <p:xfrm>
          <a:off x="2667213" y="1791875"/>
          <a:ext cx="12700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31" name="Equation" r:id="rId5" imgW="127000" imgH="152400" progId="Equation.DSMT4">
                  <p:embed/>
                </p:oleObj>
              </mc:Choice>
              <mc:Fallback>
                <p:oleObj name="Equation" r:id="rId5" imgW="1270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67213" y="1791875"/>
                        <a:ext cx="127000" cy="15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V="1">
            <a:off x="4438856" y="2004423"/>
            <a:ext cx="414534" cy="50269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7733965"/>
              </p:ext>
            </p:extLst>
          </p:nvPr>
        </p:nvGraphicFramePr>
        <p:xfrm>
          <a:off x="4909922" y="1803167"/>
          <a:ext cx="12700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32" name="Equation" r:id="rId7" imgW="127000" imgH="152400" progId="Equation.DSMT4">
                  <p:embed/>
                </p:oleObj>
              </mc:Choice>
              <mc:Fallback>
                <p:oleObj name="Equation" r:id="rId7" imgW="1270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09922" y="1803167"/>
                        <a:ext cx="127000" cy="15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2706164"/>
              </p:ext>
            </p:extLst>
          </p:nvPr>
        </p:nvGraphicFramePr>
        <p:xfrm>
          <a:off x="7044019" y="1488836"/>
          <a:ext cx="1861835" cy="1183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33" name="Equation" r:id="rId8" imgW="1498600" imgH="952500" progId="Equation.DSMT4">
                  <p:embed/>
                </p:oleObj>
              </mc:Choice>
              <mc:Fallback>
                <p:oleObj name="Equation" r:id="rId8" imgW="1498600" imgH="952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044019" y="1488836"/>
                        <a:ext cx="1861835" cy="11833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/>
          <p:nvPr/>
        </p:nvCxnSpPr>
        <p:spPr>
          <a:xfrm>
            <a:off x="6808940" y="1984312"/>
            <a:ext cx="326335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782480" y="1181768"/>
            <a:ext cx="864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use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685461" y="1111214"/>
            <a:ext cx="2328446" cy="1684460"/>
          </a:xfrm>
          <a:prstGeom prst="rect">
            <a:avLst/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9950172"/>
              </p:ext>
            </p:extLst>
          </p:nvPr>
        </p:nvGraphicFramePr>
        <p:xfrm>
          <a:off x="4957763" y="3532188"/>
          <a:ext cx="4194175" cy="281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34" name="Equation" r:id="rId10" imgW="3327400" imgH="2235200" progId="Equation.DSMT4">
                  <p:embed/>
                </p:oleObj>
              </mc:Choice>
              <mc:Fallback>
                <p:oleObj name="Equation" r:id="rId10" imgW="3327400" imgH="2235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957763" y="3532188"/>
                        <a:ext cx="4194175" cy="2817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4878383" y="3430484"/>
            <a:ext cx="4265617" cy="2971814"/>
          </a:xfrm>
          <a:prstGeom prst="rect">
            <a:avLst/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2884299" y="4558151"/>
            <a:ext cx="2931778" cy="1210759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235437" y="4753448"/>
            <a:ext cx="1435210" cy="766189"/>
          </a:xfrm>
          <a:prstGeom prst="rect">
            <a:avLst/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96786"/>
      </p:ext>
    </p:extLst>
  </p:cSld>
  <p:clrMapOvr>
    <a:masterClrMapping/>
  </p:clrMapOvr>
  <p:transition xmlns:p14="http://schemas.microsoft.com/office/powerpoint/2010/main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PREBYS@7EJIGINFUVWYY57I" val="435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>
        <a:ln w="12700">
          <a:solidFill>
            <a:srgbClr val="FF0000"/>
          </a:solidFill>
          <a:tailEnd type="none"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ln w="12700">
          <a:solidFill>
            <a:srgbClr val="FF0000"/>
          </a:solidFill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800" dirty="0" smtClean="0">
            <a:solidFill>
              <a:srgbClr val="C00000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quantum_universe_RMS_20080415</Template>
  <TotalTime>7275</TotalTime>
  <Words>905</Words>
  <Application>Microsoft Macintosh PowerPoint</Application>
  <PresentationFormat>On-screen Show (4:3)</PresentationFormat>
  <Paragraphs>160</Paragraphs>
  <Slides>24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Opulent</vt:lpstr>
      <vt:lpstr>Equation</vt:lpstr>
      <vt:lpstr>MathType 6.0 Equation</vt:lpstr>
      <vt:lpstr>Synchrotron Radiation</vt:lpstr>
      <vt:lpstr>Synchrotron Radiation</vt:lpstr>
      <vt:lpstr>Effects of Synchrotron Radiation</vt:lpstr>
      <vt:lpstr>PowerPoint Presentation</vt:lpstr>
      <vt:lpstr>PowerPoint Presentation</vt:lpstr>
      <vt:lpstr>PowerPoint Presentation</vt:lpstr>
      <vt:lpstr>Small Amplitude Longitudinal Motion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Behavior of beams</vt:lpstr>
      <vt:lpstr>Here we go…</vt:lpstr>
      <vt:lpstr>PowerPoint Presentation</vt:lpstr>
      <vt:lpstr>PowerPoint Presentation</vt:lpstr>
      <vt:lpstr>Horizontal Plane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Fermilab Beams Division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Antiproton Stacking and Cooling</dc:title>
  <dc:creator>localadmin</dc:creator>
  <cp:lastModifiedBy>Eric Prebys</cp:lastModifiedBy>
  <cp:revision>306</cp:revision>
  <dcterms:created xsi:type="dcterms:W3CDTF">2003-06-24T14:15:57Z</dcterms:created>
  <dcterms:modified xsi:type="dcterms:W3CDTF">2015-01-29T01:05:02Z</dcterms:modified>
</cp:coreProperties>
</file>