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97"/>
  </p:notesMasterIdLst>
  <p:handoutMasterIdLst>
    <p:handoutMasterId r:id="rId98"/>
  </p:handoutMasterIdLst>
  <p:sldIdLst>
    <p:sldId id="805" r:id="rId2"/>
    <p:sldId id="716" r:id="rId3"/>
    <p:sldId id="718" r:id="rId4"/>
    <p:sldId id="719" r:id="rId5"/>
    <p:sldId id="720" r:id="rId6"/>
    <p:sldId id="728" r:id="rId7"/>
    <p:sldId id="730" r:id="rId8"/>
    <p:sldId id="714" r:id="rId9"/>
    <p:sldId id="715" r:id="rId10"/>
    <p:sldId id="695" r:id="rId11"/>
    <p:sldId id="696" r:id="rId12"/>
    <p:sldId id="697" r:id="rId13"/>
    <p:sldId id="698" r:id="rId14"/>
    <p:sldId id="699" r:id="rId15"/>
    <p:sldId id="700" r:id="rId16"/>
    <p:sldId id="314" r:id="rId17"/>
    <p:sldId id="562" r:id="rId18"/>
    <p:sldId id="598" r:id="rId19"/>
    <p:sldId id="629" r:id="rId20"/>
    <p:sldId id="559" r:id="rId21"/>
    <p:sldId id="661" r:id="rId22"/>
    <p:sldId id="662" r:id="rId23"/>
    <p:sldId id="663" r:id="rId24"/>
    <p:sldId id="664" r:id="rId25"/>
    <p:sldId id="665" r:id="rId26"/>
    <p:sldId id="666" r:id="rId27"/>
    <p:sldId id="667" r:id="rId28"/>
    <p:sldId id="674" r:id="rId29"/>
    <p:sldId id="731" r:id="rId30"/>
    <p:sldId id="732" r:id="rId31"/>
    <p:sldId id="733" r:id="rId32"/>
    <p:sldId id="734" r:id="rId33"/>
    <p:sldId id="735" r:id="rId34"/>
    <p:sldId id="736" r:id="rId35"/>
    <p:sldId id="737" r:id="rId36"/>
    <p:sldId id="738" r:id="rId37"/>
    <p:sldId id="739" r:id="rId38"/>
    <p:sldId id="740" r:id="rId39"/>
    <p:sldId id="741" r:id="rId40"/>
    <p:sldId id="742" r:id="rId41"/>
    <p:sldId id="743" r:id="rId42"/>
    <p:sldId id="804" r:id="rId43"/>
    <p:sldId id="744" r:id="rId44"/>
    <p:sldId id="781" r:id="rId45"/>
    <p:sldId id="779" r:id="rId46"/>
    <p:sldId id="780" r:id="rId47"/>
    <p:sldId id="782" r:id="rId48"/>
    <p:sldId id="783" r:id="rId49"/>
    <p:sldId id="784" r:id="rId50"/>
    <p:sldId id="785" r:id="rId51"/>
    <p:sldId id="786" r:id="rId52"/>
    <p:sldId id="788" r:id="rId53"/>
    <p:sldId id="746" r:id="rId54"/>
    <p:sldId id="747" r:id="rId55"/>
    <p:sldId id="748" r:id="rId56"/>
    <p:sldId id="749" r:id="rId57"/>
    <p:sldId id="750" r:id="rId58"/>
    <p:sldId id="751" r:id="rId59"/>
    <p:sldId id="752" r:id="rId60"/>
    <p:sldId id="753" r:id="rId61"/>
    <p:sldId id="754" r:id="rId62"/>
    <p:sldId id="755" r:id="rId63"/>
    <p:sldId id="756" r:id="rId64"/>
    <p:sldId id="757" r:id="rId65"/>
    <p:sldId id="758" r:id="rId66"/>
    <p:sldId id="759" r:id="rId67"/>
    <p:sldId id="760" r:id="rId68"/>
    <p:sldId id="761" r:id="rId69"/>
    <p:sldId id="762" r:id="rId70"/>
    <p:sldId id="763" r:id="rId71"/>
    <p:sldId id="764" r:id="rId72"/>
    <p:sldId id="765" r:id="rId73"/>
    <p:sldId id="766" r:id="rId74"/>
    <p:sldId id="767" r:id="rId75"/>
    <p:sldId id="768" r:id="rId76"/>
    <p:sldId id="769" r:id="rId77"/>
    <p:sldId id="770" r:id="rId78"/>
    <p:sldId id="771" r:id="rId79"/>
    <p:sldId id="772" r:id="rId80"/>
    <p:sldId id="773" r:id="rId81"/>
    <p:sldId id="774" r:id="rId82"/>
    <p:sldId id="775" r:id="rId83"/>
    <p:sldId id="776" r:id="rId84"/>
    <p:sldId id="792" r:id="rId85"/>
    <p:sldId id="793" r:id="rId86"/>
    <p:sldId id="794" r:id="rId87"/>
    <p:sldId id="795" r:id="rId88"/>
    <p:sldId id="796" r:id="rId89"/>
    <p:sldId id="797" r:id="rId90"/>
    <p:sldId id="798" r:id="rId91"/>
    <p:sldId id="799" r:id="rId92"/>
    <p:sldId id="800" r:id="rId93"/>
    <p:sldId id="801" r:id="rId94"/>
    <p:sldId id="802" r:id="rId95"/>
    <p:sldId id="803" r:id="rId96"/>
  </p:sldIdLst>
  <p:sldSz cx="9144000" cy="6858000" type="screen4x3"/>
  <p:notesSz cx="6858000" cy="9144000"/>
  <p:custDataLst>
    <p:tags r:id="rId10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696" y="-96"/>
      </p:cViewPr>
      <p:guideLst>
        <p:guide orient="horz" pos="4319"/>
        <p:guide pos="7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gs" Target="tags/tag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Relationship Id="rId2" Type="http://schemas.openxmlformats.org/officeDocument/2006/relationships/image" Target="../media/image8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Relationship Id="rId2" Type="http://schemas.openxmlformats.org/officeDocument/2006/relationships/image" Target="../media/image11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1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image" Target="../media/image34.emf"/><Relationship Id="rId2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4520-BC95-8040-A960-8008E9D6993B}" type="datetimeFigureOut">
              <a:rPr lang="en-US" smtClean="0"/>
              <a:t>1/29/15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AA71-9127-3549-8844-78AC591D4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1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033639" y="6557963"/>
            <a:ext cx="2840361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/>
          </a:p>
        </p:txBody>
      </p:sp>
      <p:pic>
        <p:nvPicPr>
          <p:cNvPr id="7" name="Picture 6" descr="FNAL_logo_sm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767" cy="926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777" y="752368"/>
            <a:ext cx="8251825" cy="555307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CFA1-B09C-442F-85C3-919131D33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5B137E2-35D0-4667-9362-8260FF57A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767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168C-16D6-42A2-AF6D-3D5C06C9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262937" cy="441325"/>
          </a:xfrm>
        </p:spPr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5044966" y="6569076"/>
            <a:ext cx="3212988" cy="19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557963"/>
            <a:ext cx="3859619" cy="17244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6155-0DCC-45D2-90B6-32F65F3F6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C22C54-04B8-4329-8E4F-B3EC0867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8" y="224393"/>
            <a:ext cx="8371114" cy="507274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7530" y="853420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4655-DFE5-45AD-AEB7-B6324F53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3A5A-BD10-4E42-8EDD-42C4A14A6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1096-0617-41A5-9758-D8016564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4E87-2809-400F-A130-20751D1AB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A0D8F-9A19-4D03-8318-653C6FCD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503776" y="69022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018690" y="6569076"/>
            <a:ext cx="3239263" cy="227012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61210FB4-E372-466D-A3EB-21FD96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1"/>
            <a:ext cx="371959" cy="381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65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6" r:id="rId9"/>
    <p:sldLayoutId id="2147483763" r:id="rId10"/>
    <p:sldLayoutId id="2147483767" r:id="rId11"/>
    <p:sldLayoutId id="2147483768" r:id="rId12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7.wm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1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2.wmf"/><Relationship Id="rId7" Type="http://schemas.openxmlformats.org/officeDocument/2006/relationships/image" Target="../media/image3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3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5.w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10.bin"/><Relationship Id="rId10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0.emf"/><Relationship Id="rId6" Type="http://schemas.openxmlformats.org/officeDocument/2006/relationships/image" Target="../media/image4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Relationship Id="rId3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7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1.png"/><Relationship Id="rId1" Type="http://schemas.microsoft.com/office/2007/relationships/media" Target="file://localhost/Users/prebys/GoogleDrive/USPAS%202014/uspas_2012/quench.wmv" TargetMode="External"/><Relationship Id="rId2" Type="http://schemas.openxmlformats.org/officeDocument/2006/relationships/video" Target="file://localhost/Users/prebys/GoogleDrive/USPAS%202014/uspas_2012/quench.wmv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6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79.w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80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Relationship Id="rId3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emf"/><Relationship Id="rId5" Type="http://schemas.openxmlformats.org/officeDocument/2006/relationships/image" Target="../media/image104.png"/><Relationship Id="rId6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0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110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112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wmf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emf"/><Relationship Id="rId3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Relationship Id="rId3" Type="http://schemas.openxmlformats.org/officeDocument/2006/relationships/image" Target="../media/image117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110.w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118.wmf"/><Relationship Id="rId7" Type="http://schemas.openxmlformats.org/officeDocument/2006/relationships/image" Target="../media/image119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129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5" Type="http://schemas.openxmlformats.org/officeDocument/2006/relationships/image" Target="../media/image1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4.jpeg"/><Relationship Id="rId3" Type="http://schemas.openxmlformats.org/officeDocument/2006/relationships/image" Target="../media/image13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6.jpeg"/><Relationship Id="rId3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3" Type="http://schemas.openxmlformats.org/officeDocument/2006/relationships/image" Target="../media/image14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w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Special Topic: </a:t>
            </a:r>
            <a:r>
              <a:rPr lang="en-US" dirty="0" smtClean="0"/>
              <a:t>Overview and Tricks of the Trade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924300"/>
            <a:ext cx="6400800" cy="974725"/>
          </a:xfrm>
        </p:spPr>
        <p:txBody>
          <a:bodyPr/>
          <a:lstStyle/>
          <a:p>
            <a:r>
              <a:rPr lang="en-US" i="1" dirty="0" smtClean="0"/>
              <a:t>Eric Prebys</a:t>
            </a:r>
          </a:p>
        </p:txBody>
      </p:sp>
    </p:spTree>
    <p:extLst>
      <p:ext uri="{BB962C8B-B14F-4D97-AF65-F5344CB8AC3E}">
        <p14:creationId xmlns:p14="http://schemas.microsoft.com/office/powerpoint/2010/main" val="21368343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6146605" y="5080415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145135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454180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and extraction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169510"/>
          </a:xfrm>
        </p:spPr>
        <p:txBody>
          <a:bodyPr/>
          <a:lstStyle/>
          <a:p>
            <a:r>
              <a:rPr lang="en-US" sz="2000" dirty="0" smtClean="0"/>
              <a:t>We typically would like to extract (or inject) beam by switching a magnetic field on between two bunches </a:t>
            </a:r>
            <a:r>
              <a:rPr lang="en-US" sz="2000" smtClean="0"/>
              <a:t>(order ~10-100 ns)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Unfortunately, getting the required field in such a short time would result in prohibitively high inductive voltages, so we usually do it in two steps: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078950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6995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4415" y="235366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48520" y="246887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2999200" y="2737710"/>
            <a:ext cx="691290" cy="230430"/>
            <a:chOff x="2766965" y="3044950"/>
            <a:chExt cx="691290" cy="23043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769905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187950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805370" y="527244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539475" y="538765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2690155" y="5656490"/>
            <a:ext cx="691290" cy="230430"/>
            <a:chOff x="2766965" y="3044950"/>
            <a:chExt cx="691290" cy="23043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6146605" y="5080416"/>
            <a:ext cx="384050" cy="46086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3189421" y="4581150"/>
            <a:ext cx="2419514" cy="576075"/>
            <a:chOff x="3189421" y="4581150"/>
            <a:chExt cx="2419514" cy="576075"/>
          </a:xfrm>
        </p:grpSpPr>
        <p:sp>
          <p:nvSpPr>
            <p:cNvPr id="62" name="TextBox 61"/>
            <p:cNvSpPr txBox="1"/>
            <p:nvPr/>
          </p:nvSpPr>
          <p:spPr>
            <a:xfrm>
              <a:off x="3381445" y="4581150"/>
              <a:ext cx="22274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fast, weak “kicker”</a:t>
              </a:r>
              <a:endParaRPr lang="en-US" sz="2000" dirty="0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rot="5400000">
              <a:off x="3189421" y="4965200"/>
              <a:ext cx="192025" cy="1920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301695" y="5618085"/>
            <a:ext cx="3610070" cy="938316"/>
            <a:chOff x="5301695" y="5618085"/>
            <a:chExt cx="3610070" cy="938316"/>
          </a:xfrm>
        </p:grpSpPr>
        <p:sp>
          <p:nvSpPr>
            <p:cNvPr id="65" name="TextBox 64"/>
            <p:cNvSpPr txBox="1"/>
            <p:nvPr/>
          </p:nvSpPr>
          <p:spPr>
            <a:xfrm>
              <a:off x="5301695" y="5848515"/>
              <a:ext cx="3610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slower (or DC) extraction magnet with zero field on beam path.</a:t>
              </a:r>
              <a:endParaRPr lang="en-US" sz="2000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6200000" flipV="1">
              <a:off x="6607466" y="5618085"/>
              <a:ext cx="268835" cy="2688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 rot="10800000">
            <a:off x="6146605" y="5272440"/>
            <a:ext cx="3840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112610" y="235366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457250" y="23920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-457250" y="23920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-457250" y="23920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-457250" y="23920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805370" y="527244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-766295" y="531084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-766295" y="531084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-766295" y="531084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-766295" y="531084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2" name="Footer Placeholder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3184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1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1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4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4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197820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0460" y="3544215"/>
            <a:ext cx="2684026" cy="3044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10" y="133927"/>
            <a:ext cx="8262937" cy="441325"/>
          </a:xfrm>
        </p:spPr>
        <p:txBody>
          <a:bodyPr/>
          <a:lstStyle/>
          <a:p>
            <a:r>
              <a:rPr lang="en-US" dirty="0" smtClean="0"/>
              <a:t>Extraction hardware</a:t>
            </a:r>
            <a:endParaRPr lang="en-US" dirty="0"/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8764" y="162638"/>
            <a:ext cx="2733963" cy="264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 descr="http://tdserver1/proeng/MagnetPhotos/BSE/BSE001/P00048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554" y="3551992"/>
            <a:ext cx="2112275" cy="25678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15272" y="3223360"/>
            <a:ext cx="3302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Lambertson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”: usually DC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04951" y="5080415"/>
            <a:ext cx="115215" cy="115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33061" y="4475433"/>
            <a:ext cx="115215" cy="115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17454" y="4849091"/>
            <a:ext cx="157018" cy="1588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43563" y="4599709"/>
            <a:ext cx="27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6037" y="4853709"/>
            <a:ext cx="27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433128" y="4973783"/>
            <a:ext cx="157018" cy="1588"/>
          </a:xfrm>
          <a:prstGeom prst="straightConnector1">
            <a:avLst/>
          </a:prstGeom>
          <a:ln>
            <a:solidFill>
              <a:srgbClr val="FF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1054" y="4387273"/>
            <a:ext cx="14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circulating beam (B=0)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3" name="Straight Arrow Connector 22"/>
          <p:cNvCxnSpPr>
            <a:stCxn id="21" idx="3"/>
          </p:cNvCxnSpPr>
          <p:nvPr/>
        </p:nvCxnSpPr>
        <p:spPr>
          <a:xfrm>
            <a:off x="1893454" y="4741216"/>
            <a:ext cx="1191491" cy="357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21600" y="3791528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circulating beam (B=0)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6622476" y="4114694"/>
            <a:ext cx="1099124" cy="3557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21600" y="4608946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current “blade”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6599386" y="4715165"/>
            <a:ext cx="1131451" cy="785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721600" y="5426365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return path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6530115" y="5116948"/>
            <a:ext cx="1154541" cy="4156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898797" y="3218743"/>
            <a:ext cx="4023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Septum: pulsed, but slower than the kicker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364" y="2881745"/>
            <a:ext cx="295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“Slow” extraction elements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10145" y="1131454"/>
            <a:ext cx="2955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“Fast” kicker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usually an impedance matched strip line, with or without ferrites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029527" y="1256145"/>
            <a:ext cx="3232728" cy="55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238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0.02743 0.000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0087 0.0405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E6FA284-7DAB-4F8B-8904-7E5B6341EDC2}" type="slidenum">
              <a:rPr lang="en-US"/>
              <a:pPr/>
              <a:t>12</a:t>
            </a:fld>
            <a:endParaRPr lang="en-US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60" y="126170"/>
            <a:ext cx="8371114" cy="50727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Slow Extraction (not important for colliders)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7879" y="663840"/>
            <a:ext cx="8227453" cy="2552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Sometimes fixed target experiments want beam delivered </a:t>
            </a:r>
            <a:r>
              <a:rPr lang="en-US" sz="1800" i="1" dirty="0" smtClean="0"/>
              <a:t>slowly</a:t>
            </a:r>
            <a:r>
              <a:rPr lang="en-US" sz="1800" dirty="0" smtClean="0"/>
              <a:t> (difficult)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To do this, we generate a harmonic resonance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/>
              <a:t>Usually </a:t>
            </a:r>
            <a:r>
              <a:rPr lang="en-US" sz="1400" dirty="0" err="1" smtClean="0"/>
              <a:t>sextupoles</a:t>
            </a:r>
            <a:r>
              <a:rPr lang="en-US" sz="1400" dirty="0" smtClean="0"/>
              <a:t> are used to create a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order resonant instability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marL="292100" lvl="1" indent="0" eaLnBrk="1" hangingPunct="1">
              <a:lnSpc>
                <a:spcPct val="90000"/>
              </a:lnSpc>
              <a:buNone/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  <a:buNone/>
            </a:pPr>
            <a:endParaRPr lang="en-US" sz="1400" dirty="0" smtClean="0"/>
          </a:p>
          <a:p>
            <a:pPr eaLnBrk="1" hangingPunct="1">
              <a:lnSpc>
                <a:spcPct val="90000"/>
              </a:lnSpc>
            </a:pPr>
            <a:r>
              <a:rPr lang="en-US" sz="1600" dirty="0" smtClean="0"/>
              <a:t>Tune the instability so the escaping beam exactly fills the extraction gap between interceptions (3 times around for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order)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/>
              <a:t>Minimum inefficiency ~(septum thickness)/(gap size)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/>
              <a:t>Use electrostatic septum made of a plane of wires. Typical parameters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 smtClean="0"/>
              <a:t>Septum thickness: .1 mm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 smtClean="0"/>
              <a:t>Gap: 10 mm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 smtClean="0"/>
              <a:t>Field: 80 kV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1600" dirty="0" smtClean="0"/>
          </a:p>
        </p:txBody>
      </p:sp>
      <p:pic>
        <p:nvPicPr>
          <p:cNvPr id="8197" name="Picture 4" descr="img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85" b="24202"/>
          <a:stretch>
            <a:fillRect/>
          </a:stretch>
        </p:blipFill>
        <p:spPr bwMode="auto">
          <a:xfrm>
            <a:off x="4414142" y="1797536"/>
            <a:ext cx="4508864" cy="196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57" y="1720726"/>
            <a:ext cx="2195513" cy="192722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199" name="AutoShape 6"/>
          <p:cNvSpPr>
            <a:spLocks noChangeArrowheads="1"/>
          </p:cNvSpPr>
          <p:nvPr/>
        </p:nvSpPr>
        <p:spPr bwMode="auto">
          <a:xfrm>
            <a:off x="2916347" y="2296801"/>
            <a:ext cx="1036935" cy="558800"/>
          </a:xfrm>
          <a:prstGeom prst="rightArrow">
            <a:avLst>
              <a:gd name="adj1" fmla="val 45454"/>
              <a:gd name="adj2" fmla="val 39771"/>
            </a:avLst>
          </a:prstGeom>
          <a:solidFill>
            <a:schemeClr val="accent1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2033032" y="1682322"/>
            <a:ext cx="576075" cy="422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17082" y="1682321"/>
            <a:ext cx="172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particle flow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612047" y="2757662"/>
            <a:ext cx="537670" cy="3456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186652" y="3180117"/>
            <a:ext cx="499265" cy="384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83712" y="3756191"/>
            <a:ext cx="45701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Particles will flow out of the stable region along lines in phase space into an electrostatic extraction field, which will deflect them into an extraction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Lambertson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7390530" y="3160914"/>
            <a:ext cx="652885" cy="537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408262" y="2258396"/>
            <a:ext cx="61448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408262" y="2412016"/>
            <a:ext cx="61448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408262" y="2565636"/>
            <a:ext cx="61448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61882" y="1874346"/>
            <a:ext cx="268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503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beam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7" y="800100"/>
            <a:ext cx="6007758" cy="5676900"/>
          </a:xfrm>
        </p:spPr>
        <p:txBody>
          <a:bodyPr/>
          <a:lstStyle/>
          <a:p>
            <a:r>
              <a:rPr lang="en-US" sz="2000" dirty="0" smtClean="0"/>
              <a:t>Bunch/beam intensity are measured using inductive </a:t>
            </a:r>
            <a:r>
              <a:rPr lang="en-US" sz="2000" dirty="0" err="1" smtClean="0"/>
              <a:t>toriods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Beam position is typically measured with beam position monitors (BPM’s), which measure the induced signal on a opposing pickups</a:t>
            </a:r>
          </a:p>
          <a:p>
            <a:endParaRPr lang="en-US" sz="2000" dirty="0" smtClean="0"/>
          </a:p>
          <a:p>
            <a:r>
              <a:rPr lang="en-US" sz="2000" dirty="0" smtClean="0"/>
              <a:t>Longitudinal profiles can be measured by introducing a resistor to measure the induced image current on the beam pipe -&gt; Resistive Wall Monitor (RWM)</a:t>
            </a: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pic>
        <p:nvPicPr>
          <p:cNvPr id="201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4275" y="1777585"/>
            <a:ext cx="1536200" cy="188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4" descr="http://www.hep.net/ssc/new/gifarchive/toroiddw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395" y="279790"/>
            <a:ext cx="2078890" cy="157460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9060" y="3813050"/>
            <a:ext cx="1805035" cy="135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08351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instrumentation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4817202" cy="5676900"/>
          </a:xfrm>
        </p:spPr>
        <p:txBody>
          <a:bodyPr/>
          <a:lstStyle/>
          <a:p>
            <a:r>
              <a:rPr lang="en-US" sz="1800" dirty="0" smtClean="0"/>
              <a:t>Beam profiles in beam lines can be measured using secondary emission </a:t>
            </a:r>
            <a:r>
              <a:rPr lang="en-US" sz="1800" dirty="0" err="1" smtClean="0"/>
              <a:t>multiwires</a:t>
            </a:r>
            <a:r>
              <a:rPr lang="en-US" sz="1800" dirty="0" smtClean="0"/>
              <a:t> (MW’s)</a:t>
            </a:r>
          </a:p>
          <a:p>
            <a:pPr>
              <a:buNone/>
            </a:pP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Can measure beam profiles in a circulating beam with a “flying wire scanner”, which quickly passes a wire through and measures signal </a:t>
            </a:r>
            <a:r>
              <a:rPr lang="en-US" sz="1800" dirty="0" err="1" smtClean="0"/>
              <a:t>vs</a:t>
            </a:r>
            <a:r>
              <a:rPr lang="en-US" sz="1800" dirty="0" smtClean="0"/>
              <a:t> time to get profile</a:t>
            </a:r>
          </a:p>
          <a:p>
            <a:endParaRPr lang="en-US" sz="1800" dirty="0" smtClean="0"/>
          </a:p>
          <a:p>
            <a:r>
              <a:rPr lang="en-US" sz="1800" dirty="0" smtClean="0"/>
              <a:t>Non-destructive measurements include</a:t>
            </a:r>
          </a:p>
          <a:p>
            <a:pPr lvl="1"/>
            <a:r>
              <a:rPr lang="en-US" sz="1400" dirty="0" smtClean="0"/>
              <a:t>Ionization profile monitor (IPM): drift electrons or ions generated by beam passing through residual gas</a:t>
            </a:r>
          </a:p>
          <a:p>
            <a:pPr lvl="1"/>
            <a:r>
              <a:rPr lang="en-US" sz="1400" dirty="0" smtClean="0"/>
              <a:t>Synchrotron light</a:t>
            </a:r>
          </a:p>
          <a:p>
            <a:pPr lvl="2"/>
            <a:r>
              <a:rPr lang="en-US" sz="1400" dirty="0" smtClean="0"/>
              <a:t>Standard in electron machines</a:t>
            </a:r>
          </a:p>
          <a:p>
            <a:pPr lvl="2"/>
            <a:r>
              <a:rPr lang="en-US" sz="1400" dirty="0" smtClean="0"/>
              <a:t>Also works in 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07202" name="AutoShape 2" descr="Click to toggle background on ACNET graph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985" y="702246"/>
            <a:ext cx="2189085" cy="181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87215" y="2545685"/>
            <a:ext cx="430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Beam profiles in 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MiniBooNE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beam line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670" y="3044950"/>
            <a:ext cx="3462830" cy="255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25620" y="5656490"/>
            <a:ext cx="430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Flying wire signal in LHC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027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lattice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5239657" cy="4088290"/>
          </a:xfrm>
        </p:spPr>
        <p:txBody>
          <a:bodyPr/>
          <a:lstStyle/>
          <a:p>
            <a:r>
              <a:rPr lang="en-US" sz="1800" dirty="0" smtClean="0"/>
              <a:t>The fractional tune is measured by Fourier Transforming signals from the BPM’s</a:t>
            </a:r>
          </a:p>
          <a:p>
            <a:pPr lvl="1"/>
            <a:r>
              <a:rPr lang="en-US" sz="1600" dirty="0" smtClean="0"/>
              <a:t>Sometimes need to excite beam with a kicker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1800" dirty="0" smtClean="0"/>
              <a:t>Beta functions can be measured by exciting the beam and looking at distortions</a:t>
            </a:r>
          </a:p>
          <a:p>
            <a:pPr lvl="1"/>
            <a:r>
              <a:rPr lang="en-US" sz="1400" dirty="0" smtClean="0"/>
              <a:t>Can use kicker or resonant (“AC”) dipole</a:t>
            </a:r>
          </a:p>
          <a:p>
            <a:pPr>
              <a:buNone/>
            </a:pP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Can also measure the by</a:t>
            </a:r>
            <a:br>
              <a:rPr lang="en-US" sz="1800" dirty="0" smtClean="0"/>
            </a:br>
            <a:r>
              <a:rPr lang="en-US" sz="1800" dirty="0" smtClean="0"/>
              <a:t>functions indirectly by </a:t>
            </a:r>
            <a:br>
              <a:rPr lang="en-US" sz="1800" dirty="0" smtClean="0"/>
            </a:br>
            <a:r>
              <a:rPr lang="en-US" sz="1800" dirty="0" smtClean="0"/>
              <a:t>varying a quad and measuring </a:t>
            </a:r>
            <a:br>
              <a:rPr lang="en-US" sz="1800" dirty="0" smtClean="0"/>
            </a:br>
            <a:r>
              <a:rPr lang="en-US" sz="1800" dirty="0" smtClean="0"/>
              <a:t>the tune shift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985" y="2507280"/>
            <a:ext cx="2508072" cy="181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034330" y="5080415"/>
          <a:ext cx="1510597" cy="844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001" name="Equation" r:id="rId4" imgW="749160" imgH="419040" progId="Equation.DSMT4">
                  <p:embed/>
                </p:oleObj>
              </mc:Choice>
              <mc:Fallback>
                <p:oleObj name="Equation" r:id="rId4" imgW="7491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4330" y="5080415"/>
                        <a:ext cx="1510597" cy="844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5186480" y="5080415"/>
            <a:ext cx="345645" cy="46086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2555" y="4312315"/>
            <a:ext cx="3112422" cy="203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https://ab-dep-op-elogbook.web.cern.ch/ab-dep-op-elogbook/elogbook/attach.php?attachId=1056849&amp;type=png&amp;fname=200912051049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744" y="202980"/>
            <a:ext cx="3085795" cy="2227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28189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381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Moving on: The </a:t>
            </a:r>
            <a:r>
              <a:rPr lang="en-US" dirty="0"/>
              <a:t>Case for </a:t>
            </a:r>
            <a:r>
              <a:rPr lang="en-US" dirty="0" smtClean="0"/>
              <a:t>Colliders</a:t>
            </a:r>
            <a:endParaRPr lang="en-US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85800"/>
            <a:ext cx="5334000" cy="4876800"/>
          </a:xfrm>
        </p:spPr>
        <p:txBody>
          <a:bodyPr/>
          <a:lstStyle/>
          <a:p>
            <a:r>
              <a:rPr lang="en-US" sz="2000" dirty="0" smtClean="0"/>
              <a:t>If beam hits a stationary proton, the “center of mass” energy is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On the other hand, for colliding beams (of equal mass and energy) it’s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40263229"/>
              </p:ext>
            </p:extLst>
          </p:nvPr>
        </p:nvGraphicFramePr>
        <p:xfrm>
          <a:off x="6019800" y="914400"/>
          <a:ext cx="2590800" cy="56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60" name="Equation" r:id="rId3" imgW="1409400" imgH="304560" progId="Equation.3">
                  <p:embed/>
                </p:oleObj>
              </mc:Choice>
              <mc:Fallback>
                <p:oleObj name="Equation" r:id="rId3" imgW="1409400" imgH="3045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914400"/>
                        <a:ext cx="2590800" cy="5601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628489525"/>
              </p:ext>
            </p:extLst>
          </p:nvPr>
        </p:nvGraphicFramePr>
        <p:xfrm>
          <a:off x="6477000" y="2286000"/>
          <a:ext cx="16500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61" name="Equation" r:id="rId5" imgW="825480" imgH="228600" progId="Equation.3">
                  <p:embed/>
                </p:oleObj>
              </mc:Choice>
              <mc:Fallback>
                <p:oleObj name="Equation" r:id="rId5" imgW="82548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286000"/>
                        <a:ext cx="1650045" cy="457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19600" y="32766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dirty="0">
                <a:latin typeface="+mn-lt"/>
              </a:rPr>
              <a:t>To get the 14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 CM design energy of the LHC with a single beam  on a fixed target would require that beam to have an energy of 100,000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! 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Would require a ring 10 times the diameter of the Earth!!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8229600" y="685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477000" y="762000"/>
            <a:ext cx="1600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24600" y="685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29600" y="1981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24600" y="1981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77000" y="2057400"/>
            <a:ext cx="838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391400" y="2057400"/>
            <a:ext cx="914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" t="2049" r="22200" b="2005"/>
          <a:stretch/>
        </p:blipFill>
        <p:spPr>
          <a:xfrm>
            <a:off x="533400" y="2590800"/>
            <a:ext cx="3997448" cy="34660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93554" y="6291263"/>
            <a:ext cx="2731246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43663"/>
            <a:ext cx="4724400" cy="304800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Overview and Tricks of the Trade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19200" y="6096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Getting to the highest energies requires colliding beams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uiExpand="1" build="p"/>
      <p:bldP spid="8" grpId="0"/>
      <p:bldP spid="2" grpId="0" animBg="1"/>
      <p:bldP spid="13" grpId="0" animBg="1"/>
      <p:bldP spid="14" grpId="0" animBg="1"/>
      <p:bldP spid="1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Luminosity of Colliding Beams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457200" y="457200"/>
            <a:ext cx="8355012" cy="516625"/>
          </a:xfrm>
        </p:spPr>
        <p:txBody>
          <a:bodyPr/>
          <a:lstStyle/>
          <a:p>
            <a:r>
              <a:rPr lang="en-US" sz="2000" dirty="0" smtClean="0"/>
              <a:t>For equally intense Gaussian beams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Using                                we have</a:t>
            </a:r>
          </a:p>
          <a:p>
            <a:endParaRPr lang="en-US" sz="20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371323"/>
              </p:ext>
            </p:extLst>
          </p:nvPr>
        </p:nvGraphicFramePr>
        <p:xfrm>
          <a:off x="2632075" y="2819400"/>
          <a:ext cx="3954463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16" name="Equation" r:id="rId3" imgW="1473200" imgH="431800" progId="Equation.DSMT4">
                  <p:embed/>
                </p:oleObj>
              </mc:Choice>
              <mc:Fallback>
                <p:oleObj name="Equation" r:id="rId3" imgW="14732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075" y="2819400"/>
                        <a:ext cx="3954463" cy="1158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3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253520"/>
              </p:ext>
            </p:extLst>
          </p:nvPr>
        </p:nvGraphicFramePr>
        <p:xfrm>
          <a:off x="3200400" y="914400"/>
          <a:ext cx="2644775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17" name="Equation" r:id="rId5" imgW="901440" imgH="431640" progId="Equation.3">
                  <p:embed/>
                </p:oleObj>
              </mc:Choice>
              <mc:Fallback>
                <p:oleObj name="Equation" r:id="rId5" imgW="901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914400"/>
                        <a:ext cx="2644775" cy="1265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324600" y="762000"/>
            <a:ext cx="2496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Geometrical factor: 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   - crossing angle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   - hourglass effect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10800000" flipV="1">
            <a:off x="5791200" y="1143000"/>
            <a:ext cx="460862" cy="268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43600" y="228600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Particles in a bunch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10800000" flipV="1">
            <a:off x="4876800" y="609600"/>
            <a:ext cx="960125" cy="4608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24600" y="19050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Transverse size (RMS)</a:t>
            </a: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5181600" y="2057400"/>
            <a:ext cx="1143000" cy="47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8200" y="838200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Collision frequency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276600" y="10668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81000" y="3657600"/>
            <a:ext cx="262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Revolution frequency</a:t>
            </a:r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>
          <a:xfrm flipV="1">
            <a:off x="3002540" y="3581400"/>
            <a:ext cx="314905" cy="2762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905000" y="40386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Number of bunches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4419600" y="3581400"/>
            <a:ext cx="234701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400800" y="3886200"/>
            <a:ext cx="2649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Betatron function at collision point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want a small </a:t>
            </a:r>
            <a:r>
              <a:rPr lang="el-GR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β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*!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562600" y="38862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378200" y="3429000"/>
            <a:ext cx="2768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Normalized emittance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6019801" y="3657600"/>
            <a:ext cx="38099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ate Placeholder 6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6" name="Footer Placeholder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990319" y="2883920"/>
            <a:ext cx="531627" cy="1419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53200" y="2590800"/>
            <a:ext cx="247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prop. to energy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289838"/>
              </p:ext>
            </p:extLst>
          </p:nvPr>
        </p:nvGraphicFramePr>
        <p:xfrm>
          <a:off x="3402012" y="2603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18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603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968889"/>
              </p:ext>
            </p:extLst>
          </p:nvPr>
        </p:nvGraphicFramePr>
        <p:xfrm>
          <a:off x="3402012" y="2603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19" name="Equation" r:id="rId9" imgW="114300" imgH="165100" progId="Equation.DSMT4">
                  <p:embed/>
                </p:oleObj>
              </mc:Choice>
              <mc:Fallback>
                <p:oleObj name="Equation" r:id="rId9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603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127509"/>
              </p:ext>
            </p:extLst>
          </p:nvPr>
        </p:nvGraphicFramePr>
        <p:xfrm>
          <a:off x="3402012" y="2590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20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590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74964"/>
              </p:ext>
            </p:extLst>
          </p:nvPr>
        </p:nvGraphicFramePr>
        <p:xfrm>
          <a:off x="1600200" y="2133600"/>
          <a:ext cx="2156084" cy="85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21" name="Equation" r:id="rId11" imgW="1117600" imgH="444500" progId="Equation.DSMT4">
                  <p:embed/>
                </p:oleObj>
              </mc:Choice>
              <mc:Fallback>
                <p:oleObj name="Equation" r:id="rId11" imgW="1117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33600"/>
                        <a:ext cx="2156084" cy="8576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 flipV="1">
            <a:off x="4648200" y="3581400"/>
            <a:ext cx="280739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057400" y="44958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Particles in bunch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0" y="4572000"/>
            <a:ext cx="21336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685800" y="5029200"/>
            <a:ext cx="7696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e+e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- Luminosity (KEK-B):  	  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2.11x10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 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/>
            </a:r>
            <a:br>
              <a:rPr lang="en-US" sz="2000" baseline="30000" dirty="0" smtClean="0">
                <a:solidFill>
                  <a:srgbClr val="CC0000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p-</a:t>
            </a:r>
            <a:r>
              <a:rPr lang="en-US" sz="2000" dirty="0" err="1" smtClean="0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Luminosity (Tevatron):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        4.06x10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-1 </a:t>
            </a:r>
            <a:br>
              <a:rPr lang="en-US" sz="2000" baseline="30000" dirty="0" smtClean="0">
                <a:solidFill>
                  <a:srgbClr val="CC0000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Hadronic Luminosity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(LHC):           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7.0x10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33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</a:t>
            </a:r>
            <a:br>
              <a:rPr lang="en-US" sz="2000" baseline="30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chemeClr val="accent2"/>
                </a:solidFill>
                <a:latin typeface="+mn-lt"/>
              </a:rPr>
              <a:t>LHC Design Luminosity:			   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1.00x10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-1</a:t>
            </a:r>
            <a:endParaRPr lang="en-US" sz="2000" baseline="30000" dirty="0">
              <a:solidFill>
                <a:srgbClr val="CC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636657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32" grpId="0"/>
      <p:bldP spid="36" grpId="0"/>
      <p:bldP spid="39" grpId="0"/>
      <p:bldP spid="42" grpId="0"/>
      <p:bldP spid="48" grpId="0"/>
      <p:bldP spid="51" grpId="0"/>
      <p:bldP spid="57" grpId="0"/>
      <p:bldP spid="61" grpId="0"/>
      <p:bldP spid="28" grpId="0"/>
      <p:bldP spid="35" grpId="0"/>
      <p:bldP spid="8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0500"/>
            <a:ext cx="6837637" cy="463731"/>
          </a:xfrm>
        </p:spPr>
        <p:txBody>
          <a:bodyPr/>
          <a:lstStyle/>
          <a:p>
            <a:r>
              <a:rPr lang="en-US" dirty="0" smtClean="0"/>
              <a:t>Limits to </a:t>
            </a:r>
            <a:r>
              <a:rPr lang="el-GR" dirty="0" smtClean="0">
                <a:latin typeface="Symbol" pitchFamily="18" charset="2"/>
              </a:rPr>
              <a:t>β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9FA3-8426-4C5C-8E62-0AF2AB6B414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3" name="Group 34"/>
          <p:cNvGrpSpPr/>
          <p:nvPr/>
        </p:nvGrpSpPr>
        <p:grpSpPr>
          <a:xfrm>
            <a:off x="616286" y="817461"/>
            <a:ext cx="2688349" cy="4262955"/>
            <a:chOff x="1153956" y="894271"/>
            <a:chExt cx="2688349" cy="4262955"/>
          </a:xfrm>
        </p:grpSpPr>
        <p:cxnSp>
          <p:nvCxnSpPr>
            <p:cNvPr id="8" name="Straight Connector 7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5"/>
          <p:cNvGrpSpPr/>
          <p:nvPr/>
        </p:nvGrpSpPr>
        <p:grpSpPr>
          <a:xfrm flipH="1">
            <a:off x="3304635" y="817460"/>
            <a:ext cx="2688336" cy="4262955"/>
            <a:chOff x="1153956" y="894271"/>
            <a:chExt cx="2688349" cy="4262955"/>
          </a:xfrm>
        </p:grpSpPr>
        <p:cxnSp>
          <p:nvCxnSpPr>
            <p:cNvPr id="37" name="Straight Connector 36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216930"/>
              </p:ext>
            </p:extLst>
          </p:nvPr>
        </p:nvGraphicFramePr>
        <p:xfrm>
          <a:off x="593725" y="5426075"/>
          <a:ext cx="345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53" name="Equation" r:id="rId3" imgW="1905000" imgH="444500" progId="Equation.DSMT4">
                  <p:embed/>
                </p:oleObj>
              </mc:Choice>
              <mc:Fallback>
                <p:oleObj name="Equation" r:id="rId3" imgW="19050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" y="5426075"/>
                        <a:ext cx="3454400" cy="806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Straight Arrow Connector 65"/>
          <p:cNvCxnSpPr/>
          <p:nvPr/>
        </p:nvCxnSpPr>
        <p:spPr>
          <a:xfrm flipV="1">
            <a:off x="2585437" y="5103100"/>
            <a:ext cx="680379" cy="4536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202285" y="5693082"/>
            <a:ext cx="33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ym typeface="Symbol"/>
              </a:rPr>
              <a:t> small </a:t>
            </a:r>
            <a:r>
              <a:rPr lang="en-US" sz="1600" dirty="0" smtClean="0">
                <a:latin typeface="Symbol" pitchFamily="18" charset="2"/>
                <a:sym typeface="Symbol"/>
              </a:rPr>
              <a:t>β</a:t>
            </a:r>
            <a:r>
              <a:rPr lang="en-US" sz="1600" dirty="0" smtClean="0">
                <a:sym typeface="Symbol"/>
              </a:rPr>
              <a:t>* means large β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    (aperture) at focusing triplet</a:t>
            </a:r>
            <a:endParaRPr lang="en-US" sz="1600" dirty="0"/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424260" y="5105400"/>
            <a:ext cx="5900340" cy="134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 flipH="1" flipV="1">
            <a:off x="-1726420" y="3044950"/>
            <a:ext cx="44549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638800" y="5029200"/>
            <a:ext cx="64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s</a:t>
            </a:r>
            <a:endParaRPr lang="en-US" sz="2400" dirty="0">
              <a:latin typeface="+mn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77880" y="817460"/>
            <a:ext cx="2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Symbol" pitchFamily="18" charset="2"/>
              </a:rPr>
              <a:t>β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3713018" y="894271"/>
            <a:ext cx="3966169" cy="4984703"/>
          </a:xfrm>
          <a:custGeom>
            <a:avLst/>
            <a:gdLst>
              <a:gd name="connsiteX0" fmla="*/ 4590473 w 5138498"/>
              <a:gd name="connsiteY0" fmla="*/ 4405746 h 4405746"/>
              <a:gd name="connsiteX1" fmla="*/ 4867564 w 5138498"/>
              <a:gd name="connsiteY1" fmla="*/ 3722255 h 4405746"/>
              <a:gd name="connsiteX2" fmla="*/ 4738255 w 5138498"/>
              <a:gd name="connsiteY2" fmla="*/ 1958109 h 4405746"/>
              <a:gd name="connsiteX3" fmla="*/ 2466109 w 5138498"/>
              <a:gd name="connsiteY3" fmla="*/ 637309 h 4405746"/>
              <a:gd name="connsiteX4" fmla="*/ 0 w 5138498"/>
              <a:gd name="connsiteY4" fmla="*/ 0 h 4405746"/>
              <a:gd name="connsiteX0" fmla="*/ 4590473 w 5092316"/>
              <a:gd name="connsiteY0" fmla="*/ 4405746 h 4405746"/>
              <a:gd name="connsiteX1" fmla="*/ 4738255 w 5092316"/>
              <a:gd name="connsiteY1" fmla="*/ 1958109 h 4405746"/>
              <a:gd name="connsiteX2" fmla="*/ 2466109 w 5092316"/>
              <a:gd name="connsiteY2" fmla="*/ 637309 h 4405746"/>
              <a:gd name="connsiteX3" fmla="*/ 0 w 5092316"/>
              <a:gd name="connsiteY3" fmla="*/ 0 h 4405746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5027528"/>
              <a:gd name="connsiteY0" fmla="*/ 4819961 h 4819961"/>
              <a:gd name="connsiteX1" fmla="*/ 5012975 w 5027528"/>
              <a:gd name="connsiteY1" fmla="*/ 2598259 h 4819961"/>
              <a:gd name="connsiteX2" fmla="*/ 2466109 w 5027528"/>
              <a:gd name="connsiteY2" fmla="*/ 637309 h 4819961"/>
              <a:gd name="connsiteX3" fmla="*/ 0 w 5027528"/>
              <a:gd name="connsiteY3" fmla="*/ 0 h 4819961"/>
              <a:gd name="connsiteX0" fmla="*/ 2553426 w 5072480"/>
              <a:gd name="connsiteY0" fmla="*/ 4819961 h 4819961"/>
              <a:gd name="connsiteX1" fmla="*/ 5012975 w 5072480"/>
              <a:gd name="connsiteY1" fmla="*/ 2598259 h 4819961"/>
              <a:gd name="connsiteX2" fmla="*/ 2910457 w 5072480"/>
              <a:gd name="connsiteY2" fmla="*/ 753118 h 4819961"/>
              <a:gd name="connsiteX3" fmla="*/ 0 w 5072480"/>
              <a:gd name="connsiteY3" fmla="*/ 0 h 4819961"/>
              <a:gd name="connsiteX0" fmla="*/ 2553426 w 5151821"/>
              <a:gd name="connsiteY0" fmla="*/ 4819961 h 4819961"/>
              <a:gd name="connsiteX1" fmla="*/ 5092316 w 5151821"/>
              <a:gd name="connsiteY1" fmla="*/ 2861851 h 4819961"/>
              <a:gd name="connsiteX2" fmla="*/ 2910457 w 5151821"/>
              <a:gd name="connsiteY2" fmla="*/ 753118 h 4819961"/>
              <a:gd name="connsiteX3" fmla="*/ 0 w 5151821"/>
              <a:gd name="connsiteY3" fmla="*/ 0 h 4819961"/>
              <a:gd name="connsiteX0" fmla="*/ 3071096 w 5092758"/>
              <a:gd name="connsiteY0" fmla="*/ 4865242 h 4865242"/>
              <a:gd name="connsiteX1" fmla="*/ 5092316 w 5092758"/>
              <a:gd name="connsiteY1" fmla="*/ 2861851 h 4865242"/>
              <a:gd name="connsiteX2" fmla="*/ 2910457 w 5092758"/>
              <a:gd name="connsiteY2" fmla="*/ 753118 h 4865242"/>
              <a:gd name="connsiteX3" fmla="*/ 0 w 5092758"/>
              <a:gd name="connsiteY3" fmla="*/ 0 h 4865242"/>
              <a:gd name="connsiteX0" fmla="*/ 3071096 w 4834042"/>
              <a:gd name="connsiteY0" fmla="*/ 4865242 h 4865242"/>
              <a:gd name="connsiteX1" fmla="*/ 4833480 w 4834042"/>
              <a:gd name="connsiteY1" fmla="*/ 2869398 h 4865242"/>
              <a:gd name="connsiteX2" fmla="*/ 2910457 w 4834042"/>
              <a:gd name="connsiteY2" fmla="*/ 753118 h 4865242"/>
              <a:gd name="connsiteX3" fmla="*/ 0 w 4834042"/>
              <a:gd name="connsiteY3" fmla="*/ 0 h 4865242"/>
              <a:gd name="connsiteX0" fmla="*/ 3071096 w 4836417"/>
              <a:gd name="connsiteY0" fmla="*/ 4865242 h 4865242"/>
              <a:gd name="connsiteX1" fmla="*/ 4833480 w 4836417"/>
              <a:gd name="connsiteY1" fmla="*/ 2869398 h 4865242"/>
              <a:gd name="connsiteX2" fmla="*/ 2691441 w 4836417"/>
              <a:gd name="connsiteY2" fmla="*/ 753118 h 4865242"/>
              <a:gd name="connsiteX3" fmla="*/ 0 w 4836417"/>
              <a:gd name="connsiteY3" fmla="*/ 0 h 4865242"/>
              <a:gd name="connsiteX0" fmla="*/ 4552424 w 5129818"/>
              <a:gd name="connsiteY0" fmla="*/ 4887481 h 4887481"/>
              <a:gd name="connsiteX1" fmla="*/ 4833480 w 5129818"/>
              <a:gd name="connsiteY1" fmla="*/ 2869398 h 4887481"/>
              <a:gd name="connsiteX2" fmla="*/ 2691441 w 5129818"/>
              <a:gd name="connsiteY2" fmla="*/ 753118 h 4887481"/>
              <a:gd name="connsiteX3" fmla="*/ 0 w 5129818"/>
              <a:gd name="connsiteY3" fmla="*/ 0 h 488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9818" h="4887481">
                <a:moveTo>
                  <a:pt x="4552424" y="4887481"/>
                </a:moveTo>
                <a:cubicBezTo>
                  <a:pt x="5407171" y="4686963"/>
                  <a:pt x="5143644" y="3558459"/>
                  <a:pt x="4833480" y="2869398"/>
                </a:cubicBezTo>
                <a:cubicBezTo>
                  <a:pt x="4523316" y="2180338"/>
                  <a:pt x="3540160" y="1230093"/>
                  <a:pt x="2691441" y="753118"/>
                </a:cubicBezTo>
                <a:cubicBezTo>
                  <a:pt x="1842722" y="276143"/>
                  <a:pt x="838200" y="155479"/>
                  <a:pt x="0" y="0"/>
                </a:cubicBez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631" y="0"/>
            <a:ext cx="2612369" cy="232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6209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7" t="5292" r="19269" b="1597"/>
          <a:stretch/>
        </p:blipFill>
        <p:spPr>
          <a:xfrm>
            <a:off x="6641860" y="2812375"/>
            <a:ext cx="2502140" cy="2222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“squeeze”?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070631"/>
          </a:xfrm>
        </p:spPr>
        <p:txBody>
          <a:bodyPr/>
          <a:lstStyle/>
          <a:p>
            <a:r>
              <a:rPr lang="en-US" sz="2000" dirty="0" smtClean="0"/>
              <a:t>In general, synchrotrons scale all magnetic fields with the momentum, so the optics remain constant – with one exception.</a:t>
            </a:r>
          </a:p>
          <a:p>
            <a:r>
              <a:rPr lang="en-US" sz="2000" dirty="0" smtClean="0"/>
              <a:t>Recall that because of adiabatic damping, beam gets smaller as it accelerates.</a:t>
            </a:r>
          </a:p>
          <a:p>
            <a:endParaRPr lang="en-US" sz="2000" dirty="0"/>
          </a:p>
          <a:p>
            <a:r>
              <a:rPr lang="en-US" sz="2000" dirty="0" smtClean="0"/>
              <a:t>This means all apertures must be large enough to accommodate the injected beam.</a:t>
            </a:r>
          </a:p>
          <a:p>
            <a:pPr lvl="1"/>
            <a:r>
              <a:rPr lang="en-US" sz="1600" dirty="0" smtClean="0"/>
              <a:t>This a problem for the large </a:t>
            </a:r>
            <a:r>
              <a:rPr lang="el-GR" sz="1600" dirty="0" smtClean="0"/>
              <a:t>β</a:t>
            </a:r>
            <a:r>
              <a:rPr lang="en-US" sz="1600" dirty="0" smtClean="0"/>
              <a:t> values in the final focus</a:t>
            </a:r>
            <a:br>
              <a:rPr lang="en-US" sz="1600" dirty="0" smtClean="0"/>
            </a:br>
            <a:r>
              <a:rPr lang="en-US" sz="1600" dirty="0" smtClean="0"/>
              <a:t>triplets</a:t>
            </a:r>
          </a:p>
          <a:p>
            <a:r>
              <a:rPr lang="en-US" sz="2000" dirty="0" smtClean="0"/>
              <a:t>For this reason, injection optics have a larger </a:t>
            </a:r>
            <a:br>
              <a:rPr lang="en-US" sz="2000" dirty="0" smtClean="0"/>
            </a:br>
            <a:r>
              <a:rPr lang="en-US" sz="2000" dirty="0" smtClean="0"/>
              <a:t>value of </a:t>
            </a:r>
            <a:r>
              <a:rPr lang="el-GR" sz="2000" dirty="0" smtClean="0"/>
              <a:t>β*</a:t>
            </a:r>
            <a:r>
              <a:rPr lang="en-US" sz="2000" dirty="0" smtClean="0"/>
              <a:t>, and therefor a smaller value of </a:t>
            </a:r>
            <a:r>
              <a:rPr lang="el-GR" sz="2000" dirty="0" smtClean="0"/>
              <a:t>β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in the focusing triplets.</a:t>
            </a:r>
          </a:p>
          <a:p>
            <a:r>
              <a:rPr lang="en-US" sz="2000" dirty="0" smtClean="0"/>
              <a:t>After acceleration, beam is “squeezed” to a </a:t>
            </a:r>
            <a:br>
              <a:rPr lang="en-US" sz="2000" dirty="0" smtClean="0"/>
            </a:br>
            <a:r>
              <a:rPr lang="en-US" sz="2000" dirty="0" smtClean="0"/>
              <a:t>smaller </a:t>
            </a:r>
            <a:r>
              <a:rPr lang="el-GR" sz="2000" dirty="0" smtClean="0"/>
              <a:t>β*</a:t>
            </a:r>
            <a:r>
              <a:rPr lang="en-US" sz="2000" dirty="0" smtClean="0"/>
              <a:t> for collision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334318"/>
              </p:ext>
            </p:extLst>
          </p:nvPr>
        </p:nvGraphicFramePr>
        <p:xfrm>
          <a:off x="3191532" y="1726161"/>
          <a:ext cx="1793315" cy="79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73" name="Equation" r:id="rId4" imgW="1092200" imgH="482600" progId="Equation.DSMT4">
                  <p:embed/>
                </p:oleObj>
              </mc:Choice>
              <mc:Fallback>
                <p:oleObj name="Equation" r:id="rId4" imgW="10922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1532" y="1726161"/>
                        <a:ext cx="1793315" cy="792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12315" y="1920934"/>
            <a:ext cx="224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factor of ~4 for LHC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168763" y="3231964"/>
            <a:ext cx="1598889" cy="18144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6" t="4299" r="19269" b="1598"/>
          <a:stretch/>
        </p:blipFill>
        <p:spPr>
          <a:xfrm>
            <a:off x="3692139" y="5012379"/>
            <a:ext cx="2015372" cy="184403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9668516">
            <a:off x="5907951" y="4944337"/>
            <a:ext cx="725737" cy="396908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2527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Multi-stage 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synchrotrons had low energy injection and provided all the acceleration in a single stage.</a:t>
            </a:r>
          </a:p>
          <a:p>
            <a:r>
              <a:rPr lang="en-US" dirty="0" smtClean="0"/>
              <a:t>The energy range of a single synchrotron is limited by</a:t>
            </a:r>
          </a:p>
          <a:p>
            <a:pPr lvl="1"/>
            <a:r>
              <a:rPr lang="en-US" dirty="0" smtClean="0"/>
              <a:t>An aperture large enough for the injected beam is unreasonably large at high field.</a:t>
            </a:r>
          </a:p>
          <a:p>
            <a:pPr lvl="1"/>
            <a:r>
              <a:rPr lang="en-US" dirty="0" smtClean="0"/>
              <a:t>Hysteresis effects result in excessive nonlinear terms at low energy (very important for colliders)</a:t>
            </a:r>
          </a:p>
          <a:p>
            <a:r>
              <a:rPr lang="en-US" dirty="0" smtClean="0"/>
              <a:t>Typical range 10-20 for colliders, larger for fixed target</a:t>
            </a:r>
          </a:p>
          <a:p>
            <a:pPr lvl="1"/>
            <a:r>
              <a:rPr lang="en-US" dirty="0" smtClean="0"/>
              <a:t>Fermilab Main Ring: 8-400 </a:t>
            </a:r>
            <a:r>
              <a:rPr lang="en-US" dirty="0" err="1" smtClean="0"/>
              <a:t>GeV</a:t>
            </a:r>
            <a:r>
              <a:rPr lang="en-US" dirty="0" smtClean="0"/>
              <a:t> (50x)</a:t>
            </a:r>
          </a:p>
          <a:p>
            <a:pPr lvl="1"/>
            <a:r>
              <a:rPr lang="en-US" dirty="0" smtClean="0"/>
              <a:t>Fermilab </a:t>
            </a:r>
            <a:r>
              <a:rPr lang="en-US" dirty="0" err="1" smtClean="0"/>
              <a:t>Tevatron</a:t>
            </a:r>
            <a:r>
              <a:rPr lang="en-US" dirty="0" smtClean="0"/>
              <a:t>: 150-980 </a:t>
            </a:r>
            <a:r>
              <a:rPr lang="en-US" dirty="0" err="1" smtClean="0"/>
              <a:t>GeV</a:t>
            </a:r>
            <a:r>
              <a:rPr lang="en-US" dirty="0" smtClean="0"/>
              <a:t> (6.5x)</a:t>
            </a:r>
          </a:p>
          <a:p>
            <a:pPr lvl="1"/>
            <a:r>
              <a:rPr lang="en-US" dirty="0" smtClean="0"/>
              <a:t>LHC: 400-7000 </a:t>
            </a:r>
            <a:r>
              <a:rPr lang="en-US" dirty="0" err="1" smtClean="0"/>
              <a:t>GeV</a:t>
            </a:r>
            <a:r>
              <a:rPr lang="en-US" dirty="0"/>
              <a:t> </a:t>
            </a:r>
            <a:r>
              <a:rPr lang="en-US" dirty="0" smtClean="0"/>
              <a:t>(17x)</a:t>
            </a:r>
          </a:p>
          <a:p>
            <a:r>
              <a:rPr lang="en-US" dirty="0" smtClean="0"/>
              <a:t>The highest energy beams require multiple stages of acceleration, with high reliability at each stage</a:t>
            </a:r>
          </a:p>
          <a:p>
            <a:r>
              <a:rPr lang="en-US" dirty="0" smtClean="0"/>
              <a:t>How is this done?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2575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ADA (</a:t>
            </a:r>
            <a:r>
              <a:rPr lang="en-US" sz="2000" dirty="0" err="1"/>
              <a:t>Anello</a:t>
            </a:r>
            <a:r>
              <a:rPr lang="en-US" sz="2000" dirty="0"/>
              <a:t> Di </a:t>
            </a:r>
            <a:r>
              <a:rPr lang="en-US" sz="2000" dirty="0" err="1"/>
              <a:t>Accumulazione</a:t>
            </a:r>
            <a:r>
              <a:rPr lang="en-US" sz="2000" dirty="0" smtClean="0"/>
              <a:t>) at INFN, </a:t>
            </a:r>
            <a:r>
              <a:rPr lang="en-US" sz="2000" dirty="0" err="1" smtClean="0"/>
              <a:t>Frascati</a:t>
            </a:r>
            <a:r>
              <a:rPr lang="en-US" sz="2000" dirty="0" smtClean="0"/>
              <a:t>, Italy (1961)</a:t>
            </a:r>
          </a:p>
          <a:p>
            <a:pPr lvl="1"/>
            <a:r>
              <a:rPr lang="en-US" sz="1600" dirty="0" smtClean="0"/>
              <a:t>250 MeV e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x 250 MeV e</a:t>
            </a:r>
            <a:r>
              <a:rPr lang="en-US" sz="1600" baseline="30000" dirty="0" smtClean="0"/>
              <a:t>-</a:t>
            </a:r>
          </a:p>
          <a:p>
            <a:pPr lvl="1"/>
            <a:r>
              <a:rPr lang="en-US" sz="1600" dirty="0" smtClean="0"/>
              <a:t>L~10</a:t>
            </a:r>
            <a:r>
              <a:rPr lang="en-US" sz="1600" baseline="30000" dirty="0" smtClean="0"/>
              <a:t>25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r>
              <a:rPr lang="en-US" sz="2000" dirty="0" smtClean="0"/>
              <a:t>It’s easier to collide </a:t>
            </a:r>
            <a:r>
              <a:rPr lang="en-US" sz="2000" dirty="0" err="1" smtClean="0"/>
              <a:t>e+e</a:t>
            </a:r>
            <a:r>
              <a:rPr lang="en-US" sz="2000" dirty="0" smtClean="0"/>
              <a:t>-, because synchrotron radiation naturally “cools” the beam to smaller size.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660" y="1922970"/>
            <a:ext cx="5086837" cy="367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7591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History: CERN Intersecting Storage Rings (ISR)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93720" y="1623965"/>
            <a:ext cx="3650280" cy="3571665"/>
          </a:xfrm>
        </p:spPr>
        <p:txBody>
          <a:bodyPr/>
          <a:lstStyle/>
          <a:p>
            <a:r>
              <a:rPr lang="en-US" sz="2000" dirty="0" smtClean="0"/>
              <a:t>First hadron collider (p-p)</a:t>
            </a:r>
          </a:p>
          <a:p>
            <a:r>
              <a:rPr lang="en-US" sz="2000" dirty="0" smtClean="0"/>
              <a:t>Highest CM Energy for 10 years</a:t>
            </a:r>
          </a:p>
          <a:p>
            <a:pPr lvl="1"/>
            <a:r>
              <a:rPr lang="en-US" sz="1600" dirty="0" smtClean="0"/>
              <a:t>Until </a:t>
            </a:r>
            <a:r>
              <a:rPr lang="en-US" sz="1600" dirty="0" err="1" smtClean="0"/>
              <a:t>SppS</a:t>
            </a:r>
            <a:endParaRPr lang="en-US" sz="1600" dirty="0" smtClean="0"/>
          </a:p>
          <a:p>
            <a:r>
              <a:rPr lang="en-US" sz="2000" dirty="0" smtClean="0"/>
              <a:t>Reached it’s design luminosity within the first year.</a:t>
            </a:r>
          </a:p>
          <a:p>
            <a:pPr lvl="1"/>
            <a:r>
              <a:rPr lang="en-US" sz="1600" dirty="0" smtClean="0"/>
              <a:t>Increased it by a factor of 28 over the next 10 years</a:t>
            </a:r>
          </a:p>
          <a:p>
            <a:r>
              <a:rPr lang="en-US" sz="2000" dirty="0" smtClean="0"/>
              <a:t>Its peak luminosity in 1982 was 140x10</a:t>
            </a:r>
            <a:r>
              <a:rPr lang="en-US" sz="2000" baseline="30000" dirty="0" smtClean="0"/>
              <a:t>30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</a:t>
            </a:r>
          </a:p>
          <a:p>
            <a:pPr lvl="1"/>
            <a:r>
              <a:rPr lang="en-US" sz="1600" dirty="0" smtClean="0"/>
              <a:t>a record that was not broken for 23 years!!</a:t>
            </a:r>
            <a:endParaRPr lang="en-US" sz="1600" dirty="0"/>
          </a:p>
        </p:txBody>
      </p:sp>
      <p:pic>
        <p:nvPicPr>
          <p:cNvPr id="10" name="Picture 9" descr="CERN_i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666" y="1547155"/>
            <a:ext cx="5016894" cy="39730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799490" y="2776115"/>
            <a:ext cx="115215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8304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SppS</a:t>
            </a:r>
            <a:r>
              <a:rPr lang="en-US" dirty="0" smtClean="0"/>
              <a:t>: First proton-antiproton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705" y="855865"/>
            <a:ext cx="5338295" cy="2897735"/>
          </a:xfrm>
        </p:spPr>
        <p:txBody>
          <a:bodyPr/>
          <a:lstStyle/>
          <a:p>
            <a:r>
              <a:rPr lang="en-US" sz="1800" dirty="0" smtClean="0"/>
              <a:t>Protons from the SPS were used to produce antiprotons, which were collected</a:t>
            </a:r>
          </a:p>
          <a:p>
            <a:r>
              <a:rPr lang="en-US" sz="1800" dirty="0" smtClean="0"/>
              <a:t>These were injected in the opposite direction and accelerated</a:t>
            </a:r>
          </a:p>
          <a:p>
            <a:r>
              <a:rPr lang="en-US" sz="1800" dirty="0" smtClean="0"/>
              <a:t>First collisions in 1981</a:t>
            </a:r>
          </a:p>
          <a:p>
            <a:r>
              <a:rPr lang="en-US" sz="1800" dirty="0" smtClean="0"/>
              <a:t>Discovery of W and Z in 1983</a:t>
            </a:r>
          </a:p>
          <a:p>
            <a:pPr lvl="1"/>
            <a:r>
              <a:rPr lang="en-US" sz="1400" dirty="0" smtClean="0"/>
              <a:t>Nobel Prize for Rubbia and Van </a:t>
            </a:r>
            <a:r>
              <a:rPr lang="en-US" sz="1400" dirty="0" err="1" smtClean="0"/>
              <a:t>der</a:t>
            </a:r>
            <a:r>
              <a:rPr lang="en-US" sz="1400" dirty="0" smtClean="0"/>
              <a:t> Meer</a:t>
            </a:r>
            <a:endParaRPr lang="en-US" sz="1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85120" y="241385"/>
            <a:ext cx="153620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26" name="Picture 2" descr="http://www.cosmiclight.com/ofquasarsandquanta/images/cernac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02"/>
          <a:stretch>
            <a:fillRect/>
          </a:stretch>
        </p:blipFill>
        <p:spPr bwMode="auto">
          <a:xfrm>
            <a:off x="462665" y="894270"/>
            <a:ext cx="3333750" cy="3127321"/>
          </a:xfrm>
          <a:prstGeom prst="rect">
            <a:avLst/>
          </a:prstGeom>
          <a:noFill/>
        </p:spPr>
      </p:pic>
      <p:pic>
        <p:nvPicPr>
          <p:cNvPr id="10" name="Picture 5" descr="SP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9545" y="3236975"/>
            <a:ext cx="4378170" cy="325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2665" y="4389125"/>
            <a:ext cx="4032525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Energy initially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270+270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GeV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n-US" sz="1800" dirty="0" smtClean="0">
                <a:latin typeface="+mn-lt"/>
              </a:rPr>
              <a:t>Raised to 315+315 </a:t>
            </a:r>
            <a:r>
              <a:rPr lang="en-US" sz="1800" dirty="0" err="1" smtClean="0">
                <a:latin typeface="+mn-lt"/>
              </a:rPr>
              <a:t>GeV</a:t>
            </a:r>
            <a:endParaRPr lang="en-US" sz="1800" dirty="0" smtClean="0">
              <a:latin typeface="+mn-lt"/>
            </a:endParaRP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1800" dirty="0" smtClean="0">
                <a:latin typeface="+mn-lt"/>
              </a:rPr>
              <a:t>Limited by power loss in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magnets!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n-US" sz="1800" dirty="0" smtClean="0">
                <a:latin typeface="+mn-lt"/>
              </a:rPr>
              <a:t>Peak luminosity: 5.5x10</a:t>
            </a:r>
            <a:r>
              <a:rPr lang="en-US" sz="1800" baseline="30000" dirty="0" smtClean="0">
                <a:latin typeface="+mn-lt"/>
              </a:rPr>
              <a:t>30</a:t>
            </a:r>
            <a:r>
              <a:rPr lang="en-US" sz="1800" dirty="0" smtClean="0">
                <a:latin typeface="+mn-lt"/>
              </a:rPr>
              <a:t>cm</a:t>
            </a:r>
            <a:r>
              <a:rPr lang="en-US" sz="1800" baseline="30000" dirty="0" smtClean="0">
                <a:latin typeface="+mn-lt"/>
              </a:rPr>
              <a:t>-2</a:t>
            </a:r>
            <a:r>
              <a:rPr lang="en-US" sz="1800" dirty="0" smtClean="0">
                <a:latin typeface="+mn-lt"/>
              </a:rPr>
              <a:t>s</a:t>
            </a:r>
            <a:r>
              <a:rPr lang="en-US" sz="1800" baseline="30000" dirty="0" smtClean="0">
                <a:latin typeface="+mn-lt"/>
              </a:rPr>
              <a:t>-1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1800" dirty="0" smtClean="0">
                <a:latin typeface="+mn-lt"/>
              </a:rPr>
              <a:t>~.2% of current LHC</a:t>
            </a:r>
          </a:p>
        </p:txBody>
      </p:sp>
      <p:sp>
        <p:nvSpPr>
          <p:cNvPr id="12" name="Oval 11"/>
          <p:cNvSpPr/>
          <p:nvPr/>
        </p:nvSpPr>
        <p:spPr>
          <a:xfrm>
            <a:off x="5877770" y="894270"/>
            <a:ext cx="499265" cy="268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62225" y="677863"/>
            <a:ext cx="3457575" cy="750887"/>
          </a:xfrm>
          <a:custGeom>
            <a:avLst/>
            <a:gdLst>
              <a:gd name="connsiteX0" fmla="*/ 3457575 w 3457575"/>
              <a:gd name="connsiteY0" fmla="*/ 217487 h 750887"/>
              <a:gd name="connsiteX1" fmla="*/ 2676525 w 3457575"/>
              <a:gd name="connsiteY1" fmla="*/ 74612 h 750887"/>
              <a:gd name="connsiteX2" fmla="*/ 1400175 w 3457575"/>
              <a:gd name="connsiteY2" fmla="*/ 112712 h 750887"/>
              <a:gd name="connsiteX3" fmla="*/ 0 w 3457575"/>
              <a:gd name="connsiteY3" fmla="*/ 750887 h 75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750887">
                <a:moveTo>
                  <a:pt x="3457575" y="217487"/>
                </a:moveTo>
                <a:cubicBezTo>
                  <a:pt x="3238500" y="154780"/>
                  <a:pt x="3019425" y="92074"/>
                  <a:pt x="2676525" y="74612"/>
                </a:cubicBezTo>
                <a:cubicBezTo>
                  <a:pt x="2333625" y="57150"/>
                  <a:pt x="1846262" y="0"/>
                  <a:pt x="1400175" y="112712"/>
                </a:cubicBezTo>
                <a:cubicBezTo>
                  <a:pt x="954088" y="225424"/>
                  <a:pt x="477044" y="488155"/>
                  <a:pt x="0" y="750887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85745" y="51572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design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682428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Superconductivity: Enabling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25435"/>
            <a:ext cx="8487505" cy="3955715"/>
          </a:xfrm>
        </p:spPr>
        <p:txBody>
          <a:bodyPr/>
          <a:lstStyle/>
          <a:p>
            <a:r>
              <a:rPr lang="en-US" sz="2000" dirty="0" smtClean="0"/>
              <a:t>The maximum </a:t>
            </a:r>
            <a:r>
              <a:rPr lang="en-US" sz="2000" dirty="0" err="1" smtClean="0"/>
              <a:t>SppS</a:t>
            </a:r>
            <a:r>
              <a:rPr lang="en-US" sz="2000" dirty="0" smtClean="0"/>
              <a:t> energy was limited by the maximum power loss that the conventional magnets could support in DC operation</a:t>
            </a:r>
          </a:p>
          <a:p>
            <a:pPr lvl="1"/>
            <a:r>
              <a:rPr lang="en-US" sz="1800" dirty="0" smtClean="0"/>
              <a:t>P = I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R</a:t>
            </a:r>
            <a:r>
              <a:rPr lang="en-US" sz="1800" dirty="0" smtClean="0">
                <a:sym typeface="Symbol"/>
              </a:rPr>
              <a:t> proportional to B</a:t>
            </a:r>
            <a:r>
              <a:rPr lang="en-US" sz="1800" baseline="30000" dirty="0" smtClean="0">
                <a:sym typeface="Symbol"/>
              </a:rPr>
              <a:t>2</a:t>
            </a:r>
          </a:p>
          <a:p>
            <a:pPr lvl="1"/>
            <a:r>
              <a:rPr lang="en-US" sz="1800" dirty="0" smtClean="0">
                <a:sym typeface="Symbol"/>
              </a:rPr>
              <a:t>Maximum practical DC field in conventional magnets ~1T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sym typeface="Symbol"/>
              </a:rPr>
              <a:t>LHC made out of such magnets would be roughly the size of Rhode Island!</a:t>
            </a:r>
          </a:p>
          <a:p>
            <a:r>
              <a:rPr lang="en-US" sz="2000" dirty="0" smtClean="0">
                <a:sym typeface="Symbol"/>
              </a:rPr>
              <a:t>Highest energy colliders only possible using superconducting magnets</a:t>
            </a:r>
          </a:p>
          <a:p>
            <a:r>
              <a:rPr lang="en-US" sz="2200" dirty="0" smtClean="0">
                <a:sym typeface="Symbol"/>
              </a:rPr>
              <a:t>Must take the bad with the good</a:t>
            </a:r>
          </a:p>
          <a:p>
            <a:pPr lvl="1"/>
            <a:r>
              <a:rPr lang="en-US" sz="1800" dirty="0" smtClean="0">
                <a:sym typeface="Symbol"/>
              </a:rPr>
              <a:t>Conventional magnets are		Superconducting magnets are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simple and naturally dissipate		complex and represent a great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energy as they operate		deal of stored energy which must 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					be handled if something goes wrong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9170" y="4350720"/>
            <a:ext cx="2590800" cy="1943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4455" y="4649947"/>
            <a:ext cx="2381110" cy="178583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aphicFrame>
        <p:nvGraphicFramePr>
          <p:cNvPr id="210946" name="Object 2"/>
          <p:cNvGraphicFramePr>
            <a:graphicFrameLocks noChangeAspect="1"/>
          </p:cNvGraphicFramePr>
          <p:nvPr/>
        </p:nvGraphicFramePr>
        <p:xfrm>
          <a:off x="7452375" y="5157225"/>
          <a:ext cx="1270130" cy="49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810" name="Equation" r:id="rId5" imgW="482400" imgH="190440" progId="Equation.DSMT4">
                  <p:embed/>
                </p:oleObj>
              </mc:Choice>
              <mc:Fallback>
                <p:oleObj name="Equation" r:id="rId5" imgW="482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75" y="5157225"/>
                        <a:ext cx="1270130" cy="499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66965" y="740650"/>
            <a:ext cx="1152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2665" y="2353660"/>
            <a:ext cx="8449100" cy="38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9338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ontent Placeholder 9"/>
          <p:cNvSpPr>
            <a:spLocks noGrp="1"/>
          </p:cNvSpPr>
          <p:nvPr>
            <p:ph idx="1"/>
          </p:nvPr>
        </p:nvSpPr>
        <p:spPr>
          <a:xfrm>
            <a:off x="539475" y="740650"/>
            <a:ext cx="8251825" cy="768100"/>
          </a:xfrm>
        </p:spPr>
        <p:txBody>
          <a:bodyPr/>
          <a:lstStyle/>
          <a:p>
            <a:r>
              <a:rPr lang="en-US" sz="2000" dirty="0" smtClean="0"/>
              <a:t>Superconductor can change phase back to normal conductor by crossing the “critical surface”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When this happens, the conductor heats quickly, causing the surrounding conductor to go normal and dumping lots of heat into the liquid </a:t>
            </a:r>
            <a:r>
              <a:rPr lang="en-US" sz="2000" dirty="0" err="1" smtClean="0"/>
              <a:t>Helium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err="1" smtClean="0"/>
              <a:t>“quench</a:t>
            </a:r>
            <a:endParaRPr lang="en-US" sz="2000" dirty="0" smtClean="0"/>
          </a:p>
          <a:p>
            <a:pPr lvl="1"/>
            <a:r>
              <a:rPr lang="en-US" sz="1600" dirty="0" smtClean="0"/>
              <a:t>all of the energy stored in the magnet must be dissipated in some way</a:t>
            </a:r>
          </a:p>
          <a:p>
            <a:r>
              <a:rPr lang="en-US" sz="2000" dirty="0" smtClean="0"/>
              <a:t>Dealing with quenches is the single biggest issue for any superconducting synchrotron!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is a superconductor not a superconductor?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1519080" y="1399954"/>
            <a:ext cx="6904375" cy="2788243"/>
            <a:chOff x="1519080" y="1399954"/>
            <a:chExt cx="6904375" cy="2788243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519080" y="1399954"/>
              <a:ext cx="3398565" cy="2788243"/>
              <a:chOff x="2209799" y="1485900"/>
              <a:chExt cx="3647207" cy="3030294"/>
            </a:xfrm>
          </p:grpSpPr>
          <p:pic>
            <p:nvPicPr>
              <p:cNvPr id="24588" name="Picture 4" descr="http://www.ebyte.it/library/educards/nmr/Superconductivity_StateDiagram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09799" y="1485900"/>
                <a:ext cx="3647207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352527" y="2019201"/>
                <a:ext cx="2439406" cy="87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90" name="TextBox 10"/>
              <p:cNvSpPr txBox="1">
                <a:spLocks noChangeArrowheads="1"/>
              </p:cNvSpPr>
              <p:nvPr/>
            </p:nvSpPr>
            <p:spPr bwMode="auto">
              <a:xfrm>
                <a:off x="4305300" y="4114800"/>
                <a:ext cx="685800" cy="4013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b="1" dirty="0" err="1"/>
                  <a:t>T</a:t>
                </a:r>
                <a:r>
                  <a:rPr lang="en-US" sz="1800" b="1" baseline="-25000" dirty="0" err="1"/>
                  <a:t>c</a:t>
                </a:r>
                <a:endParaRPr lang="en-US" sz="1800" b="1" baseline="-25000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800068" y="2790604"/>
              <a:ext cx="1104900" cy="31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428717" y="1780954"/>
              <a:ext cx="18288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push the B field (current) too 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266230" y="3390595"/>
              <a:ext cx="17145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94455" y="2968140"/>
              <a:ext cx="34290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increase the temp, through heat leaks, deposited energy or </a:t>
              </a:r>
              <a:r>
                <a:rPr lang="en-US" sz="1800" i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mechanical deformation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16285" y="5426060"/>
            <a:ext cx="8103455" cy="65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7403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3143" y="2286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Quench Example: MRI Magnet*</a:t>
            </a:r>
            <a:endParaRPr lang="en-US" dirty="0"/>
          </a:p>
        </p:txBody>
      </p:sp>
      <p:pic>
        <p:nvPicPr>
          <p:cNvPr id="10" name="quench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32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23899" y="6019800"/>
            <a:ext cx="82624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*pulled off the web.  We recover our Helium.</a:t>
            </a:r>
          </a:p>
        </p:txBody>
      </p:sp>
      <p:sp>
        <p:nvSpPr>
          <p:cNvPr id="256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USPAS, Hampton, VA, Jan. 26-30, 2015</a:t>
            </a:r>
            <a:endParaRPr lang="en-US" smtClean="0"/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8C6B0-DDC7-4F25-9489-EB25151B2F6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5607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Overview and Tricks of the Trade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57949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Magnet “training”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697912" cy="5676900"/>
          </a:xfrm>
        </p:spPr>
        <p:txBody>
          <a:bodyPr/>
          <a:lstStyle/>
          <a:p>
            <a:r>
              <a:rPr lang="en-US" sz="2000" dirty="0" smtClean="0"/>
              <a:t>As new superconducting magnets are ramped, electromechanical forces on the conductors can cause small motions.</a:t>
            </a:r>
          </a:p>
          <a:p>
            <a:r>
              <a:rPr lang="en-US" sz="2000" dirty="0" smtClean="0"/>
              <a:t>The resulting frictional heating can result in a quench</a:t>
            </a:r>
          </a:p>
          <a:p>
            <a:r>
              <a:rPr lang="en-US" sz="2000" dirty="0" smtClean="0"/>
              <a:t>Generally, this “seats” the conductor better, and subsequent quenches occur at a higher current.</a:t>
            </a:r>
          </a:p>
          <a:p>
            <a:r>
              <a:rPr lang="en-US" sz="2000" dirty="0" smtClean="0"/>
              <a:t>This process is knows as “training”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815" y="3044950"/>
            <a:ext cx="5764848" cy="326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USPAS, Hampton, VA, Jan. 26-30, 2015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276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7B6F66-DF1D-4C3D-A456-6F6D87DECCA0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5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Overview and Tricks of the Trade</a:t>
            </a: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8411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85" y="51022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Milestones on the Road to a Superconducting Collider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1104900"/>
            <a:ext cx="8469312" cy="5553075"/>
          </a:xfrm>
        </p:spPr>
        <p:txBody>
          <a:bodyPr/>
          <a:lstStyle/>
          <a:p>
            <a:r>
              <a:rPr lang="en-US" dirty="0" smtClean="0"/>
              <a:t>1911 – superconductivity discovered by Heike </a:t>
            </a:r>
            <a:r>
              <a:rPr lang="en-US" dirty="0" err="1" smtClean="0"/>
              <a:t>Kamerlingh</a:t>
            </a:r>
            <a:r>
              <a:rPr lang="en-US" dirty="0" smtClean="0"/>
              <a:t> </a:t>
            </a:r>
            <a:r>
              <a:rPr lang="en-US" dirty="0" err="1" smtClean="0"/>
              <a:t>Onnes</a:t>
            </a:r>
            <a:endParaRPr lang="en-US" dirty="0" smtClean="0"/>
          </a:p>
          <a:p>
            <a:r>
              <a:rPr lang="en-US" dirty="0" smtClean="0"/>
              <a:t>1957 – superconductivity explained by Bardeen, Cooper, and Schrieffer </a:t>
            </a:r>
          </a:p>
          <a:p>
            <a:pPr lvl="1"/>
            <a:r>
              <a:rPr lang="en-US" sz="1800" dirty="0" smtClean="0"/>
              <a:t>1972 Nobel Prize (the second for Bardeen!)</a:t>
            </a:r>
          </a:p>
          <a:p>
            <a:r>
              <a:rPr lang="en-US" dirty="0" smtClean="0"/>
              <a:t>1962 – First commercially available superconducting wire</a:t>
            </a:r>
          </a:p>
          <a:p>
            <a:pPr lvl="1"/>
            <a:r>
              <a:rPr lang="en-US" sz="1800" dirty="0" err="1" smtClean="0"/>
              <a:t>NbTi</a:t>
            </a:r>
            <a:r>
              <a:rPr lang="en-US" sz="1800" dirty="0" smtClean="0"/>
              <a:t>, the “industry standard” since</a:t>
            </a:r>
          </a:p>
          <a:p>
            <a:r>
              <a:rPr lang="en-US" dirty="0" smtClean="0"/>
              <a:t>1978 – Construction began on ISABELLE, first superconducting collider (200 GeV+200 </a:t>
            </a:r>
            <a:r>
              <a:rPr lang="en-US" dirty="0" err="1" smtClean="0"/>
              <a:t>GeV</a:t>
            </a:r>
            <a:r>
              <a:rPr lang="en-US" dirty="0" smtClean="0"/>
              <a:t>) at Brookhaven.</a:t>
            </a:r>
          </a:p>
          <a:p>
            <a:pPr lvl="1"/>
            <a:r>
              <a:rPr lang="en-US" dirty="0" smtClean="0"/>
              <a:t>1983, project cancelled due to design problems, budget overruns, and competition from…</a:t>
            </a:r>
          </a:p>
          <a:p>
            <a:endParaRPr lang="en-US" sz="2000" dirty="0" smtClean="0"/>
          </a:p>
          <a:p>
            <a:pPr lvl="1"/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114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Tevatron</a:t>
            </a:r>
            <a:r>
              <a:rPr lang="en-US" dirty="0" smtClean="0"/>
              <a:t>: First Superconducting Synchrotron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99" y="797076"/>
            <a:ext cx="4608601" cy="5179106"/>
          </a:xfrm>
        </p:spPr>
        <p:txBody>
          <a:bodyPr/>
          <a:lstStyle/>
          <a:p>
            <a:r>
              <a:rPr lang="en-US" sz="1800" dirty="0" smtClean="0"/>
              <a:t>1968 – Fermilab Construction Begins</a:t>
            </a:r>
          </a:p>
          <a:p>
            <a:r>
              <a:rPr lang="en-US" sz="1800" dirty="0" smtClean="0"/>
              <a:t>1972 – Beam in Main Ring </a:t>
            </a:r>
          </a:p>
          <a:p>
            <a:pPr lvl="1"/>
            <a:r>
              <a:rPr lang="en-US" sz="1800" dirty="0" smtClean="0"/>
              <a:t>(normal magnets)</a:t>
            </a:r>
          </a:p>
          <a:p>
            <a:r>
              <a:rPr lang="en-US" sz="1800" dirty="0" smtClean="0"/>
              <a:t>Plans soon began for a superconducting collider to share the ring.</a:t>
            </a:r>
          </a:p>
          <a:p>
            <a:pPr lvl="1"/>
            <a:r>
              <a:rPr lang="en-US" sz="1800" dirty="0" smtClean="0"/>
              <a:t>Dubbed “Saver </a:t>
            </a:r>
            <a:r>
              <a:rPr lang="en-US" sz="1800" dirty="0" err="1" smtClean="0"/>
              <a:t>Doubler</a:t>
            </a:r>
            <a:r>
              <a:rPr lang="en-US" sz="1800" dirty="0" smtClean="0"/>
              <a:t>” </a:t>
            </a:r>
            <a:br>
              <a:rPr lang="en-US" sz="18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(later “Tevatron”)</a:t>
            </a:r>
            <a:endParaRPr lang="en-US" sz="2000" dirty="0" smtClean="0"/>
          </a:p>
          <a:p>
            <a:r>
              <a:rPr lang="en-US" sz="1800" dirty="0" smtClean="0"/>
              <a:t>1985 – First proton-antiproton collisions in </a:t>
            </a:r>
            <a:r>
              <a:rPr lang="en-US" sz="1800" dirty="0" err="1" smtClean="0"/>
              <a:t>Tevatron</a:t>
            </a:r>
            <a:r>
              <a:rPr lang="en-US" sz="1800" dirty="0" smtClean="0"/>
              <a:t> </a:t>
            </a:r>
          </a:p>
          <a:p>
            <a:pPr lvl="1"/>
            <a:r>
              <a:rPr lang="en-US" sz="1600" dirty="0" smtClean="0"/>
              <a:t>Most powerful accelerator in the world </a:t>
            </a:r>
            <a:r>
              <a:rPr lang="en-US" sz="1600" i="1" dirty="0" smtClean="0"/>
              <a:t>for the next quarter century</a:t>
            </a:r>
          </a:p>
          <a:p>
            <a:r>
              <a:rPr lang="en-US" sz="1800" dirty="0" smtClean="0"/>
              <a:t>1995 – Top quark discovery</a:t>
            </a:r>
          </a:p>
          <a:p>
            <a:r>
              <a:rPr lang="en-US" sz="1800" dirty="0" smtClean="0"/>
              <a:t>Reached L=4.06x10</a:t>
            </a:r>
            <a:r>
              <a:rPr lang="en-US" sz="1800" baseline="30000" dirty="0" smtClean="0"/>
              <a:t>32</a:t>
            </a:r>
            <a:r>
              <a:rPr lang="en-US" sz="1800" dirty="0" smtClean="0"/>
              <a:t> 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</a:t>
            </a:r>
            <a:r>
              <a:rPr lang="en-US" sz="1800" baseline="30000" dirty="0" smtClean="0"/>
              <a:t>1</a:t>
            </a:r>
          </a:p>
          <a:p>
            <a:pPr lvl="1"/>
            <a:r>
              <a:rPr lang="en-US" sz="1600" dirty="0" smtClean="0"/>
              <a:t>Breaking ISR p-p record </a:t>
            </a:r>
            <a:endParaRPr lang="en-US" sz="1400" dirty="0" smtClean="0"/>
          </a:p>
          <a:p>
            <a:r>
              <a:rPr lang="en-US" sz="1800" dirty="0" smtClean="0"/>
              <a:t>2011 – </a:t>
            </a:r>
            <a:r>
              <a:rPr lang="en-US" sz="1800" dirty="0" err="1" smtClean="0"/>
              <a:t>Tevatron</a:t>
            </a:r>
            <a:r>
              <a:rPr lang="en-US" sz="1800" dirty="0" smtClean="0"/>
              <a:t> shut down after successful LHC startup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9" name="Picture 8" descr="tev_tun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310" y="3659430"/>
            <a:ext cx="3133462" cy="249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320" y="3851455"/>
            <a:ext cx="138258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Main Ring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0585" y="5694895"/>
            <a:ext cx="11521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Tevatron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83650" y="4350720"/>
            <a:ext cx="614480" cy="384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536536" y="5464465"/>
            <a:ext cx="422455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pic>
        <p:nvPicPr>
          <p:cNvPr id="405506" name="Picture 2" descr="http://www.torrocpost.com/wp-content/uploads/fermi-acceleratorcompl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65" y="1047889"/>
            <a:ext cx="3931120" cy="1958655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3035800" y="2929735"/>
            <a:ext cx="352522" cy="822036"/>
          </a:xfrm>
          <a:custGeom>
            <a:avLst/>
            <a:gdLst>
              <a:gd name="connsiteX0" fmla="*/ 0 w 352522"/>
              <a:gd name="connsiteY0" fmla="*/ 0 h 822036"/>
              <a:gd name="connsiteX1" fmla="*/ 350982 w 352522"/>
              <a:gd name="connsiteY1" fmla="*/ 443345 h 822036"/>
              <a:gd name="connsiteX2" fmla="*/ 9237 w 352522"/>
              <a:gd name="connsiteY2" fmla="*/ 82203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2" h="822036">
                <a:moveTo>
                  <a:pt x="0" y="0"/>
                </a:moveTo>
                <a:cubicBezTo>
                  <a:pt x="174721" y="153169"/>
                  <a:pt x="349443" y="306339"/>
                  <a:pt x="350982" y="443345"/>
                </a:cubicBezTo>
                <a:cubicBezTo>
                  <a:pt x="352522" y="580351"/>
                  <a:pt x="64655" y="760460"/>
                  <a:pt x="9237" y="822036"/>
                </a:cubicBezTo>
              </a:path>
            </a:pathLst>
          </a:cu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470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1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42875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/>
              <a:t>The Fermilab Accelerator Complex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 r="18417" b="31851"/>
          <a:stretch>
            <a:fillRect/>
          </a:stretch>
        </p:blipFill>
        <p:spPr bwMode="auto">
          <a:xfrm>
            <a:off x="571500" y="1066800"/>
            <a:ext cx="7594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Freeform 4"/>
          <p:cNvSpPr>
            <a:spLocks/>
          </p:cNvSpPr>
          <p:nvPr/>
        </p:nvSpPr>
        <p:spPr bwMode="auto">
          <a:xfrm>
            <a:off x="3670300" y="1358900"/>
            <a:ext cx="338138" cy="1203325"/>
          </a:xfrm>
          <a:custGeom>
            <a:avLst/>
            <a:gdLst>
              <a:gd name="T0" fmla="*/ 2147483647 w 117"/>
              <a:gd name="T1" fmla="*/ 2147483647 h 494"/>
              <a:gd name="T2" fmla="*/ 2147483647 w 117"/>
              <a:gd name="T3" fmla="*/ 2147483647 h 494"/>
              <a:gd name="T4" fmla="*/ 2147483647 w 117"/>
              <a:gd name="T5" fmla="*/ 2147483647 h 494"/>
              <a:gd name="T6" fmla="*/ 2147483647 w 117"/>
              <a:gd name="T7" fmla="*/ 2147483647 h 494"/>
              <a:gd name="T8" fmla="*/ 2147483647 w 117"/>
              <a:gd name="T9" fmla="*/ 0 h 4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"/>
              <a:gd name="T16" fmla="*/ 0 h 494"/>
              <a:gd name="T17" fmla="*/ 117 w 117"/>
              <a:gd name="T18" fmla="*/ 494 h 4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" h="494">
                <a:moveTo>
                  <a:pt x="60" y="494"/>
                </a:moveTo>
                <a:cubicBezTo>
                  <a:pt x="41" y="465"/>
                  <a:pt x="23" y="436"/>
                  <a:pt x="15" y="387"/>
                </a:cubicBezTo>
                <a:cubicBezTo>
                  <a:pt x="7" y="338"/>
                  <a:pt x="0" y="254"/>
                  <a:pt x="9" y="199"/>
                </a:cubicBezTo>
                <a:cubicBezTo>
                  <a:pt x="18" y="144"/>
                  <a:pt x="53" y="89"/>
                  <a:pt x="71" y="56"/>
                </a:cubicBezTo>
                <a:cubicBezTo>
                  <a:pt x="89" y="23"/>
                  <a:pt x="103" y="11"/>
                  <a:pt x="117" y="0"/>
                </a:cubicBezTo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4051300" y="1435100"/>
            <a:ext cx="266700" cy="2390775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 rot="-3300000">
            <a:off x="2972594" y="1353344"/>
            <a:ext cx="1541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>
                <a:latin typeface="Arial Unicode MS" pitchFamily="34" charset="-128"/>
              </a:rPr>
              <a:t>MiniBooNE/BNB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 rot="-4854802">
            <a:off x="3713163" y="1641475"/>
            <a:ext cx="841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Arial Unicode MS" pitchFamily="34" charset="-128"/>
              </a:rPr>
              <a:t>NUMI</a:t>
            </a:r>
          </a:p>
        </p:txBody>
      </p:sp>
      <p:sp>
        <p:nvSpPr>
          <p:cNvPr id="40968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USPAS, Hampton, VA, Jan. 26-30, 2015</a:t>
            </a:r>
            <a:endParaRPr lang="en-US">
              <a:latin typeface="Arial" pitchFamily="34" charset="0"/>
            </a:endParaRPr>
          </a:p>
        </p:txBody>
      </p:sp>
      <p:sp>
        <p:nvSpPr>
          <p:cNvPr id="40969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975753-7295-4747-90BA-E4DFA853C60F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0970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Overview and Tricks of the Trade</a:t>
            </a: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578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smtClean="0"/>
              <a:t>CERN </a:t>
            </a:r>
            <a:r>
              <a:rPr lang="en-US" dirty="0" smtClean="0"/>
              <a:t>Accelerator Complex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74" y="674897"/>
            <a:ext cx="8704826" cy="5669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7345" y="5626469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50 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2221" y="3737197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1.4 </a:t>
            </a:r>
            <a:r>
              <a:rPr lang="en-US" sz="1400" dirty="0" err="1" smtClean="0">
                <a:latin typeface="+mn-lt"/>
              </a:rPr>
              <a:t>GeV</a:t>
            </a:r>
            <a:endParaRPr lang="en-US" sz="14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0392" y="4568109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26 </a:t>
            </a:r>
            <a:r>
              <a:rPr lang="en-US" sz="1400" dirty="0" err="1" smtClean="0">
                <a:latin typeface="+mn-lt"/>
              </a:rPr>
              <a:t>GeV</a:t>
            </a:r>
            <a:endParaRPr lang="en-US" sz="1400" dirty="0" smtClean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1703" y="2631357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400 </a:t>
            </a:r>
            <a:r>
              <a:rPr lang="en-US" sz="1400" dirty="0" err="1" smtClean="0">
                <a:latin typeface="+mn-lt"/>
              </a:rPr>
              <a:t>GeV</a:t>
            </a:r>
            <a:endParaRPr lang="en-US" sz="1400" dirty="0" smtClean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1621" y="1919146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~7 </a:t>
            </a:r>
            <a:r>
              <a:rPr lang="en-US" sz="1400" dirty="0" err="1" smtClean="0">
                <a:latin typeface="+mn-lt"/>
              </a:rPr>
              <a:t>TeV</a:t>
            </a:r>
            <a:endParaRPr 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7417808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“Stack and Store” cycle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Linac</a:t>
            </a:r>
            <a:r>
              <a:rPr lang="en-US" dirty="0" smtClean="0"/>
              <a:t> accelerated beam to 400 MeV, and injected it into the Booster</a:t>
            </a:r>
          </a:p>
          <a:p>
            <a:r>
              <a:rPr lang="en-US" dirty="0" smtClean="0"/>
              <a:t>The Booster accelerated beam from 400 MeV to 8 </a:t>
            </a:r>
            <a:r>
              <a:rPr lang="en-US" dirty="0" err="1" smtClean="0"/>
              <a:t>GeV</a:t>
            </a:r>
            <a:r>
              <a:rPr lang="en-US" dirty="0" smtClean="0"/>
              <a:t> and transferred it to the Main Injector.</a:t>
            </a:r>
          </a:p>
          <a:p>
            <a:r>
              <a:rPr lang="en-US" dirty="0" smtClean="0"/>
              <a:t>The Main Injector accelerated beam from 8 </a:t>
            </a:r>
            <a:r>
              <a:rPr lang="en-US" dirty="0" err="1" smtClean="0"/>
              <a:t>GeV</a:t>
            </a:r>
            <a:r>
              <a:rPr lang="en-US" dirty="0" smtClean="0"/>
              <a:t> to 120 </a:t>
            </a:r>
            <a:r>
              <a:rPr lang="en-US" dirty="0" err="1" smtClean="0"/>
              <a:t>GeV</a:t>
            </a:r>
            <a:r>
              <a:rPr lang="en-US" dirty="0" smtClean="0"/>
              <a:t>, and this beam was used to produce 8 </a:t>
            </a:r>
            <a:r>
              <a:rPr lang="en-US" dirty="0" err="1" smtClean="0"/>
              <a:t>GeV</a:t>
            </a:r>
            <a:r>
              <a:rPr lang="en-US" dirty="0" smtClean="0"/>
              <a:t> antiprotons.</a:t>
            </a:r>
          </a:p>
          <a:p>
            <a:r>
              <a:rPr lang="en-US" dirty="0" smtClean="0"/>
              <a:t>Antiprotons were accumulated for roughly 1 day.</a:t>
            </a:r>
          </a:p>
          <a:p>
            <a:r>
              <a:rPr lang="en-US" dirty="0" smtClean="0"/>
              <a:t>These were then accelerated by the Main Injector to 150 </a:t>
            </a:r>
            <a:r>
              <a:rPr lang="en-US" dirty="0" err="1" smtClean="0"/>
              <a:t>GeV</a:t>
            </a:r>
            <a:r>
              <a:rPr lang="en-US" dirty="0" smtClean="0"/>
              <a:t>, and injected into the </a:t>
            </a:r>
            <a:r>
              <a:rPr lang="en-US" dirty="0" err="1" smtClean="0"/>
              <a:t>Tevatron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Tevatron</a:t>
            </a:r>
            <a:r>
              <a:rPr lang="en-US" dirty="0" smtClean="0"/>
              <a:t> accelerated protons and antiprotons to 980 </a:t>
            </a:r>
            <a:r>
              <a:rPr lang="en-US" dirty="0" err="1" smtClean="0"/>
              <a:t>GeV</a:t>
            </a:r>
            <a:r>
              <a:rPr lang="en-US" dirty="0" smtClean="0"/>
              <a:t> and collided them for ~1 day.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39695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8923" y="192520"/>
            <a:ext cx="5071007" cy="463731"/>
          </a:xfrm>
        </p:spPr>
        <p:txBody>
          <a:bodyPr/>
          <a:lstStyle/>
          <a:p>
            <a:r>
              <a:rPr lang="en-US" dirty="0" smtClean="0"/>
              <a:t>Fermilab Antiproton Source</a:t>
            </a:r>
            <a:endParaRPr lang="en-US" dirty="0"/>
          </a:p>
        </p:txBody>
      </p:sp>
      <p:pic>
        <p:nvPicPr>
          <p:cNvPr id="61443" name="Picture 3" descr="D:\My Documents\pb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1865313"/>
            <a:ext cx="3886200" cy="3132137"/>
          </a:xfrm>
          <a:prstGeom prst="rect">
            <a:avLst/>
          </a:prstGeom>
          <a:noFill/>
        </p:spPr>
      </p:pic>
      <p:pic>
        <p:nvPicPr>
          <p:cNvPr id="61444" name="Picture 4" descr="D:\My Documents\tar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80" y="1969610"/>
            <a:ext cx="3857625" cy="2182812"/>
          </a:xfrm>
          <a:prstGeom prst="rect">
            <a:avLst/>
          </a:prstGeom>
          <a:noFill/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76280" y="4611210"/>
            <a:ext cx="44029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 smtClean="0"/>
              <a:t>120 </a:t>
            </a:r>
            <a:r>
              <a:rPr lang="en-US" sz="1600" dirty="0" err="1"/>
              <a:t>GeV</a:t>
            </a:r>
            <a:r>
              <a:rPr lang="en-US" sz="1600" dirty="0"/>
              <a:t> protons strike a target, producing many things, including antiprotons.</a:t>
            </a:r>
          </a:p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/>
              <a:t> a Lithium lens focuses these </a:t>
            </a:r>
            <a:r>
              <a:rPr lang="en-US" sz="1600" dirty="0" smtClean="0"/>
              <a:t>particles (a bit)</a:t>
            </a:r>
            <a:endParaRPr lang="en-US" sz="1600" dirty="0"/>
          </a:p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/>
              <a:t> a bend magnet selects the negative particles around 8 </a:t>
            </a:r>
            <a:r>
              <a:rPr lang="en-US" sz="1600" dirty="0" err="1"/>
              <a:t>GeV</a:t>
            </a:r>
            <a:r>
              <a:rPr lang="en-US" sz="1600" dirty="0"/>
              <a:t>.  Everything but antiprotons decays away.</a:t>
            </a: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760688" y="4681702"/>
            <a:ext cx="598393" cy="22068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1163668" y="3291997"/>
            <a:ext cx="2235200" cy="1374775"/>
          </a:xfrm>
          <a:custGeom>
            <a:avLst/>
            <a:gdLst/>
            <a:ahLst/>
            <a:cxnLst>
              <a:cxn ang="0">
                <a:pos x="1259" y="866"/>
              </a:cxn>
              <a:cxn ang="0">
                <a:pos x="1299" y="749"/>
              </a:cxn>
              <a:cxn ang="0">
                <a:pos x="606" y="637"/>
              </a:cxn>
              <a:cxn ang="0">
                <a:pos x="0" y="0"/>
              </a:cxn>
            </a:cxnLst>
            <a:rect l="0" t="0" r="r" b="b"/>
            <a:pathLst>
              <a:path w="1408" h="866">
                <a:moveTo>
                  <a:pt x="1259" y="866"/>
                </a:moveTo>
                <a:cubicBezTo>
                  <a:pt x="1333" y="826"/>
                  <a:pt x="1408" y="787"/>
                  <a:pt x="1299" y="749"/>
                </a:cubicBezTo>
                <a:cubicBezTo>
                  <a:pt x="1190" y="711"/>
                  <a:pt x="822" y="762"/>
                  <a:pt x="606" y="637"/>
                </a:cubicBezTo>
                <a:cubicBezTo>
                  <a:pt x="390" y="512"/>
                  <a:pt x="195" y="256"/>
                  <a:pt x="0" y="0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890216" y="5290660"/>
            <a:ext cx="1080128" cy="228977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Freeform 9"/>
          <p:cNvSpPr>
            <a:spLocks/>
          </p:cNvSpPr>
          <p:nvPr/>
        </p:nvSpPr>
        <p:spPr bwMode="auto">
          <a:xfrm>
            <a:off x="401668" y="2104547"/>
            <a:ext cx="1157287" cy="3194050"/>
          </a:xfrm>
          <a:custGeom>
            <a:avLst/>
            <a:gdLst/>
            <a:ahLst/>
            <a:cxnLst>
              <a:cxn ang="0">
                <a:pos x="260" y="2012"/>
              </a:cxn>
              <a:cxn ang="0">
                <a:pos x="82" y="1869"/>
              </a:cxn>
              <a:cxn ang="0">
                <a:pos x="6" y="1395"/>
              </a:cxn>
              <a:cxn ang="0">
                <a:pos x="46" y="268"/>
              </a:cxn>
              <a:cxn ang="0">
                <a:pos x="245" y="8"/>
              </a:cxn>
              <a:cxn ang="0">
                <a:pos x="729" y="319"/>
              </a:cxn>
            </a:cxnLst>
            <a:rect l="0" t="0" r="r" b="b"/>
            <a:pathLst>
              <a:path w="729" h="2012">
                <a:moveTo>
                  <a:pt x="260" y="2012"/>
                </a:moveTo>
                <a:cubicBezTo>
                  <a:pt x="192" y="1992"/>
                  <a:pt x="124" y="1972"/>
                  <a:pt x="82" y="1869"/>
                </a:cubicBezTo>
                <a:cubicBezTo>
                  <a:pt x="40" y="1766"/>
                  <a:pt x="12" y="1662"/>
                  <a:pt x="6" y="1395"/>
                </a:cubicBezTo>
                <a:cubicBezTo>
                  <a:pt x="0" y="1128"/>
                  <a:pt x="6" y="499"/>
                  <a:pt x="46" y="268"/>
                </a:cubicBezTo>
                <a:cubicBezTo>
                  <a:pt x="86" y="37"/>
                  <a:pt x="131" y="0"/>
                  <a:pt x="245" y="8"/>
                </a:cubicBezTo>
                <a:cubicBezTo>
                  <a:pt x="359" y="16"/>
                  <a:pt x="628" y="254"/>
                  <a:pt x="729" y="319"/>
                </a:cubicBezTo>
              </a:path>
            </a:pathLst>
          </a:custGeom>
          <a:noFill/>
          <a:ln w="25400" cap="flat" cmpd="sng">
            <a:solidFill>
              <a:srgbClr val="FF99CC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3727090" y="1362075"/>
            <a:ext cx="5342298" cy="2338388"/>
          </a:xfrm>
          <a:custGeom>
            <a:avLst/>
            <a:gdLst/>
            <a:ahLst/>
            <a:cxnLst>
              <a:cxn ang="0">
                <a:pos x="0" y="1288"/>
              </a:cxn>
              <a:cxn ang="0">
                <a:pos x="642" y="1293"/>
              </a:cxn>
              <a:cxn ang="0">
                <a:pos x="861" y="207"/>
              </a:cxn>
              <a:cxn ang="0">
                <a:pos x="1218" y="49"/>
              </a:cxn>
              <a:cxn ang="0">
                <a:pos x="1957" y="54"/>
              </a:cxn>
              <a:cxn ang="0">
                <a:pos x="2258" y="121"/>
              </a:cxn>
              <a:cxn ang="0">
                <a:pos x="3017" y="478"/>
              </a:cxn>
              <a:cxn ang="0">
                <a:pos x="3405" y="1094"/>
              </a:cxn>
              <a:cxn ang="0">
                <a:pos x="3466" y="1222"/>
              </a:cxn>
              <a:cxn ang="0">
                <a:pos x="3323" y="1293"/>
              </a:cxn>
            </a:cxnLst>
            <a:rect l="0" t="0" r="r" b="b"/>
            <a:pathLst>
              <a:path w="3480" h="1473">
                <a:moveTo>
                  <a:pt x="0" y="1288"/>
                </a:moveTo>
                <a:cubicBezTo>
                  <a:pt x="107" y="1289"/>
                  <a:pt x="499" y="1473"/>
                  <a:pt x="642" y="1293"/>
                </a:cubicBezTo>
                <a:cubicBezTo>
                  <a:pt x="785" y="1113"/>
                  <a:pt x="765" y="414"/>
                  <a:pt x="861" y="207"/>
                </a:cubicBezTo>
                <a:cubicBezTo>
                  <a:pt x="957" y="0"/>
                  <a:pt x="1035" y="74"/>
                  <a:pt x="1218" y="49"/>
                </a:cubicBezTo>
                <a:cubicBezTo>
                  <a:pt x="1401" y="24"/>
                  <a:pt x="1784" y="42"/>
                  <a:pt x="1957" y="54"/>
                </a:cubicBezTo>
                <a:cubicBezTo>
                  <a:pt x="2130" y="66"/>
                  <a:pt x="2081" y="50"/>
                  <a:pt x="2258" y="121"/>
                </a:cubicBezTo>
                <a:cubicBezTo>
                  <a:pt x="2435" y="192"/>
                  <a:pt x="2826" y="316"/>
                  <a:pt x="3017" y="478"/>
                </a:cubicBezTo>
                <a:cubicBezTo>
                  <a:pt x="3208" y="640"/>
                  <a:pt x="3330" y="970"/>
                  <a:pt x="3405" y="1094"/>
                </a:cubicBezTo>
                <a:cubicBezTo>
                  <a:pt x="3480" y="1218"/>
                  <a:pt x="3480" y="1189"/>
                  <a:pt x="3466" y="1222"/>
                </a:cubicBezTo>
                <a:cubicBezTo>
                  <a:pt x="3452" y="1255"/>
                  <a:pt x="3387" y="1274"/>
                  <a:pt x="3323" y="1293"/>
                </a:cubicBezTo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917645" y="5195630"/>
            <a:ext cx="403701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4950" indent="-234950"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sz="1600" dirty="0"/>
              <a:t>The antiproton ring consists of 2 parts </a:t>
            </a:r>
            <a:endParaRPr lang="en-US" sz="1600" dirty="0" smtClean="0"/>
          </a:p>
          <a:p>
            <a:pPr marL="225425">
              <a:spcBef>
                <a:spcPct val="50000"/>
              </a:spcBef>
            </a:pPr>
            <a:r>
              <a:rPr lang="en-US" sz="1600" dirty="0" smtClean="0"/>
              <a:t>– </a:t>
            </a:r>
            <a:r>
              <a:rPr lang="en-US" sz="1600" dirty="0"/>
              <a:t>the </a:t>
            </a:r>
            <a:r>
              <a:rPr lang="en-US" sz="1600" dirty="0" err="1"/>
              <a:t>D</a:t>
            </a:r>
            <a:r>
              <a:rPr lang="en-US" sz="1600" dirty="0" err="1" smtClean="0"/>
              <a:t>ebuncher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– the </a:t>
            </a:r>
            <a:r>
              <a:rPr lang="en-US" sz="1600" dirty="0"/>
              <a:t>A</a:t>
            </a:r>
            <a:r>
              <a:rPr lang="en-US" sz="1600" dirty="0" smtClean="0"/>
              <a:t>ccumulator</a:t>
            </a:r>
            <a:r>
              <a:rPr lang="en-US" sz="1600" dirty="0"/>
              <a:t>.</a:t>
            </a:r>
          </a:p>
        </p:txBody>
      </p:sp>
      <p:pic>
        <p:nvPicPr>
          <p:cNvPr id="61452" name="Picture 12" descr="FNAL Layout_v3                                                 0000949CMacOS                          B40D01FE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501070" y="202980"/>
            <a:ext cx="222885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3" name="Freeform 13"/>
          <p:cNvSpPr>
            <a:spLocks/>
          </p:cNvSpPr>
          <p:nvPr/>
        </p:nvSpPr>
        <p:spPr bwMode="auto">
          <a:xfrm>
            <a:off x="1747258" y="234730"/>
            <a:ext cx="1666875" cy="217488"/>
          </a:xfrm>
          <a:custGeom>
            <a:avLst/>
            <a:gdLst/>
            <a:ahLst/>
            <a:cxnLst>
              <a:cxn ang="0">
                <a:pos x="1050" y="122"/>
              </a:cxn>
              <a:cxn ang="0">
                <a:pos x="862" y="40"/>
              </a:cxn>
              <a:cxn ang="0">
                <a:pos x="546" y="20"/>
              </a:cxn>
              <a:cxn ang="0">
                <a:pos x="219" y="20"/>
              </a:cxn>
              <a:cxn ang="0">
                <a:pos x="0" y="137"/>
              </a:cxn>
            </a:cxnLst>
            <a:rect l="0" t="0" r="r" b="b"/>
            <a:pathLst>
              <a:path w="1050" h="137">
                <a:moveTo>
                  <a:pt x="1050" y="122"/>
                </a:moveTo>
                <a:cubicBezTo>
                  <a:pt x="998" y="89"/>
                  <a:pt x="946" y="57"/>
                  <a:pt x="862" y="40"/>
                </a:cubicBezTo>
                <a:cubicBezTo>
                  <a:pt x="778" y="23"/>
                  <a:pt x="653" y="23"/>
                  <a:pt x="546" y="20"/>
                </a:cubicBezTo>
                <a:cubicBezTo>
                  <a:pt x="439" y="17"/>
                  <a:pt x="310" y="0"/>
                  <a:pt x="219" y="20"/>
                </a:cubicBezTo>
                <a:cubicBezTo>
                  <a:pt x="128" y="40"/>
                  <a:pt x="64" y="88"/>
                  <a:pt x="0" y="137"/>
                </a:cubicBezTo>
              </a:path>
            </a:pathLst>
          </a:custGeom>
          <a:noFill/>
          <a:ln w="9525" cap="flat" cmpd="sng">
            <a:solidFill>
              <a:srgbClr val="0099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2438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Source – </a:t>
            </a:r>
            <a:r>
              <a:rPr lang="en-US" dirty="0" err="1" smtClean="0"/>
              <a:t>debunching</a:t>
            </a:r>
            <a:endParaRPr lang="en-US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9905" y="1201510"/>
            <a:ext cx="1982787" cy="3716337"/>
            <a:chOff x="504" y="1169"/>
            <a:chExt cx="1611" cy="2881"/>
          </a:xfrm>
        </p:grpSpPr>
        <p:pic>
          <p:nvPicPr>
            <p:cNvPr id="62467" name="Picture 3" descr="D:\My Documents\deb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4" y="1169"/>
              <a:ext cx="1611" cy="736"/>
            </a:xfrm>
            <a:prstGeom prst="rect">
              <a:avLst/>
            </a:prstGeom>
            <a:noFill/>
          </p:spPr>
        </p:pic>
        <p:pic>
          <p:nvPicPr>
            <p:cNvPr id="62468" name="Picture 4" descr="D:\My Documents\deb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" y="1895"/>
              <a:ext cx="1604" cy="724"/>
            </a:xfrm>
            <a:prstGeom prst="rect">
              <a:avLst/>
            </a:prstGeom>
            <a:noFill/>
          </p:spPr>
        </p:pic>
        <p:pic>
          <p:nvPicPr>
            <p:cNvPr id="62469" name="Picture 5" descr="D:\My Documents\deb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" y="2620"/>
              <a:ext cx="1606" cy="722"/>
            </a:xfrm>
            <a:prstGeom prst="rect">
              <a:avLst/>
            </a:prstGeom>
            <a:noFill/>
          </p:spPr>
        </p:pic>
        <p:pic>
          <p:nvPicPr>
            <p:cNvPr id="62470" name="Picture 6" descr="D:\My Documents\deb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7" y="3338"/>
              <a:ext cx="1608" cy="712"/>
            </a:xfrm>
            <a:prstGeom prst="rect">
              <a:avLst/>
            </a:prstGeom>
            <a:noFill/>
          </p:spPr>
        </p:pic>
      </p:grp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841592" y="1352322"/>
            <a:ext cx="50716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Particles enter with a </a:t>
            </a:r>
            <a:r>
              <a:rPr lang="en-US" sz="2400" i="1" dirty="0">
                <a:solidFill>
                  <a:srgbClr val="009900"/>
                </a:solidFill>
              </a:rPr>
              <a:t>narrow</a:t>
            </a:r>
            <a:r>
              <a:rPr lang="en-US" sz="2400" dirty="0">
                <a:solidFill>
                  <a:srgbClr val="009900"/>
                </a:solidFill>
              </a:rPr>
              <a:t> time</a:t>
            </a:r>
            <a:r>
              <a:rPr lang="en-US" sz="2400" dirty="0"/>
              <a:t> spread and </a:t>
            </a:r>
            <a:r>
              <a:rPr lang="en-US" sz="2400" i="1" dirty="0">
                <a:solidFill>
                  <a:srgbClr val="CC0000"/>
                </a:solidFill>
              </a:rPr>
              <a:t>broad</a:t>
            </a:r>
            <a:r>
              <a:rPr lang="en-US" sz="2400" dirty="0">
                <a:solidFill>
                  <a:srgbClr val="CC0000"/>
                </a:solidFill>
              </a:rPr>
              <a:t> energy</a:t>
            </a:r>
            <a:r>
              <a:rPr lang="en-US" sz="2400" dirty="0"/>
              <a:t> spread.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82180" y="2238445"/>
            <a:ext cx="50043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C0000"/>
                </a:solidFill>
              </a:rPr>
              <a:t>High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9900"/>
                </a:solidFill>
              </a:rPr>
              <a:t>low</a:t>
            </a:r>
            <a:r>
              <a:rPr lang="en-US" sz="2400" dirty="0"/>
              <a:t>) energy </a:t>
            </a:r>
            <a:r>
              <a:rPr lang="en-US" sz="2400" dirty="0" err="1"/>
              <a:t>pbars</a:t>
            </a:r>
            <a:r>
              <a:rPr lang="en-US" sz="2400" dirty="0"/>
              <a:t> take </a:t>
            </a:r>
            <a:r>
              <a:rPr lang="en-US" sz="2400" dirty="0">
                <a:solidFill>
                  <a:srgbClr val="CC0000"/>
                </a:solidFill>
              </a:rPr>
              <a:t>more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9900"/>
                </a:solidFill>
              </a:rPr>
              <a:t>less</a:t>
            </a:r>
            <a:r>
              <a:rPr lang="en-US" sz="2400" dirty="0"/>
              <a:t>)  to go around…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2997395" y="3160165"/>
            <a:ext cx="50310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…and the RF is phased so they are </a:t>
            </a:r>
            <a:r>
              <a:rPr lang="en-US" sz="2400" dirty="0">
                <a:solidFill>
                  <a:srgbClr val="CC0000"/>
                </a:solidFill>
              </a:rPr>
              <a:t>decelerated 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009900"/>
                </a:solidFill>
              </a:rPr>
              <a:t>accelerated</a:t>
            </a:r>
            <a:r>
              <a:rPr lang="en-US" sz="2400" dirty="0"/>
              <a:t>),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671513" y="1068388"/>
            <a:ext cx="318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2958990" y="4081885"/>
            <a:ext cx="47834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resulting in a </a:t>
            </a:r>
            <a:r>
              <a:rPr lang="en-US" sz="2400" i="1" dirty="0">
                <a:solidFill>
                  <a:srgbClr val="009900"/>
                </a:solidFill>
              </a:rPr>
              <a:t>narrow</a:t>
            </a:r>
            <a:r>
              <a:rPr lang="en-US" sz="2400" dirty="0">
                <a:solidFill>
                  <a:srgbClr val="009900"/>
                </a:solidFill>
              </a:rPr>
              <a:t> energy</a:t>
            </a:r>
            <a:r>
              <a:rPr lang="en-US" sz="2400" dirty="0"/>
              <a:t> spread and </a:t>
            </a:r>
            <a:r>
              <a:rPr lang="en-US" sz="2400" i="1" dirty="0">
                <a:solidFill>
                  <a:srgbClr val="CC0000"/>
                </a:solidFill>
              </a:rPr>
              <a:t>broad</a:t>
            </a:r>
            <a:r>
              <a:rPr lang="en-US" sz="2400" dirty="0">
                <a:solidFill>
                  <a:srgbClr val="CC0000"/>
                </a:solidFill>
              </a:rPr>
              <a:t> time</a:t>
            </a:r>
            <a:r>
              <a:rPr lang="en-US" sz="2400" dirty="0"/>
              <a:t> spread.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846715" y="5349250"/>
            <a:ext cx="7146903" cy="7078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/>
                </a:solidFill>
              </a:rPr>
              <a:t>At this point, the </a:t>
            </a:r>
            <a:r>
              <a:rPr lang="en-US" sz="2000" dirty="0" err="1" smtClean="0">
                <a:solidFill>
                  <a:schemeClr val="accent2"/>
                </a:solidFill>
              </a:rPr>
              <a:t>pBars</a:t>
            </a:r>
            <a:r>
              <a:rPr lang="en-US" sz="2000" dirty="0" smtClean="0">
                <a:solidFill>
                  <a:schemeClr val="accent2"/>
                </a:solidFill>
              </a:rPr>
              <a:t> are transferred to the accumulator, where they are “stacked”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1974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cooling of antiprotons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2129635"/>
          </a:xfrm>
        </p:spPr>
        <p:txBody>
          <a:bodyPr/>
          <a:lstStyle/>
          <a:p>
            <a:r>
              <a:rPr lang="en-US" sz="2000" dirty="0" smtClean="0"/>
              <a:t>Positrons will naturally “cool” (approach a small equilibrium emittance) via synchrotron radiation.</a:t>
            </a:r>
          </a:p>
          <a:p>
            <a:r>
              <a:rPr lang="en-US" sz="2000" dirty="0" smtClean="0"/>
              <a:t>Antiprotons must rely on active cooling to be useful in colliders.</a:t>
            </a:r>
          </a:p>
          <a:p>
            <a:r>
              <a:rPr lang="en-US" sz="2000" dirty="0" smtClean="0"/>
              <a:t>Principle: consider a single particle</a:t>
            </a:r>
            <a:br>
              <a:rPr lang="en-US" sz="2000" dirty="0" smtClean="0"/>
            </a:br>
            <a:r>
              <a:rPr lang="en-US" sz="2000" dirty="0" smtClean="0"/>
              <a:t> which is off orbit.  We can detect </a:t>
            </a:r>
            <a:br>
              <a:rPr lang="en-US" sz="2000" dirty="0" smtClean="0"/>
            </a:br>
            <a:r>
              <a:rPr lang="en-US" sz="2000" dirty="0" smtClean="0"/>
              <a:t>its deviation at one point, and </a:t>
            </a:r>
            <a:br>
              <a:rPr lang="en-US" sz="2000" dirty="0" smtClean="0"/>
            </a:br>
            <a:r>
              <a:rPr lang="en-US" sz="2000" dirty="0" smtClean="0"/>
              <a:t>correct it at another:</a:t>
            </a:r>
          </a:p>
          <a:p>
            <a:r>
              <a:rPr lang="en-US" sz="2000" dirty="0" smtClean="0"/>
              <a:t>But wait! If we apply this technique</a:t>
            </a:r>
            <a:br>
              <a:rPr lang="en-US" sz="2000" dirty="0" smtClean="0"/>
            </a:br>
            <a:r>
              <a:rPr lang="en-US" sz="2000" dirty="0" smtClean="0"/>
              <a:t>to an ensemble of particles, won’t</a:t>
            </a:r>
            <a:br>
              <a:rPr lang="en-US" sz="2000" dirty="0" smtClean="0"/>
            </a:br>
            <a:r>
              <a:rPr lang="en-US" sz="2000" dirty="0" smtClean="0"/>
              <a:t>it just act on the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of the</a:t>
            </a:r>
            <a:br>
              <a:rPr lang="en-US" sz="2000" dirty="0" smtClean="0"/>
            </a:br>
            <a:r>
              <a:rPr lang="en-US" sz="2000" dirty="0" smtClean="0"/>
              <a:t>distribution? Yes, but…</a:t>
            </a:r>
          </a:p>
          <a:p>
            <a:r>
              <a:rPr lang="en-US" sz="2000" dirty="0" smtClean="0"/>
              <a:t>Stochastic cooling relies on “mixing”, the fact that particles of different </a:t>
            </a:r>
            <a:r>
              <a:rPr lang="en-US" sz="2000" dirty="0" err="1" smtClean="0"/>
              <a:t>momenta</a:t>
            </a:r>
            <a:r>
              <a:rPr lang="en-US" sz="2000" dirty="0" smtClean="0"/>
              <a:t> will slip in time and the sampled combinations will change.</a:t>
            </a:r>
          </a:p>
          <a:p>
            <a:r>
              <a:rPr lang="en-US" sz="2000" i="1" dirty="0" smtClean="0"/>
              <a:t>Statistically</a:t>
            </a:r>
            <a:r>
              <a:rPr lang="en-US" sz="2000" dirty="0" smtClean="0"/>
              <a:t>, the mean displacement will be dominated by the high amplitude particles and over time the distribution will cool.</a:t>
            </a:r>
          </a:p>
        </p:txBody>
      </p:sp>
      <p:pic>
        <p:nvPicPr>
          <p:cNvPr id="200706" name="Picture 2" descr="stoch2.jpg (18208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9365" y="1892800"/>
            <a:ext cx="2649945" cy="2543594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777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Fermilab Luminosity</a:t>
            </a:r>
            <a:endParaRPr lang="en-US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120" y="779055"/>
            <a:ext cx="7647265" cy="5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1730030" y="5656490"/>
            <a:ext cx="30724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76410" y="5733300"/>
            <a:ext cx="5760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87 Run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5675" y="4005075"/>
            <a:ext cx="5760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0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90890" y="3928265"/>
            <a:ext cx="38405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35800" y="3697835"/>
            <a:ext cx="6528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1a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189420" y="3582620"/>
            <a:ext cx="38405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27091" y="3621025"/>
            <a:ext cx="53767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1b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650280" y="3544215"/>
            <a:ext cx="61448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61085" y="3659430"/>
            <a:ext cx="72969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II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608935" y="3621025"/>
            <a:ext cx="264994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9600" y="1700775"/>
            <a:ext cx="695130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38004" y="1316725"/>
            <a:ext cx="165141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ISR (pp) record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43775" y="2545685"/>
            <a:ext cx="560713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53109" y="2584090"/>
            <a:ext cx="13441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SppS</a:t>
            </a:r>
            <a:r>
              <a:rPr lang="en-US" sz="1600" dirty="0" smtClean="0"/>
              <a:t> record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3765497" y="6078947"/>
            <a:ext cx="384050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95925" y="5541275"/>
            <a:ext cx="16514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Discovery of top quark (1995)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266230" y="4465935"/>
            <a:ext cx="26115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Main Injector Construction</a:t>
            </a:r>
            <a:endParaRPr lang="en-US" sz="1600" dirty="0"/>
          </a:p>
        </p:txBody>
      </p:sp>
      <p:sp>
        <p:nvSpPr>
          <p:cNvPr id="31" name="Left-Right Arrow 30"/>
          <p:cNvSpPr/>
          <p:nvPr/>
        </p:nvSpPr>
        <p:spPr>
          <a:xfrm>
            <a:off x="3957520" y="4888390"/>
            <a:ext cx="1190555" cy="192025"/>
          </a:xfrm>
          <a:prstGeom prst="left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499600" y="1969610"/>
            <a:ext cx="6951305" cy="3840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38005" y="2046420"/>
            <a:ext cx="20354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Original Run II Goal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57776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Proton-Proton vs. Proton-antiproton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Beyond a few hundred </a:t>
            </a:r>
            <a:r>
              <a:rPr lang="en-US" sz="2000" dirty="0" err="1" smtClean="0"/>
              <a:t>GeV</a:t>
            </a:r>
            <a:r>
              <a:rPr lang="en-US" sz="2000" dirty="0" smtClean="0"/>
              <a:t>, most interactions take place between gluons and/or virtual “sea” quarks.</a:t>
            </a:r>
          </a:p>
          <a:p>
            <a:pPr lvl="1"/>
            <a:r>
              <a:rPr lang="en-US" sz="1800" dirty="0" smtClean="0"/>
              <a:t>No real difference between proton-antiproton and proton-proton</a:t>
            </a:r>
          </a:p>
          <a:p>
            <a:r>
              <a:rPr lang="en-US" sz="2000" dirty="0" smtClean="0"/>
              <a:t>Because of the symmetry properties of the magnetic field, a  particle going in one direction will behave exactly the same as an antiparticle going in the other direction</a:t>
            </a:r>
          </a:p>
          <a:p>
            <a:pPr lvl="1"/>
            <a:r>
              <a:rPr lang="en-US" sz="1800" dirty="0" smtClean="0"/>
              <a:t>Can put protons and antiprotons in the </a:t>
            </a:r>
            <a:r>
              <a:rPr lang="en-US" sz="1800" i="1" dirty="0" smtClean="0"/>
              <a:t>same</a:t>
            </a:r>
            <a:r>
              <a:rPr lang="en-US" sz="1800" dirty="0" smtClean="0"/>
              <a:t> ring</a:t>
            </a:r>
          </a:p>
          <a:p>
            <a:pPr lvl="2"/>
            <a:r>
              <a:rPr lang="en-US" sz="1800" dirty="0" smtClean="0"/>
              <a:t>This is how the </a:t>
            </a:r>
            <a:r>
              <a:rPr lang="en-US" sz="1800" dirty="0" err="1" smtClean="0"/>
              <a:t>SppS</a:t>
            </a:r>
            <a:r>
              <a:rPr lang="en-US" sz="1800" dirty="0" smtClean="0"/>
              <a:t> (CERN) and the </a:t>
            </a:r>
            <a:r>
              <a:rPr lang="en-US" sz="1800" dirty="0" err="1" smtClean="0"/>
              <a:t>Tevatron</a:t>
            </a:r>
            <a:r>
              <a:rPr lang="en-US" sz="1800" dirty="0" smtClean="0"/>
              <a:t> (Fermilab) did it.</a:t>
            </a:r>
          </a:p>
          <a:p>
            <a:r>
              <a:rPr lang="en-US" sz="2000" dirty="0" smtClean="0"/>
              <a:t>The problem is that antiprotons are hard to make</a:t>
            </a:r>
          </a:p>
          <a:p>
            <a:pPr lvl="1"/>
            <a:r>
              <a:rPr lang="en-US" sz="1800" dirty="0" smtClean="0"/>
              <a:t>Can get &gt;1 positron for every electron on a production target</a:t>
            </a:r>
          </a:p>
          <a:p>
            <a:pPr lvl="1"/>
            <a:r>
              <a:rPr lang="en-US" sz="1800" dirty="0" smtClean="0"/>
              <a:t>Can only get about </a:t>
            </a:r>
            <a:r>
              <a:rPr lang="en-US" sz="1800" i="1" dirty="0" smtClean="0"/>
              <a:t>1 antiproton for every 50,000 protons </a:t>
            </a:r>
            <a:r>
              <a:rPr lang="en-US" sz="1800" dirty="0" smtClean="0"/>
              <a:t>on target!</a:t>
            </a:r>
          </a:p>
          <a:p>
            <a:pPr lvl="1"/>
            <a:r>
              <a:rPr lang="en-US" sz="1800" dirty="0" smtClean="0"/>
              <a:t>It took </a:t>
            </a:r>
            <a:r>
              <a:rPr lang="en-US" sz="1800" dirty="0" smtClean="0">
                <a:solidFill>
                  <a:srgbClr val="FF0000"/>
                </a:solidFill>
              </a:rPr>
              <a:t>a day </a:t>
            </a:r>
            <a:r>
              <a:rPr lang="en-US" sz="1800" dirty="0" smtClean="0"/>
              <a:t>to make enough antiprotons for a “store” in the Fermilab </a:t>
            </a:r>
            <a:r>
              <a:rPr lang="en-US" sz="1800" dirty="0" err="1" smtClean="0"/>
              <a:t>Tevatron</a:t>
            </a:r>
            <a:endParaRPr lang="en-US" sz="1800" dirty="0" smtClean="0"/>
          </a:p>
          <a:p>
            <a:pPr lvl="1"/>
            <a:r>
              <a:rPr lang="en-US" sz="1800" dirty="0" smtClean="0"/>
              <a:t>Ultimately, the luminosity is limited by the antiproton current.</a:t>
            </a:r>
          </a:p>
          <a:p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726392" y="2748179"/>
            <a:ext cx="7810500" cy="6477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8621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Antiprotons for LHC?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782975"/>
          </a:xfrm>
        </p:spPr>
        <p:txBody>
          <a:bodyPr/>
          <a:lstStyle/>
          <a:p>
            <a:r>
              <a:rPr lang="en-US" dirty="0" smtClean="0"/>
              <a:t>At the design luminosity of the LHC, the antiproton “burn” rate would be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is about 15 times the maximum production rate achieved by the Fermilab antiproton source</a:t>
            </a:r>
          </a:p>
          <a:p>
            <a:pPr lvl="1"/>
            <a:r>
              <a:rPr lang="en-US" dirty="0" smtClean="0"/>
              <a:t>No one has a good idea how to do this</a:t>
            </a:r>
          </a:p>
          <a:p>
            <a:pPr lvl="1"/>
            <a:r>
              <a:rPr lang="en-US" dirty="0" smtClean="0"/>
              <a:t>The required proton beam would be megawatts (=neutrino beam)</a:t>
            </a:r>
          </a:p>
          <a:p>
            <a:r>
              <a:rPr lang="en-US" dirty="0" smtClean="0"/>
              <a:t>For this reason, it was long recognized that the next collider would be proton proton.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708210"/>
              </p:ext>
            </p:extLst>
          </p:nvPr>
        </p:nvGraphicFramePr>
        <p:xfrm>
          <a:off x="1384298" y="1587500"/>
          <a:ext cx="695017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52" name="Equation" r:id="rId3" imgW="3314700" imgH="393700" progId="Equation.DSMT4">
                  <p:embed/>
                </p:oleObj>
              </mc:Choice>
              <mc:Fallback>
                <p:oleObj name="Equation" r:id="rId3" imgW="33147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4298" y="1587500"/>
                        <a:ext cx="6950177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024167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Detour on the Road to Higher Energy</a:t>
            </a:r>
            <a:endParaRPr lang="en-US" dirty="0"/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>
          <a:xfrm>
            <a:off x="495300" y="685800"/>
            <a:ext cx="8251825" cy="5553075"/>
          </a:xfrm>
        </p:spPr>
        <p:txBody>
          <a:bodyPr/>
          <a:lstStyle/>
          <a:p>
            <a:r>
              <a:rPr lang="en-US" sz="2000" dirty="0" smtClean="0"/>
              <a:t>1980’s  - US begins planning in earnest for a 20 </a:t>
            </a:r>
            <a:br>
              <a:rPr lang="en-US" sz="2000" dirty="0" smtClean="0"/>
            </a:br>
            <a:r>
              <a:rPr lang="en-US" sz="2000" dirty="0" smtClean="0"/>
              <a:t>TeV+20 </a:t>
            </a:r>
            <a:r>
              <a:rPr lang="en-US" sz="2000" dirty="0" err="1" smtClean="0"/>
              <a:t>TeV</a:t>
            </a:r>
            <a:r>
              <a:rPr lang="en-US" sz="2000" dirty="0" smtClean="0"/>
              <a:t> “Superconducting Super Collider” </a:t>
            </a:r>
            <a:br>
              <a:rPr lang="en-US" sz="2000" dirty="0" smtClean="0"/>
            </a:br>
            <a:r>
              <a:rPr lang="en-US" sz="2000" dirty="0" smtClean="0"/>
              <a:t>or (SSC).</a:t>
            </a:r>
          </a:p>
          <a:p>
            <a:pPr lvl="1"/>
            <a:r>
              <a:rPr lang="en-US" sz="1800" dirty="0" smtClean="0"/>
              <a:t>87 km in circumference!</a:t>
            </a:r>
          </a:p>
          <a:p>
            <a:pPr lvl="1"/>
            <a:r>
              <a:rPr lang="en-US" sz="1800" dirty="0" smtClean="0"/>
              <a:t>Two separate beams (like the ISR)</a:t>
            </a:r>
          </a:p>
          <a:p>
            <a:pPr lvl="1"/>
            <a:r>
              <a:rPr lang="en-US" sz="1800" dirty="0" smtClean="0"/>
              <a:t>Considered superior to the </a:t>
            </a:r>
            <a:br>
              <a:rPr lang="en-US" sz="1800" dirty="0" smtClean="0"/>
            </a:br>
            <a:r>
              <a:rPr lang="en-US" sz="1800" dirty="0" smtClean="0"/>
              <a:t>“Large Hadron Collider” (LHC) </a:t>
            </a:r>
            <a:br>
              <a:rPr lang="en-US" sz="1800" dirty="0" smtClean="0"/>
            </a:br>
            <a:r>
              <a:rPr lang="en-US" sz="1800" dirty="0" smtClean="0"/>
              <a:t>then being proposed by CERN.</a:t>
            </a:r>
          </a:p>
          <a:p>
            <a:r>
              <a:rPr lang="en-US" sz="2000" dirty="0" smtClean="0"/>
              <a:t>1987 – site chosen near </a:t>
            </a:r>
            <a:br>
              <a:rPr lang="en-US" sz="2000" dirty="0" smtClean="0"/>
            </a:br>
            <a:r>
              <a:rPr lang="en-US" sz="2000" dirty="0" smtClean="0"/>
              <a:t>Dallas, TX</a:t>
            </a:r>
          </a:p>
          <a:p>
            <a:r>
              <a:rPr lang="en-US" sz="2000" dirty="0" smtClean="0"/>
              <a:t>1989 – construction begins</a:t>
            </a:r>
          </a:p>
          <a:p>
            <a:r>
              <a:rPr lang="en-US" sz="2000" dirty="0" smtClean="0"/>
              <a:t>1993 – amidst cost overruns </a:t>
            </a:r>
            <a:br>
              <a:rPr lang="en-US" sz="2000" dirty="0" smtClean="0"/>
            </a:br>
            <a:r>
              <a:rPr lang="en-US" sz="2000" dirty="0" smtClean="0"/>
              <a:t>and the end of the Cold War, </a:t>
            </a:r>
            <a:br>
              <a:rPr lang="en-US" sz="2000" dirty="0" smtClean="0"/>
            </a:br>
            <a:r>
              <a:rPr lang="en-US" sz="2000" dirty="0" smtClean="0"/>
              <a:t>the SSC is cancelled after </a:t>
            </a:r>
            <a:br>
              <a:rPr lang="en-US" sz="2000" dirty="0" smtClean="0"/>
            </a:br>
            <a:r>
              <a:rPr lang="en-US" sz="2000" dirty="0" smtClean="0"/>
              <a:t>17 shafts and 22.5 km of </a:t>
            </a:r>
            <a:br>
              <a:rPr lang="en-US" sz="2000" dirty="0" smtClean="0"/>
            </a:br>
            <a:r>
              <a:rPr lang="en-US" sz="2000" dirty="0" smtClean="0"/>
              <a:t>tunnel had been dug.</a:t>
            </a:r>
          </a:p>
          <a:p>
            <a:r>
              <a:rPr lang="en-US" sz="2000" dirty="0" smtClean="0"/>
              <a:t>2001 – After the end of the LEP program at CERN, work begins on reusing the 27 km tunnel for the 7 </a:t>
            </a:r>
            <a:r>
              <a:rPr lang="en-US" sz="2000" dirty="0" err="1" smtClean="0"/>
              <a:t>TeV</a:t>
            </a:r>
            <a:r>
              <a:rPr lang="en-US" sz="2000" dirty="0" smtClean="0"/>
              <a:t>+ 7 </a:t>
            </a:r>
            <a:r>
              <a:rPr lang="en-US" sz="2000" dirty="0" err="1" smtClean="0"/>
              <a:t>TeV</a:t>
            </a:r>
            <a:r>
              <a:rPr lang="en-US" sz="2000" dirty="0" smtClean="0"/>
              <a:t> LHC 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USPAS, Hampton, VA, Jan. 26-30, 2015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3BF709-1864-42C0-8849-CF8A68F29FE2}" type="slidenum">
              <a:rPr lang="en-US" smtClean="0">
                <a:latin typeface="Arial" pitchFamily="34" charset="0"/>
              </a:rPr>
              <a:pPr/>
              <a:t>37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727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Overview and Tricks of the Trade</a:t>
            </a:r>
            <a:endParaRPr lang="en-US" smtClean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4200" y="2603500"/>
            <a:ext cx="3327400" cy="3251200"/>
          </a:xfrm>
          <a:prstGeom prst="rect">
            <a:avLst/>
          </a:prstGeom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713" y="776288"/>
            <a:ext cx="2579687" cy="257968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01825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LHC: Location, Location, Location…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52197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smtClean="0"/>
              <a:t>Tunnel originally dug for LEP</a:t>
            </a:r>
          </a:p>
          <a:p>
            <a:pPr lvl="1" eaLnBrk="1" hangingPunct="1"/>
            <a:r>
              <a:rPr lang="en-US" sz="1800" smtClean="0"/>
              <a:t>Built in 1980’s as an electron positron collider </a:t>
            </a:r>
          </a:p>
          <a:p>
            <a:pPr lvl="1" eaLnBrk="1" hangingPunct="1"/>
            <a:r>
              <a:rPr lang="en-US" sz="1800" smtClean="0"/>
              <a:t>Max 100 GeV/beam, but 27 km in circumference!!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762000"/>
            <a:ext cx="67786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462072" y="1934980"/>
            <a:ext cx="1300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478088" y="9906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</a:rPr>
              <a:t>My House (1990-1992)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4878388" y="1409700"/>
            <a:ext cx="1143000" cy="24765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693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r="4174" b="5080"/>
          <a:stretch/>
        </p:blipFill>
        <p:spPr bwMode="auto">
          <a:xfrm>
            <a:off x="457200" y="990600"/>
            <a:ext cx="4844837" cy="3505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 and Numbers</a:t>
            </a:r>
            <a:endParaRPr lang="en-US" dirty="0"/>
          </a:p>
        </p:txBody>
      </p:sp>
      <p:sp>
        <p:nvSpPr>
          <p:cNvPr id="33796" name="Content Placeholder 6"/>
          <p:cNvSpPr>
            <a:spLocks noGrp="1"/>
          </p:cNvSpPr>
          <p:nvPr>
            <p:ph idx="1"/>
          </p:nvPr>
        </p:nvSpPr>
        <p:spPr>
          <a:xfrm>
            <a:off x="5181600" y="609600"/>
            <a:ext cx="3962400" cy="10080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Design:</a:t>
            </a:r>
          </a:p>
          <a:p>
            <a:r>
              <a:rPr lang="en-US" sz="1800" dirty="0" smtClean="0"/>
              <a:t>7 TeV+7 </a:t>
            </a:r>
            <a:r>
              <a:rPr lang="en-US" sz="1800" dirty="0" err="1" smtClean="0"/>
              <a:t>TeV</a:t>
            </a:r>
            <a:r>
              <a:rPr lang="en-US" sz="1800" dirty="0" smtClean="0"/>
              <a:t> proton beams</a:t>
            </a:r>
          </a:p>
          <a:p>
            <a:pPr lvl="1"/>
            <a:r>
              <a:rPr lang="en-US" sz="1400" dirty="0" smtClean="0"/>
              <a:t>Can’t make enough antiprotons for the LHC</a:t>
            </a:r>
          </a:p>
          <a:p>
            <a:pPr lvl="1"/>
            <a:r>
              <a:rPr lang="en-US" sz="1400" dirty="0" smtClean="0"/>
              <a:t>Magnets have two beam pipes, one going in each direction.</a:t>
            </a:r>
          </a:p>
          <a:p>
            <a:r>
              <a:rPr lang="en-US" sz="1800" dirty="0" smtClean="0"/>
              <a:t>Stored beam energy 150 times more than </a:t>
            </a:r>
            <a:r>
              <a:rPr lang="en-US" sz="1800" dirty="0" err="1" smtClean="0"/>
              <a:t>Tevatron</a:t>
            </a:r>
            <a:endParaRPr lang="en-US" sz="1800" dirty="0" smtClean="0"/>
          </a:p>
          <a:p>
            <a:pPr lvl="1"/>
            <a:r>
              <a:rPr lang="en-US" sz="1600" dirty="0" smtClean="0"/>
              <a:t>Each beam has only 5x10</a:t>
            </a:r>
            <a:r>
              <a:rPr lang="en-US" sz="1600" baseline="30000" dirty="0" smtClean="0"/>
              <a:t>-10 </a:t>
            </a:r>
            <a:r>
              <a:rPr lang="en-US" sz="1600" dirty="0" smtClean="0"/>
              <a:t>grams of protons, but has the energy of a train going 100 mph!!</a:t>
            </a:r>
          </a:p>
          <a:p>
            <a:r>
              <a:rPr lang="en-US" sz="1600" dirty="0" smtClean="0"/>
              <a:t>These beams are focused to a size </a:t>
            </a:r>
            <a:r>
              <a:rPr lang="en-US" sz="1600" i="1" dirty="0" smtClean="0"/>
              <a:t>smaller than a human hair</a:t>
            </a:r>
            <a:r>
              <a:rPr lang="en-US" sz="1600" dirty="0" smtClean="0"/>
              <a:t> to collide with each other!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4572000"/>
            <a:ext cx="2667000" cy="19069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648200" y="3657600"/>
            <a:ext cx="1143000" cy="1143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609600" y="5029200"/>
            <a:ext cx="4800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27 km in circumference</a:t>
            </a:r>
          </a:p>
          <a:p>
            <a:r>
              <a:rPr lang="en-US" sz="1800" dirty="0" smtClean="0"/>
              <a:t>2 major collision regions: CMS and ATLAS</a:t>
            </a:r>
            <a:endParaRPr lang="en-US" sz="1600" dirty="0"/>
          </a:p>
          <a:p>
            <a:r>
              <a:rPr lang="en-US" sz="1600" dirty="0" smtClean="0"/>
              <a:t>2 “smaller” regions: ALICE and </a:t>
            </a:r>
            <a:r>
              <a:rPr lang="en-US" sz="1600" dirty="0" err="1" smtClean="0"/>
              <a:t>LHCb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5073234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Ion sources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72" y="1065507"/>
            <a:ext cx="3418428" cy="2563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5649" y="688471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source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079" y="1198890"/>
            <a:ext cx="3133727" cy="2350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3216" y="745910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Lead 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477" y="5875742"/>
            <a:ext cx="824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Typically 10s of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and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mAs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to 10s of mA of current Want to accelerate as fast as possible before space charge blows up the beam!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111" y="3900668"/>
            <a:ext cx="2782924" cy="179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2442" y="3984558"/>
            <a:ext cx="2219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FNAL H- source.  Mix Cesium with Hydrogen to add electron. (why? we’ll get to that)</a:t>
            </a:r>
          </a:p>
        </p:txBody>
      </p:sp>
    </p:spTree>
    <p:extLst>
      <p:ext uri="{BB962C8B-B14F-4D97-AF65-F5344CB8AC3E}">
        <p14:creationId xmlns:p14="http://schemas.microsoft.com/office/powerpoint/2010/main" val="3985692827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676400"/>
            <a:ext cx="8420100" cy="16002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5305474" y="2743200"/>
            <a:ext cx="10668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LHC FODO Cell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609600"/>
            <a:ext cx="8251825" cy="5553075"/>
          </a:xfrm>
        </p:spPr>
        <p:txBody>
          <a:bodyPr/>
          <a:lstStyle/>
          <a:p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or proton-antiproton (opposite charge) colliders had particles going in </a:t>
            </a:r>
            <a:r>
              <a:rPr lang="en-US" sz="1800" i="1" dirty="0" smtClean="0"/>
              <a:t>opposite</a:t>
            </a:r>
            <a:r>
              <a:rPr lang="en-US" sz="1800" dirty="0" smtClean="0"/>
              <a:t> directions in the </a:t>
            </a:r>
            <a:r>
              <a:rPr lang="en-US" sz="1800" i="1" dirty="0" smtClean="0"/>
              <a:t>same</a:t>
            </a:r>
            <a:r>
              <a:rPr lang="en-US" sz="1800" dirty="0" smtClean="0"/>
              <a:t> beam pipe</a:t>
            </a:r>
          </a:p>
          <a:p>
            <a:r>
              <a:rPr lang="en-US" sz="1800" dirty="0" smtClean="0"/>
              <a:t>Because the LHC collides protons (same charge), the magnets have two apertures with </a:t>
            </a:r>
            <a:r>
              <a:rPr lang="en-US" sz="1800" i="1" dirty="0" smtClean="0"/>
              <a:t>opposite</a:t>
            </a:r>
            <a:r>
              <a:rPr lang="en-US" sz="1800" dirty="0" smtClean="0"/>
              <a:t> fields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874" y="3657600"/>
            <a:ext cx="2507953" cy="1850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3274" y="3733800"/>
            <a:ext cx="3276600" cy="17839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4874" y="3581400"/>
            <a:ext cx="5791200" cy="20574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800274" y="2819400"/>
            <a:ext cx="1524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00274" y="5638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dipoles (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B</a:t>
            </a:r>
            <a:r>
              <a:rPr lang="en-US" sz="1800" baseline="-25000" dirty="0" err="1" smtClean="0">
                <a:solidFill>
                  <a:srgbClr val="C00000"/>
                </a:solidFill>
                <a:latin typeface="+mn-lt"/>
              </a:rPr>
              <a:t>max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= 8.3 T)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74" y="3200400"/>
            <a:ext cx="2615176" cy="1905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296074" y="5105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quadrupoles</a:t>
            </a:r>
          </a:p>
        </p:txBody>
      </p:sp>
    </p:spTree>
    <p:extLst>
      <p:ext uri="{BB962C8B-B14F-4D97-AF65-F5344CB8AC3E}">
        <p14:creationId xmlns:p14="http://schemas.microsoft.com/office/powerpoint/2010/main" val="18600144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Nominal LHC Parameters Compared to Tevatron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2665" y="702245"/>
          <a:ext cx="5568726" cy="496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490"/>
                <a:gridCol w="1689820"/>
                <a:gridCol w="1651416"/>
              </a:tblGrid>
              <a:tr h="5879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Parameter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Tevatron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“nominal” LHC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Circumference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6.28 km (2*PI)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 km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Energy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980 </a:t>
                      </a:r>
                      <a:r>
                        <a:rPr lang="en-US" sz="1600" dirty="0" err="1" smtClean="0"/>
                        <a:t>GeV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7 </a:t>
                      </a:r>
                      <a:r>
                        <a:rPr lang="en-US" sz="1600" dirty="0" err="1" smtClean="0"/>
                        <a:t>TeV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2808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Protons/bunch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275x10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115x10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pBar</a:t>
                      </a:r>
                      <a:r>
                        <a:rPr lang="en-US" sz="1600" dirty="0" smtClean="0"/>
                        <a:t>/bunch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Stored</a:t>
                      </a:r>
                      <a:r>
                        <a:rPr lang="en-US" sz="1600" baseline="0" dirty="0" smtClean="0"/>
                        <a:t> beam energy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1.6 + .5 MJ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366+366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MJ*</a:t>
                      </a:r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Magnet stored energy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400 MJ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10 GJ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Peak luminosity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3.3x10</a:t>
                      </a:r>
                      <a:r>
                        <a:rPr lang="en-US" sz="1600" baseline="30000" dirty="0" smtClean="0"/>
                        <a:t>32</a:t>
                      </a:r>
                      <a:r>
                        <a:rPr lang="en-US" sz="1600" baseline="0" dirty="0" smtClean="0"/>
                        <a:t>  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1.0x10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baseline="0" dirty="0" smtClean="0"/>
                        <a:t> 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Main Dipoles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780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1232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Bend Field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4.2 T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8.3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Main </a:t>
                      </a:r>
                      <a:r>
                        <a:rPr lang="en-US" sz="1600" dirty="0" err="1" smtClean="0"/>
                        <a:t>Quadrupoles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~200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~600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Operating temperature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4.2 K (liquid He)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1.9K (</a:t>
                      </a:r>
                      <a:r>
                        <a:rPr lang="en-US" sz="1600" baseline="0" dirty="0" err="1" smtClean="0"/>
                        <a:t>superfluid</a:t>
                      </a:r>
                      <a:r>
                        <a:rPr lang="en-US" sz="1600" baseline="0" dirty="0" smtClean="0"/>
                        <a:t> He)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73" name="TextBox 4"/>
          <p:cNvSpPr txBox="1">
            <a:spLocks noChangeArrowheads="1"/>
          </p:cNvSpPr>
          <p:nvPr/>
        </p:nvSpPr>
        <p:spPr bwMode="auto">
          <a:xfrm>
            <a:off x="501070" y="573330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*Each beam = TVG@150 km/</a:t>
            </a:r>
            <a:r>
              <a:rPr lang="en-US" sz="2000" dirty="0" err="1" smtClean="0">
                <a:solidFill>
                  <a:srgbClr val="FF0000"/>
                </a:solidFill>
              </a:rPr>
              <a:t>hr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very scary numbers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4874" name="TextBox 7"/>
          <p:cNvSpPr txBox="1">
            <a:spLocks noChangeArrowheads="1"/>
          </p:cNvSpPr>
          <p:nvPr/>
        </p:nvSpPr>
        <p:spPr bwMode="auto">
          <a:xfrm>
            <a:off x="693095" y="6117350"/>
            <a:ext cx="8065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1.0x10</a:t>
            </a:r>
            <a:r>
              <a:rPr lang="en-US" sz="2400" baseline="30000" dirty="0"/>
              <a:t>34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/>
              <a:t> ~ 50 </a:t>
            </a:r>
            <a:r>
              <a:rPr lang="en-US" sz="2400" dirty="0" smtClean="0"/>
              <a:t>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/yr= ~5 x total TeV data</a:t>
            </a:r>
            <a:endParaRPr lang="en-US" sz="2400" baseline="30000" dirty="0"/>
          </a:p>
        </p:txBody>
      </p:sp>
      <p:pic>
        <p:nvPicPr>
          <p:cNvPr id="6" name="Picture 5" descr="reac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69794" y="625434"/>
            <a:ext cx="3074205" cy="3785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8630" y="4504340"/>
            <a:ext cx="2534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Increase in cross section of up to 5 orders of magnitude for some physics processes</a:t>
            </a:r>
            <a:endParaRPr lang="en-US" sz="1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79975" y="3083355"/>
            <a:ext cx="1651415" cy="691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779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71500" y="800100"/>
            <a:ext cx="4613275" cy="5715000"/>
            <a:chOff x="2494" y="1278"/>
            <a:chExt cx="2978" cy="4146"/>
          </a:xfrm>
        </p:grpSpPr>
        <p:pic>
          <p:nvPicPr>
            <p:cNvPr id="45064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" y="1278"/>
              <a:ext cx="2978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5214"/>
              <a:ext cx="70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12"/>
            <p:cNvCxnSpPr/>
            <p:nvPr/>
          </p:nvCxnSpPr>
          <p:spPr>
            <a:xfrm rot="5400000" flipH="1" flipV="1">
              <a:off x="2538" y="3559"/>
              <a:ext cx="2955" cy="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7"/>
            <p:cNvCxnSpPr/>
            <p:nvPr/>
          </p:nvCxnSpPr>
          <p:spPr>
            <a:xfrm rot="5400000" flipH="1" flipV="1">
              <a:off x="3160" y="3559"/>
              <a:ext cx="2955" cy="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68" name="TextBox 18"/>
            <p:cNvSpPr txBox="1">
              <a:spLocks noChangeArrowheads="1"/>
            </p:cNvSpPr>
            <p:nvPr/>
          </p:nvSpPr>
          <p:spPr bwMode="auto">
            <a:xfrm>
              <a:off x="3044" y="3190"/>
              <a:ext cx="717" cy="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rgbClr val="333333"/>
                  </a:solidFill>
                  <a:sym typeface="Symbol" charset="0"/>
                </a:rPr>
                <a:t></a:t>
              </a:r>
              <a:r>
                <a:rPr lang="en-US" sz="1200" baseline="-25000">
                  <a:solidFill>
                    <a:srgbClr val="333333"/>
                  </a:solidFill>
                  <a:sym typeface="Symbol" charset="0"/>
                </a:rPr>
                <a:t>W</a:t>
              </a:r>
              <a:r>
                <a:rPr lang="en-US" sz="1200">
                  <a:solidFill>
                    <a:srgbClr val="333333"/>
                  </a:solidFill>
                  <a:sym typeface="Symbol" charset="0"/>
                </a:rPr>
                <a:t> (M</a:t>
              </a:r>
              <a:r>
                <a:rPr lang="en-US" sz="1200" baseline="-25000">
                  <a:solidFill>
                    <a:srgbClr val="333333"/>
                  </a:solidFill>
                  <a:sym typeface="Symbol" charset="0"/>
                </a:rPr>
                <a:t>W</a:t>
              </a:r>
              <a:r>
                <a:rPr lang="en-US" sz="1200">
                  <a:solidFill>
                    <a:srgbClr val="333333"/>
                  </a:solidFill>
                  <a:sym typeface="Symbol" charset="0"/>
                </a:rPr>
                <a:t>=80 GeV)</a:t>
              </a:r>
              <a:endParaRPr lang="en-US" sz="1200">
                <a:solidFill>
                  <a:srgbClr val="333333"/>
                </a:solidFill>
              </a:endParaRPr>
            </a:p>
          </p:txBody>
        </p:sp>
        <p:sp>
          <p:nvSpPr>
            <p:cNvPr id="45069" name="TextBox 20"/>
            <p:cNvSpPr txBox="1">
              <a:spLocks noChangeArrowheads="1"/>
            </p:cNvSpPr>
            <p:nvPr/>
          </p:nvSpPr>
          <p:spPr bwMode="auto">
            <a:xfrm>
              <a:off x="3050" y="3351"/>
              <a:ext cx="675" cy="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rgbClr val="333333"/>
                  </a:solidFill>
                  <a:sym typeface="Symbol" charset="0"/>
                </a:rPr>
                <a:t></a:t>
              </a:r>
              <a:r>
                <a:rPr lang="en-US" sz="1200" baseline="-25000">
                  <a:solidFill>
                    <a:srgbClr val="333333"/>
                  </a:solidFill>
                  <a:sym typeface="Symbol" charset="0"/>
                </a:rPr>
                <a:t>Z</a:t>
              </a:r>
              <a:r>
                <a:rPr lang="en-US" sz="1200">
                  <a:solidFill>
                    <a:srgbClr val="333333"/>
                  </a:solidFill>
                  <a:sym typeface="Symbol" charset="0"/>
                </a:rPr>
                <a:t> (M</a:t>
              </a:r>
              <a:r>
                <a:rPr lang="en-US" sz="1200" baseline="-25000">
                  <a:solidFill>
                    <a:srgbClr val="333333"/>
                  </a:solidFill>
                  <a:sym typeface="Symbol" charset="0"/>
                </a:rPr>
                <a:t>Z</a:t>
              </a:r>
              <a:r>
                <a:rPr lang="en-US" sz="1200">
                  <a:solidFill>
                    <a:srgbClr val="333333"/>
                  </a:solidFill>
                  <a:sym typeface="Symbol" charset="0"/>
                </a:rPr>
                <a:t>=91 GeV)</a:t>
              </a:r>
              <a:endParaRPr lang="en-US" sz="1200">
                <a:solidFill>
                  <a:srgbClr val="333333"/>
                </a:solidFill>
              </a:endParaRPr>
            </a:p>
          </p:txBody>
        </p:sp>
        <p:cxnSp>
          <p:nvCxnSpPr>
            <p:cNvPr id="12" name="Straight Connector 21"/>
            <p:cNvCxnSpPr/>
            <p:nvPr/>
          </p:nvCxnSpPr>
          <p:spPr>
            <a:xfrm rot="5400000" flipH="1" flipV="1">
              <a:off x="3281" y="3559"/>
              <a:ext cx="2955" cy="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Experimental reach of LHC vs. </a:t>
            </a:r>
            <a:r>
              <a:rPr lang="en-US" dirty="0" err="1" smtClean="0">
                <a:ea typeface="+mj-ea"/>
              </a:rPr>
              <a:t>Tevatron</a:t>
            </a:r>
            <a:endParaRPr lang="en-US" dirty="0">
              <a:ea typeface="+mj-ea"/>
            </a:endParaRPr>
          </a:p>
        </p:txBody>
      </p:sp>
      <p:sp>
        <p:nvSpPr>
          <p:cNvPr id="45060" name="Content Placeholder 15"/>
          <p:cNvSpPr>
            <a:spLocks noGrp="1"/>
          </p:cNvSpPr>
          <p:nvPr>
            <p:ph sz="half" idx="2"/>
          </p:nvPr>
        </p:nvSpPr>
        <p:spPr>
          <a:xfrm>
            <a:off x="5257800" y="914400"/>
            <a:ext cx="3752850" cy="5178425"/>
          </a:xfrm>
        </p:spPr>
        <p:txBody>
          <a:bodyPr/>
          <a:lstStyle/>
          <a:p>
            <a:r>
              <a:rPr lang="en-US" sz="2400">
                <a:latin typeface="Trebuchet MS" charset="0"/>
              </a:rPr>
              <a:t>The rate of physical processes depends strongly on energy</a:t>
            </a:r>
          </a:p>
          <a:p>
            <a:pPr lvl="1"/>
            <a:r>
              <a:rPr lang="en-US" sz="2000">
                <a:latin typeface="Trebuchet MS" charset="0"/>
              </a:rPr>
              <a:t>For some of the most interesting searches, the rate at the LHC will be 10-100 times the rate at the Tevatron.</a:t>
            </a:r>
          </a:p>
          <a:p>
            <a:r>
              <a:rPr lang="en-US" sz="2400">
                <a:latin typeface="Trebuchet MS" charset="0"/>
              </a:rPr>
              <a:t>Nevertheless, still need about 30 times the luminosity of the Tevatron to study the most important physics</a:t>
            </a:r>
          </a:p>
        </p:txBody>
      </p:sp>
      <p:sp>
        <p:nvSpPr>
          <p:cNvPr id="45061" name="Date Placeholder 1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5062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5063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419706-DF5A-3244-94EF-FF862214F69F}" type="slidenum">
              <a:rPr lang="en-US">
                <a:solidFill>
                  <a:schemeClr val="tx2"/>
                </a:solidFill>
              </a:rPr>
              <a:pPr eaLnBrk="1" hangingPunct="1"/>
              <a:t>42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2088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Protecting the Machine: Multi-stage Collimation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41" y="855865"/>
            <a:ext cx="8759003" cy="54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5159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81100"/>
            <a:ext cx="48672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September 10, 2008: The Big Day</a:t>
            </a:r>
            <a:endParaRPr lang="en-US" dirty="0">
              <a:ea typeface="+mj-ea"/>
            </a:endParaRPr>
          </a:p>
        </p:txBody>
      </p:sp>
      <p:sp>
        <p:nvSpPr>
          <p:cNvPr id="39940" name="Content Placeholder 2"/>
          <p:cNvSpPr>
            <a:spLocks noGrp="1"/>
          </p:cNvSpPr>
          <p:nvPr>
            <p:ph idx="1"/>
          </p:nvPr>
        </p:nvSpPr>
        <p:spPr>
          <a:xfrm>
            <a:off x="663575" y="903288"/>
            <a:ext cx="6842125" cy="1176337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Plotted the biggest media event in the history of science</a:t>
            </a:r>
          </a:p>
          <a:p>
            <a:r>
              <a:rPr lang="en-US">
                <a:latin typeface="Trebuchet MS" charset="0"/>
              </a:rPr>
              <a:t>This plot shows how </a:t>
            </a:r>
            <a:br>
              <a:rPr lang="en-US">
                <a:latin typeface="Trebuchet MS" charset="0"/>
              </a:rPr>
            </a:br>
            <a:r>
              <a:rPr lang="en-US">
                <a:latin typeface="Trebuchet MS" charset="0"/>
              </a:rPr>
              <a:t>far beam had been </a:t>
            </a:r>
            <a:br>
              <a:rPr lang="en-US">
                <a:latin typeface="Trebuchet MS" charset="0"/>
              </a:rPr>
            </a:br>
            <a:r>
              <a:rPr lang="en-US">
                <a:latin typeface="Trebuchet MS" charset="0"/>
              </a:rPr>
              <a:t>prior to Sept. 10.</a:t>
            </a:r>
          </a:p>
        </p:txBody>
      </p:sp>
      <p:sp>
        <p:nvSpPr>
          <p:cNvPr id="5" name="Freeform 4"/>
          <p:cNvSpPr/>
          <p:nvPr/>
        </p:nvSpPr>
        <p:spPr>
          <a:xfrm>
            <a:off x="4437063" y="1608138"/>
            <a:ext cx="1728787" cy="4248150"/>
          </a:xfrm>
          <a:custGeom>
            <a:avLst/>
            <a:gdLst>
              <a:gd name="connsiteX0" fmla="*/ 985684 w 1575620"/>
              <a:gd name="connsiteY0" fmla="*/ 4001729 h 4001729"/>
              <a:gd name="connsiteX1" fmla="*/ 425246 w 1575620"/>
              <a:gd name="connsiteY1" fmla="*/ 2689123 h 4001729"/>
              <a:gd name="connsiteX2" fmla="*/ 41787 w 1575620"/>
              <a:gd name="connsiteY2" fmla="*/ 1907458 h 4001729"/>
              <a:gd name="connsiteX3" fmla="*/ 174523 w 1575620"/>
              <a:gd name="connsiteY3" fmla="*/ 978310 h 4001729"/>
              <a:gd name="connsiteX4" fmla="*/ 779207 w 1575620"/>
              <a:gd name="connsiteY4" fmla="*/ 314632 h 4001729"/>
              <a:gd name="connsiteX5" fmla="*/ 1354394 w 1575620"/>
              <a:gd name="connsiteY5" fmla="*/ 49161 h 4001729"/>
              <a:gd name="connsiteX6" fmla="*/ 1575620 w 1575620"/>
              <a:gd name="connsiteY6" fmla="*/ 19665 h 4001729"/>
              <a:gd name="connsiteX0" fmla="*/ 985684 w 1575620"/>
              <a:gd name="connsiteY0" fmla="*/ 4001729 h 4001729"/>
              <a:gd name="connsiteX1" fmla="*/ 425247 w 1575620"/>
              <a:gd name="connsiteY1" fmla="*/ 2689123 h 4001729"/>
              <a:gd name="connsiteX2" fmla="*/ 41787 w 1575620"/>
              <a:gd name="connsiteY2" fmla="*/ 1907458 h 4001729"/>
              <a:gd name="connsiteX3" fmla="*/ 174523 w 1575620"/>
              <a:gd name="connsiteY3" fmla="*/ 978310 h 4001729"/>
              <a:gd name="connsiteX4" fmla="*/ 779207 w 1575620"/>
              <a:gd name="connsiteY4" fmla="*/ 314632 h 4001729"/>
              <a:gd name="connsiteX5" fmla="*/ 1354394 w 1575620"/>
              <a:gd name="connsiteY5" fmla="*/ 49161 h 4001729"/>
              <a:gd name="connsiteX6" fmla="*/ 1575620 w 1575620"/>
              <a:gd name="connsiteY6" fmla="*/ 19665 h 4001729"/>
              <a:gd name="connsiteX0" fmla="*/ 964276 w 1554212"/>
              <a:gd name="connsiteY0" fmla="*/ 4001729 h 4001729"/>
              <a:gd name="connsiteX1" fmla="*/ 275392 w 1554212"/>
              <a:gd name="connsiteY1" fmla="*/ 2689123 h 4001729"/>
              <a:gd name="connsiteX2" fmla="*/ 20379 w 1554212"/>
              <a:gd name="connsiteY2" fmla="*/ 1907458 h 4001729"/>
              <a:gd name="connsiteX3" fmla="*/ 153115 w 1554212"/>
              <a:gd name="connsiteY3" fmla="*/ 978310 h 4001729"/>
              <a:gd name="connsiteX4" fmla="*/ 757799 w 1554212"/>
              <a:gd name="connsiteY4" fmla="*/ 314632 h 4001729"/>
              <a:gd name="connsiteX5" fmla="*/ 1332986 w 1554212"/>
              <a:gd name="connsiteY5" fmla="*/ 49161 h 4001729"/>
              <a:gd name="connsiteX6" fmla="*/ 1554212 w 1554212"/>
              <a:gd name="connsiteY6" fmla="*/ 19665 h 400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212" h="4001729">
                <a:moveTo>
                  <a:pt x="964276" y="4001729"/>
                </a:moveTo>
                <a:cubicBezTo>
                  <a:pt x="762715" y="3519948"/>
                  <a:pt x="432708" y="3038168"/>
                  <a:pt x="275392" y="2689123"/>
                </a:cubicBezTo>
                <a:cubicBezTo>
                  <a:pt x="118076" y="2340078"/>
                  <a:pt x="40758" y="2192593"/>
                  <a:pt x="20379" y="1907458"/>
                </a:cubicBezTo>
                <a:cubicBezTo>
                  <a:pt x="0" y="1622323"/>
                  <a:pt x="30212" y="1243781"/>
                  <a:pt x="153115" y="978310"/>
                </a:cubicBezTo>
                <a:cubicBezTo>
                  <a:pt x="276018" y="712839"/>
                  <a:pt x="561154" y="469490"/>
                  <a:pt x="757799" y="314632"/>
                </a:cubicBezTo>
                <a:cubicBezTo>
                  <a:pt x="954444" y="159774"/>
                  <a:pt x="1200251" y="98322"/>
                  <a:pt x="1332986" y="49161"/>
                </a:cubicBezTo>
                <a:cubicBezTo>
                  <a:pt x="1465721" y="0"/>
                  <a:pt x="1509966" y="9832"/>
                  <a:pt x="1554212" y="19665"/>
                </a:cubicBezTo>
              </a:path>
            </a:pathLst>
          </a:custGeom>
          <a:ln w="38100">
            <a:solidFill>
              <a:srgbClr val="FF1F1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154863" y="2212975"/>
            <a:ext cx="1238250" cy="3878263"/>
          </a:xfrm>
          <a:custGeom>
            <a:avLst/>
            <a:gdLst>
              <a:gd name="connsiteX0" fmla="*/ 0 w 934064"/>
              <a:gd name="connsiteY0" fmla="*/ 3451123 h 3451123"/>
              <a:gd name="connsiteX1" fmla="*/ 530942 w 934064"/>
              <a:gd name="connsiteY1" fmla="*/ 2315497 h 3451123"/>
              <a:gd name="connsiteX2" fmla="*/ 575187 w 934064"/>
              <a:gd name="connsiteY2" fmla="*/ 2138516 h 3451123"/>
              <a:gd name="connsiteX3" fmla="*/ 825910 w 934064"/>
              <a:gd name="connsiteY3" fmla="*/ 1814052 h 3451123"/>
              <a:gd name="connsiteX4" fmla="*/ 929148 w 934064"/>
              <a:gd name="connsiteY4" fmla="*/ 1106129 h 3451123"/>
              <a:gd name="connsiteX5" fmla="*/ 796413 w 934064"/>
              <a:gd name="connsiteY5" fmla="*/ 427703 h 3451123"/>
              <a:gd name="connsiteX6" fmla="*/ 457200 w 934064"/>
              <a:gd name="connsiteY6" fmla="*/ 0 h 3451123"/>
              <a:gd name="connsiteX0" fmla="*/ 0 w 934064"/>
              <a:gd name="connsiteY0" fmla="*/ 3451123 h 3451123"/>
              <a:gd name="connsiteX1" fmla="*/ 530942 w 934064"/>
              <a:gd name="connsiteY1" fmla="*/ 2315497 h 3451123"/>
              <a:gd name="connsiteX2" fmla="*/ 825910 w 934064"/>
              <a:gd name="connsiteY2" fmla="*/ 1814052 h 3451123"/>
              <a:gd name="connsiteX3" fmla="*/ 929148 w 934064"/>
              <a:gd name="connsiteY3" fmla="*/ 1106129 h 3451123"/>
              <a:gd name="connsiteX4" fmla="*/ 796413 w 934064"/>
              <a:gd name="connsiteY4" fmla="*/ 427703 h 3451123"/>
              <a:gd name="connsiteX5" fmla="*/ 457200 w 934064"/>
              <a:gd name="connsiteY5" fmla="*/ 0 h 3451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4064" h="3451123">
                <a:moveTo>
                  <a:pt x="0" y="3451123"/>
                </a:moveTo>
                <a:cubicBezTo>
                  <a:pt x="217538" y="2992694"/>
                  <a:pt x="393290" y="2588342"/>
                  <a:pt x="530942" y="2315497"/>
                </a:cubicBezTo>
                <a:cubicBezTo>
                  <a:pt x="668594" y="2042652"/>
                  <a:pt x="759542" y="2015613"/>
                  <a:pt x="825910" y="1814052"/>
                </a:cubicBezTo>
                <a:cubicBezTo>
                  <a:pt x="892278" y="1612491"/>
                  <a:pt x="934064" y="1337187"/>
                  <a:pt x="929148" y="1106129"/>
                </a:cubicBezTo>
                <a:cubicBezTo>
                  <a:pt x="924232" y="875071"/>
                  <a:pt x="875071" y="612058"/>
                  <a:pt x="796413" y="427703"/>
                </a:cubicBezTo>
                <a:cubicBezTo>
                  <a:pt x="717755" y="243348"/>
                  <a:pt x="587477" y="121674"/>
                  <a:pt x="457200" y="0"/>
                </a:cubicBezTo>
              </a:path>
            </a:pathLst>
          </a:custGeom>
          <a:ln w="38100">
            <a:solidFill>
              <a:srgbClr val="FF1F1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62000" y="5638800"/>
            <a:ext cx="609600" cy="1588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4" name="TextBox 12"/>
          <p:cNvSpPr txBox="1">
            <a:spLocks noChangeArrowheads="1"/>
          </p:cNvSpPr>
          <p:nvPr/>
        </p:nvSpPr>
        <p:spPr bwMode="auto">
          <a:xfrm>
            <a:off x="1371600" y="5486400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/>
              <a:t>Progress prior to </a:t>
            </a:r>
            <a:r>
              <a:rPr lang="en-US" sz="1800" dirty="0" smtClean="0"/>
              <a:t>event</a:t>
            </a:r>
            <a:endParaRPr lang="en-US" sz="1800" dirty="0"/>
          </a:p>
        </p:txBody>
      </p:sp>
      <p:sp>
        <p:nvSpPr>
          <p:cNvPr id="39945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9946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B86F05-4CD8-4044-9DDE-E2C2FC666147}" type="slidenum">
              <a:rPr lang="en-US">
                <a:solidFill>
                  <a:schemeClr val="tx2"/>
                </a:solidFill>
              </a:rPr>
              <a:pPr eaLnBrk="1" hangingPunct="1"/>
              <a:t>44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9947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84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Orbit correction</a:t>
            </a:r>
            <a:endParaRPr lang="en-US" dirty="0">
              <a:ea typeface="+mj-ea"/>
            </a:endParaRPr>
          </a:p>
        </p:txBody>
      </p:sp>
      <p:sp>
        <p:nvSpPr>
          <p:cNvPr id="9221" name="Content Placeholder 4"/>
          <p:cNvSpPr>
            <a:spLocks noGrp="1"/>
          </p:cNvSpPr>
          <p:nvPr>
            <p:ph idx="1"/>
          </p:nvPr>
        </p:nvSpPr>
        <p:spPr>
          <a:xfrm>
            <a:off x="663575" y="723900"/>
            <a:ext cx="8251825" cy="811213"/>
          </a:xfrm>
        </p:spPr>
        <p:txBody>
          <a:bodyPr/>
          <a:lstStyle/>
          <a:p>
            <a:r>
              <a:rPr lang="en-US" sz="2000">
                <a:latin typeface="Trebuchet MS" charset="0"/>
              </a:rPr>
              <a:t>Generally, beam lines or synchrotrons will have beam position monitors (BPM</a:t>
            </a:r>
            <a:r>
              <a:rPr lang="ja-JP" altLang="en-US" sz="2000">
                <a:latin typeface="Trebuchet MS" charset="0"/>
              </a:rPr>
              <a:t>’</a:t>
            </a:r>
            <a:r>
              <a:rPr lang="en-US" sz="2000">
                <a:latin typeface="Trebuchet MS" charset="0"/>
              </a:rPr>
              <a:t>s) and correction dipoles (trims)</a:t>
            </a:r>
          </a:p>
          <a:p>
            <a:endParaRPr lang="en-US" sz="2000">
              <a:latin typeface="Trebuchet MS" charset="0"/>
            </a:endParaRPr>
          </a:p>
          <a:p>
            <a:endParaRPr lang="en-US" sz="1600">
              <a:latin typeface="Trebuchet MS" charset="0"/>
            </a:endParaRPr>
          </a:p>
          <a:p>
            <a:endParaRPr lang="en-US" sz="1600">
              <a:latin typeface="Trebuchet MS" charset="0"/>
            </a:endParaRPr>
          </a:p>
          <a:p>
            <a:r>
              <a:rPr lang="en-US" sz="2000">
                <a:latin typeface="Trebuchet MS" charset="0"/>
              </a:rPr>
              <a:t>We would like to use the trims to cancel out the effect of beamline imperfectins, ie</a:t>
            </a: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  <a:p>
            <a:r>
              <a:rPr lang="en-US" sz="2000">
                <a:latin typeface="Trebuchet MS" charset="0"/>
              </a:rPr>
              <a:t>Can express this as a matrix and </a:t>
            </a:r>
            <a:br>
              <a:rPr lang="en-US" sz="2000">
                <a:latin typeface="Trebuchet MS" charset="0"/>
              </a:rPr>
            </a:br>
            <a:r>
              <a:rPr lang="en-US" sz="2000">
                <a:latin typeface="Trebuchet MS" charset="0"/>
              </a:rPr>
              <a:t>invert to solve with standard </a:t>
            </a:r>
            <a:br>
              <a:rPr lang="en-US" sz="2000">
                <a:latin typeface="Trebuchet MS" charset="0"/>
              </a:rPr>
            </a:br>
            <a:r>
              <a:rPr lang="en-US" sz="2000">
                <a:latin typeface="Trebuchet MS" charset="0"/>
              </a:rPr>
              <a:t>techniques</a:t>
            </a:r>
          </a:p>
          <a:p>
            <a:pPr lvl="1"/>
            <a:r>
              <a:rPr lang="en-US" sz="1800">
                <a:latin typeface="Trebuchet MS" charset="0"/>
              </a:rPr>
              <a:t>If n=m, can just invert</a:t>
            </a:r>
          </a:p>
          <a:p>
            <a:pPr lvl="1"/>
            <a:r>
              <a:rPr lang="en-US" sz="1800">
                <a:latin typeface="Trebuchet MS" charset="0"/>
              </a:rPr>
              <a:t>If n&gt;m, can minimize RMS</a:t>
            </a: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87425" y="1649413"/>
            <a:ext cx="7169150" cy="609600"/>
          </a:xfrm>
          <a:custGeom>
            <a:avLst/>
            <a:gdLst>
              <a:gd name="connsiteX0" fmla="*/ 0 w 7167716"/>
              <a:gd name="connsiteY0" fmla="*/ 580103 h 609600"/>
              <a:gd name="connsiteX1" fmla="*/ 3775587 w 7167716"/>
              <a:gd name="connsiteY1" fmla="*/ 4916 h 609600"/>
              <a:gd name="connsiteX2" fmla="*/ 7167716 w 7167716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67716" h="609600">
                <a:moveTo>
                  <a:pt x="0" y="580103"/>
                </a:moveTo>
                <a:cubicBezTo>
                  <a:pt x="1290484" y="290051"/>
                  <a:pt x="2580968" y="0"/>
                  <a:pt x="3775587" y="4916"/>
                </a:cubicBezTo>
                <a:cubicBezTo>
                  <a:pt x="4970206" y="9832"/>
                  <a:pt x="6068961" y="309716"/>
                  <a:pt x="7167716" y="6096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12888" y="19923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60688" y="16875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84888" y="17256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41838" y="15732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80288" y="19923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43100" y="18780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72400" y="21066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53200" y="18018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91100" y="16113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90900" y="16494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1752600" y="1382713"/>
            <a:ext cx="6477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2819400" y="1420813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5410200" y="1382713"/>
            <a:ext cx="3429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6172200" y="1344613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619500" y="3009900"/>
          <a:ext cx="2971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397" name="Equation" r:id="rId3" imgW="990360" imgH="253800" progId="Equation.3">
                  <p:embed/>
                </p:oleObj>
              </mc:Choice>
              <mc:Fallback>
                <p:oleObj name="Equation" r:id="rId3" imgW="9903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3009900"/>
                        <a:ext cx="2971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71500" y="3543300"/>
            <a:ext cx="3048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Cancel displacement at BPM </a:t>
            </a:r>
            <a:r>
              <a:rPr lang="en-US" sz="1800" i="1" dirty="0" err="1">
                <a:solidFill>
                  <a:schemeClr val="accent3"/>
                </a:solidFill>
                <a:latin typeface="Arial" pitchFamily="34" charset="0"/>
                <a:ea typeface="+mn-ea"/>
              </a:rPr>
              <a:t>i</a:t>
            </a:r>
            <a:r>
              <a:rPr lang="en-US" sz="18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 due to imperfections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619500" y="3467100"/>
            <a:ext cx="2667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05600" y="3695700"/>
            <a:ext cx="24384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Setting of trim </a:t>
            </a:r>
            <a:r>
              <a:rPr lang="en-US" sz="2000" i="1" dirty="0">
                <a:solidFill>
                  <a:schemeClr val="accent3"/>
                </a:solidFill>
                <a:latin typeface="Arial" pitchFamily="34" charset="0"/>
                <a:ea typeface="+mn-ea"/>
              </a:rPr>
              <a:t>j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6515100" y="3543300"/>
            <a:ext cx="2286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833938" y="4343400"/>
          <a:ext cx="4310062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398" name="Equation" r:id="rId5" imgW="2311200" imgH="939600" progId="Equation.DSMT4">
                  <p:embed/>
                </p:oleObj>
              </mc:Choice>
              <mc:Fallback>
                <p:oleObj name="Equation" r:id="rId5" imgW="231120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3938" y="4343400"/>
                        <a:ext cx="4310062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1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9242" name="Slide Number Placeholder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0FA8AD-8938-C84F-9B63-11184C754E88}" type="slidenum">
              <a:rPr lang="en-US">
                <a:solidFill>
                  <a:schemeClr val="tx2"/>
                </a:solidFill>
              </a:rPr>
              <a:pPr eaLnBrk="1" hangingPunct="1"/>
              <a:t>45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9243" name="Footer Placeholder 2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806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Example: Injection test</a:t>
            </a:r>
            <a:endParaRPr lang="en-US" dirty="0">
              <a:ea typeface="+mj-ea"/>
            </a:endParaRPr>
          </a:p>
        </p:txBody>
      </p:sp>
      <p:sp>
        <p:nvSpPr>
          <p:cNvPr id="38915" name="Content Placeholder 12"/>
          <p:cNvSpPr>
            <a:spLocks noGrp="1"/>
          </p:cNvSpPr>
          <p:nvPr>
            <p:ph idx="1"/>
          </p:nvPr>
        </p:nvSpPr>
        <p:spPr>
          <a:xfrm>
            <a:off x="395288" y="2438400"/>
            <a:ext cx="8748712" cy="7239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Aperture scan: move beam around until you hit something</a:t>
            </a:r>
          </a:p>
        </p:txBody>
      </p:sp>
      <p:pic>
        <p:nvPicPr>
          <p:cNvPr id="3891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00100"/>
            <a:ext cx="85725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5943600" y="976313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Mis-steering</a:t>
            </a:r>
          </a:p>
        </p:txBody>
      </p:sp>
      <p:cxnSp>
        <p:nvCxnSpPr>
          <p:cNvPr id="7" name="Straight Arrow Connector 6"/>
          <p:cNvCxnSpPr>
            <a:stCxn id="38917" idx="1"/>
          </p:cNvCxnSpPr>
          <p:nvPr/>
        </p:nvCxnSpPr>
        <p:spPr>
          <a:xfrm rot="10800000" flipV="1">
            <a:off x="5600700" y="1166813"/>
            <a:ext cx="3429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76500" y="709613"/>
            <a:ext cx="3276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1200" y="481013"/>
            <a:ext cx="27051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</a:rPr>
              <a:t>Beam direction</a:t>
            </a:r>
          </a:p>
        </p:txBody>
      </p:sp>
      <p:pic>
        <p:nvPicPr>
          <p:cNvPr id="389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33700"/>
            <a:ext cx="6781800" cy="33702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2" name="TextBox 6"/>
          <p:cNvSpPr txBox="1">
            <a:spLocks noChangeArrowheads="1"/>
          </p:cNvSpPr>
          <p:nvPr/>
        </p:nvSpPr>
        <p:spPr bwMode="auto">
          <a:xfrm>
            <a:off x="3530600" y="5105400"/>
            <a:ext cx="2700338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/>
              <a:t>Injection region aperture point 2</a:t>
            </a:r>
          </a:p>
        </p:txBody>
      </p:sp>
      <p:sp>
        <p:nvSpPr>
          <p:cNvPr id="38923" name="Date Placeholder 1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8924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BDE135-9A81-B844-994E-3459819EE821}" type="slidenum">
              <a:rPr lang="en-US">
                <a:solidFill>
                  <a:schemeClr val="tx2"/>
                </a:solidFill>
              </a:rPr>
              <a:pPr eaLnBrk="1" hangingPunct="1"/>
              <a:t>46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8925" name="Footer Placeholder 19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8160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Close call: the event that almost wasn’t</a:t>
            </a:r>
            <a:endParaRPr lang="en-US" dirty="0">
              <a:ea typeface="+mj-ea"/>
            </a:endParaRPr>
          </a:p>
        </p:txBody>
      </p:sp>
      <p:sp>
        <p:nvSpPr>
          <p:cNvPr id="4096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rebuchet MS" charset="0"/>
              </a:rPr>
              <a:t>From the LHC eLogBook: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3566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0" y="2019300"/>
            <a:ext cx="571500" cy="266700"/>
          </a:xfrm>
          <a:prstGeom prst="rect">
            <a:avLst/>
          </a:prstGeom>
          <a:noFill/>
          <a:ln>
            <a:solidFill>
              <a:srgbClr val="FF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43200" y="1295400"/>
            <a:ext cx="1638300" cy="190500"/>
          </a:xfrm>
          <a:prstGeom prst="rect">
            <a:avLst/>
          </a:prstGeom>
          <a:noFill/>
          <a:ln>
            <a:solidFill>
              <a:srgbClr val="FF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0967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0968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18A5A8-2475-5046-B517-063919172106}" type="slidenum">
              <a:rPr lang="en-US">
                <a:solidFill>
                  <a:schemeClr val="tx2"/>
                </a:solidFill>
              </a:rPr>
              <a:pPr eaLnBrk="1" hangingPunct="1"/>
              <a:t>47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0969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0970" name="TextBox 9"/>
          <p:cNvSpPr txBox="1">
            <a:spLocks noChangeArrowheads="1"/>
          </p:cNvSpPr>
          <p:nvPr/>
        </p:nvSpPr>
        <p:spPr bwMode="auto">
          <a:xfrm>
            <a:off x="3886200" y="1638300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>
                <a:solidFill>
                  <a:srgbClr val="FF0000"/>
                </a:solidFill>
              </a:rPr>
              <a:t>Cryogenic problems meant parts of the ring were not cold until a couple of hours before the start (with the world media watching)!</a:t>
            </a:r>
          </a:p>
        </p:txBody>
      </p:sp>
    </p:spTree>
    <p:extLst>
      <p:ext uri="{BB962C8B-B14F-4D97-AF65-F5344CB8AC3E}">
        <p14:creationId xmlns:p14="http://schemas.microsoft.com/office/powerpoint/2010/main" val="7290526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Nevertheless, the party started on schedule</a:t>
            </a:r>
            <a:endParaRPr lang="en-US" dirty="0">
              <a:ea typeface="+mj-ea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9900"/>
            <a:ext cx="49069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647700"/>
            <a:ext cx="53435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5448300" y="4724400"/>
            <a:ext cx="2324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/>
              <a:t>Fermilab </a:t>
            </a:r>
            <a:br>
              <a:rPr lang="en-US" sz="2000"/>
            </a:br>
            <a:r>
              <a:rPr lang="ja-JP" altLang="en-US" sz="2000"/>
              <a:t>“</a:t>
            </a:r>
            <a:r>
              <a:rPr lang="en-US" sz="2000"/>
              <a:t>Pajama Party</a:t>
            </a:r>
            <a:r>
              <a:rPr lang="ja-JP" altLang="en-US" sz="2000"/>
              <a:t>”</a:t>
            </a:r>
            <a:endParaRPr lang="en-US" sz="2000"/>
          </a:p>
        </p:txBody>
      </p:sp>
      <p:sp>
        <p:nvSpPr>
          <p:cNvPr id="41990" name="TextBox 8"/>
          <p:cNvSpPr txBox="1">
            <a:spLocks noChangeArrowheads="1"/>
          </p:cNvSpPr>
          <p:nvPr/>
        </p:nvSpPr>
        <p:spPr bwMode="auto">
          <a:xfrm>
            <a:off x="762000" y="1524000"/>
            <a:ext cx="300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/>
              <a:t>CERN Control Centre </a:t>
            </a:r>
            <a:br>
              <a:rPr lang="en-US" sz="2000"/>
            </a:br>
            <a:r>
              <a:rPr lang="en-US" sz="2000"/>
              <a:t>(CCC)</a:t>
            </a:r>
          </a:p>
        </p:txBody>
      </p:sp>
      <p:sp>
        <p:nvSpPr>
          <p:cNvPr id="41991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1992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10CA15-89FE-7349-857D-654760BEE060}" type="slidenum">
              <a:rPr lang="en-US">
                <a:solidFill>
                  <a:schemeClr val="tx2"/>
                </a:solidFill>
              </a:rPr>
              <a:pPr eaLnBrk="1" hangingPunct="1"/>
              <a:t>48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1993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286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775811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Started with beam one (clockwise) at 9:35</a:t>
            </a:r>
            <a:endParaRPr lang="en-US" dirty="0">
              <a:ea typeface="+mj-ea"/>
            </a:endParaRP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571500" y="800100"/>
            <a:ext cx="8251825" cy="16383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General procedure</a:t>
            </a:r>
          </a:p>
          <a:p>
            <a:pPr lvl="1"/>
            <a:r>
              <a:rPr lang="en-US" sz="2400">
                <a:latin typeface="Trebuchet MS" charset="0"/>
              </a:rPr>
              <a:t>Proceed one octant at a time, closing collimators at the next point.</a:t>
            </a:r>
          </a:p>
          <a:p>
            <a:pPr lvl="1"/>
            <a:r>
              <a:rPr lang="en-US" sz="2400">
                <a:latin typeface="Trebuchet MS" charset="0"/>
              </a:rPr>
              <a:t>Take several shots to correct beam deviation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47900" y="2933700"/>
            <a:ext cx="6515100" cy="1588"/>
          </a:xfrm>
          <a:prstGeom prst="straightConnector1">
            <a:avLst/>
          </a:prstGeom>
          <a:ln w="38100">
            <a:solidFill>
              <a:srgbClr val="FF1F1F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57300" y="2933700"/>
            <a:ext cx="914400" cy="1588"/>
          </a:xfrm>
          <a:prstGeom prst="straightConnector1">
            <a:avLst/>
          </a:prstGeom>
          <a:ln w="38100">
            <a:solidFill>
              <a:srgbClr val="FF1F1F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1219200" y="5676900"/>
            <a:ext cx="6591300" cy="1588"/>
          </a:xfrm>
          <a:prstGeom prst="straightConnector1">
            <a:avLst/>
          </a:prstGeom>
          <a:ln w="38100">
            <a:solidFill>
              <a:srgbClr val="FF1F1F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7848600" y="5676900"/>
            <a:ext cx="952500" cy="1588"/>
          </a:xfrm>
          <a:prstGeom prst="straightConnector1">
            <a:avLst/>
          </a:prstGeom>
          <a:ln w="38100">
            <a:solidFill>
              <a:srgbClr val="FF1F1F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7" name="TextBox 23"/>
          <p:cNvSpPr txBox="1">
            <a:spLocks noChangeArrowheads="1"/>
          </p:cNvSpPr>
          <p:nvPr/>
        </p:nvSpPr>
        <p:spPr bwMode="auto">
          <a:xfrm>
            <a:off x="3848100" y="2514600"/>
            <a:ext cx="2324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Beam 1 direction</a:t>
            </a:r>
          </a:p>
        </p:txBody>
      </p:sp>
      <p:sp>
        <p:nvSpPr>
          <p:cNvPr id="43018" name="TextBox 24"/>
          <p:cNvSpPr txBox="1">
            <a:spLocks noChangeArrowheads="1"/>
          </p:cNvSpPr>
          <p:nvPr/>
        </p:nvSpPr>
        <p:spPr bwMode="auto">
          <a:xfrm>
            <a:off x="2209800" y="5763956"/>
            <a:ext cx="533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Beam 2 direction (separate display)</a:t>
            </a:r>
          </a:p>
        </p:txBody>
      </p:sp>
      <p:sp>
        <p:nvSpPr>
          <p:cNvPr id="43019" name="TextBox 25"/>
          <p:cNvSpPr txBox="1">
            <a:spLocks noChangeArrowheads="1"/>
          </p:cNvSpPr>
          <p:nvPr/>
        </p:nvSpPr>
        <p:spPr bwMode="auto">
          <a:xfrm>
            <a:off x="5943600" y="31623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>
                <a:solidFill>
                  <a:srgbClr val="0070C0"/>
                </a:solidFill>
              </a:rPr>
              <a:t>New territory!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91100" y="3124200"/>
            <a:ext cx="990600" cy="876300"/>
          </a:xfrm>
          <a:prstGeom prst="rect">
            <a:avLst/>
          </a:prstGeom>
          <a:noFill/>
          <a:ln w="254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3021" name="AutoShape 4" descr="http://elogbook.cern.ch/eLogbook/attach_reader?attach_id=1025486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AutoShape 6" descr="http://elogbook.cern.ch/eLogbook/attach_reader?attach_id=1025486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3024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21C45A-6CD7-EE4B-B71C-B855D40D8771}" type="slidenum">
              <a:rPr lang="en-US">
                <a:solidFill>
                  <a:schemeClr val="tx2"/>
                </a:solidFill>
              </a:rPr>
              <a:pPr eaLnBrk="1" hangingPunct="1"/>
              <a:t>49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3025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292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acceleration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1" y="1068317"/>
            <a:ext cx="2900565" cy="3691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8172" y="724081"/>
            <a:ext cx="179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Old: Static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6476" y="4890517"/>
            <a:ext cx="284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Static acceleration from Cockcroft-Walton. </a:t>
            </a:r>
            <a:br>
              <a:rPr lang="en-US" sz="1800" dirty="0" smtClean="0">
                <a:solidFill>
                  <a:srgbClr val="C00000"/>
                </a:solidFill>
                <a:latin typeface="+mn-lt"/>
              </a:rPr>
            </a:b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FNAL = 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max ~1 MeV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52" y="1103924"/>
            <a:ext cx="3928820" cy="2069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7044" y="781519"/>
            <a:ext cx="312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New: RF Quadrupole (RFQ)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7535" b="8401"/>
          <a:stretch/>
        </p:blipFill>
        <p:spPr>
          <a:xfrm>
            <a:off x="5198860" y="3121859"/>
            <a:ext cx="2729995" cy="17211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93391" y="4936085"/>
            <a:ext cx="3871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RF structure combines an electric focusing quadrupole with a longitudinal accelerating gradient.</a:t>
            </a:r>
          </a:p>
        </p:txBody>
      </p:sp>
    </p:spTree>
    <p:extLst>
      <p:ext uri="{BB962C8B-B14F-4D97-AF65-F5344CB8AC3E}">
        <p14:creationId xmlns:p14="http://schemas.microsoft.com/office/powerpoint/2010/main" val="2732805698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Beam seen in CMS</a:t>
            </a:r>
            <a:endParaRPr lang="en-US" dirty="0">
              <a:ea typeface="+mj-ea"/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14400"/>
            <a:ext cx="48387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0900"/>
            <a:ext cx="42672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40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5EC94C-0706-074A-9C8D-17FD574F3FCF}" type="slidenum">
              <a:rPr lang="en-US">
                <a:solidFill>
                  <a:schemeClr val="tx2"/>
                </a:solidFill>
              </a:rPr>
              <a:pPr eaLnBrk="1" hangingPunct="1"/>
              <a:t>50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4039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682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Timeline (CEDT)</a:t>
            </a:r>
            <a:endParaRPr lang="en-US" dirty="0">
              <a:ea typeface="+mj-ea"/>
            </a:endParaRPr>
          </a:p>
        </p:txBody>
      </p:sp>
      <p:sp>
        <p:nvSpPr>
          <p:cNvPr id="45059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00100"/>
            <a:ext cx="3902075" cy="2955925"/>
          </a:xfrm>
        </p:spPr>
        <p:txBody>
          <a:bodyPr/>
          <a:lstStyle/>
          <a:p>
            <a:r>
              <a:rPr lang="en-US" sz="2000">
                <a:latin typeface="Trebuchet MS" charset="0"/>
              </a:rPr>
              <a:t>9:35 – First beam injected</a:t>
            </a:r>
          </a:p>
          <a:p>
            <a:r>
              <a:rPr lang="en-US" sz="2000">
                <a:latin typeface="Trebuchet MS" charset="0"/>
              </a:rPr>
              <a:t>9:58 – beam past CMS to point 6 dump</a:t>
            </a:r>
          </a:p>
          <a:p>
            <a:r>
              <a:rPr lang="en-US" sz="2000">
                <a:latin typeface="Trebuchet MS" charset="0"/>
              </a:rPr>
              <a:t>10:15 – beam to point 1 (ATLAS)</a:t>
            </a:r>
          </a:p>
          <a:p>
            <a:r>
              <a:rPr lang="en-US" sz="2000">
                <a:latin typeface="Trebuchet MS" charset="0"/>
              </a:rPr>
              <a:t>10:26 – First turn!</a:t>
            </a:r>
          </a:p>
          <a:p>
            <a:r>
              <a:rPr lang="en-US" sz="2000">
                <a:latin typeface="Trebuchet MS" charset="0"/>
              </a:rPr>
              <a:t>…and there was much rejoicing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3878263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390900"/>
            <a:ext cx="40767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475"/>
            <a:ext cx="454183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5064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AC04D6-1592-2A41-8FA8-144AC49BB39B}" type="slidenum">
              <a:rPr lang="en-US">
                <a:solidFill>
                  <a:schemeClr val="tx2"/>
                </a:solidFill>
              </a:rPr>
              <a:pPr eaLnBrk="1" hangingPunct="1"/>
              <a:t>51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5065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563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After initial circulation: captured beam</a:t>
            </a:r>
            <a:endParaRPr lang="en-US" dirty="0">
              <a:ea typeface="+mj-ea"/>
            </a:endParaRPr>
          </a:p>
        </p:txBody>
      </p:sp>
      <p:sp>
        <p:nvSpPr>
          <p:cNvPr id="47107" name="Content Placeholder 15"/>
          <p:cNvSpPr>
            <a:spLocks noGrp="1"/>
          </p:cNvSpPr>
          <p:nvPr>
            <p:ph idx="1"/>
          </p:nvPr>
        </p:nvSpPr>
        <p:spPr>
          <a:xfrm>
            <a:off x="788988" y="5372100"/>
            <a:ext cx="8355012" cy="9144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Everything was going great until </a:t>
            </a:r>
            <a:r>
              <a:rPr lang="en-US" i="1">
                <a:latin typeface="Trebuchet MS" charset="0"/>
              </a:rPr>
              <a:t>something very bad happened</a:t>
            </a:r>
            <a:r>
              <a:rPr lang="en-US">
                <a:latin typeface="Trebuchet MS" charset="0"/>
              </a:rPr>
              <a:t> on September 19</a:t>
            </a:r>
            <a:r>
              <a:rPr lang="en-US" baseline="30000">
                <a:latin typeface="Trebuchet MS" charset="0"/>
              </a:rPr>
              <a:t>th</a:t>
            </a:r>
            <a:endParaRPr lang="en-US">
              <a:latin typeface="Trebuchet MS" charset="0"/>
            </a:endParaRPr>
          </a:p>
          <a:p>
            <a:pPr lvl="1"/>
            <a:r>
              <a:rPr lang="en-US">
                <a:latin typeface="Trebuchet MS" charset="0"/>
              </a:rPr>
              <a:t>Initially, CERN kept a tight lid on news</a:t>
            </a:r>
          </a:p>
        </p:txBody>
      </p:sp>
      <p:sp>
        <p:nvSpPr>
          <p:cNvPr id="47108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7109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7110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CBCD5A-F87D-D640-96CB-9C97A613AE5E}" type="slidenum">
              <a:rPr lang="en-US">
                <a:solidFill>
                  <a:schemeClr val="tx2"/>
                </a:solidFill>
              </a:rPr>
              <a:pPr eaLnBrk="1" hangingPunct="1"/>
              <a:t>52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471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795338"/>
            <a:ext cx="295592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2784475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-691356" y="2743994"/>
            <a:ext cx="3522663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411956" y="2408207"/>
            <a:ext cx="25781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</a:rPr>
              <a:t>Turn Number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381500" y="2400300"/>
            <a:ext cx="814388" cy="496888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46225" y="5002213"/>
            <a:ext cx="258762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68463" y="4997194"/>
            <a:ext cx="25257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09068644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Nature abhors a (news) vacuum…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609600"/>
            <a:ext cx="8251825" cy="3363913"/>
          </a:xfrm>
        </p:spPr>
        <p:txBody>
          <a:bodyPr/>
          <a:lstStyle/>
          <a:p>
            <a:r>
              <a:rPr lang="en-US" smtClean="0"/>
              <a:t>Italian newspapers were very poetic (at least as translated by “Babel Fish”):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		</a:t>
            </a:r>
            <a:r>
              <a:rPr lang="en-US" sz="1800" i="1" smtClean="0">
                <a:solidFill>
                  <a:srgbClr val="002060"/>
                </a:solidFill>
              </a:rPr>
              <a:t>"the black cloud of the bitterness still has not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    	been dissolved on the small forest in which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    	they are dipped the candid buildings of the CERN" </a:t>
            </a:r>
            <a:endParaRPr lang="en-US" sz="2000" i="1" smtClean="0">
              <a:solidFill>
                <a:srgbClr val="00206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en-US" sz="2000" i="1" smtClean="0">
                <a:solidFill>
                  <a:srgbClr val="002060"/>
                </a:solidFill>
              </a:rPr>
              <a:t>		</a:t>
            </a:r>
            <a:r>
              <a:rPr lang="en-US" sz="1800" i="1" smtClean="0">
                <a:solidFill>
                  <a:srgbClr val="002060"/>
                </a:solidFill>
              </a:rPr>
              <a:t>“Lyn Evans, head of the plan, support that it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	was better to wait for before igniting the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	machine and making the verifications of the parts.“</a:t>
            </a:r>
            <a:r>
              <a:rPr lang="en-US" sz="1800" i="1" smtClean="0">
                <a:solidFill>
                  <a:srgbClr val="FF0000"/>
                </a:solidFill>
              </a:rPr>
              <a:t>*</a:t>
            </a:r>
            <a:r>
              <a:rPr lang="en-US" sz="1800" i="1" smtClean="0">
                <a:solidFill>
                  <a:srgbClr val="002060"/>
                </a:solidFill>
              </a:rPr>
              <a:t> </a:t>
            </a:r>
          </a:p>
          <a:p>
            <a:r>
              <a:rPr lang="en-US" smtClean="0"/>
              <a:t>Or you could Google “What really happened at CERN”: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48100"/>
            <a:ext cx="6189663" cy="2019300"/>
          </a:xfrm>
          <a:prstGeom prst="rect">
            <a:avLst/>
          </a:prstGeom>
          <a:noFill/>
          <a:ln w="0" algn="ctr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4350" y="5943600"/>
            <a:ext cx="811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* “Big Bang, il test bloccato fino all primavera 2009”, Corriere dela Sera, Sept. 24, 2008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53200" y="46863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" y="6210300"/>
            <a:ext cx="811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**http://www.rense.com/general83/IncidentatCERN.pdf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679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0531" y="152400"/>
            <a:ext cx="8474869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(really) really happened on September 19</a:t>
            </a:r>
            <a:r>
              <a:rPr lang="en-US" baseline="30000" dirty="0" smtClean="0"/>
              <a:t>th*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699" name="Content Placeholder 8"/>
          <p:cNvSpPr>
            <a:spLocks noGrp="1"/>
          </p:cNvSpPr>
          <p:nvPr>
            <p:ph idx="1"/>
          </p:nvPr>
        </p:nvSpPr>
        <p:spPr>
          <a:xfrm>
            <a:off x="411163" y="762000"/>
            <a:ext cx="8610600" cy="5419725"/>
          </a:xfrm>
        </p:spPr>
        <p:txBody>
          <a:bodyPr/>
          <a:lstStyle/>
          <a:p>
            <a:r>
              <a:rPr lang="en-US" sz="2000" smtClean="0"/>
              <a:t>Sector 3-4 was being ramped to 9.3 kA, the equivalent of 5.5 TeV</a:t>
            </a:r>
          </a:p>
          <a:p>
            <a:pPr lvl="1"/>
            <a:r>
              <a:rPr lang="en-US" sz="1800" smtClean="0"/>
              <a:t>All other sectors had already been ramped to this level</a:t>
            </a:r>
          </a:p>
          <a:p>
            <a:pPr lvl="1"/>
            <a:r>
              <a:rPr lang="en-US" sz="1800" smtClean="0"/>
              <a:t>Sector 3-4 had previously only been ramped to 7 kA (4.1 TeV)</a:t>
            </a:r>
          </a:p>
          <a:p>
            <a:r>
              <a:rPr lang="en-US" sz="2000" smtClean="0"/>
              <a:t>At 11:18AM, a quench developed in the splice between dipole C24 and quadrupole Q24</a:t>
            </a:r>
          </a:p>
          <a:p>
            <a:pPr lvl="1"/>
            <a:r>
              <a:rPr lang="en-US" sz="1800" smtClean="0"/>
              <a:t>Not initially detected by quench protection circuit</a:t>
            </a:r>
          </a:p>
          <a:p>
            <a:pPr lvl="1"/>
            <a:r>
              <a:rPr lang="en-US" sz="1800" smtClean="0"/>
              <a:t>Power supply tripped at .46 sec</a:t>
            </a:r>
          </a:p>
          <a:p>
            <a:pPr lvl="1"/>
            <a:r>
              <a:rPr lang="en-US" sz="1800" smtClean="0"/>
              <a:t>Discharge switches activated at .86 sec</a:t>
            </a:r>
          </a:p>
          <a:p>
            <a:r>
              <a:rPr lang="en-US" sz="2000" smtClean="0"/>
              <a:t>Within the first second, an arc formed at the site of the quench</a:t>
            </a:r>
            <a:endParaRPr lang="en-US" sz="1800" smtClean="0"/>
          </a:p>
          <a:p>
            <a:pPr lvl="1"/>
            <a:r>
              <a:rPr lang="en-US" sz="1800" smtClean="0"/>
              <a:t>The heat of the arc caused Helium to boil.</a:t>
            </a:r>
          </a:p>
          <a:p>
            <a:pPr lvl="1"/>
            <a:r>
              <a:rPr lang="en-US" sz="1800" smtClean="0"/>
              <a:t>The pressure rose beyond .13 MPa and ruptured into the insulation vacuum.</a:t>
            </a:r>
          </a:p>
          <a:p>
            <a:pPr lvl="1"/>
            <a:r>
              <a:rPr lang="en-US" sz="1800" smtClean="0"/>
              <a:t>Vacuum also degraded in the beam pipe</a:t>
            </a:r>
          </a:p>
          <a:p>
            <a:r>
              <a:rPr lang="en-US" sz="2000" smtClean="0"/>
              <a:t>The pressure at the vacuum barrier reached ~10 bar (design value 1.5 bar).  The force was transferred to the magnet stands, which broke.</a:t>
            </a:r>
          </a:p>
        </p:txBody>
      </p:sp>
      <p:sp>
        <p:nvSpPr>
          <p:cNvPr id="28676" name="TextBox 10"/>
          <p:cNvSpPr txBox="1">
            <a:spLocks noChangeArrowheads="1"/>
          </p:cNvSpPr>
          <p:nvPr/>
        </p:nvSpPr>
        <p:spPr bwMode="auto">
          <a:xfrm>
            <a:off x="546100" y="5981700"/>
            <a:ext cx="609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*Official talk by Philippe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</a:rPr>
              <a:t>LeBrun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, Chamonix, Jan. 2009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265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865188" y="285750"/>
            <a:ext cx="6697662" cy="706438"/>
          </a:xfrm>
        </p:spPr>
        <p:txBody>
          <a:bodyPr/>
          <a:lstStyle/>
          <a:p>
            <a:pPr>
              <a:defRPr/>
            </a:pPr>
            <a:r>
              <a:rPr lang="fr-CH" dirty="0"/>
              <a:t>Pressure forces on SSS vacuum barrier</a:t>
            </a:r>
            <a:endParaRPr lang="en-US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5450" y="1628775"/>
            <a:ext cx="7386638" cy="4330700"/>
            <a:chOff x="226" y="515"/>
            <a:chExt cx="5106" cy="34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49" y="515"/>
              <a:ext cx="5083" cy="3408"/>
              <a:chOff x="249" y="515"/>
              <a:chExt cx="5083" cy="3408"/>
            </a:xfrm>
          </p:grpSpPr>
          <p:pic>
            <p:nvPicPr>
              <p:cNvPr id="21518" name="Picture 7" descr="Trsp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9" y="515"/>
                <a:ext cx="5083" cy="3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9" name="Text Box 8"/>
              <p:cNvSpPr txBox="1">
                <a:spLocks noChangeArrowheads="1"/>
              </p:cNvSpPr>
              <p:nvPr/>
            </p:nvSpPr>
            <p:spPr bwMode="auto">
              <a:xfrm>
                <a:off x="249" y="2024"/>
                <a:ext cx="590" cy="4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1514" name="Text Box 9"/>
            <p:cNvSpPr txBox="1">
              <a:spLocks noChangeArrowheads="1"/>
            </p:cNvSpPr>
            <p:nvPr/>
          </p:nvSpPr>
          <p:spPr bwMode="auto">
            <a:xfrm>
              <a:off x="3936" y="839"/>
              <a:ext cx="876" cy="3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400" b="1" dirty="0">
                  <a:solidFill>
                    <a:srgbClr val="0066FF"/>
                  </a:solidFill>
                </a:rPr>
                <a:t>Vacuum</a:t>
              </a:r>
              <a:r>
                <a:rPr lang="en-GB" sz="2400" b="1" dirty="0"/>
                <a:t> </a:t>
              </a:r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1791" y="1993"/>
              <a:ext cx="3008" cy="6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dirty="0">
                  <a:solidFill>
                    <a:srgbClr val="3333FF"/>
                  </a:solidFill>
                </a:rPr>
                <a:t>1/3 load on cold mass (and support post)</a:t>
              </a:r>
            </a:p>
            <a:p>
              <a:pPr>
                <a:spcBef>
                  <a:spcPct val="20000"/>
                </a:spcBef>
              </a:pPr>
              <a:r>
                <a:rPr lang="en-US" sz="2000" dirty="0">
                  <a:solidFill>
                    <a:srgbClr val="3333FF"/>
                  </a:solidFill>
                </a:rPr>
                <a:t>~23 </a:t>
              </a:r>
              <a:r>
                <a:rPr lang="en-US" sz="2000" dirty="0" err="1">
                  <a:solidFill>
                    <a:srgbClr val="3333FF"/>
                  </a:solidFill>
                </a:rPr>
                <a:t>kN</a:t>
              </a:r>
              <a:endParaRPr lang="en-US" sz="2000" dirty="0">
                <a:solidFill>
                  <a:srgbClr val="3333FF"/>
                </a:solidFill>
              </a:endParaRPr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837" y="2991"/>
              <a:ext cx="1179" cy="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dirty="0">
                  <a:solidFill>
                    <a:srgbClr val="3333FF"/>
                  </a:solidFill>
                </a:rPr>
                <a:t>1/3 load on barrier</a:t>
              </a:r>
            </a:p>
            <a:p>
              <a:pPr>
                <a:spcBef>
                  <a:spcPct val="20000"/>
                </a:spcBef>
              </a:pPr>
              <a:r>
                <a:rPr lang="en-US" sz="1600" dirty="0">
                  <a:solidFill>
                    <a:srgbClr val="3333FF"/>
                  </a:solidFill>
                </a:rPr>
                <a:t>~46 </a:t>
              </a:r>
              <a:r>
                <a:rPr lang="en-US" sz="1600" dirty="0" err="1">
                  <a:solidFill>
                    <a:srgbClr val="3333FF"/>
                  </a:solidFill>
                </a:rPr>
                <a:t>kN</a:t>
              </a:r>
              <a:endParaRPr lang="en-US" sz="1600" dirty="0">
                <a:solidFill>
                  <a:srgbClr val="3333FF"/>
                </a:solidFill>
              </a:endParaRPr>
            </a:p>
          </p:txBody>
        </p:sp>
        <p:sp>
          <p:nvSpPr>
            <p:cNvPr id="21517" name="Text Box 12"/>
            <p:cNvSpPr txBox="1">
              <a:spLocks noChangeArrowheads="1"/>
            </p:cNvSpPr>
            <p:nvPr/>
          </p:nvSpPr>
          <p:spPr bwMode="auto">
            <a:xfrm>
              <a:off x="226" y="1978"/>
              <a:ext cx="651" cy="46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b="1" dirty="0">
                  <a:solidFill>
                    <a:srgbClr val="0066FF"/>
                  </a:solidFill>
                </a:rPr>
                <a:t>Pressure</a:t>
              </a:r>
            </a:p>
            <a:p>
              <a:pPr eaLnBrk="0" hangingPunct="0"/>
              <a:r>
                <a:rPr lang="en-GB" sz="1600" b="1" dirty="0" smtClean="0">
                  <a:solidFill>
                    <a:srgbClr val="0066FF"/>
                  </a:solidFill>
                </a:rPr>
                <a:t>10 </a:t>
              </a:r>
              <a:r>
                <a:rPr lang="en-GB" sz="1600" b="1" dirty="0">
                  <a:solidFill>
                    <a:srgbClr val="0066FF"/>
                  </a:solidFill>
                </a:rPr>
                <a:t>bar</a:t>
              </a:r>
              <a:r>
                <a:rPr lang="en-GB" sz="1600" b="1" dirty="0"/>
                <a:t> </a:t>
              </a:r>
            </a:p>
          </p:txBody>
        </p:sp>
      </p:grpSp>
      <p:sp>
        <p:nvSpPr>
          <p:cNvPr id="21508" name="Text Box 13"/>
          <p:cNvSpPr txBox="1">
            <a:spLocks noChangeArrowheads="1"/>
          </p:cNvSpPr>
          <p:nvPr/>
        </p:nvSpPr>
        <p:spPr bwMode="auto">
          <a:xfrm>
            <a:off x="4500563" y="5969000"/>
            <a:ext cx="30549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>
                <a:solidFill>
                  <a:srgbClr val="3333FF"/>
                </a:solidFill>
              </a:rPr>
              <a:t>Total load on 1 jack ~70 </a:t>
            </a:r>
            <a:r>
              <a:rPr lang="en-US" sz="2000" dirty="0" err="1">
                <a:solidFill>
                  <a:srgbClr val="3333FF"/>
                </a:solidFill>
              </a:rPr>
              <a:t>kN</a:t>
            </a:r>
            <a:endParaRPr lang="en-US" sz="2000" dirty="0">
              <a:solidFill>
                <a:srgbClr val="3333FF"/>
              </a:solidFill>
            </a:endParaRP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7343775" y="60198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V. Parma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729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6762" y="66675"/>
            <a:ext cx="7772400" cy="4381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damage: </a:t>
            </a:r>
            <a:r>
              <a:rPr lang="fr-CH" sz="2400" dirty="0" err="1"/>
              <a:t>magnet</a:t>
            </a:r>
            <a:r>
              <a:rPr lang="fr-CH" sz="2400" dirty="0"/>
              <a:t> </a:t>
            </a:r>
            <a:r>
              <a:rPr lang="fr-CH" sz="2400" dirty="0" err="1"/>
              <a:t>displacements</a:t>
            </a:r>
            <a:endParaRPr lang="en-US" sz="2400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6477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47700"/>
            <a:ext cx="41052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951288" y="5884863"/>
            <a:ext cx="1930236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QQBI.27R3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9CB66-A3E5-4BA0-AB7C-8E86EEA3608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03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129462" cy="706437"/>
          </a:xfrm>
        </p:spPr>
        <p:txBody>
          <a:bodyPr/>
          <a:lstStyle/>
          <a:p>
            <a:pPr>
              <a:defRPr/>
            </a:pPr>
            <a:r>
              <a:rPr lang="fr-CH" sz="2400"/>
              <a:t>Collateral damage: secondary arcs</a:t>
            </a:r>
            <a:endParaRPr lang="en-US" sz="2400"/>
          </a:p>
        </p:txBody>
      </p:sp>
      <p:pic>
        <p:nvPicPr>
          <p:cNvPr id="25603" name="Picture 5" descr="QQ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52500"/>
            <a:ext cx="4678363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60388" y="4481513"/>
            <a:ext cx="2300630" cy="4001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QQBI.27R3 M3 line</a:t>
            </a:r>
          </a:p>
        </p:txBody>
      </p:sp>
      <p:pic>
        <p:nvPicPr>
          <p:cNvPr id="25605" name="Picture 7" descr="QB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686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6240463" y="2427288"/>
            <a:ext cx="2457549" cy="4001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QBBI.B31R3 M3 line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3168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6750" y="0"/>
            <a:ext cx="7772400" cy="5143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damage: </a:t>
            </a:r>
            <a:r>
              <a:rPr lang="fr-CH" sz="2400" dirty="0" err="1"/>
              <a:t>ground</a:t>
            </a:r>
            <a:r>
              <a:rPr lang="fr-CH" sz="2400" dirty="0"/>
              <a:t> supports</a:t>
            </a:r>
            <a:endParaRPr lang="en-US" sz="2400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642938"/>
            <a:ext cx="74295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9CB66-A3E5-4BA0-AB7C-8E86EEA3608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037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Collateral damage: Beam Vacuum</a:t>
            </a:r>
            <a:endParaRPr 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4791075"/>
            <a:ext cx="86963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" y="4278313"/>
            <a:ext cx="770572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4"/>
          <p:cNvSpPr txBox="1">
            <a:spLocks noChangeArrowheads="1"/>
          </p:cNvSpPr>
          <p:nvPr/>
        </p:nvSpPr>
        <p:spPr bwMode="auto">
          <a:xfrm>
            <a:off x="900113" y="4214813"/>
            <a:ext cx="886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1" dirty="0">
                <a:solidFill>
                  <a:srgbClr val="0000FF"/>
                </a:solidFill>
              </a:rPr>
              <a:t>LSS3</a:t>
            </a:r>
          </a:p>
        </p:txBody>
      </p:sp>
      <p:sp>
        <p:nvSpPr>
          <p:cNvPr id="27654" name="TextBox 19"/>
          <p:cNvSpPr txBox="1">
            <a:spLocks noChangeArrowheads="1"/>
          </p:cNvSpPr>
          <p:nvPr/>
        </p:nvSpPr>
        <p:spPr bwMode="auto">
          <a:xfrm>
            <a:off x="7889875" y="4195322"/>
            <a:ext cx="886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1">
                <a:solidFill>
                  <a:srgbClr val="0000FF"/>
                </a:solidFill>
              </a:rPr>
              <a:t>LSS4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067675" y="4554538"/>
            <a:ext cx="3810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b="1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1009650" y="4554538"/>
            <a:ext cx="3810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b="1" dirty="0"/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7125" y="962025"/>
            <a:ext cx="5381625" cy="30289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90525" y="4867275"/>
            <a:ext cx="681038" cy="803275"/>
            <a:chOff x="828675" y="2219325"/>
            <a:chExt cx="681597" cy="803077"/>
          </a:xfrm>
        </p:grpSpPr>
        <p:pic>
          <p:nvPicPr>
            <p:cNvPr id="2766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1" y="2288880"/>
              <a:ext cx="542924" cy="66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0" name="TextBox 11"/>
            <p:cNvSpPr txBox="1">
              <a:spLocks noChangeArrowheads="1"/>
            </p:cNvSpPr>
            <p:nvPr/>
          </p:nvSpPr>
          <p:spPr bwMode="auto">
            <a:xfrm>
              <a:off x="962025" y="2219325"/>
              <a:ext cx="4299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OK</a:t>
              </a:r>
            </a:p>
          </p:txBody>
        </p:sp>
        <p:sp>
          <p:nvSpPr>
            <p:cNvPr id="27671" name="TextBox 12"/>
            <p:cNvSpPr txBox="1">
              <a:spLocks noChangeArrowheads="1"/>
            </p:cNvSpPr>
            <p:nvPr/>
          </p:nvSpPr>
          <p:spPr bwMode="auto">
            <a:xfrm>
              <a:off x="828675" y="2381250"/>
              <a:ext cx="6815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Debris</a:t>
              </a:r>
            </a:p>
          </p:txBody>
        </p:sp>
        <p:sp>
          <p:nvSpPr>
            <p:cNvPr id="27672" name="TextBox 13"/>
            <p:cNvSpPr txBox="1">
              <a:spLocks noChangeArrowheads="1"/>
            </p:cNvSpPr>
            <p:nvPr/>
          </p:nvSpPr>
          <p:spPr bwMode="auto">
            <a:xfrm>
              <a:off x="962025" y="2552700"/>
              <a:ext cx="47961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MLI</a:t>
              </a:r>
            </a:p>
          </p:txBody>
        </p:sp>
        <p:sp>
          <p:nvSpPr>
            <p:cNvPr id="27673" name="TextBox 14"/>
            <p:cNvSpPr txBox="1">
              <a:spLocks noChangeArrowheads="1"/>
            </p:cNvSpPr>
            <p:nvPr/>
          </p:nvSpPr>
          <p:spPr bwMode="auto">
            <a:xfrm>
              <a:off x="895350" y="2714625"/>
              <a:ext cx="5549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Soot</a:t>
              </a:r>
            </a:p>
          </p:txBody>
        </p:sp>
      </p:grpSp>
      <p:sp>
        <p:nvSpPr>
          <p:cNvPr id="27659" name="Rectangle 15"/>
          <p:cNvSpPr>
            <a:spLocks noChangeArrowheads="1"/>
          </p:cNvSpPr>
          <p:nvPr/>
        </p:nvSpPr>
        <p:spPr bwMode="auto">
          <a:xfrm>
            <a:off x="504825" y="2806700"/>
            <a:ext cx="31527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mic Sans MS" pitchFamily="66" charset="0"/>
              </a:rPr>
              <a:t>The beam pipes were polluted with thousands of pieces of MLI and soot, from one extremity to the other of the sector</a:t>
            </a:r>
          </a:p>
        </p:txBody>
      </p:sp>
      <p:pic>
        <p:nvPicPr>
          <p:cNvPr id="27660" name="Picture 4" descr="QBQ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" y="1562100"/>
            <a:ext cx="31051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1905000" y="1571625"/>
            <a:ext cx="1581150" cy="176371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7662" name="TextBox 23"/>
          <p:cNvSpPr txBox="1">
            <a:spLocks noChangeArrowheads="1"/>
          </p:cNvSpPr>
          <p:nvPr/>
        </p:nvSpPr>
        <p:spPr bwMode="auto">
          <a:xfrm>
            <a:off x="3848100" y="10668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clean</a:t>
            </a:r>
          </a:p>
        </p:txBody>
      </p:sp>
      <p:sp>
        <p:nvSpPr>
          <p:cNvPr id="27663" name="TextBox 24"/>
          <p:cNvSpPr txBox="1">
            <a:spLocks noChangeArrowheads="1"/>
          </p:cNvSpPr>
          <p:nvPr/>
        </p:nvSpPr>
        <p:spPr bwMode="auto">
          <a:xfrm>
            <a:off x="5600700" y="1104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MLI</a:t>
            </a:r>
          </a:p>
        </p:txBody>
      </p:sp>
      <p:sp>
        <p:nvSpPr>
          <p:cNvPr id="27664" name="TextBox 25"/>
          <p:cNvSpPr txBox="1">
            <a:spLocks noChangeArrowheads="1"/>
          </p:cNvSpPr>
          <p:nvPr/>
        </p:nvSpPr>
        <p:spPr bwMode="auto">
          <a:xfrm>
            <a:off x="7467600" y="1104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soot</a:t>
            </a:r>
          </a:p>
        </p:txBody>
      </p:sp>
      <p:sp>
        <p:nvSpPr>
          <p:cNvPr id="27665" name="TextBox 26"/>
          <p:cNvSpPr txBox="1">
            <a:spLocks noChangeArrowheads="1"/>
          </p:cNvSpPr>
          <p:nvPr/>
        </p:nvSpPr>
        <p:spPr bwMode="auto">
          <a:xfrm>
            <a:off x="609600" y="838200"/>
            <a:ext cx="236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/>
              <a:t>Arc burned through beam vacuum pipe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503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stages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841029"/>
          </a:xfrm>
        </p:spPr>
        <p:txBody>
          <a:bodyPr/>
          <a:lstStyle/>
          <a:p>
            <a:r>
              <a:rPr lang="en-US" dirty="0" smtClean="0"/>
              <a:t>The front end of any modern hadron accelerator looks something like this (Fermilab front end)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133" y="1995110"/>
            <a:ext cx="4974772" cy="3326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9237" y="5334000"/>
            <a:ext cx="3797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Low Energy Beam Transport (LEBT, pronounced “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lebbit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”): 35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023" y="4337352"/>
            <a:ext cx="221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Medium Energy Beam Transport (MEBT, pronounced “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mebbit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”): 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58780" y="2716591"/>
            <a:ext cx="216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Redundant H</a:t>
            </a:r>
            <a:r>
              <a:rPr lang="en-US" sz="1800" baseline="30000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sources: 0-35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2228" y="1417562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Solenoidal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focusing for low energy beam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285621" y="2056190"/>
            <a:ext cx="1342569" cy="5684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301619" y="2092476"/>
            <a:ext cx="762000" cy="55638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1580" y="1545772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200 MHz RFQ: 35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sym typeface="Wingdings"/>
              </a:rPr>
              <a:t>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  <a:sym typeface="Wingdings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652762" y="2225524"/>
            <a:ext cx="181428" cy="2419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788212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Important questions about Sept. 19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Why did the joint fail?</a:t>
            </a:r>
          </a:p>
          <a:p>
            <a:pPr lvl="1"/>
            <a:r>
              <a:rPr lang="en-US" smtClean="0"/>
              <a:t>Inherent problems with joint design</a:t>
            </a:r>
          </a:p>
          <a:p>
            <a:pPr lvl="2"/>
            <a:r>
              <a:rPr lang="en-US" smtClean="0"/>
              <a:t>No clamps</a:t>
            </a:r>
          </a:p>
          <a:p>
            <a:pPr lvl="2"/>
            <a:r>
              <a:rPr lang="en-US" smtClean="0"/>
              <a:t>Details of joint design</a:t>
            </a:r>
          </a:p>
          <a:p>
            <a:pPr lvl="2"/>
            <a:r>
              <a:rPr lang="en-US" smtClean="0"/>
              <a:t>Solder used</a:t>
            </a:r>
          </a:p>
          <a:p>
            <a:pPr lvl="1"/>
            <a:r>
              <a:rPr lang="en-US" smtClean="0"/>
              <a:t>Quality control problems</a:t>
            </a:r>
          </a:p>
          <a:p>
            <a:r>
              <a:rPr lang="en-US" smtClean="0"/>
              <a:t>Why wasn’t it detected in time?</a:t>
            </a:r>
          </a:p>
          <a:p>
            <a:pPr lvl="1"/>
            <a:r>
              <a:rPr lang="en-US" smtClean="0"/>
              <a:t>There was indirect (calorimetric) evidence of an ohmic heat loss, but these data were not routinely monitored</a:t>
            </a:r>
          </a:p>
          <a:p>
            <a:pPr lvl="1"/>
            <a:r>
              <a:rPr lang="en-US" smtClean="0"/>
              <a:t>The bus quench protection circuit had a threshold of 1V, a factor of &gt;1000 too high to detect the quench in time.</a:t>
            </a:r>
          </a:p>
          <a:p>
            <a:r>
              <a:rPr lang="en-US" smtClean="0"/>
              <a:t>Why did it do so much damage?</a:t>
            </a:r>
          </a:p>
          <a:p>
            <a:pPr lvl="1"/>
            <a:r>
              <a:rPr lang="en-US" smtClean="0"/>
              <a:t>The pressure relief system was designed around an MCI Helium release of 2 kg/s, a </a:t>
            </a:r>
            <a:r>
              <a:rPr lang="en-US" i="1" smtClean="0"/>
              <a:t>factor of ten</a:t>
            </a:r>
            <a:r>
              <a:rPr lang="en-US" smtClean="0"/>
              <a:t> below what occurred.</a:t>
            </a:r>
          </a:p>
          <a:p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40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533400" y="723900"/>
            <a:ext cx="73533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Working theory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: A resistive joint of about 220 </a:t>
            </a:r>
            <a:r>
              <a:rPr lang="en-US" sz="2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n</a:t>
            </a:r>
            <a:r>
              <a:rPr lang="el-GR" sz="24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Ω</a:t>
            </a:r>
            <a:r>
              <a:rPr lang="en-US" sz="2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with bad electrical and thermal contacts with the stabilizer</a:t>
            </a:r>
            <a:endParaRPr lang="en-US" sz="2000" dirty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09600" y="1475349"/>
            <a:ext cx="6972300" cy="1593290"/>
            <a:chOff x="336" y="1480"/>
            <a:chExt cx="5040" cy="1208"/>
          </a:xfrm>
        </p:grpSpPr>
        <p:sp>
          <p:nvSpPr>
            <p:cNvPr id="30733" name="Rectangle 2"/>
            <p:cNvSpPr>
              <a:spLocks noChangeArrowheads="1"/>
            </p:cNvSpPr>
            <p:nvPr/>
          </p:nvSpPr>
          <p:spPr bwMode="auto">
            <a:xfrm>
              <a:off x="336" y="2400"/>
              <a:ext cx="331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4" name="Rectangle 3"/>
            <p:cNvSpPr>
              <a:spLocks noChangeArrowheads="1"/>
            </p:cNvSpPr>
            <p:nvPr/>
          </p:nvSpPr>
          <p:spPr bwMode="auto">
            <a:xfrm>
              <a:off x="1824" y="2448"/>
              <a:ext cx="355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5" name="Rectangle 4"/>
            <p:cNvSpPr>
              <a:spLocks noChangeArrowheads="1"/>
            </p:cNvSpPr>
            <p:nvPr/>
          </p:nvSpPr>
          <p:spPr bwMode="auto">
            <a:xfrm>
              <a:off x="1824" y="2208"/>
              <a:ext cx="1872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6" name="Rectangle 5"/>
            <p:cNvSpPr>
              <a:spLocks noChangeArrowheads="1"/>
            </p:cNvSpPr>
            <p:nvPr/>
          </p:nvSpPr>
          <p:spPr bwMode="auto">
            <a:xfrm>
              <a:off x="1632" y="2544"/>
              <a:ext cx="2256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7" name="Rectangle 6"/>
            <p:cNvSpPr>
              <a:spLocks noChangeArrowheads="1"/>
            </p:cNvSpPr>
            <p:nvPr/>
          </p:nvSpPr>
          <p:spPr bwMode="auto">
            <a:xfrm>
              <a:off x="3888" y="2496"/>
              <a:ext cx="1488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8" name="Rectangle 7"/>
            <p:cNvSpPr>
              <a:spLocks noChangeArrowheads="1"/>
            </p:cNvSpPr>
            <p:nvPr/>
          </p:nvSpPr>
          <p:spPr bwMode="auto">
            <a:xfrm>
              <a:off x="3696" y="2208"/>
              <a:ext cx="1680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9" name="Rectangle 8"/>
            <p:cNvSpPr>
              <a:spLocks noChangeArrowheads="1"/>
            </p:cNvSpPr>
            <p:nvPr/>
          </p:nvSpPr>
          <p:spPr bwMode="auto">
            <a:xfrm>
              <a:off x="336" y="2208"/>
              <a:ext cx="1440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0" name="Rectangle 9"/>
            <p:cNvSpPr>
              <a:spLocks noChangeArrowheads="1"/>
            </p:cNvSpPr>
            <p:nvPr/>
          </p:nvSpPr>
          <p:spPr bwMode="auto">
            <a:xfrm>
              <a:off x="336" y="2448"/>
              <a:ext cx="1248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1" name="Line 11"/>
            <p:cNvSpPr>
              <a:spLocks noChangeShapeType="1"/>
            </p:cNvSpPr>
            <p:nvPr/>
          </p:nvSpPr>
          <p:spPr bwMode="auto">
            <a:xfrm>
              <a:off x="1824" y="2448"/>
              <a:ext cx="1824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2" name="Text Box 12"/>
            <p:cNvSpPr txBox="1">
              <a:spLocks noChangeArrowheads="1"/>
            </p:cNvSpPr>
            <p:nvPr/>
          </p:nvSpPr>
          <p:spPr bwMode="auto">
            <a:xfrm>
              <a:off x="672" y="1488"/>
              <a:ext cx="24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No electrical contact between wedge and U-profile with the bus on at least 1 side of the joint </a:t>
              </a:r>
              <a:endParaRPr lang="en-US" sz="1200"/>
            </a:p>
          </p:txBody>
        </p:sp>
        <p:sp>
          <p:nvSpPr>
            <p:cNvPr id="30743" name="Text Box 13"/>
            <p:cNvSpPr txBox="1">
              <a:spLocks noChangeArrowheads="1"/>
            </p:cNvSpPr>
            <p:nvPr/>
          </p:nvSpPr>
          <p:spPr bwMode="auto">
            <a:xfrm>
              <a:off x="3766" y="1480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 dirty="0"/>
                <a:t>No bonding at joint with the U-profile and the wedge</a:t>
              </a:r>
            </a:p>
          </p:txBody>
        </p:sp>
        <p:sp>
          <p:nvSpPr>
            <p:cNvPr id="30744" name="Line 14"/>
            <p:cNvSpPr>
              <a:spLocks noChangeShapeType="1"/>
            </p:cNvSpPr>
            <p:nvPr/>
          </p:nvSpPr>
          <p:spPr bwMode="auto">
            <a:xfrm>
              <a:off x="3888" y="2544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5" name="Line 15"/>
            <p:cNvSpPr>
              <a:spLocks noChangeShapeType="1"/>
            </p:cNvSpPr>
            <p:nvPr/>
          </p:nvSpPr>
          <p:spPr bwMode="auto">
            <a:xfrm>
              <a:off x="3696" y="2208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6" name="Line 16"/>
            <p:cNvSpPr>
              <a:spLocks noChangeShapeType="1"/>
            </p:cNvSpPr>
            <p:nvPr/>
          </p:nvSpPr>
          <p:spPr bwMode="auto">
            <a:xfrm>
              <a:off x="1584" y="1776"/>
              <a:ext cx="19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7" name="Line 17"/>
            <p:cNvSpPr>
              <a:spLocks noChangeShapeType="1"/>
            </p:cNvSpPr>
            <p:nvPr/>
          </p:nvSpPr>
          <p:spPr bwMode="auto">
            <a:xfrm>
              <a:off x="1344" y="1776"/>
              <a:ext cx="24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8" name="Line 18"/>
            <p:cNvSpPr>
              <a:spLocks noChangeShapeType="1"/>
            </p:cNvSpPr>
            <p:nvPr/>
          </p:nvSpPr>
          <p:spPr bwMode="auto">
            <a:xfrm flipH="1">
              <a:off x="3360" y="1824"/>
              <a:ext cx="4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9" name="Line 19"/>
            <p:cNvSpPr>
              <a:spLocks noChangeShapeType="1"/>
            </p:cNvSpPr>
            <p:nvPr/>
          </p:nvSpPr>
          <p:spPr bwMode="auto">
            <a:xfrm flipH="1">
              <a:off x="2928" y="1824"/>
              <a:ext cx="8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0724" name="Text Box 20"/>
          <p:cNvSpPr txBox="1">
            <a:spLocks noChangeArrowheads="1"/>
          </p:cNvSpPr>
          <p:nvPr/>
        </p:nvSpPr>
        <p:spPr bwMode="auto">
          <a:xfrm>
            <a:off x="7488238" y="61722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A. Verweij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30725" name="Text Box 22"/>
          <p:cNvSpPr txBox="1">
            <a:spLocks noChangeArrowheads="1"/>
          </p:cNvSpPr>
          <p:nvPr/>
        </p:nvSpPr>
        <p:spPr bwMode="auto">
          <a:xfrm>
            <a:off x="533400" y="3200400"/>
            <a:ext cx="43005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 sz="1800" dirty="0">
                <a:latin typeface="Tahoma" pitchFamily="34" charset="0"/>
              </a:rPr>
              <a:t>Loss of clamping pressure on the joint, and between joint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 sz="1800" dirty="0">
                <a:latin typeface="Tahoma" pitchFamily="34" charset="0"/>
              </a:rPr>
              <a:t>Degradation of transverse contact between superconducting cable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 sz="1800" dirty="0">
                <a:latin typeface="Tahoma" pitchFamily="34" charset="0"/>
              </a:rPr>
              <a:t>Interruption of longitudinal electrical continuity in stabilizer </a:t>
            </a:r>
            <a:endParaRPr lang="en-US" sz="1800" dirty="0">
              <a:latin typeface="Tahoma" pitchFamily="34" charset="0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happened?</a:t>
            </a:r>
            <a:endParaRPr lang="en-US" dirty="0"/>
          </a:p>
        </p:txBody>
      </p:sp>
      <p:pic>
        <p:nvPicPr>
          <p:cNvPr id="307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201988"/>
            <a:ext cx="3776663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981200" y="5753100"/>
            <a:ext cx="27813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rgbClr val="FF0000"/>
                </a:solidFill>
              </a:rPr>
              <a:t>Problem: this is where the evidence used to be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800600" y="4610100"/>
            <a:ext cx="2743200" cy="13335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509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Improvements (2008-2009)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4260" y="663840"/>
            <a:ext cx="8355012" cy="5676900"/>
          </a:xfrm>
        </p:spPr>
        <p:txBody>
          <a:bodyPr/>
          <a:lstStyle/>
          <a:p>
            <a:r>
              <a:rPr lang="en-US" sz="2000" dirty="0" smtClean="0"/>
              <a:t>Bad joints</a:t>
            </a:r>
          </a:p>
          <a:p>
            <a:pPr lvl="1"/>
            <a:r>
              <a:rPr lang="en-US" sz="1800" dirty="0" smtClean="0"/>
              <a:t>Test for high resistance and look for signatures of heat loss in joints</a:t>
            </a:r>
          </a:p>
          <a:p>
            <a:pPr lvl="1"/>
            <a:r>
              <a:rPr lang="en-US" sz="1800" dirty="0" smtClean="0"/>
              <a:t>Warm up to repair any with signs of problems (additional three sectors)</a:t>
            </a:r>
          </a:p>
          <a:p>
            <a:r>
              <a:rPr lang="en-US" sz="2000" dirty="0" smtClean="0"/>
              <a:t>Quench protection</a:t>
            </a:r>
          </a:p>
          <a:p>
            <a:pPr lvl="1"/>
            <a:r>
              <a:rPr lang="en-US" sz="1800" dirty="0" smtClean="0"/>
              <a:t>Old system sensitive to 1V</a:t>
            </a:r>
          </a:p>
          <a:p>
            <a:pPr lvl="1"/>
            <a:r>
              <a:rPr lang="en-US" sz="1800" dirty="0" smtClean="0"/>
              <a:t>New system sensitive to .3 mV</a:t>
            </a:r>
          </a:p>
          <a:p>
            <a:r>
              <a:rPr lang="en-US" sz="2000" dirty="0" smtClean="0"/>
              <a:t>Pressure relief</a:t>
            </a:r>
          </a:p>
          <a:p>
            <a:pPr lvl="1"/>
            <a:r>
              <a:rPr lang="en-US" sz="1800" dirty="0" smtClean="0"/>
              <a:t>Warm sectors (4 out of 8)</a:t>
            </a:r>
          </a:p>
          <a:p>
            <a:pPr lvl="2"/>
            <a:r>
              <a:rPr lang="en-US" sz="1800" dirty="0" smtClean="0"/>
              <a:t>Install 200mm relief flanges</a:t>
            </a:r>
          </a:p>
          <a:p>
            <a:pPr lvl="2"/>
            <a:r>
              <a:rPr lang="en-US" sz="1800" dirty="0" smtClean="0"/>
              <a:t>Enough capacity to handle even the maximum credible incident (MCI)</a:t>
            </a:r>
          </a:p>
          <a:p>
            <a:pPr lvl="1"/>
            <a:r>
              <a:rPr lang="en-US" sz="1800" dirty="0" smtClean="0"/>
              <a:t>Cold sectors</a:t>
            </a:r>
          </a:p>
          <a:p>
            <a:pPr lvl="2"/>
            <a:r>
              <a:rPr lang="en-US" sz="1800" dirty="0" smtClean="0"/>
              <a:t>Reconfigure service flanges as relief flanges</a:t>
            </a:r>
          </a:p>
          <a:p>
            <a:pPr lvl="2"/>
            <a:r>
              <a:rPr lang="en-US" sz="1800" dirty="0" smtClean="0"/>
              <a:t>Reinforce floor mounts</a:t>
            </a:r>
          </a:p>
          <a:p>
            <a:pPr lvl="2"/>
            <a:r>
              <a:rPr lang="en-US" sz="1800" dirty="0" smtClean="0"/>
              <a:t>Enough capacity to handle the incident that occurred, but not quite the MCI</a:t>
            </a:r>
            <a:endParaRPr lang="en-US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5648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57" y="111588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After the first shutdown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36960" y="537145"/>
            <a:ext cx="8355012" cy="5676900"/>
          </a:xfrm>
        </p:spPr>
        <p:txBody>
          <a:bodyPr/>
          <a:lstStyle/>
          <a:p>
            <a:r>
              <a:rPr lang="en-US" sz="2200" dirty="0" smtClean="0"/>
              <a:t>2009</a:t>
            </a:r>
          </a:p>
          <a:p>
            <a:pPr lvl="1"/>
            <a:r>
              <a:rPr lang="en-US" sz="1800" dirty="0" smtClean="0"/>
              <a:t>November 20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Particles circulate again</a:t>
            </a:r>
          </a:p>
          <a:p>
            <a:pPr lvl="1"/>
            <a:r>
              <a:rPr lang="en-US" sz="1800" dirty="0" smtClean="0"/>
              <a:t>Based on a detailed thermal model of the joints and failure scenarios, it’s decided to limit energy to 3.5 </a:t>
            </a:r>
            <a:r>
              <a:rPr lang="en-US" sz="1800" dirty="0" err="1" smtClean="0"/>
              <a:t>TeV</a:t>
            </a:r>
            <a:endParaRPr lang="en-US" sz="1800" dirty="0" smtClean="0"/>
          </a:p>
          <a:p>
            <a:r>
              <a:rPr lang="en-US" sz="2200" dirty="0" smtClean="0"/>
              <a:t>2010</a:t>
            </a:r>
          </a:p>
          <a:p>
            <a:pPr lvl="1"/>
            <a:r>
              <a:rPr lang="en-US" sz="1800" dirty="0" smtClean="0"/>
              <a:t>March 30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3.5 + 3.5 </a:t>
            </a:r>
            <a:r>
              <a:rPr lang="en-US" sz="1800" dirty="0" err="1" smtClean="0"/>
              <a:t>TeV</a:t>
            </a:r>
            <a:r>
              <a:rPr lang="en-US" sz="1800" dirty="0" smtClean="0"/>
              <a:t> collisions</a:t>
            </a:r>
          </a:p>
          <a:p>
            <a:pPr lvl="2"/>
            <a:r>
              <a:rPr lang="en-US" sz="1800" dirty="0" smtClean="0"/>
              <a:t>Energy limited by flaw which caused accident</a:t>
            </a:r>
          </a:p>
          <a:p>
            <a:r>
              <a:rPr lang="en-US" sz="2200" dirty="0" smtClean="0"/>
              <a:t>2012</a:t>
            </a:r>
          </a:p>
          <a:p>
            <a:pPr lvl="1"/>
            <a:r>
              <a:rPr lang="en-US" sz="1800" dirty="0" smtClean="0"/>
              <a:t>January (Chamonix meeting): based on observed performance and revised modeling, it’s decided to increase energy to 4 </a:t>
            </a:r>
            <a:r>
              <a:rPr lang="en-US" sz="1800" dirty="0" err="1" smtClean="0"/>
              <a:t>TeV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April 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Energy increased to 4 + 4 </a:t>
            </a:r>
            <a:r>
              <a:rPr lang="en-US" sz="1800" dirty="0" err="1" smtClean="0"/>
              <a:t>TeV</a:t>
            </a:r>
            <a:endParaRPr lang="en-US" sz="1800" dirty="0" smtClean="0"/>
          </a:p>
          <a:p>
            <a:pPr lvl="1"/>
            <a:r>
              <a:rPr lang="en-US" sz="1800" dirty="0" smtClean="0"/>
              <a:t>July 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Announced the discovery of the Higgs</a:t>
            </a:r>
          </a:p>
          <a:p>
            <a:r>
              <a:rPr lang="en-US" sz="2200" dirty="0" smtClean="0"/>
              <a:t>2013</a:t>
            </a:r>
          </a:p>
          <a:p>
            <a:pPr lvl="1"/>
            <a:r>
              <a:rPr lang="en-US" sz="1800" dirty="0" smtClean="0"/>
              <a:t>Feb. 14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Start 2 year shutdown to address</a:t>
            </a:r>
            <a:br>
              <a:rPr lang="en-US" sz="1800" dirty="0" smtClean="0"/>
            </a:br>
            <a:r>
              <a:rPr lang="en-US" sz="1800" dirty="0" smtClean="0"/>
              <a:t>design flaw and allow full energy operation</a:t>
            </a:r>
          </a:p>
          <a:p>
            <a:pPr lvl="1"/>
            <a:r>
              <a:rPr lang="en-US" sz="1800" dirty="0" smtClean="0"/>
              <a:t>ALL (~10000) joints </a:t>
            </a:r>
            <a:r>
              <a:rPr lang="en-US" sz="1800" dirty="0" err="1" smtClean="0"/>
              <a:t>resoldered</a:t>
            </a:r>
            <a:r>
              <a:rPr lang="en-US" sz="1800" dirty="0" smtClean="0"/>
              <a:t>, clamped and </a:t>
            </a:r>
            <a:br>
              <a:rPr lang="en-US" sz="1800" dirty="0" smtClean="0"/>
            </a:br>
            <a:r>
              <a:rPr lang="en-US" sz="1800" dirty="0" smtClean="0"/>
              <a:t>radiographed.</a:t>
            </a:r>
          </a:p>
          <a:p>
            <a:pPr lvl="1"/>
            <a:r>
              <a:rPr lang="en-US" sz="1800" dirty="0" smtClean="0"/>
              <a:t>Remaining sectors outfitted with improved pressure relief.</a:t>
            </a:r>
          </a:p>
          <a:p>
            <a:endParaRPr lang="en-US" sz="22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endParaRPr lang="en-US" sz="2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pic>
        <p:nvPicPr>
          <p:cNvPr id="8" name="Picture 7" descr="higg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564" y="4191000"/>
            <a:ext cx="2987463" cy="17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3345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shutdown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repairs are completed, accelerator </a:t>
            </a:r>
            <a:r>
              <a:rPr lang="en-US" dirty="0"/>
              <a:t>will come back up in 2015 at something close to the design energy</a:t>
            </a:r>
          </a:p>
          <a:p>
            <a:pPr lvl="1"/>
            <a:r>
              <a:rPr lang="en-US" dirty="0"/>
              <a:t>At least 6.5 </a:t>
            </a:r>
            <a:r>
              <a:rPr lang="en-US" dirty="0" err="1"/>
              <a:t>TeV</a:t>
            </a:r>
            <a:r>
              <a:rPr lang="en-US" dirty="0"/>
              <a:t>/</a:t>
            </a:r>
            <a:r>
              <a:rPr lang="en-US" dirty="0" smtClean="0"/>
              <a:t>beam</a:t>
            </a:r>
          </a:p>
          <a:p>
            <a:r>
              <a:rPr lang="en-US" dirty="0"/>
              <a:t>The LHC will be the centerpiece of the world’s energy frontier physics program for at least the next 15-20 years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1593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82600" y="215900"/>
            <a:ext cx="7162800" cy="5969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Longer Term: The Big Picture</a:t>
            </a:r>
            <a:endParaRPr lang="en-US" dirty="0">
              <a:latin typeface="Arial" charset="0"/>
            </a:endParaRP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085850"/>
            <a:ext cx="6183313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991350" y="1201738"/>
            <a:ext cx="19589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0000"/>
                </a:solidFill>
              </a:rPr>
              <a:t>3000 fb</a:t>
            </a:r>
            <a:r>
              <a:rPr lang="en-US" sz="2000" baseline="30000">
                <a:solidFill>
                  <a:srgbClr val="FF0000"/>
                </a:solidFill>
              </a:rPr>
              <a:t>-1</a:t>
            </a:r>
            <a:r>
              <a:rPr lang="en-US" sz="2000">
                <a:solidFill>
                  <a:srgbClr val="FF0000"/>
                </a:solidFill>
              </a:rPr>
              <a:t> </a:t>
            </a:r>
          </a:p>
          <a:p>
            <a:pPr algn="l" eaLnBrk="1" hangingPunct="1"/>
            <a:r>
              <a:rPr lang="en-US" sz="2000">
                <a:solidFill>
                  <a:srgbClr val="FF0000"/>
                </a:solidFill>
              </a:rPr>
              <a:t>~ 50 years at nominal LHC luminosity!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453188" y="1547813"/>
            <a:ext cx="5381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53250" y="3505200"/>
            <a:ext cx="157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The future begins now</a:t>
            </a:r>
          </a:p>
        </p:txBody>
      </p:sp>
      <p:graphicFrame>
        <p:nvGraphicFramePr>
          <p:cNvPr id="16390" name="Object 2"/>
          <p:cNvGraphicFramePr>
            <a:graphicFrameLocks noChangeAspect="1"/>
          </p:cNvGraphicFramePr>
          <p:nvPr/>
        </p:nvGraphicFramePr>
        <p:xfrm>
          <a:off x="1371600" y="1447800"/>
          <a:ext cx="14573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76" name="Equation" r:id="rId4" imgW="825500" imgH="215900" progId="Equation.DSMT4">
                  <p:embed/>
                </p:oleObj>
              </mc:Choice>
              <mc:Fallback>
                <p:oleObj name="Equation" r:id="rId4" imgW="8255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447800"/>
                        <a:ext cx="14573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16392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DD5E05-B54C-2747-9EE1-47BEB36FB26B}" type="slidenum">
              <a:rPr lang="en-US" sz="1200">
                <a:solidFill>
                  <a:srgbClr val="FFFFFF"/>
                </a:solidFill>
              </a:rPr>
              <a:pPr eaLnBrk="1" hangingPunct="1"/>
              <a:t>65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91350" y="4787900"/>
            <a:ext cx="1911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How can we increase the luminosity??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328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Limits to LHC Luminosity*</a:t>
            </a:r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14400" y="2495550"/>
          <a:ext cx="694055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00" name="Equation" r:id="rId3" imgW="1866600" imgH="507960" progId="Equation.DSMT4">
                  <p:embed/>
                </p:oleObj>
              </mc:Choice>
              <mc:Fallback>
                <p:oleObj name="Equation" r:id="rId3" imgW="18666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495550"/>
                        <a:ext cx="6940550" cy="186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432175" y="2533650"/>
            <a:ext cx="1333500" cy="952500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Box 8"/>
          <p:cNvSpPr txBox="1">
            <a:spLocks noChangeArrowheads="1"/>
          </p:cNvSpPr>
          <p:nvPr/>
        </p:nvSpPr>
        <p:spPr bwMode="auto">
          <a:xfrm>
            <a:off x="756549" y="1002838"/>
            <a:ext cx="33030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0033CC"/>
                </a:solidFill>
              </a:rPr>
              <a:t>Total beam </a:t>
            </a:r>
            <a:r>
              <a:rPr lang="en-US" sz="2000" dirty="0">
                <a:solidFill>
                  <a:srgbClr val="0033CC"/>
                </a:solidFill>
              </a:rPr>
              <a:t>current, </a:t>
            </a:r>
            <a:r>
              <a:rPr lang="en-US" sz="2000" dirty="0" smtClean="0">
                <a:solidFill>
                  <a:srgbClr val="0033CC"/>
                </a:solidFill>
              </a:rPr>
              <a:t>limited by machine protection(!), e</a:t>
            </a:r>
            <a:r>
              <a:rPr lang="en-US" sz="2000" dirty="0">
                <a:solidFill>
                  <a:srgbClr val="0033CC"/>
                </a:solidFill>
              </a:rPr>
              <a:t>-cloud and other instabilities</a:t>
            </a:r>
          </a:p>
        </p:txBody>
      </p:sp>
      <p:sp>
        <p:nvSpPr>
          <p:cNvPr id="10" name="Oval 9"/>
          <p:cNvSpPr/>
          <p:nvPr/>
        </p:nvSpPr>
        <p:spPr>
          <a:xfrm>
            <a:off x="3622675" y="3486150"/>
            <a:ext cx="9525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6175" y="2381250"/>
            <a:ext cx="1447800" cy="2057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55675" y="4591050"/>
            <a:ext cx="26289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l-GR" sz="2000" dirty="0">
                <a:solidFill>
                  <a:srgbClr val="FF0000"/>
                </a:solidFill>
                <a:latin typeface="Symbol" pitchFamily="18" charset="2"/>
              </a:rPr>
              <a:t>β</a:t>
            </a:r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>
                <a:solidFill>
                  <a:srgbClr val="FF0000"/>
                </a:solidFill>
              </a:rPr>
              <a:t>, limited by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magnet technology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chromatic effects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700" y="495300"/>
            <a:ext cx="30067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00863D"/>
                </a:solidFill>
                <a:latin typeface="+mn-lt"/>
              </a:rPr>
              <a:t>Brightness, limited by	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PSB injection energy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PS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Max tune-shift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067050" y="1962150"/>
            <a:ext cx="609600" cy="571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5180013" y="1944687"/>
            <a:ext cx="573088" cy="188913"/>
          </a:xfrm>
          <a:prstGeom prst="straightConnector1">
            <a:avLst/>
          </a:prstGeom>
          <a:ln w="25400"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971800" y="4267200"/>
            <a:ext cx="7239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0" y="4991100"/>
            <a:ext cx="25527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latin typeface="+mn-lt"/>
              </a:rPr>
              <a:t>Geometric factor, related to crossing angle…</a:t>
            </a:r>
            <a:endParaRPr lang="en-US" sz="2000" dirty="0"/>
          </a:p>
        </p:txBody>
      </p:sp>
      <p:cxnSp>
        <p:nvCxnSpPr>
          <p:cNvPr id="27" name="Straight Arrow Connector 26"/>
          <p:cNvCxnSpPr/>
          <p:nvPr/>
        </p:nvCxnSpPr>
        <p:spPr>
          <a:xfrm rot="16200000" flipV="1">
            <a:off x="6305550" y="4171950"/>
            <a:ext cx="9525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1000" y="6019800"/>
            <a:ext cx="8572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3"/>
                </a:solidFill>
              </a:rPr>
              <a:t>*see, </a:t>
            </a:r>
            <a:r>
              <a:rPr lang="en-US" sz="1600" dirty="0" err="1">
                <a:solidFill>
                  <a:schemeClr val="accent3"/>
                </a:solidFill>
              </a:rPr>
              <a:t>eg</a:t>
            </a:r>
            <a:r>
              <a:rPr lang="en-US" sz="1600" dirty="0">
                <a:solidFill>
                  <a:schemeClr val="accent3"/>
                </a:solidFill>
              </a:rPr>
              <a:t>, F. Zimmermann, “CERN Upgrade Plans”, EPS-HEP 09, Krakow, for a thorough discussion of luminosity factors. </a:t>
            </a:r>
          </a:p>
        </p:txBody>
      </p:sp>
      <p:sp>
        <p:nvSpPr>
          <p:cNvPr id="1040" name="Date Placeholder 1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USPAS, Hampton, VA, Jan. 26-30, 2015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1041" name="Slide Number Placeholder 2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D88476-1BC3-4F9C-ABE9-0870334EEAE5}" type="slidenum">
              <a:rPr lang="en-US" smtClean="0">
                <a:latin typeface="Arial" pitchFamily="34" charset="0"/>
              </a:rPr>
              <a:pPr/>
              <a:t>66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42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Overview and Tricks of the Trade</a:t>
            </a: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151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29" grpId="0"/>
      <p:bldP spid="10" grpId="0" animBg="1"/>
      <p:bldP spid="11" grpId="0" animBg="1"/>
      <p:bldP spid="12" grpId="0"/>
      <p:bldP spid="13" grpId="0"/>
      <p:bldP spid="2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495300"/>
            <a:ext cx="6934200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Current LHC Acceleration Sequence</a:t>
            </a:r>
            <a:br>
              <a:rPr lang="en-US" dirty="0" smtClean="0"/>
            </a:br>
            <a:r>
              <a:rPr lang="en-US" dirty="0" smtClean="0"/>
              <a:t>and Brightness Issues</a:t>
            </a:r>
            <a:endParaRPr lang="en-US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524000"/>
            <a:ext cx="8616950" cy="44005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1790700" y="5934075"/>
            <a:ext cx="6057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Schematic ONLY.  Scale and orientation not correct</a:t>
            </a:r>
          </a:p>
        </p:txBody>
      </p:sp>
      <p:sp>
        <p:nvSpPr>
          <p:cNvPr id="12293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USPAS, Hampton, VA, Jan. 26-30, 2015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1229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79C44C-F7BE-4243-8873-C170650B8604}" type="slidenum">
              <a:rPr lang="en-US" smtClean="0">
                <a:latin typeface="Arial" pitchFamily="34" charset="0"/>
              </a:rPr>
              <a:pPr/>
              <a:t>67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295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Overview and Tricks of the Trade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609600" y="1628775"/>
            <a:ext cx="2781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</a:rPr>
              <a:t>Space Charge Limitations at Booster and PS injection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1390650" y="2905125"/>
            <a:ext cx="685800" cy="381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924050" y="2714625"/>
            <a:ext cx="685800" cy="266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15"/>
          <p:cNvSpPr txBox="1">
            <a:spLocks noChangeArrowheads="1"/>
          </p:cNvSpPr>
          <p:nvPr/>
        </p:nvSpPr>
        <p:spPr bwMode="auto">
          <a:xfrm>
            <a:off x="1676400" y="4638675"/>
            <a:ext cx="2171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Transition crossing in PS and SPS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2400300" y="4143375"/>
            <a:ext cx="876300" cy="381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52800" y="4067175"/>
            <a:ext cx="723900" cy="5715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14527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brightness issues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plans to address two of the major sources of </a:t>
            </a:r>
            <a:r>
              <a:rPr lang="en-US" dirty="0" err="1" smtClean="0"/>
              <a:t>emittance</a:t>
            </a:r>
            <a:r>
              <a:rPr lang="en-US" dirty="0" smtClean="0"/>
              <a:t> blowup in the injector chain</a:t>
            </a:r>
          </a:p>
          <a:p>
            <a:pPr lvl="1"/>
            <a:r>
              <a:rPr lang="en-US" dirty="0" smtClean="0"/>
              <a:t>Injection from the LINAC into the PS Booster</a:t>
            </a:r>
          </a:p>
          <a:p>
            <a:pPr lvl="2"/>
            <a:r>
              <a:rPr lang="en-US" dirty="0" smtClean="0"/>
              <a:t>The current </a:t>
            </a:r>
            <a:r>
              <a:rPr lang="en-US" dirty="0" err="1" smtClean="0"/>
              <a:t>linac</a:t>
            </a:r>
            <a:r>
              <a:rPr lang="en-US" dirty="0" smtClean="0"/>
              <a:t> uses proton painting at 50 MeV</a:t>
            </a:r>
          </a:p>
          <a:p>
            <a:pPr lvl="2"/>
            <a:r>
              <a:rPr lang="en-US" dirty="0" smtClean="0"/>
              <a:t>New LINAC4 will use ion injection at 160 MeV</a:t>
            </a:r>
          </a:p>
          <a:p>
            <a:pPr lvl="1"/>
            <a:r>
              <a:rPr lang="en-US" dirty="0" smtClean="0"/>
              <a:t>Space charge at injection into PS</a:t>
            </a:r>
          </a:p>
          <a:p>
            <a:pPr lvl="2"/>
            <a:r>
              <a:rPr lang="en-US" dirty="0" smtClean="0"/>
              <a:t>Extraction energy of the PS Booster will be increased from 1.4 to 2.0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These upgrades are scheduled to take place during Long Shutdown 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754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0500"/>
            <a:ext cx="6837637" cy="463731"/>
          </a:xfrm>
        </p:spPr>
        <p:txBody>
          <a:bodyPr/>
          <a:lstStyle/>
          <a:p>
            <a:r>
              <a:rPr lang="en-US" dirty="0" smtClean="0"/>
              <a:t>Limits to </a:t>
            </a:r>
            <a:r>
              <a:rPr lang="el-GR" dirty="0" smtClean="0">
                <a:latin typeface="Symbol" pitchFamily="18" charset="2"/>
              </a:rPr>
              <a:t>β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9FA3-8426-4C5C-8E62-0AF2AB6B414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grpSp>
        <p:nvGrpSpPr>
          <p:cNvPr id="3" name="Group 34"/>
          <p:cNvGrpSpPr/>
          <p:nvPr/>
        </p:nvGrpSpPr>
        <p:grpSpPr>
          <a:xfrm>
            <a:off x="616286" y="817461"/>
            <a:ext cx="2688349" cy="4262955"/>
            <a:chOff x="1153956" y="894271"/>
            <a:chExt cx="2688349" cy="4262955"/>
          </a:xfrm>
        </p:grpSpPr>
        <p:cxnSp>
          <p:nvCxnSpPr>
            <p:cNvPr id="8" name="Straight Connector 7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5"/>
          <p:cNvGrpSpPr/>
          <p:nvPr/>
        </p:nvGrpSpPr>
        <p:grpSpPr>
          <a:xfrm flipH="1">
            <a:off x="3304635" y="817460"/>
            <a:ext cx="2688336" cy="4262955"/>
            <a:chOff x="1153956" y="894271"/>
            <a:chExt cx="2688349" cy="4262955"/>
          </a:xfrm>
        </p:grpSpPr>
        <p:cxnSp>
          <p:nvCxnSpPr>
            <p:cNvPr id="37" name="Straight Connector 36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307575" y="5426060"/>
          <a:ext cx="2027784" cy="806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24" name="Equation" r:id="rId3" imgW="1117440" imgH="444240" progId="Equation.DSMT4">
                  <p:embed/>
                </p:oleObj>
              </mc:Choice>
              <mc:Fallback>
                <p:oleObj name="Equation" r:id="rId3" imgW="11174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7575" y="5426060"/>
                        <a:ext cx="2027784" cy="806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2"/>
          <p:cNvGrpSpPr/>
          <p:nvPr/>
        </p:nvGrpSpPr>
        <p:grpSpPr>
          <a:xfrm>
            <a:off x="2958992" y="894269"/>
            <a:ext cx="3033994" cy="4147745"/>
            <a:chOff x="2958992" y="894269"/>
            <a:chExt cx="3033994" cy="4147745"/>
          </a:xfrm>
        </p:grpSpPr>
        <p:cxnSp>
          <p:nvCxnSpPr>
            <p:cNvPr id="47" name="Straight Connector 46"/>
            <p:cNvCxnSpPr/>
            <p:nvPr/>
          </p:nvCxnSpPr>
          <p:spPr>
            <a:xfrm rot="16200000" flipH="1">
              <a:off x="1077145" y="2776116"/>
              <a:ext cx="4147743" cy="384049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1576409" y="2968142"/>
              <a:ext cx="3878908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2555739" y="2296053"/>
              <a:ext cx="2803565" cy="614480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4207152" y="3678634"/>
              <a:ext cx="384053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4303166" y="3851456"/>
              <a:ext cx="768100" cy="307240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783227" y="4024280"/>
              <a:ext cx="384053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109674" y="4005079"/>
              <a:ext cx="345643" cy="115212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301696" y="3736244"/>
              <a:ext cx="499266" cy="268835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6200000" flipH="1">
              <a:off x="5474518" y="3870659"/>
              <a:ext cx="729697" cy="307239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/>
          <p:cNvCxnSpPr/>
          <p:nvPr/>
        </p:nvCxnSpPr>
        <p:spPr>
          <a:xfrm flipV="1">
            <a:off x="2037270" y="5042010"/>
            <a:ext cx="1190556" cy="5760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419850" y="5579680"/>
            <a:ext cx="33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ym typeface="Symbol"/>
              </a:rPr>
              <a:t> small </a:t>
            </a:r>
            <a:r>
              <a:rPr lang="el-GR" sz="1600" dirty="0" smtClean="0">
                <a:latin typeface="Symbol" pitchFamily="18" charset="2"/>
                <a:sym typeface="Symbol"/>
              </a:rPr>
              <a:t>β</a:t>
            </a:r>
            <a:r>
              <a:rPr lang="en-US" sz="1600" dirty="0" smtClean="0">
                <a:sym typeface="Symbol"/>
              </a:rPr>
              <a:t>* means large </a:t>
            </a:r>
            <a:r>
              <a:rPr lang="el-GR" sz="1600" dirty="0" smtClean="0">
                <a:latin typeface="Symbol" pitchFamily="18" charset="2"/>
                <a:sym typeface="Symbol"/>
              </a:rPr>
              <a:t>β</a:t>
            </a:r>
            <a:r>
              <a:rPr lang="en-US" sz="1600" dirty="0" smtClean="0">
                <a:sym typeface="Symbol"/>
              </a:rPr>
              <a:t> 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    (aperture) at focusing triplet</a:t>
            </a:r>
            <a:endParaRPr lang="en-US" sz="1600" dirty="0"/>
          </a:p>
        </p:txBody>
      </p:sp>
      <p:sp>
        <p:nvSpPr>
          <p:cNvPr id="71" name="Freeform 70"/>
          <p:cNvSpPr/>
          <p:nvPr/>
        </p:nvSpPr>
        <p:spPr>
          <a:xfrm>
            <a:off x="3713019" y="894271"/>
            <a:ext cx="4987520" cy="4915840"/>
          </a:xfrm>
          <a:custGeom>
            <a:avLst/>
            <a:gdLst>
              <a:gd name="connsiteX0" fmla="*/ 4590473 w 5138498"/>
              <a:gd name="connsiteY0" fmla="*/ 4405746 h 4405746"/>
              <a:gd name="connsiteX1" fmla="*/ 4867564 w 5138498"/>
              <a:gd name="connsiteY1" fmla="*/ 3722255 h 4405746"/>
              <a:gd name="connsiteX2" fmla="*/ 4738255 w 5138498"/>
              <a:gd name="connsiteY2" fmla="*/ 1958109 h 4405746"/>
              <a:gd name="connsiteX3" fmla="*/ 2466109 w 5138498"/>
              <a:gd name="connsiteY3" fmla="*/ 637309 h 4405746"/>
              <a:gd name="connsiteX4" fmla="*/ 0 w 5138498"/>
              <a:gd name="connsiteY4" fmla="*/ 0 h 4405746"/>
              <a:gd name="connsiteX0" fmla="*/ 4590473 w 5092316"/>
              <a:gd name="connsiteY0" fmla="*/ 4405746 h 4405746"/>
              <a:gd name="connsiteX1" fmla="*/ 4738255 w 5092316"/>
              <a:gd name="connsiteY1" fmla="*/ 1958109 h 4405746"/>
              <a:gd name="connsiteX2" fmla="*/ 2466109 w 5092316"/>
              <a:gd name="connsiteY2" fmla="*/ 637309 h 4405746"/>
              <a:gd name="connsiteX3" fmla="*/ 0 w 5092316"/>
              <a:gd name="connsiteY3" fmla="*/ 0 h 4405746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5027528"/>
              <a:gd name="connsiteY0" fmla="*/ 4819961 h 4819961"/>
              <a:gd name="connsiteX1" fmla="*/ 5012975 w 5027528"/>
              <a:gd name="connsiteY1" fmla="*/ 2598259 h 4819961"/>
              <a:gd name="connsiteX2" fmla="*/ 2466109 w 5027528"/>
              <a:gd name="connsiteY2" fmla="*/ 637309 h 4819961"/>
              <a:gd name="connsiteX3" fmla="*/ 0 w 5027528"/>
              <a:gd name="connsiteY3" fmla="*/ 0 h 4819961"/>
              <a:gd name="connsiteX0" fmla="*/ 2553426 w 5072480"/>
              <a:gd name="connsiteY0" fmla="*/ 4819961 h 4819961"/>
              <a:gd name="connsiteX1" fmla="*/ 5012975 w 5072480"/>
              <a:gd name="connsiteY1" fmla="*/ 2598259 h 4819961"/>
              <a:gd name="connsiteX2" fmla="*/ 2910457 w 5072480"/>
              <a:gd name="connsiteY2" fmla="*/ 753118 h 4819961"/>
              <a:gd name="connsiteX3" fmla="*/ 0 w 5072480"/>
              <a:gd name="connsiteY3" fmla="*/ 0 h 4819961"/>
              <a:gd name="connsiteX0" fmla="*/ 2553426 w 5151821"/>
              <a:gd name="connsiteY0" fmla="*/ 4819961 h 4819961"/>
              <a:gd name="connsiteX1" fmla="*/ 5092316 w 5151821"/>
              <a:gd name="connsiteY1" fmla="*/ 2861851 h 4819961"/>
              <a:gd name="connsiteX2" fmla="*/ 2910457 w 5151821"/>
              <a:gd name="connsiteY2" fmla="*/ 753118 h 4819961"/>
              <a:gd name="connsiteX3" fmla="*/ 0 w 5151821"/>
              <a:gd name="connsiteY3" fmla="*/ 0 h 481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1821" h="4819961">
                <a:moveTo>
                  <a:pt x="2553426" y="4819961"/>
                </a:moveTo>
                <a:cubicBezTo>
                  <a:pt x="3408173" y="4619443"/>
                  <a:pt x="5032811" y="3539658"/>
                  <a:pt x="5092316" y="2861851"/>
                </a:cubicBezTo>
                <a:cubicBezTo>
                  <a:pt x="5151821" y="2184044"/>
                  <a:pt x="3759176" y="1230093"/>
                  <a:pt x="2910457" y="753118"/>
                </a:cubicBezTo>
                <a:cubicBezTo>
                  <a:pt x="2061738" y="276143"/>
                  <a:pt x="838200" y="155479"/>
                  <a:pt x="0" y="0"/>
                </a:cubicBez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424260" y="5118820"/>
            <a:ext cx="683609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 flipH="1" flipV="1">
            <a:off x="-1726420" y="3044950"/>
            <a:ext cx="44549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837895" y="4943624"/>
            <a:ext cx="26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77880" y="817460"/>
            <a:ext cx="2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Symbol" pitchFamily="18" charset="2"/>
              </a:rPr>
              <a:t>β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879239" y="2315255"/>
            <a:ext cx="2419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1600" dirty="0" smtClean="0">
                <a:solidFill>
                  <a:srgbClr val="FF0000"/>
                </a:solidFill>
                <a:latin typeface="Symbol" pitchFamily="18" charset="2"/>
              </a:rPr>
              <a:t>β</a:t>
            </a:r>
            <a:r>
              <a:rPr lang="en-US" sz="1600" dirty="0" smtClean="0">
                <a:solidFill>
                  <a:srgbClr val="FF0000"/>
                </a:solidFill>
              </a:rPr>
              <a:t> distortion of off-momentum particles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  <a:sym typeface="Symbol"/>
              </a:rPr>
              <a:t> (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ffects collimation)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5400000">
            <a:off x="4552798" y="3256177"/>
            <a:ext cx="345645" cy="230430"/>
          </a:xfrm>
          <a:prstGeom prst="straightConnector1">
            <a:avLst/>
          </a:prstGeom>
          <a:ln>
            <a:solidFill>
              <a:srgbClr val="FF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02357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Tube (Alvarez)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91" y="629749"/>
            <a:ext cx="8251825" cy="452775"/>
          </a:xfrm>
        </p:spPr>
        <p:txBody>
          <a:bodyPr/>
          <a:lstStyle/>
          <a:p>
            <a:r>
              <a:rPr lang="en-US" sz="1800" dirty="0" smtClean="0"/>
              <a:t>Because the velocity is changing quickly, the first </a:t>
            </a:r>
            <a:r>
              <a:rPr lang="en-US" sz="1800" dirty="0" err="1" smtClean="0"/>
              <a:t>linac</a:t>
            </a:r>
            <a:r>
              <a:rPr lang="en-US" sz="1800" dirty="0" smtClean="0"/>
              <a:t> is generally a Drift Tube </a:t>
            </a:r>
            <a:r>
              <a:rPr lang="en-US" sz="1800" dirty="0" err="1" smtClean="0"/>
              <a:t>Linac</a:t>
            </a:r>
            <a:r>
              <a:rPr lang="en-US" sz="1800" dirty="0" smtClean="0"/>
              <a:t> (DTL), which can be beta-matched to the accelerating beam.</a:t>
            </a:r>
          </a:p>
          <a:p>
            <a:r>
              <a:rPr lang="en-US" sz="1800" dirty="0" smtClean="0"/>
              <a:t>Put conducting tubes in a larger pillbox, such that inside the tubes </a:t>
            </a:r>
            <a:r>
              <a:rPr lang="en-US" sz="1800" i="1" dirty="0" smtClean="0"/>
              <a:t>E=0</a:t>
            </a:r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r>
              <a:rPr lang="en-US" sz="1800" dirty="0" smtClean="0"/>
              <a:t>As energy gets higher, switch to “pi-cavities”, which are more efficient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9698" name="Picture 2" descr="https://encrypted-tbn2.google.com/images?q=tbn:ANd9GcS2EAQ-7jNCki3GvCsTZHpyW3uucib2tx7KvmJHGb-Z7hSNeaW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056" y="1782083"/>
            <a:ext cx="3223230" cy="1184756"/>
          </a:xfrm>
          <a:prstGeom prst="rect">
            <a:avLst/>
          </a:prstGeom>
          <a:noFill/>
        </p:spPr>
      </p:pic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361922"/>
              </p:ext>
            </p:extLst>
          </p:nvPr>
        </p:nvGraphicFramePr>
        <p:xfrm>
          <a:off x="4610856" y="2163082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956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856" y="2163082"/>
                        <a:ext cx="533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5449056" y="2010682"/>
            <a:ext cx="2895600" cy="838200"/>
            <a:chOff x="5105400" y="1524000"/>
            <a:chExt cx="2895600" cy="838200"/>
          </a:xfrm>
        </p:grpSpPr>
        <p:grpSp>
          <p:nvGrpSpPr>
            <p:cNvPr id="46" name="Group 45"/>
            <p:cNvGrpSpPr/>
            <p:nvPr/>
          </p:nvGrpSpPr>
          <p:grpSpPr>
            <a:xfrm>
              <a:off x="5105400" y="1524000"/>
              <a:ext cx="2895600" cy="838200"/>
              <a:chOff x="914400" y="2971800"/>
              <a:chExt cx="2895600" cy="8382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914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9906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>
                <a:stCxn id="8" idx="0"/>
                <a:endCxn id="9" idx="0"/>
              </p:cNvCxnSpPr>
              <p:nvPr/>
            </p:nvCxnSpPr>
            <p:spPr>
              <a:xfrm>
                <a:off x="952500" y="29718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50976" y="38100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1295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4478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>
                <a:stCxn id="13" idx="0"/>
                <a:endCxn id="14" idx="0"/>
              </p:cNvCxnSpPr>
              <p:nvPr/>
            </p:nvCxnSpPr>
            <p:spPr>
              <a:xfrm>
                <a:off x="13335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14" idx="4"/>
              </p:cNvCxnSpPr>
              <p:nvPr/>
            </p:nvCxnSpPr>
            <p:spPr>
              <a:xfrm>
                <a:off x="13319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17526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05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>
                <a:stCxn id="17" idx="0"/>
                <a:endCxn id="18" idx="0"/>
              </p:cNvCxnSpPr>
              <p:nvPr/>
            </p:nvCxnSpPr>
            <p:spPr>
              <a:xfrm>
                <a:off x="17907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endCxn id="18" idx="4"/>
              </p:cNvCxnSpPr>
              <p:nvPr/>
            </p:nvCxnSpPr>
            <p:spPr>
              <a:xfrm>
                <a:off x="17891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286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438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>
                <a:off x="23241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22" idx="4"/>
              </p:cNvCxnSpPr>
              <p:nvPr/>
            </p:nvCxnSpPr>
            <p:spPr>
              <a:xfrm>
                <a:off x="23225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2819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048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>
                <a:stCxn id="25" idx="0"/>
                <a:endCxn id="26" idx="0"/>
              </p:cNvCxnSpPr>
              <p:nvPr/>
            </p:nvCxnSpPr>
            <p:spPr>
              <a:xfrm>
                <a:off x="2857500" y="29718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5" idx="4"/>
              </p:cNvCxnSpPr>
              <p:nvPr/>
            </p:nvCxnSpPr>
            <p:spPr>
              <a:xfrm>
                <a:off x="2857500" y="38100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35052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7338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>
                <a:stCxn id="29" idx="0"/>
                <a:endCxn id="30" idx="0"/>
              </p:cNvCxnSpPr>
              <p:nvPr/>
            </p:nvCxnSpPr>
            <p:spPr>
              <a:xfrm>
                <a:off x="3543300" y="29718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29" idx="4"/>
                <a:endCxn id="30" idx="4"/>
              </p:cNvCxnSpPr>
              <p:nvPr/>
            </p:nvCxnSpPr>
            <p:spPr>
              <a:xfrm>
                <a:off x="3543300" y="38100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/>
            <p:cNvSpPr/>
            <p:nvPr/>
          </p:nvSpPr>
          <p:spPr>
            <a:xfrm>
              <a:off x="5181982" y="1531144"/>
              <a:ext cx="36576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4036" y="1526381"/>
              <a:ext cx="45719" cy="826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057900" y="153114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588919" y="153352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03282" y="153114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874794" y="1535905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753252" y="1564518"/>
            <a:ext cx="2343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Bunch of pillboxes</a:t>
            </a:r>
          </a:p>
        </p:txBody>
      </p:sp>
      <p:sp>
        <p:nvSpPr>
          <p:cNvPr id="57" name="Left Brace 56"/>
          <p:cNvSpPr/>
          <p:nvPr/>
        </p:nvSpPr>
        <p:spPr>
          <a:xfrm rot="-5400000">
            <a:off x="1260588" y="2905540"/>
            <a:ext cx="232985" cy="3422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306191"/>
              </p:ext>
            </p:extLst>
          </p:nvPr>
        </p:nvGraphicFramePr>
        <p:xfrm>
          <a:off x="1071261" y="3112863"/>
          <a:ext cx="6731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957" name="Equation" r:id="rId6" imgW="419040" imgH="419040" progId="Equation.DSMT4">
                  <p:embed/>
                </p:oleObj>
              </mc:Choice>
              <mc:Fallback>
                <p:oleObj name="Equation" r:id="rId6" imgW="419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261" y="3112863"/>
                        <a:ext cx="6731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190675" y="3009598"/>
            <a:ext cx="2886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Gap spacing changes as velocity increases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1826155" y="3205224"/>
            <a:ext cx="352425" cy="241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051879" y="2986163"/>
            <a:ext cx="288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Drift tubes contain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quadrupoles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to keep beam focused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4109962" y="2470754"/>
            <a:ext cx="885824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AutoShape 6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6" name="Picture 10" descr="http://images.usatoday.com/tech/_photos/2006/10/31/fermila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9722" y="3568094"/>
            <a:ext cx="1759040" cy="2110849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1096886" y="5691112"/>
            <a:ext cx="304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Fermilab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low energy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linac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9708" name="Picture 12" descr="http://www.fnal.gov/pub/news04/images/20041001image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76879" y="3894666"/>
            <a:ext cx="2478188" cy="1726823"/>
          </a:xfrm>
          <a:prstGeom prst="rect">
            <a:avLst/>
          </a:prstGeom>
          <a:noFill/>
        </p:spPr>
      </p:pic>
      <p:sp>
        <p:nvSpPr>
          <p:cNvPr id="75" name="TextBox 74"/>
          <p:cNvSpPr txBox="1"/>
          <p:nvPr/>
        </p:nvSpPr>
        <p:spPr>
          <a:xfrm>
            <a:off x="5710917" y="5697613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Inside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163936" y="4300462"/>
            <a:ext cx="82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3093696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2665" y="164575"/>
            <a:ext cx="8262937" cy="441325"/>
          </a:xfrm>
        </p:spPr>
        <p:txBody>
          <a:bodyPr/>
          <a:lstStyle/>
          <a:p>
            <a:r>
              <a:rPr lang="en-US" dirty="0" smtClean="0"/>
              <a:t>The Case for New </a:t>
            </a:r>
            <a:r>
              <a:rPr lang="en-US" dirty="0" err="1" smtClean="0"/>
              <a:t>Quadupoles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2665" y="625435"/>
            <a:ext cx="8355012" cy="363005"/>
          </a:xfrm>
        </p:spPr>
        <p:txBody>
          <a:bodyPr/>
          <a:lstStyle/>
          <a:p>
            <a:r>
              <a:rPr lang="en-US" dirty="0" smtClean="0"/>
              <a:t>HL-LHC Proposal: </a:t>
            </a:r>
            <a:r>
              <a:rPr lang="el-GR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β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*=55 cm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l-GR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β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*=10 cm</a:t>
            </a:r>
            <a:endParaRPr lang="en-US" dirty="0" smtClean="0"/>
          </a:p>
          <a:p>
            <a:r>
              <a:rPr lang="en-US" dirty="0" smtClean="0"/>
              <a:t>Just like classical optics</a:t>
            </a:r>
          </a:p>
          <a:p>
            <a:pPr lvl="1"/>
            <a:r>
              <a:rPr lang="en-US" dirty="0" smtClean="0"/>
              <a:t>Small, intense focus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Symbol"/>
              </a:rPr>
              <a:t>big, powerful lens</a:t>
            </a:r>
            <a:endParaRPr lang="en-US" dirty="0" smtClean="0"/>
          </a:p>
          <a:p>
            <a:pPr lvl="1"/>
            <a:r>
              <a:rPr lang="en-US" dirty="0" smtClean="0"/>
              <a:t>Small </a:t>
            </a:r>
            <a:r>
              <a:rPr lang="el-GR" dirty="0" smtClean="0">
                <a:latin typeface="Symbol" pitchFamily="18" charset="2"/>
              </a:rPr>
              <a:t>β</a:t>
            </a:r>
            <a:r>
              <a:rPr lang="en-US" dirty="0" smtClean="0"/>
              <a:t>*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Symbol"/>
              </a:rPr>
              <a:t>huge </a:t>
            </a:r>
            <a:r>
              <a:rPr lang="el-GR" dirty="0" smtClean="0">
                <a:latin typeface="Symbol" pitchFamily="18" charset="2"/>
                <a:sym typeface="Symbol"/>
              </a:rPr>
              <a:t>β</a:t>
            </a:r>
            <a:r>
              <a:rPr lang="en-US" dirty="0" smtClean="0">
                <a:sym typeface="Symbol"/>
              </a:rPr>
              <a:t> at focusing quad</a:t>
            </a: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>
              <a:buNone/>
            </a:pPr>
            <a:endParaRPr lang="en-US" dirty="0" smtClean="0">
              <a:sym typeface="Symbol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sym typeface="Symbol"/>
              </a:rPr>
              <a:t>Need bigger quads to go to smaller </a:t>
            </a:r>
            <a:r>
              <a:rPr lang="el-GR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β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93720" y="2161635"/>
            <a:ext cx="32260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Existing quads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70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Proposed for upgrade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l-GR" sz="2000" dirty="0" smtClean="0">
                <a:solidFill>
                  <a:schemeClr val="bg1">
                    <a:lumMod val="50000"/>
                  </a:schemeClr>
                </a:solidFill>
              </a:rPr>
              <a:t>140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Field 70% higher at pole face</a:t>
            </a:r>
          </a:p>
          <a:p>
            <a:pPr marL="228600" indent="-114300" algn="l"/>
            <a:endParaRPr lang="en-US" sz="2000" dirty="0" smtClean="0"/>
          </a:p>
          <a:p>
            <a:pPr marL="228600" indent="-114300" algn="l"/>
            <a:r>
              <a:rPr lang="en-US" sz="2000" dirty="0" smtClean="0">
                <a:solidFill>
                  <a:srgbClr val="FF1F1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FF1F1F"/>
                </a:solidFill>
                <a:sym typeface="Symbol"/>
              </a:rPr>
              <a:t> Beyond the limit of </a:t>
            </a:r>
            <a:r>
              <a:rPr lang="en-US" sz="2000" dirty="0" err="1" smtClean="0">
                <a:solidFill>
                  <a:srgbClr val="FF1F1F"/>
                </a:solidFill>
                <a:sym typeface="Symbol"/>
              </a:rPr>
              <a:t>NbTi</a:t>
            </a:r>
            <a:endParaRPr lang="en-US" sz="2000" dirty="0" smtClean="0">
              <a:solidFill>
                <a:srgbClr val="FF1F1F"/>
              </a:solidFill>
            </a:endParaRPr>
          </a:p>
          <a:p>
            <a:pPr marL="228600" indent="-114300" algn="l"/>
            <a:endParaRPr lang="en-US" sz="2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231" y="2286000"/>
            <a:ext cx="398879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169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Motivation for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871537"/>
          </a:xfrm>
        </p:spPr>
        <p:txBody>
          <a:bodyPr/>
          <a:lstStyle/>
          <a:p>
            <a:r>
              <a:rPr lang="en-US" sz="2000" dirty="0" smtClean="0"/>
              <a:t>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can be used to increase aperture/gradient and/or increase heat load margin, relative to </a:t>
            </a:r>
            <a:r>
              <a:rPr lang="en-US" sz="2000" dirty="0" err="1" smtClean="0"/>
              <a:t>NbTi</a:t>
            </a:r>
            <a:endParaRPr lang="en-US" sz="2000" dirty="0" smtClean="0"/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5" y="2057400"/>
            <a:ext cx="4955620" cy="33923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90900" y="2286000"/>
            <a:ext cx="11811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3"/>
                </a:solidFill>
                <a:latin typeface="Arial" charset="0"/>
              </a:rPr>
              <a:t>120 mm aperture</a:t>
            </a:r>
          </a:p>
        </p:txBody>
      </p:sp>
      <p:sp>
        <p:nvSpPr>
          <p:cNvPr id="28679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USPAS, Hampton, VA, Jan. 26-30, 2015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2868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8835DE-B6DE-49E5-84E8-CCD3F7BE9631}" type="slidenum">
              <a:rPr lang="en-US" smtClean="0">
                <a:latin typeface="Arial" pitchFamily="34" charset="0"/>
              </a:rPr>
              <a:pPr/>
              <a:t>71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8681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Overview and Tricks of the Trade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335" y="1508750"/>
            <a:ext cx="1592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accent3"/>
                </a:solidFill>
              </a:rPr>
              <a:t>Limit of </a:t>
            </a:r>
            <a:r>
              <a:rPr lang="en-US" sz="1800" dirty="0" err="1" smtClean="0">
                <a:solidFill>
                  <a:schemeClr val="accent3"/>
                </a:solidFill>
              </a:rPr>
              <a:t>NbTi</a:t>
            </a:r>
            <a:r>
              <a:rPr lang="en-US" sz="1800" dirty="0" smtClean="0">
                <a:solidFill>
                  <a:schemeClr val="accent3"/>
                </a:solidFill>
              </a:rPr>
              <a:t> magnets</a:t>
            </a:r>
            <a:endParaRPr lang="en-US" sz="1800" dirty="0">
              <a:solidFill>
                <a:schemeClr val="accent3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1943100"/>
            <a:ext cx="1181100" cy="4572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61950" y="2800350"/>
            <a:ext cx="1676400" cy="4191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57855" y="1777585"/>
            <a:ext cx="418614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Very attractive, but no one has ever built accelerator quality magnets out of Nb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3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Sn</a:t>
            </a:r>
            <a:endParaRPr lang="en-US" sz="2000" dirty="0" smtClean="0"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Whereas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NbTi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remains pliable in its superconducting state, Nb3Sn must be reacted at high temperature, causing it to become brittle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sz="20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Must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wind coil on a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mandril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React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sz="2000" noProof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Carefully transfer to yolk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19533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2665" y="0"/>
            <a:ext cx="8490857" cy="463731"/>
          </a:xfrm>
        </p:spPr>
        <p:txBody>
          <a:bodyPr/>
          <a:lstStyle/>
          <a:p>
            <a:r>
              <a:rPr lang="en-US" dirty="0" smtClean="0"/>
              <a:t>US-LARP Magnet Development Tree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C2954-43C4-419B-ACBB-140890A7AE0F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73100"/>
            <a:ext cx="7226300" cy="4421286"/>
          </a:xfrm>
          <a:prstGeom prst="rect">
            <a:avLst/>
          </a:prstGeom>
        </p:spPr>
      </p:pic>
      <p:pic>
        <p:nvPicPr>
          <p:cNvPr id="30" name="Picture 29" descr="MQXF_2d_mech_cross-section_rod_labe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301" y="5218606"/>
            <a:ext cx="1663700" cy="134729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508000" y="5486400"/>
            <a:ext cx="229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LHC Prototype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+mn-lt"/>
              </a:rPr>
            </a:b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4 m long</a:t>
            </a:r>
          </a:p>
          <a:p>
            <a:pPr algn="r"/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150 mm bore</a:t>
            </a:r>
          </a:p>
        </p:txBody>
      </p:sp>
      <p:sp>
        <p:nvSpPr>
          <p:cNvPr id="32" name="AutoShape 10"/>
          <p:cNvSpPr>
            <a:spLocks/>
          </p:cNvSpPr>
          <p:nvPr/>
        </p:nvSpPr>
        <p:spPr bwMode="auto">
          <a:xfrm>
            <a:off x="6500812" y="5198655"/>
            <a:ext cx="152400" cy="1133475"/>
          </a:xfrm>
          <a:prstGeom prst="rightBrace">
            <a:avLst>
              <a:gd name="adj1" fmla="val 61979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6741785" y="5473810"/>
            <a:ext cx="2275215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Being designed jointly with CERN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17074" y="5154175"/>
            <a:ext cx="7887225" cy="142098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6715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IR Layout</a:t>
            </a:r>
            <a:r>
              <a:rPr lang="en-US" dirty="0" smtClean="0"/>
              <a:t>: </a:t>
            </a:r>
            <a:r>
              <a:rPr lang="en-US" dirty="0"/>
              <a:t>t</a:t>
            </a:r>
            <a:r>
              <a:rPr lang="en-US" dirty="0" smtClean="0"/>
              <a:t>he need for a crossing angle</a:t>
            </a:r>
            <a:endParaRPr lang="en-US" dirty="0">
              <a:ea typeface="+mj-ea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8788" y="3619500"/>
            <a:ext cx="8251825" cy="1447800"/>
          </a:xfrm>
        </p:spPr>
        <p:txBody>
          <a:bodyPr/>
          <a:lstStyle/>
          <a:p>
            <a:r>
              <a:rPr lang="en-US" sz="2000" dirty="0">
                <a:latin typeface="Trebuchet MS" charset="0"/>
              </a:rPr>
              <a:t>Nominal Bunch spacing: 7.5 m</a:t>
            </a:r>
          </a:p>
          <a:p>
            <a:r>
              <a:rPr lang="en-US" sz="2000" dirty="0">
                <a:latin typeface="Trebuchet MS" charset="0"/>
              </a:rPr>
              <a:t>Collision spacing: 3.75 m</a:t>
            </a:r>
          </a:p>
          <a:p>
            <a:r>
              <a:rPr lang="en-US" sz="2000" dirty="0">
                <a:latin typeface="Trebuchet MS" charset="0"/>
              </a:rPr>
              <a:t>~2x15 parasitic collisions per </a:t>
            </a:r>
            <a:r>
              <a:rPr lang="en-US" sz="2000" dirty="0" smtClean="0">
                <a:latin typeface="Trebuchet MS" charset="0"/>
              </a:rPr>
              <a:t>IR</a:t>
            </a:r>
          </a:p>
          <a:p>
            <a:pPr lvl="1"/>
            <a:r>
              <a:rPr lang="en-US" sz="1800" dirty="0" smtClean="0">
                <a:latin typeface="Trebuchet MS" charset="0"/>
              </a:rPr>
              <a:t>Remember: ALL of these would </a:t>
            </a:r>
            <a:br>
              <a:rPr lang="en-US" sz="1800" dirty="0" smtClean="0">
                <a:latin typeface="Trebuchet MS" charset="0"/>
              </a:rPr>
            </a:br>
            <a:r>
              <a:rPr lang="en-US" sz="1800" dirty="0" smtClean="0">
                <a:latin typeface="Trebuchet MS" charset="0"/>
              </a:rPr>
              <a:t>cause equal tune shifts</a:t>
            </a:r>
            <a:endParaRPr lang="en-US" sz="1800" dirty="0">
              <a:latin typeface="Trebuchet MS" charset="0"/>
            </a:endParaRPr>
          </a:p>
        </p:txBody>
      </p:sp>
      <p:pic>
        <p:nvPicPr>
          <p:cNvPr id="13316" name="Picture 3" descr="IRlayou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74358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81100" y="1447800"/>
            <a:ext cx="438150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1143000"/>
            <a:ext cx="1993900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Final Triplet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8100" y="914400"/>
            <a:ext cx="1714500" cy="70788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Separation Dipole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71600" y="3238500"/>
            <a:ext cx="29718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2324100" y="3238500"/>
            <a:ext cx="10366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~59 m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895350" y="5727700"/>
            <a:ext cx="571500" cy="1905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323" name="TextBox 17"/>
          <p:cNvSpPr txBox="1">
            <a:spLocks noChangeArrowheads="1"/>
          </p:cNvSpPr>
          <p:nvPr/>
        </p:nvSpPr>
        <p:spPr bwMode="auto">
          <a:xfrm>
            <a:off x="1517650" y="5575300"/>
            <a:ext cx="529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dirty="0" smtClean="0">
                <a:solidFill>
                  <a:srgbClr val="FF0000"/>
                </a:solidFill>
              </a:rPr>
              <a:t>Need Crossing Angle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324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3325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A3DF8B-A567-2C43-A49D-E4C1787703A0}" type="slidenum">
              <a:rPr lang="en-US">
                <a:solidFill>
                  <a:schemeClr val="tx2"/>
                </a:solidFill>
              </a:rPr>
              <a:pPr eaLnBrk="1" hangingPunct="1"/>
              <a:t>73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3326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977" y="3949700"/>
            <a:ext cx="3955023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853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Crossing Angle Considerations</a:t>
            </a:r>
            <a:endParaRPr lang="en-US" dirty="0"/>
          </a:p>
        </p:txBody>
      </p:sp>
      <p:sp>
        <p:nvSpPr>
          <p:cNvPr id="2055" name="Content Placeholder 9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490537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Crossing angle reduces luminosity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896186"/>
              </p:ext>
            </p:extLst>
          </p:nvPr>
        </p:nvGraphicFramePr>
        <p:xfrm>
          <a:off x="698500" y="1117600"/>
          <a:ext cx="3962400" cy="1065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351" name="Equation" r:id="rId3" imgW="1866600" imgH="507960" progId="Equation.3">
                  <p:embed/>
                </p:oleObj>
              </mc:Choice>
              <mc:Fallback>
                <p:oleObj name="Equation" r:id="rId3" imgW="18666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1117600"/>
                        <a:ext cx="3962400" cy="10657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628048"/>
              </p:ext>
            </p:extLst>
          </p:nvPr>
        </p:nvGraphicFramePr>
        <p:xfrm>
          <a:off x="5364163" y="1294445"/>
          <a:ext cx="3246437" cy="913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352" name="Equation" r:id="rId5" imgW="1803240" imgH="507960" progId="Equation.DSMT4">
                  <p:embed/>
                </p:oleObj>
              </mc:Choice>
              <mc:Fallback>
                <p:oleObj name="Equation" r:id="rId5" imgW="18032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294445"/>
                        <a:ext cx="3246437" cy="9137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6375400" y="647700"/>
            <a:ext cx="2019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CC00CC"/>
                </a:solidFill>
              </a:rPr>
              <a:t>“</a:t>
            </a:r>
            <a:r>
              <a:rPr lang="en-US" sz="2000" dirty="0" err="1">
                <a:solidFill>
                  <a:srgbClr val="CC00CC"/>
                </a:solidFill>
              </a:rPr>
              <a:t>Piwinski</a:t>
            </a:r>
            <a:r>
              <a:rPr lang="en-US" sz="2000" dirty="0">
                <a:solidFill>
                  <a:srgbClr val="CC00CC"/>
                </a:solidFill>
              </a:rPr>
              <a:t> Angle”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7112000" y="115570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Date Placeholder 1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USPAS, Hampton, VA, Jan. 26-30, 2015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2063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DCF8F1-1E38-4F56-94E9-D5087268446E}" type="slidenum">
              <a:rPr lang="en-US" smtClean="0">
                <a:latin typeface="Arial" pitchFamily="34" charset="0"/>
              </a:rPr>
              <a:pPr/>
              <a:t>74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64" name="Footer Placeholder 1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Overview and Tricks of the Trade</a:t>
            </a:r>
            <a:endParaRPr lang="en-US" smtClean="0">
              <a:latin typeface="Arial" pitchFamily="34" charset="0"/>
            </a:endParaR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293" y="2616201"/>
            <a:ext cx="5239508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495800" y="1536700"/>
            <a:ext cx="558800" cy="254000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33800" y="1358900"/>
            <a:ext cx="457200" cy="5969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57900" y="3479800"/>
            <a:ext cx="260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Minor effect at current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β*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but largely cancels benefit of lowering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β*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49692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Baseline Approach: Crab Cavities</a:t>
            </a:r>
            <a:endParaRPr lang="en-US" dirty="0"/>
          </a:p>
        </p:txBody>
      </p:sp>
      <p:sp>
        <p:nvSpPr>
          <p:cNvPr id="15363" name="Content Placeholder 9"/>
          <p:cNvSpPr>
            <a:spLocks noGrp="1"/>
          </p:cNvSpPr>
          <p:nvPr>
            <p:ph idx="1"/>
          </p:nvPr>
        </p:nvSpPr>
        <p:spPr>
          <a:xfrm>
            <a:off x="457200" y="3810000"/>
            <a:ext cx="8372777" cy="2324100"/>
          </a:xfrm>
        </p:spPr>
        <p:txBody>
          <a:bodyPr/>
          <a:lstStyle/>
          <a:p>
            <a:r>
              <a:rPr lang="en-US" sz="2000" dirty="0" smtClean="0"/>
              <a:t>Technical Challenges</a:t>
            </a:r>
          </a:p>
          <a:p>
            <a:pPr lvl="1"/>
            <a:r>
              <a:rPr lang="en-US" sz="1800" dirty="0" smtClean="0"/>
              <a:t>Crab cavities have only </a:t>
            </a:r>
            <a:r>
              <a:rPr lang="en-US" sz="1800" i="1" dirty="0" smtClean="0"/>
              <a:t>barely</a:t>
            </a:r>
            <a:r>
              <a:rPr lang="en-US" sz="1800" dirty="0" smtClean="0"/>
              <a:t> been shown to work. </a:t>
            </a:r>
          </a:p>
          <a:p>
            <a:pPr lvl="2"/>
            <a:r>
              <a:rPr lang="en-US" sz="1800" dirty="0" smtClean="0"/>
              <a:t>Never in hadron machines</a:t>
            </a:r>
          </a:p>
          <a:p>
            <a:pPr lvl="1"/>
            <a:r>
              <a:rPr lang="en-US" sz="1800" dirty="0" smtClean="0"/>
              <a:t>LHC bunch length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low frequency (400 MHz)</a:t>
            </a:r>
            <a:endParaRPr lang="en-US" sz="1800" dirty="0" smtClean="0"/>
          </a:p>
          <a:p>
            <a:pPr lvl="1"/>
            <a:r>
              <a:rPr lang="en-US" sz="1800" dirty="0" smtClean="0"/>
              <a:t>19.2 cm beam separation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ea typeface="Wingdings"/>
                <a:cs typeface="Wingdings"/>
                <a:sym typeface="Wingdings"/>
              </a:rPr>
              <a:t> </a:t>
            </a:r>
            <a:r>
              <a:rPr lang="en-US" sz="1800" dirty="0" smtClean="0">
                <a:ea typeface="Wingdings"/>
                <a:cs typeface="Wingdings"/>
                <a:sym typeface="Wingdings"/>
              </a:rPr>
              <a:t>“compact” </a:t>
            </a:r>
            <a:br>
              <a:rPr lang="en-US" sz="1800" dirty="0" smtClean="0">
                <a:ea typeface="Wingdings"/>
                <a:cs typeface="Wingdings"/>
                <a:sym typeface="Wingdings"/>
              </a:rPr>
            </a:br>
            <a:r>
              <a:rPr lang="en-US" sz="1800" dirty="0" smtClean="0">
                <a:ea typeface="Wingdings"/>
                <a:cs typeface="Wingdings"/>
                <a:sym typeface="Wingdings"/>
              </a:rPr>
              <a:t>(exotic) design</a:t>
            </a:r>
          </a:p>
          <a:p>
            <a:r>
              <a:rPr lang="en-US" sz="2200" dirty="0" smtClean="0">
                <a:ea typeface="Wingdings"/>
                <a:cs typeface="Wingdings"/>
                <a:sym typeface="Wingdings"/>
              </a:rPr>
              <a:t>Additional benefit</a:t>
            </a:r>
          </a:p>
          <a:p>
            <a:pPr lvl="1"/>
            <a:r>
              <a:rPr lang="en-US" sz="1800" dirty="0" smtClean="0">
                <a:ea typeface="Wingdings"/>
                <a:cs typeface="Wingdings"/>
                <a:sym typeface="Wingdings"/>
              </a:rPr>
              <a:t>Crab cavities may help level luminosity!</a:t>
            </a:r>
            <a:endParaRPr lang="en-US" sz="1800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85824"/>
            <a:ext cx="4419600" cy="26955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953" y="797163"/>
            <a:ext cx="4076047" cy="29718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5366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USPAS, Hampton, VA, Jan. 26-30, 2015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15367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6EBCBA-7FCE-4BD2-A1E2-01D01308745E}" type="slidenum">
              <a:rPr lang="en-US" smtClean="0">
                <a:latin typeface="Arial" pitchFamily="34" charset="0"/>
              </a:rPr>
              <a:pPr/>
              <a:t>75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68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Overview and Tricks of the Trade</a:t>
            </a:r>
            <a:endParaRPr lang="en-US" smtClean="0">
              <a:latin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800" y="4038600"/>
            <a:ext cx="1248938" cy="94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8400" y="5181600"/>
            <a:ext cx="2762879" cy="94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38222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Leveling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290975"/>
          </a:xfrm>
        </p:spPr>
        <p:txBody>
          <a:bodyPr/>
          <a:lstStyle/>
          <a:p>
            <a:r>
              <a:rPr lang="en-US" dirty="0" smtClean="0"/>
              <a:t>Original goal of luminosity upgrade: &gt;10</a:t>
            </a:r>
            <a:r>
              <a:rPr lang="en-US" baseline="30000" dirty="0" smtClean="0"/>
              <a:t>35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Leads to unacceptable pileup in detectors</a:t>
            </a:r>
          </a:p>
          <a:p>
            <a:r>
              <a:rPr lang="en-US" dirty="0" smtClean="0"/>
              <a:t>New goal: 5x10</a:t>
            </a:r>
            <a:r>
              <a:rPr lang="en-US" baseline="30000" dirty="0" smtClean="0"/>
              <a:t>34</a:t>
            </a:r>
            <a:r>
              <a:rPr lang="en-US" dirty="0" smtClean="0"/>
              <a:t> </a:t>
            </a:r>
            <a:r>
              <a:rPr lang="en-US" i="1" dirty="0" smtClean="0"/>
              <a:t>leveled</a:t>
            </a:r>
            <a:r>
              <a:rPr lang="en-US" dirty="0" smtClean="0"/>
              <a:t> luminosity</a:t>
            </a:r>
          </a:p>
          <a:p>
            <a:endParaRPr lang="en-US" sz="18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Options</a:t>
            </a:r>
          </a:p>
          <a:p>
            <a:pPr lvl="1"/>
            <a:r>
              <a:rPr lang="en-US" dirty="0" smtClean="0"/>
              <a:t>Crab cavities</a:t>
            </a:r>
          </a:p>
          <a:p>
            <a:pPr lvl="1"/>
            <a:r>
              <a:rPr lang="el-GR" dirty="0" smtClean="0">
                <a:latin typeface="Symbol" charset="2"/>
                <a:cs typeface="Symbol" charset="2"/>
              </a:rPr>
              <a:t>β</a:t>
            </a:r>
            <a:r>
              <a:rPr lang="en-US" dirty="0" smtClean="0"/>
              <a:t>* modifications</a:t>
            </a:r>
          </a:p>
          <a:p>
            <a:pPr lvl="1"/>
            <a:r>
              <a:rPr lang="en-US" dirty="0" smtClean="0"/>
              <a:t>Lateral separation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133600"/>
            <a:ext cx="8648700" cy="2819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52900" y="5410200"/>
            <a:ext cx="438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“Crab kissing” – sort of complicated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895600" y="5562600"/>
            <a:ext cx="1219200" cy="76200"/>
          </a:xfrm>
          <a:prstGeom prst="line">
            <a:avLst/>
          </a:prstGeom>
          <a:ln w="254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6865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Plan*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168400"/>
            <a:ext cx="8616868" cy="375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6500" y="5765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*L. Rossi, LARP/HL-LHC Meeting, Nov. 2013</a:t>
            </a:r>
          </a:p>
        </p:txBody>
      </p:sp>
    </p:spTree>
    <p:extLst>
      <p:ext uri="{BB962C8B-B14F-4D97-AF65-F5344CB8AC3E}">
        <p14:creationId xmlns:p14="http://schemas.microsoft.com/office/powerpoint/2010/main" val="193939151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0"/>
            <a:ext cx="8371114" cy="507274"/>
          </a:xfrm>
        </p:spPr>
        <p:txBody>
          <a:bodyPr/>
          <a:lstStyle/>
          <a:p>
            <a:r>
              <a:rPr lang="en-US" dirty="0" smtClean="0"/>
              <a:t>Summary: Evolution of the Energy Frontier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8755" y="2163160"/>
            <a:ext cx="16898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~a factor of 10 every 15 years</a:t>
            </a:r>
            <a:endParaRPr lang="en-US" sz="2400" dirty="0"/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548625"/>
            <a:ext cx="6644065" cy="60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11454" y="3763360"/>
            <a:ext cx="183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will not continue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494063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702245"/>
            <a:ext cx="8355012" cy="1728225"/>
          </a:xfrm>
        </p:spPr>
        <p:txBody>
          <a:bodyPr/>
          <a:lstStyle/>
          <a:p>
            <a:r>
              <a:rPr lang="en-US" dirty="0" smtClean="0"/>
              <a:t>The energy of Hadron colliders is limited by feasible size and magnet technology. Options:</a:t>
            </a:r>
          </a:p>
          <a:p>
            <a:pPr lvl="1"/>
            <a:r>
              <a:rPr lang="en-US" sz="1800" dirty="0" smtClean="0"/>
              <a:t>Get very large (~100 km circumference)</a:t>
            </a:r>
          </a:p>
          <a:p>
            <a:pPr lvl="1"/>
            <a:r>
              <a:rPr lang="en-US" sz="1800" dirty="0" smtClean="0"/>
              <a:t>More powerful magnets (requires new technology)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09800"/>
            <a:ext cx="5031055" cy="43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0" y="167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All accelerator magnets based on this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95800" y="2209800"/>
            <a:ext cx="19050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Future </a:t>
            </a:r>
            <a:r>
              <a:rPr lang="en-US" sz="1800" smtClean="0">
                <a:solidFill>
                  <a:srgbClr val="C00000"/>
                </a:solidFill>
                <a:latin typeface="+mn-lt"/>
              </a:rPr>
              <a:t>magnets could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 based on this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62600" y="2895600"/>
            <a:ext cx="990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8414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-&gt; synchrotron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516625"/>
          </a:xfrm>
        </p:spPr>
        <p:txBody>
          <a:bodyPr/>
          <a:lstStyle/>
          <a:p>
            <a:r>
              <a:rPr lang="en-US" sz="1800" dirty="0" smtClean="0"/>
              <a:t>Eventually, the linear accelerator must inject into a synchrotron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In order to maximize the intensity in the synchrotron, we can</a:t>
            </a:r>
          </a:p>
          <a:p>
            <a:pPr lvl="1"/>
            <a:r>
              <a:rPr lang="en-US" sz="1600" dirty="0" smtClean="0"/>
              <a:t>Increase the </a:t>
            </a:r>
            <a:r>
              <a:rPr lang="en-US" sz="1600" dirty="0" err="1" smtClean="0"/>
              <a:t>linac</a:t>
            </a:r>
            <a:r>
              <a:rPr lang="en-US" sz="1600" dirty="0" smtClean="0"/>
              <a:t> current as high as possible and inject over one revolution </a:t>
            </a:r>
          </a:p>
          <a:p>
            <a:pPr lvl="2"/>
            <a:r>
              <a:rPr lang="en-US" sz="1600" dirty="0" smtClean="0"/>
              <a:t>There are limits to </a:t>
            </a:r>
            <a:r>
              <a:rPr lang="en-US" sz="1600" dirty="0" err="1" smtClean="0"/>
              <a:t>linac</a:t>
            </a:r>
            <a:r>
              <a:rPr lang="en-US" sz="1600" dirty="0" smtClean="0"/>
              <a:t> current</a:t>
            </a:r>
          </a:p>
          <a:p>
            <a:pPr lvl="1"/>
            <a:r>
              <a:rPr lang="en-US" sz="1600" dirty="0" smtClean="0"/>
              <a:t>Inject over multiple (</a:t>
            </a:r>
            <a:r>
              <a:rPr lang="en-US" sz="1600" i="1" dirty="0" smtClean="0"/>
              <a:t>N</a:t>
            </a:r>
            <a:r>
              <a:rPr lang="en-US" sz="1600" dirty="0" smtClean="0"/>
              <a:t>) revolutions of the synchrotron</a:t>
            </a:r>
          </a:p>
          <a:p>
            <a:pPr lvl="2"/>
            <a:r>
              <a:rPr lang="en-US" sz="1600" dirty="0" smtClean="0"/>
              <a:t>Preferred method</a:t>
            </a:r>
          </a:p>
          <a:p>
            <a:r>
              <a:rPr lang="en-US" sz="1800" dirty="0" smtClean="0"/>
              <a:t>Unfortunately, </a:t>
            </a:r>
            <a:r>
              <a:rPr lang="en-US" sz="1800" dirty="0" err="1" smtClean="0"/>
              <a:t>Liouville’s</a:t>
            </a:r>
            <a:r>
              <a:rPr lang="en-US" sz="1800" dirty="0" smtClean="0"/>
              <a:t> Theorem says we can’t inject one beam on top of another</a:t>
            </a:r>
          </a:p>
          <a:p>
            <a:pPr lvl="1"/>
            <a:r>
              <a:rPr lang="en-US" sz="1400" dirty="0" smtClean="0"/>
              <a:t>Electrons can be injected off orbit and will “cool” down to the equilibrium orbit via synchrotron radiation.</a:t>
            </a:r>
          </a:p>
          <a:p>
            <a:pPr lvl="1"/>
            <a:r>
              <a:rPr lang="en-US" sz="1400" dirty="0" smtClean="0"/>
              <a:t>Protons can be injected a small, changing angle to “paint” phase space, resulting in increased emittance</a:t>
            </a:r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725620" y="1163105"/>
            <a:ext cx="1228960" cy="122896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7" idx="4"/>
          </p:cNvCxnSpPr>
          <p:nvPr/>
        </p:nvCxnSpPr>
        <p:spPr>
          <a:xfrm>
            <a:off x="3535065" y="2392065"/>
            <a:ext cx="180503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884325"/>
              </p:ext>
            </p:extLst>
          </p:nvPr>
        </p:nvGraphicFramePr>
        <p:xfrm>
          <a:off x="3482975" y="5605463"/>
          <a:ext cx="14843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09" name="Equation" r:id="rId3" imgW="736600" imgH="203200" progId="Equation.DSMT4">
                  <p:embed/>
                </p:oleObj>
              </mc:Choice>
              <mc:Fallback>
                <p:oleObj name="Equation" r:id="rId3" imgW="7366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975" y="5605463"/>
                        <a:ext cx="1484313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93720" y="5810110"/>
            <a:ext cx="230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</a:rPr>
              <a:t>Linac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 emittance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4994458" y="5886921"/>
            <a:ext cx="499262" cy="1232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2665" y="6002135"/>
            <a:ext cx="2765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Synchrotron emittance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151015" y="5886920"/>
            <a:ext cx="230430" cy="153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46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Future Circular Collider (FCC)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251825" cy="1367175"/>
          </a:xfrm>
        </p:spPr>
        <p:txBody>
          <a:bodyPr/>
          <a:lstStyle/>
          <a:p>
            <a:r>
              <a:rPr lang="en-US" dirty="0" smtClean="0"/>
              <a:t>Currently being discussed for ~2030s</a:t>
            </a:r>
          </a:p>
          <a:p>
            <a:r>
              <a:rPr lang="en-US" dirty="0" smtClean="0"/>
              <a:t>80-100 km in circumference</a:t>
            </a:r>
          </a:p>
          <a:p>
            <a:r>
              <a:rPr lang="en-US" dirty="0" smtClean="0"/>
              <a:t>Niobium-3-Tin (Nb</a:t>
            </a:r>
            <a:r>
              <a:rPr lang="en-US" baseline="-25000" dirty="0" smtClean="0"/>
              <a:t>3</a:t>
            </a:r>
            <a:r>
              <a:rPr lang="en-US" dirty="0" smtClean="0"/>
              <a:t>Sn) magnets.</a:t>
            </a:r>
          </a:p>
          <a:p>
            <a:r>
              <a:rPr lang="en-US" dirty="0" smtClean="0"/>
              <a:t>~100 </a:t>
            </a:r>
            <a:r>
              <a:rPr lang="en-US" dirty="0" err="1" smtClean="0"/>
              <a:t>TeV</a:t>
            </a:r>
            <a:r>
              <a:rPr lang="en-US" dirty="0" smtClean="0"/>
              <a:t> center of mass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38400"/>
            <a:ext cx="5943600" cy="39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77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things to think about for FCC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554375"/>
          </a:xfrm>
        </p:spPr>
        <p:txBody>
          <a:bodyPr/>
          <a:lstStyle/>
          <a:p>
            <a:r>
              <a:rPr lang="en-US" sz="2000" dirty="0" smtClean="0"/>
              <a:t>Recall that luminosity is given by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we wanted to keep just 10</a:t>
            </a:r>
            <a:r>
              <a:rPr lang="en-US" sz="2000" baseline="30000" dirty="0" smtClean="0"/>
              <a:t>34</a:t>
            </a:r>
            <a:r>
              <a:rPr lang="en-US" sz="2000" dirty="0" smtClean="0"/>
              <a:t> luminosity (probably not enough), the </a:t>
            </a:r>
            <a:r>
              <a:rPr lang="el-GR" sz="2000" dirty="0" smtClean="0"/>
              <a:t>γ </a:t>
            </a:r>
            <a:r>
              <a:rPr lang="en-US" sz="2000" dirty="0" smtClean="0"/>
              <a:t>factor would let us back down on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 a bit, but to keep the crossing rate the number of bunches would increase with the circumference so stored energy would be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What are the options to make it more compact, and or go to even higher energies?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755471"/>
              </p:ext>
            </p:extLst>
          </p:nvPr>
        </p:nvGraphicFramePr>
        <p:xfrm>
          <a:off x="2593975" y="1017638"/>
          <a:ext cx="3298825" cy="9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375" name="Equation" r:id="rId3" imgW="1473200" imgH="431800" progId="Equation.DSMT4">
                  <p:embed/>
                </p:oleObj>
              </mc:Choice>
              <mc:Fallback>
                <p:oleObj name="Equation" r:id="rId3" imgW="14732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975" y="1017638"/>
                        <a:ext cx="3298825" cy="9667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730867"/>
              </p:ext>
            </p:extLst>
          </p:nvPr>
        </p:nvGraphicFramePr>
        <p:xfrm>
          <a:off x="1600199" y="3454400"/>
          <a:ext cx="6371009" cy="184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376" name="Equation" r:id="rId5" imgW="3073400" imgH="889000" progId="Equation.DSMT4">
                  <p:embed/>
                </p:oleObj>
              </mc:Choice>
              <mc:Fallback>
                <p:oleObj name="Equation" r:id="rId5" imgW="30734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199" y="3454400"/>
                        <a:ext cx="6371009" cy="18415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82354" y="5179040"/>
            <a:ext cx="307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~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 ton on TNT = Scary!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657600" y="5181600"/>
            <a:ext cx="469900" cy="127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7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4260" y="0"/>
            <a:ext cx="8262937" cy="441325"/>
          </a:xfrm>
        </p:spPr>
        <p:txBody>
          <a:bodyPr/>
          <a:lstStyle/>
          <a:p>
            <a:r>
              <a:rPr lang="en-US" dirty="0" smtClean="0"/>
              <a:t>Superconductor Options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4260" y="510220"/>
            <a:ext cx="8355012" cy="2957185"/>
          </a:xfrm>
        </p:spPr>
        <p:txBody>
          <a:bodyPr/>
          <a:lstStyle/>
          <a:p>
            <a:r>
              <a:rPr lang="en-US" sz="1800" dirty="0" smtClean="0"/>
              <a:t>Traditional</a:t>
            </a:r>
          </a:p>
          <a:p>
            <a:pPr lvl="1"/>
            <a:r>
              <a:rPr lang="en-US" sz="1600" dirty="0" err="1" smtClean="0"/>
              <a:t>NbTi</a:t>
            </a:r>
            <a:endParaRPr lang="en-US" sz="1600" dirty="0" smtClean="0"/>
          </a:p>
          <a:p>
            <a:pPr lvl="2"/>
            <a:r>
              <a:rPr lang="en-US" sz="1600" dirty="0" smtClean="0"/>
              <a:t>Basis of ALL superconducting accelerator magnets to date</a:t>
            </a:r>
          </a:p>
          <a:p>
            <a:pPr lvl="2"/>
            <a:r>
              <a:rPr lang="en-US" sz="1600" dirty="0" smtClean="0"/>
              <a:t>Largest practical field ~8T</a:t>
            </a:r>
          </a:p>
          <a:p>
            <a:pPr lvl="1"/>
            <a:r>
              <a:rPr lang="en-US" sz="1600" dirty="0" smtClean="0"/>
              <a:t>Nb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Sn</a:t>
            </a:r>
          </a:p>
          <a:p>
            <a:pPr lvl="2"/>
            <a:r>
              <a:rPr lang="en-US" sz="1600" dirty="0" smtClean="0"/>
              <a:t>Advanced R&amp;D</a:t>
            </a:r>
          </a:p>
          <a:p>
            <a:pPr lvl="2"/>
            <a:r>
              <a:rPr lang="en-US" sz="1600" dirty="0" smtClean="0"/>
              <a:t>Being developed for large aperture/high gradient quadrupoles</a:t>
            </a:r>
          </a:p>
          <a:p>
            <a:pPr lvl="2"/>
            <a:r>
              <a:rPr lang="en-US" sz="1600" dirty="0" smtClean="0"/>
              <a:t>Larges practical field ~14T</a:t>
            </a:r>
          </a:p>
          <a:p>
            <a:r>
              <a:rPr lang="en-US" sz="1800" dirty="0" smtClean="0"/>
              <a:t>High Temperature</a:t>
            </a:r>
          </a:p>
          <a:p>
            <a:pPr lvl="1"/>
            <a:r>
              <a:rPr lang="en-US" sz="1600" dirty="0" smtClean="0"/>
              <a:t>Industry is interested in operating HTS at moderate fields at LN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temperatures.  We’re interested in operating them at high fields at </a:t>
            </a:r>
            <a:r>
              <a:rPr lang="en-US" sz="1600" dirty="0" err="1" smtClean="0"/>
              <a:t>LHe</a:t>
            </a:r>
            <a:r>
              <a:rPr lang="en-US" sz="1600" dirty="0" smtClean="0"/>
              <a:t> temperatures.</a:t>
            </a:r>
          </a:p>
          <a:p>
            <a:pPr lvl="2"/>
            <a:r>
              <a:rPr lang="en-US" sz="1600" dirty="0" smtClean="0"/>
              <a:t>MnB</a:t>
            </a:r>
            <a:r>
              <a:rPr lang="en-US" sz="1600" baseline="-25000" dirty="0" smtClean="0"/>
              <a:t>2</a:t>
            </a:r>
          </a:p>
          <a:p>
            <a:pPr lvl="3"/>
            <a:r>
              <a:rPr lang="en-US" sz="1600" dirty="0" smtClean="0"/>
              <a:t>promising for power transmission</a:t>
            </a:r>
          </a:p>
          <a:p>
            <a:pPr lvl="3"/>
            <a:r>
              <a:rPr lang="en-US" sz="1600" dirty="0" smtClean="0"/>
              <a:t>can’t support magnetic field.</a:t>
            </a:r>
          </a:p>
          <a:p>
            <a:pPr lvl="2"/>
            <a:r>
              <a:rPr lang="en-US" sz="1600" dirty="0" smtClean="0"/>
              <a:t>YBCO</a:t>
            </a:r>
          </a:p>
          <a:p>
            <a:pPr lvl="3"/>
            <a:r>
              <a:rPr lang="en-US" sz="1600" dirty="0" smtClean="0"/>
              <a:t>very high field at </a:t>
            </a:r>
            <a:r>
              <a:rPr lang="en-US" sz="1600" dirty="0" err="1" smtClean="0"/>
              <a:t>LHe</a:t>
            </a:r>
            <a:endParaRPr lang="en-US" sz="1600" dirty="0" smtClean="0"/>
          </a:p>
          <a:p>
            <a:pPr lvl="3"/>
            <a:r>
              <a:rPr lang="en-US" sz="1600" dirty="0" smtClean="0"/>
              <a:t>no cable (only tape)</a:t>
            </a:r>
          </a:p>
          <a:p>
            <a:pPr lvl="2"/>
            <a:r>
              <a:rPr lang="en-US" sz="1600" dirty="0" smtClean="0"/>
              <a:t>BSCCO (2212)</a:t>
            </a:r>
          </a:p>
          <a:p>
            <a:pPr lvl="3"/>
            <a:r>
              <a:rPr lang="en-US" sz="1600" dirty="0" smtClean="0"/>
              <a:t>strands demonstrated</a:t>
            </a:r>
          </a:p>
          <a:p>
            <a:pPr lvl="3"/>
            <a:r>
              <a:rPr lang="en-US" sz="1600" dirty="0" err="1" smtClean="0"/>
              <a:t>unmeasureably</a:t>
            </a:r>
            <a:r>
              <a:rPr lang="en-US" sz="1600" dirty="0" smtClean="0"/>
              <a:t> high field at </a:t>
            </a:r>
            <a:r>
              <a:rPr lang="en-US" sz="1600" dirty="0" err="1" smtClean="0"/>
              <a:t>LHe</a:t>
            </a:r>
            <a:endParaRPr lang="en-US" sz="16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3525" y="5579680"/>
            <a:ext cx="3840500" cy="921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2430" y="5541275"/>
            <a:ext cx="2995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Focusing on this, but very expensive</a:t>
            </a:r>
          </a:p>
          <a:p>
            <a:pPr algn="l"/>
            <a:r>
              <a:rPr lang="en-US" sz="16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 pursue hybrid design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057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Designs</a:t>
            </a:r>
            <a:endParaRPr lang="en-US" dirty="0"/>
          </a:p>
        </p:txBody>
      </p:sp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881" y="813184"/>
            <a:ext cx="3840500" cy="288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5" descr="New24TPotFull 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50" y="395005"/>
            <a:ext cx="2550843" cy="253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25620" y="2891330"/>
            <a:ext cx="4211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sz="2000" dirty="0">
                <a:latin typeface="Calibri" pitchFamily="34" charset="0"/>
              </a:rPr>
              <a:t>P. McIntyre 2005 – 24T </a:t>
            </a:r>
            <a:r>
              <a:rPr lang="fr-CH" sz="2000" dirty="0" err="1">
                <a:latin typeface="Calibri" pitchFamily="34" charset="0"/>
              </a:rPr>
              <a:t>ss</a:t>
            </a:r>
            <a:r>
              <a:rPr lang="fr-CH" sz="2000" dirty="0">
                <a:latin typeface="Calibri" pitchFamily="34" charset="0"/>
              </a:rPr>
              <a:t> Tripler, a lot of Bi-2212 , Je = 800 A/mm2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6" name="Picture 5" descr="20T_iron_v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95" y="3774645"/>
            <a:ext cx="2726755" cy="26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46"/>
          <a:stretch>
            <a:fillRect/>
          </a:stretch>
        </p:blipFill>
        <p:spPr bwMode="auto">
          <a:xfrm>
            <a:off x="3573470" y="3813050"/>
            <a:ext cx="330283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56438" y="4005075"/>
            <a:ext cx="2087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fr-CH" sz="1600" dirty="0">
                <a:latin typeface="Calibri" pitchFamily="34" charset="0"/>
              </a:rPr>
              <a:t>E. </a:t>
            </a:r>
            <a:r>
              <a:rPr lang="fr-CH" sz="1600" dirty="0" err="1">
                <a:latin typeface="Calibri" pitchFamily="34" charset="0"/>
              </a:rPr>
              <a:t>Todesco</a:t>
            </a:r>
            <a:r>
              <a:rPr lang="fr-CH" sz="1600" dirty="0">
                <a:latin typeface="Calibri" pitchFamily="34" charset="0"/>
              </a:rPr>
              <a:t> 2010</a:t>
            </a:r>
          </a:p>
          <a:p>
            <a:pPr algn="l"/>
            <a:r>
              <a:rPr lang="fr-CH" sz="1600" dirty="0">
                <a:latin typeface="Calibri" pitchFamily="34" charset="0"/>
              </a:rPr>
              <a:t>20 T, 80% </a:t>
            </a:r>
            <a:r>
              <a:rPr lang="fr-CH" sz="1600" dirty="0" err="1">
                <a:latin typeface="Calibri" pitchFamily="34" charset="0"/>
              </a:rPr>
              <a:t>ss</a:t>
            </a:r>
            <a:endParaRPr lang="fr-CH" sz="1600" dirty="0">
              <a:latin typeface="Calibri" pitchFamily="34" charset="0"/>
            </a:endParaRPr>
          </a:p>
          <a:p>
            <a:pPr algn="l"/>
            <a:r>
              <a:rPr lang="fr-CH" sz="1600" dirty="0">
                <a:latin typeface="Calibri" pitchFamily="34" charset="0"/>
              </a:rPr>
              <a:t>30% </a:t>
            </a:r>
            <a:r>
              <a:rPr lang="fr-CH" sz="1600" dirty="0" err="1">
                <a:latin typeface="Calibri" pitchFamily="34" charset="0"/>
              </a:rPr>
              <a:t>NbTi</a:t>
            </a:r>
            <a:endParaRPr lang="fr-CH" sz="1600" dirty="0">
              <a:latin typeface="Calibri" pitchFamily="34" charset="0"/>
            </a:endParaRPr>
          </a:p>
          <a:p>
            <a:pPr algn="l"/>
            <a:r>
              <a:rPr lang="fr-CH" sz="1600" dirty="0">
                <a:latin typeface="Calibri" pitchFamily="34" charset="0"/>
              </a:rPr>
              <a:t>55 %</a:t>
            </a:r>
            <a:r>
              <a:rPr lang="fr-CH" sz="1600" dirty="0" err="1">
                <a:latin typeface="Calibri" pitchFamily="34" charset="0"/>
              </a:rPr>
              <a:t>NbSn</a:t>
            </a:r>
            <a:endParaRPr lang="fr-CH" sz="1600" dirty="0">
              <a:latin typeface="Calibri" pitchFamily="34" charset="0"/>
            </a:endParaRPr>
          </a:p>
          <a:p>
            <a:pPr algn="l"/>
            <a:r>
              <a:rPr lang="fr-CH" sz="1600" dirty="0">
                <a:latin typeface="Calibri" pitchFamily="34" charset="0"/>
              </a:rPr>
              <a:t>15 %HTS </a:t>
            </a:r>
          </a:p>
          <a:p>
            <a:pPr algn="l"/>
            <a:r>
              <a:rPr lang="fr-CH" sz="1600" dirty="0">
                <a:latin typeface="Calibri" pitchFamily="34" charset="0"/>
              </a:rPr>
              <a:t>All Je &lt; 400 A/mm2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555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+mj-ea"/>
              </a:rPr>
              <a:t>Some </a:t>
            </a:r>
            <a:r>
              <a:rPr lang="en-US" dirty="0" smtClean="0">
                <a:ea typeface="+mj-ea"/>
              </a:rPr>
              <a:t>other important accelerators </a:t>
            </a:r>
            <a:r>
              <a:rPr lang="en-US" dirty="0">
                <a:ea typeface="+mj-ea"/>
              </a:rPr>
              <a:t>(past):</a:t>
            </a:r>
          </a:p>
        </p:txBody>
      </p:sp>
      <p:pic>
        <p:nvPicPr>
          <p:cNvPr id="48131" name="Picture 3" descr="CERN_AerialView_r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762000"/>
            <a:ext cx="2971800" cy="2913063"/>
          </a:xfrm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619500" y="723900"/>
            <a:ext cx="52578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LEP (at CERN):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27 km in circumference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e+e-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Primarily at 2E=M</a:t>
            </a:r>
            <a:r>
              <a:rPr lang="en-US" sz="2000" baseline="-25000">
                <a:solidFill>
                  <a:schemeClr val="accent2"/>
                </a:solidFill>
              </a:rPr>
              <a:t>Z</a:t>
            </a:r>
            <a:r>
              <a:rPr lang="en-US" sz="2000">
                <a:solidFill>
                  <a:schemeClr val="accent2"/>
                </a:solidFill>
              </a:rPr>
              <a:t> (90 GeV)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Pushed to E</a:t>
            </a:r>
            <a:r>
              <a:rPr lang="en-US" sz="2000" baseline="-25000">
                <a:solidFill>
                  <a:schemeClr val="accent2"/>
                </a:solidFill>
              </a:rPr>
              <a:t>CM</a:t>
            </a:r>
            <a:r>
              <a:rPr lang="en-US" sz="2000">
                <a:solidFill>
                  <a:schemeClr val="accent2"/>
                </a:solidFill>
              </a:rPr>
              <a:t>=200GeV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L = 2E31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</a:t>
            </a:r>
            <a:r>
              <a:rPr lang="en-US" sz="2000" b="1">
                <a:solidFill>
                  <a:srgbClr val="CC0000"/>
                </a:solidFill>
              </a:rPr>
              <a:t>Highest energy </a:t>
            </a:r>
            <a:r>
              <a:rPr lang="en-US" sz="2000" b="1" i="1">
                <a:solidFill>
                  <a:srgbClr val="CC0000"/>
                </a:solidFill>
              </a:rPr>
              <a:t>circular</a:t>
            </a:r>
            <a:r>
              <a:rPr lang="en-US" sz="2000" b="1">
                <a:solidFill>
                  <a:srgbClr val="CC0000"/>
                </a:solidFill>
              </a:rPr>
              <a:t>  e+e- collider that will ever be built.</a:t>
            </a:r>
            <a:br>
              <a:rPr lang="en-US" sz="2000" b="1">
                <a:solidFill>
                  <a:srgbClr val="CC0000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- Tunnel now houses LHC</a:t>
            </a:r>
          </a:p>
        </p:txBody>
      </p:sp>
      <p:pic>
        <p:nvPicPr>
          <p:cNvPr id="48133" name="Picture 5" descr="slc-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4076700"/>
            <a:ext cx="3581400" cy="2279650"/>
          </a:xfrm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57200" y="3810000"/>
            <a:ext cx="51435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SLC (at SLAC):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2 km long LINAC accelerated electrons AND positrons on opposite phases.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- 2E=M</a:t>
            </a:r>
            <a:r>
              <a:rPr lang="en-US" sz="2000" baseline="-25000">
                <a:solidFill>
                  <a:schemeClr val="accent2"/>
                </a:solidFill>
              </a:rPr>
              <a:t>Z</a:t>
            </a:r>
            <a:r>
              <a:rPr lang="en-US" sz="2000">
                <a:solidFill>
                  <a:schemeClr val="accent2"/>
                </a:solidFill>
              </a:rPr>
              <a:t> (90 GeV)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polarized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L = 3E30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</a:t>
            </a:r>
            <a:r>
              <a:rPr lang="en-US" sz="2000" b="1">
                <a:solidFill>
                  <a:srgbClr val="CC0000"/>
                </a:solidFill>
              </a:rPr>
              <a:t>Proof of principle for linear collider</a:t>
            </a:r>
          </a:p>
        </p:txBody>
      </p:sp>
      <p:sp>
        <p:nvSpPr>
          <p:cNvPr id="48135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875D16-620D-CD4B-979C-A2AC27B59B79}" type="slidenum">
              <a:rPr lang="en-US">
                <a:solidFill>
                  <a:schemeClr val="tx2"/>
                </a:solidFill>
              </a:rPr>
              <a:pPr eaLnBrk="1" hangingPunct="1"/>
              <a:t>84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8136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8137" name="Date Placeholder 1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479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>B-Factories</a:t>
            </a:r>
            <a:endParaRPr lang="en-US" dirty="0">
              <a:ea typeface="+mj-ea"/>
            </a:endParaRPr>
          </a:p>
        </p:txBody>
      </p:sp>
      <p:pic>
        <p:nvPicPr>
          <p:cNvPr id="49155" name="Picture 3" descr="kekairv_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057400"/>
            <a:ext cx="3810000" cy="2887663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57200" y="876300"/>
            <a:ext cx="8686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- B-Factories collide e+e- at E</a:t>
            </a:r>
            <a:r>
              <a:rPr lang="en-US" sz="2000" baseline="-25000">
                <a:solidFill>
                  <a:schemeClr val="accent2"/>
                </a:solidFill>
              </a:rPr>
              <a:t>CM</a:t>
            </a:r>
            <a:r>
              <a:rPr lang="en-US" sz="2000">
                <a:solidFill>
                  <a:schemeClr val="accent2"/>
                </a:solidFill>
              </a:rPr>
              <a:t> = M(</a:t>
            </a:r>
            <a:r>
              <a:rPr lang="en-US" sz="2000">
                <a:solidFill>
                  <a:schemeClr val="accent2"/>
                </a:solidFill>
                <a:sym typeface="Symbol" charset="0"/>
              </a:rPr>
              <a:t>(4S)).</a:t>
            </a:r>
            <a:br>
              <a:rPr lang="en-US" sz="2000">
                <a:solidFill>
                  <a:schemeClr val="accent2"/>
                </a:solidFill>
                <a:sym typeface="Symbol" charset="0"/>
              </a:rPr>
            </a:br>
            <a:r>
              <a:rPr lang="en-US" sz="2000">
                <a:solidFill>
                  <a:schemeClr val="accent2"/>
                </a:solidFill>
                <a:sym typeface="Symbol" charset="0"/>
              </a:rPr>
              <a:t>-Asymmetric beam energy (moving center of mass) allows for time-dependent measurement of B-decays to study CP violation.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638300" y="2209800"/>
            <a:ext cx="3352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</a:rPr>
              <a:t>KEKB (Belle Experiment):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</a:rPr>
              <a:t>- Located at KEK (Japan) </a:t>
            </a:r>
            <a:br>
              <a:rPr lang="en-US" sz="2000">
                <a:solidFill>
                  <a:srgbClr val="009900"/>
                </a:solidFill>
              </a:rPr>
            </a:br>
            <a:r>
              <a:rPr lang="en-US" sz="2000">
                <a:solidFill>
                  <a:srgbClr val="009900"/>
                </a:solidFill>
              </a:rPr>
              <a:t>- 8GeV e- x 3.5 GeV e+</a:t>
            </a:r>
            <a:br>
              <a:rPr lang="en-US" sz="2000">
                <a:solidFill>
                  <a:srgbClr val="009900"/>
                </a:solidFill>
              </a:rPr>
            </a:br>
            <a:r>
              <a:rPr lang="en-US" sz="2000">
                <a:solidFill>
                  <a:srgbClr val="009900"/>
                </a:solidFill>
              </a:rPr>
              <a:t>- Peak luminosity 1E34</a:t>
            </a:r>
          </a:p>
        </p:txBody>
      </p:sp>
      <p:pic>
        <p:nvPicPr>
          <p:cNvPr id="49158" name="Picture 6" descr="pep2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" y="3733800"/>
            <a:ext cx="3581400" cy="2668588"/>
          </a:xfrm>
        </p:spPr>
      </p:pic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4762500" y="2476500"/>
            <a:ext cx="952500" cy="26670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648200" y="5029200"/>
            <a:ext cx="3352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</a:rPr>
              <a:t>PEP-II (BaBar Experiment)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</a:rPr>
              <a:t>- Located at SLAC (USA) </a:t>
            </a:r>
            <a:br>
              <a:rPr lang="en-US" sz="2000">
                <a:solidFill>
                  <a:srgbClr val="009900"/>
                </a:solidFill>
              </a:rPr>
            </a:br>
            <a:r>
              <a:rPr lang="en-US" sz="2000">
                <a:solidFill>
                  <a:srgbClr val="009900"/>
                </a:solidFill>
              </a:rPr>
              <a:t>- 9GeV e- x 3.1 GeV e+</a:t>
            </a:r>
            <a:br>
              <a:rPr lang="en-US" sz="2000">
                <a:solidFill>
                  <a:srgbClr val="009900"/>
                </a:solidFill>
              </a:rPr>
            </a:br>
            <a:r>
              <a:rPr lang="en-US" sz="2000">
                <a:solidFill>
                  <a:srgbClr val="009900"/>
                </a:solidFill>
              </a:rPr>
              <a:t>- Peak luminosity 0.6E34</a:t>
            </a: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1676400" y="5410200"/>
            <a:ext cx="3009900" cy="60960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2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D121F3-BBF7-0642-869D-57B1C961C053}" type="slidenum">
              <a:rPr lang="en-US">
                <a:solidFill>
                  <a:schemeClr val="tx2"/>
                </a:solidFill>
              </a:rPr>
              <a:pPr eaLnBrk="1" hangingPunct="1"/>
              <a:t>85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9163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9164" name="Date Placeholder 1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9398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ea typeface="+mj-ea"/>
              </a:rPr>
              <a:t>Relativistic </a:t>
            </a:r>
            <a:r>
              <a:rPr lang="en-US" sz="2400" dirty="0">
                <a:ea typeface="+mj-ea"/>
              </a:rPr>
              <a:t>Heavy Ion </a:t>
            </a:r>
            <a:r>
              <a:rPr lang="en-US" sz="2400" dirty="0" smtClean="0">
                <a:ea typeface="+mj-ea"/>
              </a:rPr>
              <a:t>Collider (RHIC)</a:t>
            </a:r>
            <a:endParaRPr lang="en-US" sz="2400" baseline="30000" dirty="0">
              <a:ea typeface="+mj-ea"/>
            </a:endParaRPr>
          </a:p>
        </p:txBody>
      </p:sp>
      <p:pic>
        <p:nvPicPr>
          <p:cNvPr id="50179" name="Picture 3" descr="Rhi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" y="1638300"/>
            <a:ext cx="5334000" cy="3914775"/>
          </a:xfrm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905500" y="1676400"/>
            <a:ext cx="30480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6538" indent="-2365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- Located at Brookhaven: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Can collide protons (at 28.1 GeV) and many types of ions up to Gold (at 11 GeV/amu).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Luminosity: 2E26 for Gold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>
                <a:solidFill>
                  <a:srgbClr val="CC0000"/>
                </a:solidFill>
              </a:rPr>
              <a:t> Goal: heavy ion physics, quark-gluon plasma, ??</a:t>
            </a:r>
          </a:p>
        </p:txBody>
      </p:sp>
      <p:sp>
        <p:nvSpPr>
          <p:cNvPr id="50181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FC656D-E073-8844-907B-E777CCD5BBE2}" type="slidenum">
              <a:rPr lang="en-US">
                <a:solidFill>
                  <a:schemeClr val="tx2"/>
                </a:solidFill>
              </a:rPr>
              <a:pPr eaLnBrk="1" hangingPunct="1"/>
              <a:t>86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0182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0183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7998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ea typeface="+mj-ea"/>
              </a:rPr>
              <a:t>Continuous Electron Beam Accelerator Facility (CEBAF)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10088"/>
            <a:ext cx="7772400" cy="1738312"/>
          </a:xfrm>
        </p:spPr>
        <p:txBody>
          <a:bodyPr/>
          <a:lstStyle/>
          <a:p>
            <a:endParaRPr lang="en-US">
              <a:latin typeface="Trebuchet MS" charset="0"/>
            </a:endParaRPr>
          </a:p>
          <a:p>
            <a:r>
              <a:rPr lang="en-US">
                <a:latin typeface="Trebuchet MS" charset="0"/>
              </a:rPr>
              <a:t>Locate at Jefferson Laboratory, Newport News, VA</a:t>
            </a:r>
          </a:p>
          <a:p>
            <a:r>
              <a:rPr lang="en-US">
                <a:latin typeface="Trebuchet MS" charset="0"/>
              </a:rPr>
              <a:t>6GeV e- at 200 uA continuous current</a:t>
            </a:r>
          </a:p>
          <a:p>
            <a:r>
              <a:rPr lang="en-US">
                <a:latin typeface="Trebuchet MS" charset="0"/>
              </a:rPr>
              <a:t>Nuclear physics, precision spectroscopy, etc</a:t>
            </a:r>
          </a:p>
        </p:txBody>
      </p:sp>
      <p:pic>
        <p:nvPicPr>
          <p:cNvPr id="51204" name="Picture 4" descr="ceba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723900"/>
            <a:ext cx="5440363" cy="4305300"/>
          </a:xfrm>
        </p:spPr>
      </p:pic>
      <p:sp>
        <p:nvSpPr>
          <p:cNvPr id="51205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8C733D-BA94-274F-AE3B-98064DC2FCE6}" type="slidenum">
              <a:rPr lang="en-US">
                <a:solidFill>
                  <a:schemeClr val="tx2"/>
                </a:solidFill>
              </a:rPr>
              <a:pPr eaLnBrk="1" hangingPunct="1"/>
              <a:t>87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1206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1207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2179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" y="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Research machines: just the tip of the iceberg</a:t>
            </a:r>
            <a:endParaRPr lang="en-US" dirty="0">
              <a:ea typeface="+mj-ea"/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509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C019BC-4967-0B40-9363-70212670F68D}" type="slidenum">
              <a:rPr lang="en-US">
                <a:solidFill>
                  <a:schemeClr val="tx2"/>
                </a:solidFill>
              </a:rPr>
              <a:pPr eaLnBrk="1" hangingPunct="1"/>
              <a:t>88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2229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2230" name="Date Placeholder 1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98957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Example: </a:t>
            </a:r>
            <a:r>
              <a:rPr lang="en-US" dirty="0" err="1" smtClean="0">
                <a:ea typeface="+mj-ea"/>
              </a:rPr>
              <a:t>Spallation</a:t>
            </a:r>
            <a:r>
              <a:rPr lang="en-US" dirty="0" smtClean="0">
                <a:ea typeface="+mj-ea"/>
              </a:rPr>
              <a:t> Neutron Source </a:t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>(Oak Ridge, TN)</a:t>
            </a:r>
            <a:endParaRPr lang="en-US" dirty="0">
              <a:ea typeface="+mj-ea"/>
            </a:endParaRPr>
          </a:p>
        </p:txBody>
      </p:sp>
      <p:pic>
        <p:nvPicPr>
          <p:cNvPr id="53251" name="Picture 3" descr="01-04517_CNMS_overlay_6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38300"/>
            <a:ext cx="5348288" cy="4138613"/>
          </a:xfr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92125" y="811213"/>
            <a:ext cx="6324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A 1 GeV Linac will load 1.5E14 protons into a non-accelerating synchrotron ring.</a:t>
            </a: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4073525" y="1611313"/>
            <a:ext cx="152400" cy="1066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664325" y="2220913"/>
            <a:ext cx="2209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These are fast extracted onto a Mercury target</a:t>
            </a: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4302125" y="2601913"/>
            <a:ext cx="2438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740525" y="3592513"/>
            <a:ext cx="2209800" cy="7080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</a:rPr>
              <a:t>This happens at 60 Hz -&gt; 1.4 MW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92125" y="5802313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Neutrons are used for biophysics, materials science, industry, etc…</a:t>
            </a:r>
          </a:p>
        </p:txBody>
      </p:sp>
      <p:sp>
        <p:nvSpPr>
          <p:cNvPr id="53258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8D65B1-CDAC-834F-A975-6C634A72C45A}" type="slidenum">
              <a:rPr lang="en-US">
                <a:solidFill>
                  <a:schemeClr val="tx2"/>
                </a:solidFill>
              </a:rPr>
              <a:pPr eaLnBrk="1" hangingPunct="1"/>
              <a:t>89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3259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3260" name="Date Placeholder 1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498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(or charge exchange) injection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62664" y="4043480"/>
            <a:ext cx="8681335" cy="2126280"/>
          </a:xfrm>
        </p:spPr>
        <p:txBody>
          <a:bodyPr/>
          <a:lstStyle/>
          <a:p>
            <a:r>
              <a:rPr lang="en-US" sz="1400" dirty="0" smtClean="0"/>
              <a:t>Instead of ionizing Hydrogen, and electron is added to create 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, which is accelerated in the </a:t>
            </a:r>
            <a:r>
              <a:rPr lang="en-US" sz="1400" dirty="0" err="1" smtClean="0"/>
              <a:t>linac</a:t>
            </a:r>
            <a:endParaRPr lang="en-US" sz="1400" dirty="0" smtClean="0"/>
          </a:p>
          <a:p>
            <a:r>
              <a:rPr lang="en-US" sz="1400" dirty="0" smtClean="0"/>
              <a:t>A pulsed chicane moves the circulating beam out during injection</a:t>
            </a:r>
          </a:p>
          <a:p>
            <a:r>
              <a:rPr lang="en-US" sz="1400" dirty="0" smtClean="0"/>
              <a:t>An injected 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beam is bent in the opposite direction so it lies on top of the circulating beam</a:t>
            </a:r>
          </a:p>
          <a:p>
            <a:r>
              <a:rPr lang="en-US" sz="1400" dirty="0" smtClean="0"/>
              <a:t>The combined beam passes through a foil, which strips the two electrons, leaving a single, more intense proton beam.</a:t>
            </a:r>
          </a:p>
          <a:p>
            <a:r>
              <a:rPr lang="en-US" sz="1400" dirty="0" err="1" smtClean="0"/>
              <a:t>Fermilab</a:t>
            </a:r>
            <a:r>
              <a:rPr lang="en-US" sz="1400" dirty="0" smtClean="0"/>
              <a:t> was converted from proton to 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during the 70’s</a:t>
            </a:r>
          </a:p>
          <a:p>
            <a:r>
              <a:rPr lang="en-US" sz="1400" dirty="0" smtClean="0"/>
              <a:t>CERN </a:t>
            </a:r>
            <a:r>
              <a:rPr lang="en-US" sz="1400" i="1" dirty="0" smtClean="0"/>
              <a:t>still </a:t>
            </a:r>
            <a:r>
              <a:rPr lang="en-US" sz="1400" dirty="0" smtClean="0"/>
              <a:t>uses proton injection, but is in the process of upgrading (LINAC4 upgrade)</a:t>
            </a:r>
            <a:endParaRPr lang="en-US" sz="1400" dirty="0"/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21781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35497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53785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67501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4" name="Freeform 8"/>
          <p:cNvSpPr>
            <a:spLocks/>
          </p:cNvSpPr>
          <p:nvPr/>
        </p:nvSpPr>
        <p:spPr bwMode="auto">
          <a:xfrm>
            <a:off x="1111305" y="1805613"/>
            <a:ext cx="7769225" cy="45243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960" y="47"/>
              </a:cxn>
              <a:cxn ang="0">
                <a:pos x="1824" y="250"/>
              </a:cxn>
              <a:cxn ang="0">
                <a:pos x="2976" y="250"/>
              </a:cxn>
              <a:cxn ang="0">
                <a:pos x="3853" y="40"/>
              </a:cxn>
              <a:cxn ang="0">
                <a:pos x="4894" y="7"/>
              </a:cxn>
            </a:cxnLst>
            <a:rect l="0" t="0" r="r" b="b"/>
            <a:pathLst>
              <a:path w="4894" h="285">
                <a:moveTo>
                  <a:pt x="0" y="18"/>
                </a:moveTo>
                <a:cubicBezTo>
                  <a:pt x="160" y="23"/>
                  <a:pt x="656" y="9"/>
                  <a:pt x="960" y="47"/>
                </a:cubicBezTo>
                <a:cubicBezTo>
                  <a:pt x="1264" y="86"/>
                  <a:pt x="1488" y="216"/>
                  <a:pt x="1824" y="250"/>
                </a:cubicBezTo>
                <a:cubicBezTo>
                  <a:pt x="2160" y="283"/>
                  <a:pt x="2638" y="285"/>
                  <a:pt x="2976" y="250"/>
                </a:cubicBezTo>
                <a:cubicBezTo>
                  <a:pt x="3314" y="215"/>
                  <a:pt x="3533" y="80"/>
                  <a:pt x="3853" y="40"/>
                </a:cubicBezTo>
                <a:cubicBezTo>
                  <a:pt x="4173" y="0"/>
                  <a:pt x="4677" y="14"/>
                  <a:pt x="4894" y="7"/>
                </a:cubicBezTo>
              </a:path>
            </a:pathLst>
          </a:custGeom>
          <a:noFill/>
          <a:ln w="38100" cap="flat" cmpd="sng">
            <a:solidFill>
              <a:srgbClr val="9933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5" name="Freeform 9"/>
          <p:cNvSpPr>
            <a:spLocks/>
          </p:cNvSpPr>
          <p:nvPr/>
        </p:nvSpPr>
        <p:spPr bwMode="auto">
          <a:xfrm>
            <a:off x="661871" y="2232649"/>
            <a:ext cx="4148310" cy="608679"/>
          </a:xfrm>
          <a:custGeom>
            <a:avLst/>
            <a:gdLst>
              <a:gd name="connsiteX0" fmla="*/ 10000 w 10000"/>
              <a:gd name="connsiteY0" fmla="*/ 77 h 10000"/>
              <a:gd name="connsiteX1" fmla="*/ 8030 w 10000"/>
              <a:gd name="connsiteY1" fmla="*/ 357 h 10000"/>
              <a:gd name="connsiteX2" fmla="*/ 5687 w 10000"/>
              <a:gd name="connsiteY2" fmla="*/ 2245 h 10000"/>
              <a:gd name="connsiteX3" fmla="*/ 4062 w 10000"/>
              <a:gd name="connsiteY3" fmla="*/ 3061 h 10000"/>
              <a:gd name="connsiteX4" fmla="*/ 2762 w 10000"/>
              <a:gd name="connsiteY4" fmla="*/ 4286 h 10000"/>
              <a:gd name="connsiteX5" fmla="*/ 0 w 10000"/>
              <a:gd name="connsiteY5" fmla="*/ 10000 h 10000"/>
              <a:gd name="connsiteX0" fmla="*/ 10000 w 10000"/>
              <a:gd name="connsiteY0" fmla="*/ 77 h 10000"/>
              <a:gd name="connsiteX1" fmla="*/ 8030 w 10000"/>
              <a:gd name="connsiteY1" fmla="*/ 357 h 10000"/>
              <a:gd name="connsiteX2" fmla="*/ 5687 w 10000"/>
              <a:gd name="connsiteY2" fmla="*/ 2245 h 10000"/>
              <a:gd name="connsiteX3" fmla="*/ 4062 w 10000"/>
              <a:gd name="connsiteY3" fmla="*/ 3061 h 10000"/>
              <a:gd name="connsiteX4" fmla="*/ 0 w 10000"/>
              <a:gd name="connsiteY4" fmla="*/ 10000 h 10000"/>
              <a:gd name="connsiteX0" fmla="*/ 8846 w 8846"/>
              <a:gd name="connsiteY0" fmla="*/ 77 h 3672"/>
              <a:gd name="connsiteX1" fmla="*/ 6876 w 8846"/>
              <a:gd name="connsiteY1" fmla="*/ 357 h 3672"/>
              <a:gd name="connsiteX2" fmla="*/ 4533 w 8846"/>
              <a:gd name="connsiteY2" fmla="*/ 2245 h 3672"/>
              <a:gd name="connsiteX3" fmla="*/ 2908 w 8846"/>
              <a:gd name="connsiteY3" fmla="*/ 3061 h 3672"/>
              <a:gd name="connsiteX4" fmla="*/ 0 w 8846"/>
              <a:gd name="connsiteY4" fmla="*/ 3672 h 3672"/>
              <a:gd name="connsiteX0" fmla="*/ 10000 w 10000"/>
              <a:gd name="connsiteY0" fmla="*/ 210 h 10000"/>
              <a:gd name="connsiteX1" fmla="*/ 7773 w 10000"/>
              <a:gd name="connsiteY1" fmla="*/ 972 h 10000"/>
              <a:gd name="connsiteX2" fmla="*/ 5124 w 10000"/>
              <a:gd name="connsiteY2" fmla="*/ 6114 h 10000"/>
              <a:gd name="connsiteX3" fmla="*/ 3287 w 10000"/>
              <a:gd name="connsiteY3" fmla="*/ 8336 h 10000"/>
              <a:gd name="connsiteX4" fmla="*/ 0 w 10000"/>
              <a:gd name="connsiteY4" fmla="*/ 10000 h 10000"/>
              <a:gd name="connsiteX0" fmla="*/ 10000 w 10000"/>
              <a:gd name="connsiteY0" fmla="*/ 210 h 8879"/>
              <a:gd name="connsiteX1" fmla="*/ 7773 w 10000"/>
              <a:gd name="connsiteY1" fmla="*/ 972 h 8879"/>
              <a:gd name="connsiteX2" fmla="*/ 5124 w 10000"/>
              <a:gd name="connsiteY2" fmla="*/ 6114 h 8879"/>
              <a:gd name="connsiteX3" fmla="*/ 3287 w 10000"/>
              <a:gd name="connsiteY3" fmla="*/ 8336 h 8879"/>
              <a:gd name="connsiteX4" fmla="*/ 0 w 10000"/>
              <a:gd name="connsiteY4" fmla="*/ 8879 h 8879"/>
              <a:gd name="connsiteX0" fmla="*/ 10000 w 10000"/>
              <a:gd name="connsiteY0" fmla="*/ 237 h 10000"/>
              <a:gd name="connsiteX1" fmla="*/ 7773 w 10000"/>
              <a:gd name="connsiteY1" fmla="*/ 1095 h 10000"/>
              <a:gd name="connsiteX2" fmla="*/ 5124 w 10000"/>
              <a:gd name="connsiteY2" fmla="*/ 6886 h 10000"/>
              <a:gd name="connsiteX3" fmla="*/ 3287 w 10000"/>
              <a:gd name="connsiteY3" fmla="*/ 938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237"/>
                </a:moveTo>
                <a:cubicBezTo>
                  <a:pt x="9629" y="365"/>
                  <a:pt x="8584" y="0"/>
                  <a:pt x="7773" y="1095"/>
                </a:cubicBezTo>
                <a:cubicBezTo>
                  <a:pt x="6961" y="2189"/>
                  <a:pt x="5870" y="5503"/>
                  <a:pt x="5124" y="6886"/>
                </a:cubicBezTo>
                <a:cubicBezTo>
                  <a:pt x="4378" y="8269"/>
                  <a:pt x="4141" y="8869"/>
                  <a:pt x="3287" y="9388"/>
                </a:cubicBezTo>
                <a:cubicBezTo>
                  <a:pt x="2433" y="9908"/>
                  <a:pt x="970" y="9673"/>
                  <a:pt x="0" y="1000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>
            <a:off x="4921305" y="2118350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7" name="Line 11"/>
          <p:cNvSpPr>
            <a:spLocks noChangeShapeType="1"/>
          </p:cNvSpPr>
          <p:nvPr/>
        </p:nvSpPr>
        <p:spPr bwMode="auto">
          <a:xfrm>
            <a:off x="1111305" y="1813550"/>
            <a:ext cx="7620000" cy="0"/>
          </a:xfrm>
          <a:prstGeom prst="line">
            <a:avLst/>
          </a:prstGeom>
          <a:noFill/>
          <a:ln w="38100">
            <a:solidFill>
              <a:srgbClr val="9933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5683305" y="105155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Circulating Beam</a:t>
            </a:r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 flipH="1">
            <a:off x="4845105" y="128015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0" name="Text Box 14"/>
          <p:cNvSpPr txBox="1">
            <a:spLocks noChangeArrowheads="1"/>
          </p:cNvSpPr>
          <p:nvPr/>
        </p:nvSpPr>
        <p:spPr bwMode="auto">
          <a:xfrm>
            <a:off x="5454705" y="318515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Beam at injection</a:t>
            </a:r>
          </a:p>
        </p:txBody>
      </p:sp>
      <p:sp>
        <p:nvSpPr>
          <p:cNvPr id="198671" name="Line 15"/>
          <p:cNvSpPr>
            <a:spLocks noChangeShapeType="1"/>
          </p:cNvSpPr>
          <p:nvPr/>
        </p:nvSpPr>
        <p:spPr bwMode="auto">
          <a:xfrm flipH="1" flipV="1">
            <a:off x="5149905" y="234695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2" name="Text Box 16"/>
          <p:cNvSpPr txBox="1">
            <a:spLocks noChangeArrowheads="1"/>
          </p:cNvSpPr>
          <p:nvPr/>
        </p:nvSpPr>
        <p:spPr bwMode="auto">
          <a:xfrm>
            <a:off x="1538005" y="3352190"/>
            <a:ext cx="18288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H</a:t>
            </a:r>
            <a:r>
              <a:rPr lang="en-US" sz="2800" baseline="30000" dirty="0" smtClean="0"/>
              <a:t>-</a:t>
            </a:r>
            <a:r>
              <a:rPr lang="en-US" sz="1600" baseline="30000" dirty="0" smtClean="0"/>
              <a:t> </a:t>
            </a:r>
            <a:r>
              <a:rPr lang="en-US" sz="1600" dirty="0"/>
              <a:t>beam from LINAC</a:t>
            </a:r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 flipH="1" flipV="1">
            <a:off x="1538005" y="289499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6" name="Text Box 20"/>
          <p:cNvSpPr txBox="1">
            <a:spLocks noChangeArrowheads="1"/>
          </p:cNvSpPr>
          <p:nvPr/>
        </p:nvSpPr>
        <p:spPr bwMode="auto">
          <a:xfrm>
            <a:off x="5073705" y="348995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Stripping foil</a:t>
            </a:r>
          </a:p>
        </p:txBody>
      </p:sp>
      <p:sp>
        <p:nvSpPr>
          <p:cNvPr id="198677" name="Line 21"/>
          <p:cNvSpPr>
            <a:spLocks noChangeShapeType="1"/>
          </p:cNvSpPr>
          <p:nvPr/>
        </p:nvSpPr>
        <p:spPr bwMode="auto">
          <a:xfrm flipH="1" flipV="1">
            <a:off x="4997505" y="3261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8" name="Text Box 22"/>
          <p:cNvSpPr txBox="1">
            <a:spLocks noChangeArrowheads="1"/>
          </p:cNvSpPr>
          <p:nvPr/>
        </p:nvSpPr>
        <p:spPr bwMode="auto">
          <a:xfrm>
            <a:off x="1922054" y="702245"/>
            <a:ext cx="3648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/>
                </a:solidFill>
              </a:rPr>
              <a:t>Magnetic chicane pulsed to move beam out during injection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Hampton, VA, Jan. 26-30, 2015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Overview and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639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+mj-ea"/>
              </a:rPr>
              <a:t>Light </a:t>
            </a:r>
            <a:r>
              <a:rPr lang="en-US" dirty="0" smtClean="0">
                <a:ea typeface="+mj-ea"/>
              </a:rPr>
              <a:t>sources</a:t>
            </a:r>
            <a:r>
              <a:rPr lang="en-US" dirty="0">
                <a:ea typeface="+mj-ea"/>
              </a:rPr>
              <a:t>: </a:t>
            </a:r>
            <a:r>
              <a:rPr lang="en-US" dirty="0" smtClean="0">
                <a:ea typeface="+mj-ea"/>
              </a:rPr>
              <a:t>too many to count</a:t>
            </a:r>
            <a:endParaRPr lang="en-US" dirty="0">
              <a:ea typeface="+mj-ea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4038600"/>
            <a:ext cx="83058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accent2"/>
                </a:solidFill>
                <a:latin typeface="Trebuchet MS" charset="0"/>
              </a:rPr>
              <a:t>Put circulating electron beam through an </a:t>
            </a:r>
            <a:r>
              <a:rPr lang="ja-JP" altLang="en-US" sz="2000">
                <a:solidFill>
                  <a:schemeClr val="accent2"/>
                </a:solidFill>
                <a:latin typeface="Trebuchet MS" charset="0"/>
              </a:rPr>
              <a:t>“</a:t>
            </a:r>
            <a:r>
              <a:rPr lang="en-US" sz="2000">
                <a:solidFill>
                  <a:schemeClr val="accent2"/>
                </a:solidFill>
                <a:latin typeface="Trebuchet MS" charset="0"/>
              </a:rPr>
              <a:t>undulator</a:t>
            </a:r>
            <a:r>
              <a:rPr lang="ja-JP" altLang="en-US" sz="2000">
                <a:solidFill>
                  <a:schemeClr val="accent2"/>
                </a:solidFill>
                <a:latin typeface="Trebuchet MS" charset="0"/>
              </a:rPr>
              <a:t>”</a:t>
            </a:r>
            <a:r>
              <a:rPr lang="en-US" sz="2000">
                <a:solidFill>
                  <a:schemeClr val="accent2"/>
                </a:solidFill>
                <a:latin typeface="Trebuchet MS" charset="0"/>
              </a:rPr>
              <a:t> to create synchrotron radiation (typically X-ray)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accent2"/>
                </a:solidFill>
                <a:latin typeface="Trebuchet MS" charset="0"/>
              </a:rPr>
              <a:t>Many applications in biophysics, </a:t>
            </a:r>
            <a:br>
              <a:rPr lang="en-US" sz="2000">
                <a:solidFill>
                  <a:schemeClr val="accent2"/>
                </a:solidFill>
                <a:latin typeface="Trebuchet MS" charset="0"/>
              </a:rPr>
            </a:br>
            <a:r>
              <a:rPr lang="en-US" sz="2000">
                <a:solidFill>
                  <a:schemeClr val="accent2"/>
                </a:solidFill>
                <a:latin typeface="Trebuchet MS" charset="0"/>
              </a:rPr>
              <a:t>materials science, industry.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accent2"/>
                </a:solidFill>
                <a:latin typeface="Trebuchet MS" charset="0"/>
              </a:rPr>
              <a:t>New proposed machines will use </a:t>
            </a:r>
            <a:br>
              <a:rPr lang="en-US" sz="2000">
                <a:solidFill>
                  <a:schemeClr val="accent2"/>
                </a:solidFill>
                <a:latin typeface="Trebuchet MS" charset="0"/>
              </a:rPr>
            </a:br>
            <a:r>
              <a:rPr lang="en-US" sz="2000">
                <a:solidFill>
                  <a:schemeClr val="accent2"/>
                </a:solidFill>
                <a:latin typeface="Trebuchet MS" charset="0"/>
              </a:rPr>
              <a:t>very short bunches to create coherent </a:t>
            </a:r>
            <a:br>
              <a:rPr lang="en-US" sz="2000">
                <a:solidFill>
                  <a:schemeClr val="accent2"/>
                </a:solidFill>
                <a:latin typeface="Trebuchet MS" charset="0"/>
              </a:rPr>
            </a:br>
            <a:r>
              <a:rPr lang="en-US" sz="2000">
                <a:solidFill>
                  <a:schemeClr val="accent2"/>
                </a:solidFill>
                <a:latin typeface="Trebuchet MS" charset="0"/>
              </a:rPr>
              <a:t>light.</a:t>
            </a:r>
          </a:p>
        </p:txBody>
      </p:sp>
      <p:pic>
        <p:nvPicPr>
          <p:cNvPr id="54276" name="Picture 4" descr="World_S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9300" y="723900"/>
            <a:ext cx="4713288" cy="3127375"/>
          </a:xfrm>
        </p:spPr>
      </p:pic>
      <p:sp>
        <p:nvSpPr>
          <p:cNvPr id="54277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1F297D-F450-8D4A-ACBC-A532389D6AFF}" type="slidenum">
              <a:rPr lang="en-US">
                <a:solidFill>
                  <a:schemeClr val="tx2"/>
                </a:solidFill>
              </a:rPr>
              <a:pPr eaLnBrk="1" hangingPunct="1"/>
              <a:t>90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4278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4279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54280" name="Picture 7" descr="http://www.psi.ch/media/ImageBoard/igp_1024x640%3E_Undula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5455" r="4500" b="20728"/>
          <a:stretch>
            <a:fillRect/>
          </a:stretch>
        </p:blipFill>
        <p:spPr bwMode="auto">
          <a:xfrm>
            <a:off x="5257800" y="4610100"/>
            <a:ext cx="36750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7084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Other uses of accelerators</a:t>
            </a:r>
            <a:endParaRPr lang="en-US" dirty="0">
              <a:ea typeface="+mj-ea"/>
            </a:endParaRP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55013" cy="2743200"/>
          </a:xfrm>
        </p:spPr>
        <p:txBody>
          <a:bodyPr/>
          <a:lstStyle/>
          <a:p>
            <a:r>
              <a:rPr lang="en-US" sz="2000">
                <a:latin typeface="Trebuchet MS" charset="0"/>
              </a:rPr>
              <a:t>Radioisotope production</a:t>
            </a:r>
          </a:p>
          <a:p>
            <a:r>
              <a:rPr lang="en-US" sz="2000">
                <a:latin typeface="Trebuchet MS" charset="0"/>
              </a:rPr>
              <a:t>Medical treatment</a:t>
            </a:r>
          </a:p>
          <a:p>
            <a:r>
              <a:rPr lang="en-US" sz="2000">
                <a:latin typeface="Trebuchet MS" charset="0"/>
              </a:rPr>
              <a:t>Electron welding</a:t>
            </a:r>
          </a:p>
          <a:p>
            <a:r>
              <a:rPr lang="en-US" sz="2000">
                <a:latin typeface="Trebuchet MS" charset="0"/>
              </a:rPr>
              <a:t>Food sterilization</a:t>
            </a:r>
          </a:p>
          <a:p>
            <a:r>
              <a:rPr lang="en-US" sz="2000">
                <a:latin typeface="Trebuchet MS" charset="0"/>
              </a:rPr>
              <a:t>Catalyzed polymerization </a:t>
            </a:r>
          </a:p>
          <a:p>
            <a:r>
              <a:rPr lang="en-US" sz="2000">
                <a:latin typeface="Trebuchet MS" charset="0"/>
              </a:rPr>
              <a:t>Even art…</a:t>
            </a:r>
          </a:p>
        </p:txBody>
      </p:sp>
      <p:sp>
        <p:nvSpPr>
          <p:cNvPr id="5530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530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53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7642F5-DD17-C24F-8029-B36B1DE9A10E}" type="slidenum">
              <a:rPr lang="en-US">
                <a:solidFill>
                  <a:schemeClr val="tx2"/>
                </a:solidFill>
              </a:rPr>
              <a:pPr eaLnBrk="1" hangingPunct="1"/>
              <a:t>91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55303" name="Picture 2" descr="http://dodevice.com/wp-content/uploads/2008/02/lichtenberg-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686050"/>
            <a:ext cx="285750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10200" y="3467100"/>
            <a:ext cx="3048000" cy="20313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852F74"/>
                </a:solidFill>
              </a:rPr>
              <a:t>In a </a:t>
            </a:r>
            <a:r>
              <a:rPr lang="ja-JP" altLang="en-US" sz="1800" dirty="0">
                <a:solidFill>
                  <a:srgbClr val="852F74"/>
                </a:solidFill>
              </a:rPr>
              <a:t>“</a:t>
            </a:r>
            <a:r>
              <a:rPr lang="en-US" sz="1800" dirty="0">
                <a:solidFill>
                  <a:srgbClr val="852F74"/>
                </a:solidFill>
              </a:rPr>
              <a:t>Lichtenberg figure</a:t>
            </a:r>
            <a:r>
              <a:rPr lang="ja-JP" altLang="en-US" sz="1800" dirty="0">
                <a:solidFill>
                  <a:srgbClr val="852F74"/>
                </a:solidFill>
              </a:rPr>
              <a:t>”</a:t>
            </a:r>
            <a:r>
              <a:rPr lang="en-US" sz="1800" dirty="0">
                <a:solidFill>
                  <a:srgbClr val="852F74"/>
                </a:solidFill>
              </a:rPr>
              <a:t>, a low energy electron </a:t>
            </a:r>
            <a:r>
              <a:rPr lang="en-US" sz="1800" dirty="0" err="1">
                <a:solidFill>
                  <a:srgbClr val="852F74"/>
                </a:solidFill>
              </a:rPr>
              <a:t>linac</a:t>
            </a:r>
            <a:r>
              <a:rPr lang="en-US" sz="1800" dirty="0">
                <a:solidFill>
                  <a:srgbClr val="852F74"/>
                </a:solidFill>
              </a:rPr>
              <a:t> is used to implant a layer of charge in a sheet of </a:t>
            </a:r>
            <a:r>
              <a:rPr lang="en-US" sz="1800" dirty="0" err="1">
                <a:solidFill>
                  <a:srgbClr val="852F74"/>
                </a:solidFill>
              </a:rPr>
              <a:t>lucite</a:t>
            </a:r>
            <a:r>
              <a:rPr lang="en-US" sz="1800" dirty="0">
                <a:solidFill>
                  <a:srgbClr val="852F74"/>
                </a:solidFill>
              </a:rPr>
              <a:t>.  This charge can remain for weeks until it is discharged by a mechanical disruption.</a:t>
            </a:r>
          </a:p>
        </p:txBody>
      </p:sp>
    </p:spTree>
    <p:extLst>
      <p:ext uri="{BB962C8B-B14F-4D97-AF65-F5344CB8AC3E}">
        <p14:creationId xmlns:p14="http://schemas.microsoft.com/office/powerpoint/2010/main" val="20297367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29000" y="-495300"/>
            <a:ext cx="25908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The future: International Linear Collider (ILC)?</a:t>
            </a:r>
            <a:endParaRPr lang="en-US" dirty="0">
              <a:ea typeface="+mj-ea"/>
            </a:endParaRPr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5715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LEP was the limit of circular e</a:t>
            </a:r>
            <a:r>
              <a:rPr lang="en-US" baseline="30000">
                <a:latin typeface="Trebuchet MS" charset="0"/>
              </a:rPr>
              <a:t>+</a:t>
            </a:r>
            <a:r>
              <a:rPr lang="en-US">
                <a:latin typeface="Trebuchet MS" charset="0"/>
              </a:rPr>
              <a:t>e</a:t>
            </a:r>
            <a:r>
              <a:rPr lang="en-US" baseline="30000">
                <a:latin typeface="Trebuchet MS" charset="0"/>
              </a:rPr>
              <a:t>-</a:t>
            </a:r>
            <a:r>
              <a:rPr lang="en-US">
                <a:latin typeface="Trebuchet MS" charset="0"/>
              </a:rPr>
              <a:t> colliders</a:t>
            </a:r>
          </a:p>
          <a:p>
            <a:pPr lvl="1"/>
            <a:r>
              <a:rPr lang="en-US">
                <a:latin typeface="Trebuchet MS" charset="0"/>
              </a:rPr>
              <a:t>Next step must be linear collider</a:t>
            </a:r>
          </a:p>
          <a:p>
            <a:pPr lvl="1"/>
            <a:r>
              <a:rPr lang="en-US">
                <a:latin typeface="Trebuchet MS" charset="0"/>
              </a:rPr>
              <a:t>Proposed ILC 30 km long, 250 x 250 GeV e</a:t>
            </a:r>
            <a:r>
              <a:rPr lang="en-US" baseline="30000">
                <a:latin typeface="Trebuchet MS" charset="0"/>
              </a:rPr>
              <a:t>+</a:t>
            </a:r>
            <a:r>
              <a:rPr lang="en-US">
                <a:latin typeface="Trebuchet MS" charset="0"/>
              </a:rPr>
              <a:t>e</a:t>
            </a:r>
            <a:r>
              <a:rPr lang="en-US" baseline="30000">
                <a:latin typeface="Trebuchet MS" charset="0"/>
              </a:rPr>
              <a:t>-</a:t>
            </a:r>
          </a:p>
          <a:p>
            <a:pPr lvl="1"/>
            <a:endParaRPr lang="en-US">
              <a:latin typeface="Trebuchet MS" charset="0"/>
            </a:endParaRPr>
          </a:p>
          <a:p>
            <a:pPr lvl="1"/>
            <a:endParaRPr lang="en-US">
              <a:latin typeface="Trebuchet MS" charset="0"/>
            </a:endParaRPr>
          </a:p>
          <a:p>
            <a:pPr lvl="1"/>
            <a:endParaRPr lang="en-US">
              <a:latin typeface="Trebuchet MS" charset="0"/>
            </a:endParaRPr>
          </a:p>
          <a:p>
            <a:pPr lvl="1"/>
            <a:endParaRPr lang="en-US">
              <a:latin typeface="Trebuchet MS" charset="0"/>
            </a:endParaRPr>
          </a:p>
          <a:p>
            <a:pPr lvl="1"/>
            <a:endParaRPr lang="en-US">
              <a:latin typeface="Trebuchet MS" charset="0"/>
            </a:endParaRPr>
          </a:p>
          <a:p>
            <a:pPr lvl="1"/>
            <a:endParaRPr lang="en-US">
              <a:latin typeface="Trebuchet MS" charset="0"/>
            </a:endParaRPr>
          </a:p>
          <a:p>
            <a:pPr lvl="1"/>
            <a:endParaRPr lang="en-US">
              <a:latin typeface="Trebuchet MS" charset="0"/>
            </a:endParaRPr>
          </a:p>
          <a:p>
            <a:pPr lvl="1"/>
            <a:endParaRPr lang="en-US">
              <a:latin typeface="Trebuchet MS" charset="0"/>
            </a:endParaRPr>
          </a:p>
          <a:p>
            <a:r>
              <a:rPr lang="en-US" sz="2000">
                <a:latin typeface="Trebuchet MS" charset="0"/>
              </a:rPr>
              <a:t>BUT, we don</a:t>
            </a:r>
            <a:r>
              <a:rPr lang="ja-JP" altLang="en-US" sz="2000">
                <a:latin typeface="Trebuchet MS" charset="0"/>
              </a:rPr>
              <a:t>’</a:t>
            </a:r>
            <a:r>
              <a:rPr lang="en-US" sz="2000">
                <a:latin typeface="Trebuchet MS" charset="0"/>
              </a:rPr>
              <a:t>t yet know whether that</a:t>
            </a:r>
            <a:r>
              <a:rPr lang="ja-JP" altLang="en-US" sz="2000">
                <a:latin typeface="Trebuchet MS" charset="0"/>
              </a:rPr>
              <a:t>’</a:t>
            </a:r>
            <a:r>
              <a:rPr lang="en-US" sz="2000">
                <a:latin typeface="Trebuchet MS" charset="0"/>
              </a:rPr>
              <a:t>s high enough energy to be interesting</a:t>
            </a:r>
          </a:p>
          <a:p>
            <a:pPr lvl="1"/>
            <a:r>
              <a:rPr lang="en-US" sz="1800">
                <a:latin typeface="Trebuchet MS" charset="0"/>
              </a:rPr>
              <a:t>Need to wait for LHC results</a:t>
            </a:r>
          </a:p>
          <a:p>
            <a:pPr lvl="1"/>
            <a:r>
              <a:rPr lang="en-US" sz="1800">
                <a:latin typeface="Trebuchet MS" charset="0"/>
              </a:rPr>
              <a:t>What if we need more?</a:t>
            </a:r>
          </a:p>
        </p:txBody>
      </p:sp>
      <p:sp>
        <p:nvSpPr>
          <p:cNvPr id="5632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632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632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C609E5-16D4-BB47-9765-42E8C88E4F10}" type="slidenum">
              <a:rPr lang="en-US">
                <a:solidFill>
                  <a:schemeClr val="tx2"/>
                </a:solidFill>
              </a:rPr>
              <a:pPr eaLnBrk="1" hangingPunct="1"/>
              <a:t>92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50636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“Compact” (ha </a:t>
            </a:r>
            <a:r>
              <a:rPr lang="en-US" dirty="0" err="1" smtClean="0">
                <a:ea typeface="+mj-ea"/>
              </a:rPr>
              <a:t>ha</a:t>
            </a:r>
            <a:r>
              <a:rPr lang="en-US" dirty="0" smtClean="0">
                <a:ea typeface="+mj-ea"/>
              </a:rPr>
              <a:t>) Linear Collider (CLIC)?</a:t>
            </a:r>
            <a:endParaRPr lang="en-US" dirty="0">
              <a:ea typeface="+mj-ea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906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Use low energy, high current electron beams to drive high energy accelerating structures</a:t>
            </a: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r>
              <a:rPr lang="en-US">
                <a:latin typeface="Trebuchet MS" charset="0"/>
              </a:rPr>
              <a:t>Up to 1.5 x 1.5 TeV, but VERY, VERY hard</a:t>
            </a:r>
          </a:p>
        </p:txBody>
      </p:sp>
      <p:sp>
        <p:nvSpPr>
          <p:cNvPr id="573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734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735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C479D1-0549-DA48-A740-8663528A9575}" type="slidenum">
              <a:rPr lang="en-US">
                <a:solidFill>
                  <a:schemeClr val="tx2"/>
                </a:solidFill>
              </a:rPr>
              <a:pPr eaLnBrk="1" hangingPunct="1"/>
              <a:t>93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57351" name="Picture 2" descr="http://clic-stability.web.cern.ch/clic-stability/CLIClay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600200"/>
            <a:ext cx="575310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545587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ea typeface="+mj-ea"/>
              </a:rPr>
              <a:t>Muon</a:t>
            </a:r>
            <a:r>
              <a:rPr lang="en-US" dirty="0" smtClean="0">
                <a:ea typeface="+mj-ea"/>
              </a:rPr>
              <a:t> colliders?</a:t>
            </a:r>
            <a:endParaRPr lang="en-US" dirty="0">
              <a:ea typeface="+mj-ea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3935412" cy="56769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Muons are pointlike, like electrons, but because they</a:t>
            </a:r>
            <a:r>
              <a:rPr lang="ja-JP" altLang="en-US">
                <a:latin typeface="Trebuchet MS" charset="0"/>
              </a:rPr>
              <a:t>’</a:t>
            </a:r>
            <a:r>
              <a:rPr lang="en-US">
                <a:latin typeface="Trebuchet MS" charset="0"/>
              </a:rPr>
              <a:t>re heavier, synchrotron radiation is much less of a problem.</a:t>
            </a:r>
          </a:p>
          <a:p>
            <a:r>
              <a:rPr lang="en-US">
                <a:latin typeface="Trebuchet MS" charset="0"/>
              </a:rPr>
              <a:t>Unfortunately, muons are unstable, so you have to produce them, cool them, and collide them, before they decay.</a:t>
            </a:r>
          </a:p>
        </p:txBody>
      </p:sp>
      <p:sp>
        <p:nvSpPr>
          <p:cNvPr id="5837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837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83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ED8D50-09C1-E14A-BD03-C4E4DF6CFA5C}" type="slidenum">
              <a:rPr lang="en-US">
                <a:solidFill>
                  <a:schemeClr val="tx2"/>
                </a:solidFill>
              </a:rPr>
              <a:pPr eaLnBrk="1" hangingPunct="1"/>
              <a:t>94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58375" name="Picture 2" descr="http://puhep1.princeton.edu/~mcdonald/mumu/science_mumu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457200"/>
            <a:ext cx="291306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44385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Wakefield accelerators?</a:t>
            </a:r>
            <a:endParaRPr lang="en-US" dirty="0">
              <a:ea typeface="+mj-ea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0287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Many advances have been made in exploiting the huge fields that are produced in plasma oscillations.</a:t>
            </a: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r>
              <a:rPr lang="en-US">
                <a:latin typeface="Trebuchet MS" charset="0"/>
              </a:rPr>
              <a:t>Potential for accelerating gradients many orders of magnitude beyond RF cavities.</a:t>
            </a:r>
          </a:p>
          <a:p>
            <a:r>
              <a:rPr lang="en-US">
                <a:latin typeface="Trebuchet MS" charset="0"/>
              </a:rPr>
              <a:t>Still a long way to go for a practical accelerator.</a:t>
            </a:r>
          </a:p>
        </p:txBody>
      </p:sp>
      <p:sp>
        <p:nvSpPr>
          <p:cNvPr id="5939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Hampton, VA, Jan. 26-30, 2015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939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Overview and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939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FC0EB1-B9BD-5D4F-9055-B89437B89739}" type="slidenum">
              <a:rPr lang="en-US">
                <a:solidFill>
                  <a:schemeClr val="tx2"/>
                </a:solidFill>
              </a:rPr>
              <a:pPr eaLnBrk="1" hangingPunct="1"/>
              <a:t>95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59399" name="Picture 2" descr="http://facet.slac.stanford.edu/images/PWA-1-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" b="50920"/>
          <a:stretch>
            <a:fillRect/>
          </a:stretch>
        </p:blipFill>
        <p:spPr bwMode="auto">
          <a:xfrm>
            <a:off x="533400" y="1790700"/>
            <a:ext cx="82677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590430"/>
      </p:ext>
    </p:extLst>
  </p:cSld>
  <p:clrMapOvr>
    <a:masterClrMapping/>
  </p:clrMapOvr>
  <p:transition xmlns:p14="http://schemas.microsoft.com/office/powerpoint/2010/main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C0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quantum_universe_RMS_20080415</Template>
  <TotalTime>6476</TotalTime>
  <Words>7368</Words>
  <Application>Microsoft Macintosh PowerPoint</Application>
  <PresentationFormat>On-screen Show (4:3)</PresentationFormat>
  <Paragraphs>1144</Paragraphs>
  <Slides>95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Opulent</vt:lpstr>
      <vt:lpstr>Equation</vt:lpstr>
      <vt:lpstr>MathType 6.0 Equation</vt:lpstr>
      <vt:lpstr>Microsoft Equation 3.0</vt:lpstr>
      <vt:lpstr>Special Topic: Overview and Tricks of the Trade</vt:lpstr>
      <vt:lpstr>Multi-stage acceleration</vt:lpstr>
      <vt:lpstr>Example: CERN Accelerator Complex</vt:lpstr>
      <vt:lpstr>Getting started: Ion sources</vt:lpstr>
      <vt:lpstr>Initial acceleration</vt:lpstr>
      <vt:lpstr>Early stages</vt:lpstr>
      <vt:lpstr>Drift Tube (Alvarez) Cavity</vt:lpstr>
      <vt:lpstr>Linac -&gt; synchrotron injection</vt:lpstr>
      <vt:lpstr>Ion (or charge exchange) injection</vt:lpstr>
      <vt:lpstr>Injection and extraction</vt:lpstr>
      <vt:lpstr>Extraction hardware</vt:lpstr>
      <vt:lpstr>Slow Extraction (not important for colliders)</vt:lpstr>
      <vt:lpstr>Standard beam instrumentation</vt:lpstr>
      <vt:lpstr>Beam instrumentation (cont’d)</vt:lpstr>
      <vt:lpstr>Measuring lattice parameters</vt:lpstr>
      <vt:lpstr>Moving on: The Case for Colliders</vt:lpstr>
      <vt:lpstr>Luminosity of Colliding Beams</vt:lpstr>
      <vt:lpstr>Limits to β*</vt:lpstr>
      <vt:lpstr>The “squeeze”?</vt:lpstr>
      <vt:lpstr>First e+e- Collider</vt:lpstr>
      <vt:lpstr>History: CERN Intersecting Storage Rings (ISR)</vt:lpstr>
      <vt:lpstr>SppS: First proton-antiproton Collider</vt:lpstr>
      <vt:lpstr>Superconductivity: Enabling Technology</vt:lpstr>
      <vt:lpstr>When is a superconductor not a superconductor?</vt:lpstr>
      <vt:lpstr>Quench Example: MRI Magnet*</vt:lpstr>
      <vt:lpstr>Magnet “training”</vt:lpstr>
      <vt:lpstr>Milestones on the Road to a Superconducting Collider</vt:lpstr>
      <vt:lpstr>Tevatron: First Superconducting Synchrotron</vt:lpstr>
      <vt:lpstr>The Fermilab Accelerator Complex</vt:lpstr>
      <vt:lpstr>“Stack and Store” cycle</vt:lpstr>
      <vt:lpstr>Fermilab Antiproton Source</vt:lpstr>
      <vt:lpstr>Antiproton Source – debunching</vt:lpstr>
      <vt:lpstr>Stochastic cooling of antiprotons</vt:lpstr>
      <vt:lpstr>History of Fermilab Luminosity</vt:lpstr>
      <vt:lpstr>Proton-Proton vs. Proton-antiproton</vt:lpstr>
      <vt:lpstr>Antiprotons for LHC?</vt:lpstr>
      <vt:lpstr>A Detour on the Road to Higher Energy</vt:lpstr>
      <vt:lpstr>LHC: Location, Location, Location…</vt:lpstr>
      <vt:lpstr>LHC Layout and Numbers</vt:lpstr>
      <vt:lpstr>Standard LHC FODO Cell</vt:lpstr>
      <vt:lpstr>Nominal LHC Parameters Compared to Tevatron</vt:lpstr>
      <vt:lpstr>Experimental reach of LHC vs. Tevatron</vt:lpstr>
      <vt:lpstr>Protecting the Machine: Multi-stage Collimation</vt:lpstr>
      <vt:lpstr>September 10, 2008: The Big Day</vt:lpstr>
      <vt:lpstr>Orbit correction</vt:lpstr>
      <vt:lpstr>Example: Injection test</vt:lpstr>
      <vt:lpstr>Close call: the event that almost wasn’t</vt:lpstr>
      <vt:lpstr>Nevertheless, the party started on schedule</vt:lpstr>
      <vt:lpstr>Started with beam one (clockwise) at 9:35</vt:lpstr>
      <vt:lpstr>Beam seen in CMS</vt:lpstr>
      <vt:lpstr>Timeline (CEDT)</vt:lpstr>
      <vt:lpstr>After initial circulation: captured beam</vt:lpstr>
      <vt:lpstr>Nature abhors a (news) vacuum…</vt:lpstr>
      <vt:lpstr>What (really) really happened on September 19th* </vt:lpstr>
      <vt:lpstr>Pressure forces on SSS vacuum barrier</vt:lpstr>
      <vt:lpstr>Collateral damage: magnet displacements</vt:lpstr>
      <vt:lpstr>Collateral damage: secondary arcs</vt:lpstr>
      <vt:lpstr>Collateral damage: ground supports</vt:lpstr>
      <vt:lpstr>Collateral damage: Beam Vacuum</vt:lpstr>
      <vt:lpstr>Important questions about Sept. 19</vt:lpstr>
      <vt:lpstr>What happened?</vt:lpstr>
      <vt:lpstr>Interim Improvements (2008-2009)</vt:lpstr>
      <vt:lpstr>After the first shutdown</vt:lpstr>
      <vt:lpstr>After the shutdown</vt:lpstr>
      <vt:lpstr>Longer Term: The Big Picture</vt:lpstr>
      <vt:lpstr>Limits to LHC Luminosity*</vt:lpstr>
      <vt:lpstr>Current LHC Acceleration Sequence and Brightness Issues</vt:lpstr>
      <vt:lpstr>Addressing brightness issues</vt:lpstr>
      <vt:lpstr>Limits to β*</vt:lpstr>
      <vt:lpstr>The Case for New Quadupoles</vt:lpstr>
      <vt:lpstr>Motivation for Nb3Sn</vt:lpstr>
      <vt:lpstr>US-LARP Magnet Development Tree</vt:lpstr>
      <vt:lpstr>IR Layout: the need for a crossing angle</vt:lpstr>
      <vt:lpstr>Crossing Angle Considerations</vt:lpstr>
      <vt:lpstr>Baseline Approach: Crab Cavities</vt:lpstr>
      <vt:lpstr>Luminosity Leveling</vt:lpstr>
      <vt:lpstr>Long Term Plan*</vt:lpstr>
      <vt:lpstr>Summary: Evolution of the Energy Frontier</vt:lpstr>
      <vt:lpstr>What next? </vt:lpstr>
      <vt:lpstr>Future Circular Collider (FCC)</vt:lpstr>
      <vt:lpstr>Some things to think about for FCC</vt:lpstr>
      <vt:lpstr>Superconductor Options</vt:lpstr>
      <vt:lpstr>Potential Designs</vt:lpstr>
      <vt:lpstr>Some other important accelerators (past):</vt:lpstr>
      <vt:lpstr> B-Factories</vt:lpstr>
      <vt:lpstr>Relativistic Heavy Ion Collider (RHIC)</vt:lpstr>
      <vt:lpstr>Continuous Electron Beam Accelerator Facility (CEBAF)</vt:lpstr>
      <vt:lpstr>Research machines: just the tip of the iceberg</vt:lpstr>
      <vt:lpstr>Example: Spallation Neutron Source  (Oak Ridge, TN)</vt:lpstr>
      <vt:lpstr>Light sources: too many to count</vt:lpstr>
      <vt:lpstr>Other uses of accelerators</vt:lpstr>
      <vt:lpstr>The future: International Linear Collider (ILC)?</vt:lpstr>
      <vt:lpstr>“Compact” (ha ha) Linear Collider (CLIC)?</vt:lpstr>
      <vt:lpstr>Muon colliders?</vt:lpstr>
      <vt:lpstr>Wakefield accelerators?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378</cp:revision>
  <dcterms:created xsi:type="dcterms:W3CDTF">2003-06-24T14:15:57Z</dcterms:created>
  <dcterms:modified xsi:type="dcterms:W3CDTF">2015-01-30T06:30:02Z</dcterms:modified>
</cp:coreProperties>
</file>