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4" r:id="rId3"/>
    <p:sldId id="275" r:id="rId4"/>
    <p:sldId id="276" r:id="rId5"/>
    <p:sldId id="277" r:id="rId6"/>
    <p:sldId id="278" r:id="rId7"/>
    <p:sldId id="272" r:id="rId8"/>
    <p:sldId id="273" r:id="rId9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99"/>
    <a:srgbClr val="FF9933"/>
    <a:srgbClr val="FF9966"/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216" y="-112"/>
      </p:cViewPr>
      <p:guideLst>
        <p:guide orient="horz" pos="19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9" Type="http://schemas.openxmlformats.org/officeDocument/2006/relationships/image" Target="../media/image13.wmf"/><Relationship Id="rId10" Type="http://schemas.openxmlformats.org/officeDocument/2006/relationships/image" Target="../media/image14.e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74060-A64B-B14C-8B8E-6EA015B67A33}" type="datetimeFigureOut">
              <a:rPr lang="en-US" smtClean="0"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FCBC0-2FFA-0547-86D8-D20C00CA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14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0E8FAF-0EB9-4F3C-9D18-30F5214B3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2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033639" y="6557963"/>
            <a:ext cx="2840361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/>
          </a:p>
        </p:txBody>
      </p:sp>
      <p:pic>
        <p:nvPicPr>
          <p:cNvPr id="7" name="Picture 6" descr="FNAL_logo_sm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3767" cy="92694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777" y="752368"/>
            <a:ext cx="8251825" cy="555307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CFA1-B09C-442F-85C3-919131D33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B137E2-35D0-4667-9362-8260FF57A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57" y="124288"/>
            <a:ext cx="8262937" cy="441325"/>
          </a:xfrm>
        </p:spPr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>
          <a:xfrm>
            <a:off x="5741582" y="6569076"/>
            <a:ext cx="2516372" cy="1613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557963"/>
            <a:ext cx="3859619" cy="17244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6155-0DCC-45D2-90B6-32F65F3F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C22C54-04B8-4329-8E4F-B3EC0867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408" y="224393"/>
            <a:ext cx="8371114" cy="507274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661" y="862297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530" y="853420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4655-DFE5-45AD-AEB7-B6324F535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3A5A-BD10-4E42-8EDD-42C4A14A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87" y="115854"/>
            <a:ext cx="8490857" cy="463731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>
          <a:xfrm>
            <a:off x="5264458" y="6569076"/>
            <a:ext cx="2993496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36C3-BB10-4165-8E74-99838CB5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1096-0617-41A5-9758-D8016564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4E87-2809-400F-A130-20751D1AB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8A0D8F-9A19-4D03-8318-653C6FCD8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7135" y="134244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503776" y="690225"/>
            <a:ext cx="82518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486400" y="6569076"/>
            <a:ext cx="2771553" cy="227012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1210FB4-E372-466D-A3EB-21FD966A1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" name="Picture 9" descr="FNAL_logo_sm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"/>
            <a:ext cx="371959" cy="381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6" r:id="rId9"/>
    <p:sldLayoutId id="2147483763" r:id="rId10"/>
    <p:sldLayoutId id="2147483767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.bin"/><Relationship Id="rId20" Type="http://schemas.openxmlformats.org/officeDocument/2006/relationships/image" Target="../media/image13.wmf"/><Relationship Id="rId21" Type="http://schemas.openxmlformats.org/officeDocument/2006/relationships/oleObject" Target="../embeddings/oleObject12.bin"/><Relationship Id="rId22" Type="http://schemas.openxmlformats.org/officeDocument/2006/relationships/image" Target="../media/image14.emf"/><Relationship Id="rId10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9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19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0.emf"/><Relationship Id="rId7" Type="http://schemas.openxmlformats.org/officeDocument/2006/relationships/image" Target="../media/image2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4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8879" y="533400"/>
            <a:ext cx="6763389" cy="2868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Imperfections</a:t>
            </a:r>
            <a:br>
              <a:rPr lang="en-US" dirty="0" smtClean="0"/>
            </a:br>
            <a:r>
              <a:rPr lang="en-US" smtClean="0"/>
              <a:t>(corrected)</a:t>
            </a:r>
            <a:endParaRPr lang="en-US" dirty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Eric Prebys, FNAL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Error (or Correction)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07098"/>
            <a:ext cx="8251825" cy="427375"/>
          </a:xfrm>
        </p:spPr>
        <p:txBody>
          <a:bodyPr/>
          <a:lstStyle/>
          <a:p>
            <a:r>
              <a:rPr lang="en-US" sz="1800" dirty="0" smtClean="0"/>
              <a:t>Recall our generic transfer matrix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If we use a dipole to introduce a small bend </a:t>
            </a:r>
            <a:r>
              <a:rPr lang="en-US" sz="1800" dirty="0" err="1" smtClean="0"/>
              <a:t>Θ</a:t>
            </a:r>
            <a:r>
              <a:rPr lang="en-US" sz="1800" dirty="0" smtClean="0"/>
              <a:t> at one point, it will in general propagate as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441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485030"/>
              </p:ext>
            </p:extLst>
          </p:nvPr>
        </p:nvGraphicFramePr>
        <p:xfrm>
          <a:off x="598488" y="920750"/>
          <a:ext cx="7824787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82" name="Equation" r:id="rId3" imgW="5842000" imgH="1092200" progId="Equation.DSMT4">
                  <p:embed/>
                </p:oleObj>
              </mc:Choice>
              <mc:Fallback>
                <p:oleObj name="Equation" r:id="rId3" imgW="5842000" imgH="1092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920750"/>
                        <a:ext cx="7824787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990035"/>
              </p:ext>
            </p:extLst>
          </p:nvPr>
        </p:nvGraphicFramePr>
        <p:xfrm>
          <a:off x="654512" y="2971297"/>
          <a:ext cx="8374063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83" name="Equation" r:id="rId5" imgW="6769100" imgH="1841500" progId="Equation.DSMT4">
                  <p:embed/>
                </p:oleObj>
              </mc:Choice>
              <mc:Fallback>
                <p:oleObj name="Equation" r:id="rId5" imgW="6769100" imgH="1841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12" y="2971297"/>
                        <a:ext cx="8374063" cy="243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108364" y="4461164"/>
            <a:ext cx="2235200" cy="3325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90473" y="4645891"/>
            <a:ext cx="3306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Remember this one forever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445164" y="4655127"/>
            <a:ext cx="960581" cy="157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 Correction (“Three Bump”)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953848"/>
          </a:xfrm>
        </p:spPr>
        <p:txBody>
          <a:bodyPr/>
          <a:lstStyle/>
          <a:p>
            <a:r>
              <a:rPr lang="en-US" sz="1800" dirty="0" smtClean="0"/>
              <a:t>Consider a particle going down a beam line. By using a combination of three magnets, we can localize the beam motion to one area of the line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require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399" y="1985818"/>
            <a:ext cx="7592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087418" y="1958109"/>
            <a:ext cx="64654" cy="457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11893" y="1972396"/>
            <a:ext cx="64654" cy="457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73468" y="1619971"/>
            <a:ext cx="64654" cy="457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33599" y="1634836"/>
            <a:ext cx="2660073" cy="34174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53708" y="1620982"/>
            <a:ext cx="2590800" cy="355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48163" y="1630795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0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163" y="1630795"/>
                        <a:ext cx="152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1" name="Object 3"/>
          <p:cNvGraphicFramePr>
            <a:graphicFrameLocks noChangeAspect="1"/>
          </p:cNvGraphicFramePr>
          <p:nvPr/>
        </p:nvGraphicFramePr>
        <p:xfrm>
          <a:off x="4707226" y="1331191"/>
          <a:ext cx="1651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1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226" y="1331191"/>
                        <a:ext cx="1651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2" name="Object 4"/>
          <p:cNvGraphicFramePr>
            <a:graphicFrameLocks noChangeAspect="1"/>
          </p:cNvGraphicFramePr>
          <p:nvPr/>
        </p:nvGraphicFramePr>
        <p:xfrm>
          <a:off x="7348826" y="1694729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2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8826" y="1694729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3" name="Object 5"/>
          <p:cNvGraphicFramePr>
            <a:graphicFrameLocks noChangeAspect="1"/>
          </p:cNvGraphicFramePr>
          <p:nvPr/>
        </p:nvGraphicFramePr>
        <p:xfrm>
          <a:off x="1936029" y="2078471"/>
          <a:ext cx="368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3" name="Equation" r:id="rId9" imgW="368280" imgH="215640" progId="Equation.3">
                  <p:embed/>
                </p:oleObj>
              </mc:Choice>
              <mc:Fallback>
                <p:oleObj name="Equation" r:id="rId9" imgW="368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029" y="2078471"/>
                        <a:ext cx="368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4618614" y="1695883"/>
          <a:ext cx="406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4" name="Equation" r:id="rId11" imgW="406080" imgH="215640" progId="Equation.3">
                  <p:embed/>
                </p:oleObj>
              </mc:Choice>
              <mc:Fallback>
                <p:oleObj name="Equation" r:id="rId11" imgW="4060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614" y="1695883"/>
                        <a:ext cx="406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7293263" y="2058266"/>
          <a:ext cx="393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5" name="Equation" r:id="rId13" imgW="393480" imgH="228600" progId="Equation.3">
                  <p:embed/>
                </p:oleObj>
              </mc:Choice>
              <mc:Fallback>
                <p:oleObj name="Equation" r:id="rId13" imgW="3934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3263" y="2058266"/>
                        <a:ext cx="3937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6" name="Object 8"/>
          <p:cNvGraphicFramePr>
            <a:graphicFrameLocks noChangeAspect="1"/>
          </p:cNvGraphicFramePr>
          <p:nvPr/>
        </p:nvGraphicFramePr>
        <p:xfrm>
          <a:off x="3321338" y="1520104"/>
          <a:ext cx="228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6" name="Equation" r:id="rId15" imgW="228600" imgH="215640" progId="Equation.3">
                  <p:embed/>
                </p:oleObj>
              </mc:Choice>
              <mc:Fallback>
                <p:oleObj name="Equation" r:id="rId15" imgW="22860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338" y="1520104"/>
                        <a:ext cx="2286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6016913" y="1545504"/>
          <a:ext cx="24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7" name="Equation" r:id="rId17" imgW="241200" imgH="228600" progId="Equation.3">
                  <p:embed/>
                </p:oleObj>
              </mc:Choice>
              <mc:Fallback>
                <p:oleObj name="Equation" r:id="rId17" imgW="2412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913" y="1545504"/>
                        <a:ext cx="2413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8" name="Object 10"/>
          <p:cNvGraphicFramePr>
            <a:graphicFrameLocks noChangeAspect="1"/>
          </p:cNvGraphicFramePr>
          <p:nvPr/>
        </p:nvGraphicFramePr>
        <p:xfrm>
          <a:off x="4397807" y="2002559"/>
          <a:ext cx="774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8" name="Equation" r:id="rId19" imgW="774360" imgH="228600" progId="Equation.3">
                  <p:embed/>
                </p:oleObj>
              </mc:Choice>
              <mc:Fallback>
                <p:oleObj name="Equation" r:id="rId19" imgW="77436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807" y="2002559"/>
                        <a:ext cx="7747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577510"/>
              </p:ext>
            </p:extLst>
          </p:nvPr>
        </p:nvGraphicFramePr>
        <p:xfrm>
          <a:off x="946150" y="2770063"/>
          <a:ext cx="7424738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9" name="Equation" r:id="rId21" imgW="6400800" imgH="2743200" progId="Equation.DSMT4">
                  <p:embed/>
                </p:oleObj>
              </mc:Choice>
              <mc:Fallback>
                <p:oleObj name="Equation" r:id="rId21" imgW="6400800" imgH="2743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770063"/>
                        <a:ext cx="7424738" cy="340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928952" y="3057237"/>
            <a:ext cx="1629521" cy="6850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002147" y="5601853"/>
            <a:ext cx="1814944" cy="6280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096000" y="2604655"/>
            <a:ext cx="2456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Local Bumps are an </a:t>
            </a:r>
            <a:r>
              <a:rPr lang="en-US" sz="1800" i="1" dirty="0" smtClean="0">
                <a:solidFill>
                  <a:srgbClr val="C00000"/>
                </a:solidFill>
                <a:latin typeface="+mn-lt"/>
              </a:rPr>
              <a:t>extremely</a:t>
            </a:r>
            <a:r>
              <a:rPr lang="en-US" sz="1800" dirty="0" smtClean="0">
                <a:solidFill>
                  <a:srgbClr val="C00000"/>
                </a:solidFill>
                <a:latin typeface="+mn-lt"/>
              </a:rPr>
              <a:t> powerful tool in beam tuning!!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7" y="690226"/>
            <a:ext cx="7679642" cy="390430"/>
          </a:xfrm>
        </p:spPr>
        <p:txBody>
          <a:bodyPr/>
          <a:lstStyle/>
          <a:p>
            <a:r>
              <a:rPr lang="en-US" sz="1800" dirty="0" smtClean="0"/>
              <a:t>From Fermilab “</a:t>
            </a:r>
            <a:r>
              <a:rPr lang="en-US" sz="1800" dirty="0" err="1" smtClean="0"/>
              <a:t>Acnet</a:t>
            </a:r>
            <a:r>
              <a:rPr lang="en-US" sz="1800" dirty="0" smtClean="0"/>
              <a:t>” control system</a:t>
            </a:r>
          </a:p>
          <a:p>
            <a:pPr marL="230188" lvl="1" indent="-119063"/>
            <a:r>
              <a:rPr lang="en-US" sz="1400" dirty="0" smtClean="0"/>
              <a:t>The B:xxxx labels indicate</a:t>
            </a:r>
            <a:br>
              <a:rPr lang="en-US" sz="1400" dirty="0" smtClean="0"/>
            </a:br>
            <a:r>
              <a:rPr lang="en-US" sz="1400" dirty="0" smtClean="0"/>
              <a:t>individual trim magnet power</a:t>
            </a:r>
            <a:br>
              <a:rPr lang="en-US" sz="1400" dirty="0" smtClean="0"/>
            </a:br>
            <a:r>
              <a:rPr lang="en-US" sz="1400" dirty="0" smtClean="0"/>
              <a:t>supplies in the Fermilab</a:t>
            </a:r>
            <a:br>
              <a:rPr lang="en-US" sz="1400" dirty="0" smtClean="0"/>
            </a:br>
            <a:r>
              <a:rPr lang="en-US" sz="1400" dirty="0" smtClean="0"/>
              <a:t>Booster</a:t>
            </a:r>
          </a:p>
          <a:p>
            <a:pPr marL="230188" lvl="1" indent="-119063"/>
            <a:r>
              <a:rPr lang="en-US" sz="1400" dirty="0" smtClean="0"/>
              <a:t>Defining a “MULT: </a:t>
            </a:r>
            <a:r>
              <a:rPr lang="en-US" sz="1400" i="1" dirty="0" smtClean="0"/>
              <a:t>N</a:t>
            </a:r>
            <a:r>
              <a:rPr lang="en-US" sz="1400" dirty="0" smtClean="0"/>
              <a:t>” will</a:t>
            </a:r>
            <a:br>
              <a:rPr lang="en-US" sz="1400" dirty="0" smtClean="0"/>
            </a:br>
            <a:r>
              <a:rPr lang="en-US" sz="1400" dirty="0" smtClean="0"/>
              <a:t>group the </a:t>
            </a:r>
            <a:r>
              <a:rPr lang="en-US" sz="1400" i="1" dirty="0" smtClean="0"/>
              <a:t>N</a:t>
            </a:r>
            <a:r>
              <a:rPr lang="en-US" sz="1400" dirty="0" smtClean="0"/>
              <a:t> following </a:t>
            </a:r>
            <a:br>
              <a:rPr lang="en-US" sz="1400" dirty="0" smtClean="0"/>
            </a:br>
            <a:r>
              <a:rPr lang="en-US" sz="1400" dirty="0" smtClean="0"/>
              <a:t>magnet power supplies</a:t>
            </a:r>
          </a:p>
          <a:p>
            <a:pPr marL="230188" lvl="1" indent="-119063"/>
            <a:r>
              <a:rPr lang="en-US" sz="1400" dirty="0" smtClean="0"/>
              <a:t>Placing the mouse over </a:t>
            </a:r>
            <a:br>
              <a:rPr lang="en-US" sz="1400" dirty="0" smtClean="0"/>
            </a:br>
            <a:r>
              <a:rPr lang="en-US" sz="1400" dirty="0" smtClean="0"/>
              <a:t>them and turning a knob</a:t>
            </a:r>
            <a:br>
              <a:rPr lang="en-US" sz="1400" dirty="0" smtClean="0"/>
            </a:br>
            <a:r>
              <a:rPr lang="en-US" sz="1400" dirty="0" smtClean="0"/>
              <a:t>on the control panel</a:t>
            </a:r>
            <a:br>
              <a:rPr lang="en-US" sz="1400" dirty="0" smtClean="0"/>
            </a:br>
            <a:r>
              <a:rPr lang="en-US" sz="1400" dirty="0" smtClean="0"/>
              <a:t>will increment the</a:t>
            </a:r>
            <a:br>
              <a:rPr lang="en-US" sz="1400" dirty="0" smtClean="0"/>
            </a:br>
            <a:r>
              <a:rPr lang="en-US" sz="1400" dirty="0" smtClean="0"/>
              <a:t>individual currents according</a:t>
            </a:r>
            <a:br>
              <a:rPr lang="en-US" sz="1400" dirty="0" smtClean="0"/>
            </a:br>
            <a:r>
              <a:rPr lang="en-US" sz="1400" dirty="0" smtClean="0"/>
              <a:t>to the ratios shown in green</a:t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43394" name="Picture 2"/>
          <p:cNvPicPr>
            <a:picLocks noChangeAspect="1" noChangeArrowheads="1"/>
          </p:cNvPicPr>
          <p:nvPr/>
        </p:nvPicPr>
        <p:blipFill>
          <a:blip r:embed="rId2" cstate="print"/>
          <a:srcRect l="1193" t="15098" r="4793" b="29718"/>
          <a:stretch>
            <a:fillRect/>
          </a:stretch>
        </p:blipFill>
        <p:spPr bwMode="auto">
          <a:xfrm>
            <a:off x="3408218" y="1246909"/>
            <a:ext cx="5606472" cy="389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362036" y="2558473"/>
            <a:ext cx="5523346" cy="6557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Orbit Distortion (“cusp”)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326187" cy="1378720"/>
          </a:xfrm>
        </p:spPr>
        <p:txBody>
          <a:bodyPr/>
          <a:lstStyle/>
          <a:p>
            <a:r>
              <a:rPr lang="en-US" sz="1800" dirty="0" smtClean="0"/>
              <a:t>We place a dipole at one point in a ring which bends </a:t>
            </a:r>
            <a:br>
              <a:rPr lang="en-US" sz="1800" dirty="0" smtClean="0"/>
            </a:br>
            <a:r>
              <a:rPr lang="en-US" sz="1800" dirty="0" smtClean="0"/>
              <a:t>the beam by an amount </a:t>
            </a:r>
            <a:r>
              <a:rPr lang="en-US" sz="1800" dirty="0" err="1" smtClean="0"/>
              <a:t>Θ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The new equilibrium orbit will be defined by a trajectory </a:t>
            </a:r>
            <a:br>
              <a:rPr lang="en-US" sz="1800" dirty="0" smtClean="0"/>
            </a:br>
            <a:r>
              <a:rPr lang="en-US" sz="1800" dirty="0" smtClean="0"/>
              <a:t>which goes once around the ring, through the dipole, and </a:t>
            </a:r>
            <a:br>
              <a:rPr lang="en-US" sz="1800" dirty="0" smtClean="0"/>
            </a:br>
            <a:r>
              <a:rPr lang="en-US" sz="1800" dirty="0" smtClean="0"/>
              <a:t>then returns to its exact initial conditions.   That is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Recall that we can express the transfer matrix for a complete revolution 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121237" y="323271"/>
            <a:ext cx="1801092" cy="18010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93527" y="665018"/>
            <a:ext cx="92364" cy="1570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937163" y="2196090"/>
          <a:ext cx="3057237" cy="1143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69" name="Equation" r:id="rId3" imgW="2577960" imgH="965160" progId="Equation.3">
                  <p:embed/>
                </p:oleObj>
              </mc:Choice>
              <mc:Fallback>
                <p:oleObj name="Equation" r:id="rId3" imgW="257796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163" y="2196090"/>
                        <a:ext cx="3057237" cy="1143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7629670" y="5140037"/>
          <a:ext cx="137318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70" name="Equation" r:id="rId5" imgW="977760" imgH="927000" progId="Equation.3">
                  <p:embed/>
                </p:oleObj>
              </mc:Choice>
              <mc:Fallback>
                <p:oleObj name="Equation" r:id="rId5" imgW="977760" imgH="927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9670" y="5140037"/>
                        <a:ext cx="1373187" cy="1301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2" name="Object 6"/>
          <p:cNvGraphicFramePr>
            <a:graphicFrameLocks noChangeAspect="1"/>
          </p:cNvGraphicFramePr>
          <p:nvPr/>
        </p:nvGraphicFramePr>
        <p:xfrm>
          <a:off x="1012248" y="3706640"/>
          <a:ext cx="6940261" cy="279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71" name="Equation" r:id="rId7" imgW="5727600" imgH="2311200" progId="Equation.3">
                  <p:embed/>
                </p:oleObj>
              </mc:Choice>
              <mc:Fallback>
                <p:oleObj name="Equation" r:id="rId7" imgW="5727600" imgH="231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248" y="3706640"/>
                        <a:ext cx="6940261" cy="279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138545"/>
            <a:ext cx="8251825" cy="360219"/>
          </a:xfrm>
        </p:spPr>
        <p:txBody>
          <a:bodyPr/>
          <a:lstStyle/>
          <a:p>
            <a:r>
              <a:rPr lang="en-US" sz="1800" dirty="0" smtClean="0"/>
              <a:t>Plug this back in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now propagate this around the ring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45442" name="Object 2"/>
          <p:cNvGraphicFramePr>
            <a:graphicFrameLocks noChangeAspect="1"/>
          </p:cNvGraphicFramePr>
          <p:nvPr/>
        </p:nvGraphicFramePr>
        <p:xfrm>
          <a:off x="2614613" y="180975"/>
          <a:ext cx="5646737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79" name="Equation" r:id="rId3" imgW="3682800" imgH="965160" progId="Equation.3">
                  <p:embed/>
                </p:oleObj>
              </mc:Choice>
              <mc:Fallback>
                <p:oleObj name="Equation" r:id="rId3" imgW="3682800" imgH="965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180975"/>
                        <a:ext cx="5646737" cy="1481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820498"/>
              </p:ext>
            </p:extLst>
          </p:nvPr>
        </p:nvGraphicFramePr>
        <p:xfrm>
          <a:off x="455991" y="2368097"/>
          <a:ext cx="8506581" cy="2814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80" name="Equation" r:id="rId5" imgW="8077200" imgH="2501900" progId="Equation.DSMT4">
                  <p:embed/>
                </p:oleObj>
              </mc:Choice>
              <mc:Fallback>
                <p:oleObj name="Equation" r:id="rId5" imgW="8077200" imgH="25019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91" y="2368097"/>
                        <a:ext cx="8506581" cy="28148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544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47591" y="4113811"/>
            <a:ext cx="2072409" cy="225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Quadrupole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5"/>
            <a:ext cx="8251825" cy="210527"/>
          </a:xfrm>
        </p:spPr>
        <p:txBody>
          <a:bodyPr/>
          <a:lstStyle/>
          <a:p>
            <a:r>
              <a:rPr lang="en-US" sz="1800" dirty="0" smtClean="0"/>
              <a:t>We can express the matrix for a complete revolution at a point as</a:t>
            </a:r>
          </a:p>
          <a:p>
            <a:endParaRPr lang="en-US" sz="28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1800" dirty="0" smtClean="0"/>
              <a:t>If we add focusing quad at this point, we have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1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We calculate the trace to find the new tune</a:t>
            </a:r>
          </a:p>
          <a:p>
            <a:endParaRPr lang="en-US" sz="1800" dirty="0" smtClean="0"/>
          </a:p>
          <a:p>
            <a:r>
              <a:rPr lang="en-US" sz="1800" dirty="0" smtClean="0"/>
              <a:t>For small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24962" name="Object 2"/>
          <p:cNvGraphicFramePr>
            <a:graphicFrameLocks noChangeAspect="1"/>
          </p:cNvGraphicFramePr>
          <p:nvPr/>
        </p:nvGraphicFramePr>
        <p:xfrm>
          <a:off x="1433015" y="1043838"/>
          <a:ext cx="6155140" cy="79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24" name="Equation" r:id="rId3" imgW="3530520" imgH="457200" progId="Equation.3">
                  <p:embed/>
                </p:oleObj>
              </mc:Choice>
              <mc:Fallback>
                <p:oleObj name="Equation" r:id="rId3" imgW="35305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015" y="1043838"/>
                        <a:ext cx="6155140" cy="79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963" name="Object 3"/>
          <p:cNvGraphicFramePr>
            <a:graphicFrameLocks noChangeAspect="1"/>
          </p:cNvGraphicFramePr>
          <p:nvPr/>
        </p:nvGraphicFramePr>
        <p:xfrm>
          <a:off x="1148331" y="2250337"/>
          <a:ext cx="6685483" cy="207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25" name="Equation" r:id="rId5" imgW="4660560" imgH="1447560" progId="Equation.3">
                  <p:embed/>
                </p:oleObj>
              </mc:Choice>
              <mc:Fallback>
                <p:oleObj name="Equation" r:id="rId5" imgW="4660560" imgH="1447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331" y="2250337"/>
                        <a:ext cx="6685483" cy="2077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964" name="Object 4"/>
          <p:cNvGraphicFramePr>
            <a:graphicFrameLocks noChangeAspect="1"/>
          </p:cNvGraphicFramePr>
          <p:nvPr/>
        </p:nvGraphicFramePr>
        <p:xfrm>
          <a:off x="2099315" y="4545699"/>
          <a:ext cx="46037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26" name="Equation" r:id="rId7" imgW="2997000" imgH="419040" progId="Equation.3">
                  <p:embed/>
                </p:oleObj>
              </mc:Choice>
              <mc:Fallback>
                <p:oleObj name="Equation" r:id="rId7" imgW="29970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315" y="4545699"/>
                        <a:ext cx="460375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4965" name="Object 5"/>
          <p:cNvGraphicFramePr>
            <a:graphicFrameLocks noChangeAspect="1"/>
          </p:cNvGraphicFramePr>
          <p:nvPr/>
        </p:nvGraphicFramePr>
        <p:xfrm>
          <a:off x="1324639" y="5252921"/>
          <a:ext cx="6776674" cy="1284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27" name="Equation" r:id="rId9" imgW="4559040" imgH="863280" progId="Equation.3">
                  <p:embed/>
                </p:oleObj>
              </mc:Choice>
              <mc:Fallback>
                <p:oleObj name="Equation" r:id="rId9" imgW="4559040" imgH="863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639" y="5252921"/>
                        <a:ext cx="6776674" cy="1284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Tune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776" y="690226"/>
            <a:ext cx="8251825" cy="415244"/>
          </a:xfrm>
        </p:spPr>
        <p:txBody>
          <a:bodyPr/>
          <a:lstStyle/>
          <a:p>
            <a:r>
              <a:rPr lang="en-US" sz="1800" dirty="0" smtClean="0"/>
              <a:t>The focal length associated with a local anomalous gradient is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So the total tune shift is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USPAS, Hampton, VA, Jan. 26-30,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Lattice Imperfections</a:t>
            </a:r>
            <a:endParaRPr 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6155-0DCC-45D2-90B6-32F65F3F6C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09353" y="1084996"/>
          <a:ext cx="1912772" cy="839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22" name="Equation" r:id="rId3" imgW="1041120" imgH="457200" progId="Equation.3">
                  <p:embed/>
                </p:oleObj>
              </mc:Choice>
              <mc:Fallback>
                <p:oleObj name="Equation" r:id="rId3" imgW="10411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353" y="1084996"/>
                        <a:ext cx="1912772" cy="839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5987" name="Object 3"/>
          <p:cNvGraphicFramePr>
            <a:graphicFrameLocks noChangeAspect="1"/>
          </p:cNvGraphicFramePr>
          <p:nvPr/>
        </p:nvGraphicFramePr>
        <p:xfrm>
          <a:off x="2843023" y="2605420"/>
          <a:ext cx="3267676" cy="915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23" name="Equation" r:id="rId5" imgW="1498320" imgH="419040" progId="Equation.3">
                  <p:embed/>
                </p:oleObj>
              </mc:Choice>
              <mc:Fallback>
                <p:oleObj name="Equation" r:id="rId5" imgW="149832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023" y="2605420"/>
                        <a:ext cx="3267676" cy="915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REBYS@7EJIGINFUVWYY57I" val="435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800" dirty="0" smtClean="0">
            <a:solidFill>
              <a:srgbClr val="C000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quantum_universe_RMS_20080415</Template>
  <TotalTime>4104</TotalTime>
  <Words>307</Words>
  <Application>Microsoft Macintosh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Opulent</vt:lpstr>
      <vt:lpstr>Equation</vt:lpstr>
      <vt:lpstr>Imperfections (corrected)</vt:lpstr>
      <vt:lpstr>Dipole Error (or Correction)</vt:lpstr>
      <vt:lpstr>Example: Local Correction (“Three Bump”)</vt:lpstr>
      <vt:lpstr>Controls Example</vt:lpstr>
      <vt:lpstr>Closed Orbit Distortion (“cusp”)</vt:lpstr>
      <vt:lpstr>PowerPoint Presentation</vt:lpstr>
      <vt:lpstr>Quadrupole Errors</vt:lpstr>
      <vt:lpstr>Total Tune Shift</vt:lpstr>
    </vt:vector>
  </TitlesOfParts>
  <Company>Fermilab Beams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Antiproton Stacking and Cooling</dc:title>
  <dc:creator>localadmin</dc:creator>
  <cp:lastModifiedBy>Eric Prebys</cp:lastModifiedBy>
  <cp:revision>149</cp:revision>
  <dcterms:created xsi:type="dcterms:W3CDTF">2003-06-24T14:15:57Z</dcterms:created>
  <dcterms:modified xsi:type="dcterms:W3CDTF">2015-01-26T22:34:12Z</dcterms:modified>
</cp:coreProperties>
</file>