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5" autoAdjust="0"/>
    <p:restoredTop sz="94660"/>
  </p:normalViewPr>
  <p:slideViewPr>
    <p:cSldViewPr>
      <p:cViewPr varScale="1">
        <p:scale>
          <a:sx n="81" d="100"/>
          <a:sy n="81" d="100"/>
        </p:scale>
        <p:origin x="-1696" y="-104"/>
      </p:cViewPr>
      <p:guideLst>
        <p:guide orient="horz" pos="4319"/>
        <p:guide pos="34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7D01-DBA8-8A41-8E67-589581D8C2E9}" type="datetimeFigureOut">
              <a:rPr lang="en-US" smtClean="0"/>
              <a:t>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329A-3753-3A4D-88AE-0082439E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741582" y="6569076"/>
            <a:ext cx="2516372" cy="161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486400" y="6569076"/>
            <a:ext cx="277155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20" Type="http://schemas.openxmlformats.org/officeDocument/2006/relationships/image" Target="../media/image58.emf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57.emf"/><Relationship Id="rId19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60.bin"/><Relationship Id="rId6" Type="http://schemas.openxmlformats.org/officeDocument/2006/relationships/oleObject" Target="../embeddings/oleObject61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62.bin"/><Relationship Id="rId9" Type="http://schemas.openxmlformats.org/officeDocument/2006/relationships/image" Target="../media/image6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6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6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oleObject" Target="../embeddings/oleObject40.bin"/><Relationship Id="rId21" Type="http://schemas.openxmlformats.org/officeDocument/2006/relationships/image" Target="../media/image40.emf"/><Relationship Id="rId22" Type="http://schemas.openxmlformats.org/officeDocument/2006/relationships/oleObject" Target="../embeddings/oleObject41.bin"/><Relationship Id="rId23" Type="http://schemas.openxmlformats.org/officeDocument/2006/relationships/image" Target="../media/image41.emf"/><Relationship Id="rId10" Type="http://schemas.openxmlformats.org/officeDocument/2006/relationships/image" Target="../media/image36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7.bin"/><Relationship Id="rId18" Type="http://schemas.openxmlformats.org/officeDocument/2006/relationships/oleObject" Target="../embeddings/oleObject38.bin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Beam Loss and Emittance Growth Mechanisms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356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but at equilibrium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23122"/>
              </p:ext>
            </p:extLst>
          </p:nvPr>
        </p:nvGraphicFramePr>
        <p:xfrm>
          <a:off x="2930525" y="304800"/>
          <a:ext cx="388724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3" imgW="2489200" imgH="927100" progId="Equation.DSMT4">
                  <p:embed/>
                </p:oleObj>
              </mc:Choice>
              <mc:Fallback>
                <p:oleObj name="Equation" r:id="rId3" imgW="24892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0525" y="304800"/>
                        <a:ext cx="3887244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133600" y="1447800"/>
            <a:ext cx="609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1" y="213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If, there’s an aperture restriction, then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60934"/>
              </p:ext>
            </p:extLst>
          </p:nvPr>
        </p:nvGraphicFramePr>
        <p:xfrm>
          <a:off x="5029200" y="1981200"/>
          <a:ext cx="36618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5" imgW="2197100" imgH="457200" progId="Equation.DSMT4">
                  <p:embed/>
                </p:oleObj>
              </mc:Choice>
              <mc:Fallback>
                <p:oleObj name="Equation" r:id="rId5" imgW="2197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1981200"/>
                        <a:ext cx="366183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2895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this rate is small, then the shape will not change, so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66506"/>
              </p:ext>
            </p:extLst>
          </p:nvPr>
        </p:nvGraphicFramePr>
        <p:xfrm>
          <a:off x="2819400" y="3429000"/>
          <a:ext cx="3201326" cy="87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7" imgW="1714500" imgH="469900" progId="Equation.DSMT4">
                  <p:embed/>
                </p:oleObj>
              </mc:Choice>
              <mc:Fallback>
                <p:oleObj name="Equation" r:id="rId7" imgW="1714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9400" y="3429000"/>
                        <a:ext cx="3201326" cy="878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94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quantum lifetime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003925" y="3886200"/>
            <a:ext cx="549275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085819"/>
              </p:ext>
            </p:extLst>
          </p:nvPr>
        </p:nvGraphicFramePr>
        <p:xfrm>
          <a:off x="2438400" y="4419600"/>
          <a:ext cx="3833813" cy="87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9" imgW="1892300" imgH="431800" progId="Equation.DSMT4">
                  <p:embed/>
                </p:oleObj>
              </mc:Choice>
              <mc:Fallback>
                <p:oleObj name="Equation" r:id="rId9" imgW="1892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4419600"/>
                        <a:ext cx="3833813" cy="87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781800" y="4648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 is the limiting half aperture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248400" y="4800600"/>
            <a:ext cx="381002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5334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Can do the same analysis in the longitudinal plane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779213"/>
              </p:ext>
            </p:extLst>
          </p:nvPr>
        </p:nvGraphicFramePr>
        <p:xfrm>
          <a:off x="3144838" y="5689600"/>
          <a:ext cx="25733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11" imgW="1270000" imgH="457200" progId="Equation.DSMT4">
                  <p:embed/>
                </p:oleObj>
              </mc:Choice>
              <mc:Fallback>
                <p:oleObj name="Equation" r:id="rId11" imgW="1270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44838" y="5689600"/>
                        <a:ext cx="2573337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941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Once we know the loss mechanism, we have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20144"/>
              </p:ext>
            </p:extLst>
          </p:nvPr>
        </p:nvGraphicFramePr>
        <p:xfrm>
          <a:off x="2325688" y="1371600"/>
          <a:ext cx="29702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3" imgW="2006600" imgH="1485900" progId="Equation.DSMT4">
                  <p:embed/>
                </p:oleObj>
              </mc:Choice>
              <mc:Fallback>
                <p:oleObj name="Equation" r:id="rId3" imgW="2006600" imgH="148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5688" y="1371600"/>
                        <a:ext cx="29702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3400" y="2971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Luminosity lifetime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05200" y="3200400"/>
            <a:ext cx="7620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543740"/>
              </p:ext>
            </p:extLst>
          </p:nvPr>
        </p:nvGraphicFramePr>
        <p:xfrm>
          <a:off x="1905000" y="3962400"/>
          <a:ext cx="312665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5" imgW="1955800" imgH="1333500" progId="Equation.DSMT4">
                  <p:embed/>
                </p:oleObj>
              </mc:Choice>
              <mc:Fallback>
                <p:oleObj name="Equation" r:id="rId5" imgW="1955800" imgH="133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3962400"/>
                        <a:ext cx="3126651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91901"/>
              </p:ext>
            </p:extLst>
          </p:nvPr>
        </p:nvGraphicFramePr>
        <p:xfrm>
          <a:off x="4343400" y="4953000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7" imgW="368300" imgH="431800" progId="Equation.DSMT4">
                  <p:embed/>
                </p:oleObj>
              </mc:Choice>
              <mc:Fallback>
                <p:oleObj name="Equation" r:id="rId7" imgW="368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3400" y="4953000"/>
                        <a:ext cx="368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3352800" y="4648200"/>
            <a:ext cx="8382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9627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Growth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477000"/>
            <a:ext cx="3657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Elastic scattering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1066800"/>
            <a:ext cx="1752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4000" y="304800"/>
            <a:ext cx="167640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56289"/>
              </p:ext>
            </p:extLst>
          </p:nvPr>
        </p:nvGraphicFramePr>
        <p:xfrm>
          <a:off x="3657600" y="685800"/>
          <a:ext cx="533400" cy="3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3" imgW="292100" imgH="190500" progId="Equation.DSMT4">
                  <p:embed/>
                </p:oleObj>
              </mc:Choice>
              <mc:Fallback>
                <p:oleObj name="Equation" r:id="rId3" imgW="292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685800"/>
                        <a:ext cx="533400" cy="3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712443"/>
              </p:ext>
            </p:extLst>
          </p:nvPr>
        </p:nvGraphicFramePr>
        <p:xfrm>
          <a:off x="6345238" y="533400"/>
          <a:ext cx="9509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Equation" r:id="rId5" imgW="520700" imgH="190500" progId="Equation.DSMT4">
                  <p:embed/>
                </p:oleObj>
              </mc:Choice>
              <mc:Fallback>
                <p:oleObj name="Equation" r:id="rId5" imgW="520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5238" y="533400"/>
                        <a:ext cx="950912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1371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Floquet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coordinates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779488"/>
              </p:ext>
            </p:extLst>
          </p:nvPr>
        </p:nvGraphicFramePr>
        <p:xfrm>
          <a:off x="3429000" y="1451918"/>
          <a:ext cx="2514600" cy="45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Equation" r:id="rId7" imgW="1409700" imgH="254000" progId="Equation.DSMT4">
                  <p:embed/>
                </p:oleObj>
              </mc:Choice>
              <mc:Fallback>
                <p:oleObj name="Equation" r:id="rId7" imgW="1409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1451918"/>
                        <a:ext cx="2514600" cy="453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346785"/>
              </p:ext>
            </p:extLst>
          </p:nvPr>
        </p:nvGraphicFramePr>
        <p:xfrm>
          <a:off x="2057400" y="2286000"/>
          <a:ext cx="6172200" cy="13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Equation" r:id="rId9" imgW="3302000" imgH="711200" progId="Equation.DSMT4">
                  <p:embed/>
                </p:oleObj>
              </mc:Choice>
              <mc:Fallback>
                <p:oleObj name="Equation" r:id="rId9" imgW="33020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2286000"/>
                        <a:ext cx="6172200" cy="13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" y="236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one turn…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0" y="3733800"/>
            <a:ext cx="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14400" y="5181600"/>
            <a:ext cx="2743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71600" y="4267200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466"/>
              </p:ext>
            </p:extLst>
          </p:nvPr>
        </p:nvGraphicFramePr>
        <p:xfrm>
          <a:off x="3352800" y="5181600"/>
          <a:ext cx="2540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Equation" r:id="rId11" imgW="126720" imgH="203040" progId="Equation.3">
                  <p:embed/>
                </p:oleObj>
              </mc:Choice>
              <mc:Fallback>
                <p:oleObj name="Equation" r:id="rId11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1600"/>
                        <a:ext cx="2540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260699"/>
              </p:ext>
            </p:extLst>
          </p:nvPr>
        </p:nvGraphicFramePr>
        <p:xfrm>
          <a:off x="1905000" y="3505200"/>
          <a:ext cx="254386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Equation" r:id="rId13" imgW="152280" imgH="419040" progId="Equation.3">
                  <p:embed/>
                </p:oleObj>
              </mc:Choice>
              <mc:Fallback>
                <p:oleObj name="Equation" r:id="rId13" imgW="152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254386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endCxn id="24" idx="1"/>
          </p:cNvCxnSpPr>
          <p:nvPr/>
        </p:nvCxnSpPr>
        <p:spPr>
          <a:xfrm>
            <a:off x="2286000" y="5181600"/>
            <a:ext cx="708118" cy="47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971800" y="5638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310943"/>
              </p:ext>
            </p:extLst>
          </p:nvPr>
        </p:nvGraphicFramePr>
        <p:xfrm>
          <a:off x="2765425" y="5205413"/>
          <a:ext cx="173038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15" imgW="139700" imgH="165100" progId="Equation.DSMT4">
                  <p:embed/>
                </p:oleObj>
              </mc:Choice>
              <mc:Fallback>
                <p:oleObj name="Equation" r:id="rId15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5205413"/>
                        <a:ext cx="173038" cy="20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2438400" y="5181600"/>
            <a:ext cx="152400" cy="15240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87322"/>
              </p:ext>
            </p:extLst>
          </p:nvPr>
        </p:nvGraphicFramePr>
        <p:xfrm>
          <a:off x="2446338" y="5516563"/>
          <a:ext cx="14128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5516563"/>
                        <a:ext cx="14128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225618"/>
              </p:ext>
            </p:extLst>
          </p:nvPr>
        </p:nvGraphicFramePr>
        <p:xfrm>
          <a:off x="4495800" y="4648200"/>
          <a:ext cx="13366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Equation" r:id="rId19" imgW="749300" imgH="469900" progId="Equation.DSMT4">
                  <p:embed/>
                </p:oleObj>
              </mc:Choice>
              <mc:Fallback>
                <p:oleObj name="Equation" r:id="rId19" imgW="749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95800" y="4648200"/>
                        <a:ext cx="1336675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096000" y="4343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Using a different symbol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715000" y="4800600"/>
            <a:ext cx="3048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429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46649"/>
              </p:ext>
            </p:extLst>
          </p:nvPr>
        </p:nvGraphicFramePr>
        <p:xfrm>
          <a:off x="3617912" y="3848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7912" y="3848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66634"/>
              </p:ext>
            </p:extLst>
          </p:nvPr>
        </p:nvGraphicFramePr>
        <p:xfrm>
          <a:off x="3617912" y="3848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7912" y="3848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75609"/>
              </p:ext>
            </p:extLst>
          </p:nvPr>
        </p:nvGraphicFramePr>
        <p:xfrm>
          <a:off x="1408112" y="228600"/>
          <a:ext cx="4138613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6" imgW="2476500" imgH="2463800" progId="Equation.DSMT4">
                  <p:embed/>
                </p:oleObj>
              </mc:Choice>
              <mc:Fallback>
                <p:oleObj name="Equation" r:id="rId6" imgW="2476500" imgH="246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8112" y="228600"/>
                        <a:ext cx="4138613" cy="411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179512" y="2514600"/>
            <a:ext cx="838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0912" y="3581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averages to zero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998912" y="3352800"/>
            <a:ext cx="690487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44958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mean angle from Coulomb scattering is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26311"/>
              </p:ext>
            </p:extLst>
          </p:nvPr>
        </p:nvGraphicFramePr>
        <p:xfrm>
          <a:off x="2743199" y="5029200"/>
          <a:ext cx="232507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8" imgW="1511300" imgH="495300" progId="Equation.DSMT4">
                  <p:embed/>
                </p:oleObj>
              </mc:Choice>
              <mc:Fallback>
                <p:oleObj name="Equation" r:id="rId8" imgW="1511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3199" y="5029200"/>
                        <a:ext cx="232507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91200" y="4953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radiation length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29201" y="5181600"/>
            <a:ext cx="761999" cy="457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13308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for residual gas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65640"/>
              </p:ext>
            </p:extLst>
          </p:nvPr>
        </p:nvGraphicFramePr>
        <p:xfrm>
          <a:off x="2819400" y="457200"/>
          <a:ext cx="368379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1841500" imgH="495300" progId="Equation.DSMT4">
                  <p:embed/>
                </p:oleObj>
              </mc:Choice>
              <mc:Fallback>
                <p:oleObj name="Equation" r:id="rId3" imgW="18415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457200"/>
                        <a:ext cx="3683794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24133" y="304800"/>
            <a:ext cx="1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circumference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00800" y="533400"/>
            <a:ext cx="457199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676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electron machines,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τ</a:t>
            </a:r>
            <a:r>
              <a:rPr lang="en-US" sz="1800" baseline="-25000" dirty="0" err="1" smtClean="0">
                <a:solidFill>
                  <a:srgbClr val="C00000"/>
                </a:solidFill>
                <a:latin typeface="+mn-lt"/>
              </a:rPr>
              <a:t>scatt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&gt;&gt; </a:t>
            </a:r>
            <a:r>
              <a:rPr lang="en-US" sz="1800" dirty="0" err="1" smtClean="0">
                <a:solidFill>
                  <a:srgbClr val="C00000"/>
                </a:solidFill>
              </a:rPr>
              <a:t>τ</a:t>
            </a:r>
            <a:r>
              <a:rPr lang="en-US" sz="1800" baseline="-25000" dirty="0" err="1" smtClean="0">
                <a:solidFill>
                  <a:srgbClr val="C00000"/>
                </a:solidFill>
              </a:rPr>
              <a:t>damping</a:t>
            </a:r>
            <a:r>
              <a:rPr lang="en-US" sz="1800" dirty="0" smtClean="0">
                <a:solidFill>
                  <a:srgbClr val="C00000"/>
                </a:solidFill>
              </a:rPr>
              <a:t>, so this is only a factor for hadron machines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209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Other sources of scattering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marL="688975" indent="-290513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dipole power supplies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endParaRPr lang="en-US" sz="1800" dirty="0" smtClean="0">
              <a:solidFill>
                <a:srgbClr val="C00000"/>
              </a:solidFill>
              <a:latin typeface="+mn-lt"/>
            </a:endParaRPr>
          </a:p>
          <a:p>
            <a:pPr marL="688975" indent="-290513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Ground motion or vibration (random quad motion)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340546"/>
              </p:ext>
            </p:extLst>
          </p:nvPr>
        </p:nvGraphicFramePr>
        <p:xfrm>
          <a:off x="3124200" y="3200400"/>
          <a:ext cx="2173288" cy="96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1168400" imgH="520700" progId="Equation.DSMT4">
                  <p:embed/>
                </p:oleObj>
              </mc:Choice>
              <mc:Fallback>
                <p:oleObj name="Equation" r:id="rId5" imgW="11684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3200400"/>
                        <a:ext cx="2173288" cy="967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91027"/>
              </p:ext>
            </p:extLst>
          </p:nvPr>
        </p:nvGraphicFramePr>
        <p:xfrm>
          <a:off x="3352800" y="4648200"/>
          <a:ext cx="18415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7" imgW="990600" imgH="520700" progId="Equation.DSMT4">
                  <p:embed/>
                </p:oleObj>
              </mc:Choice>
              <mc:Fallback>
                <p:oleObj name="Equation" r:id="rId7" imgW="9906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00" y="4648200"/>
                        <a:ext cx="184150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16536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2150"/>
              </p:ext>
            </p:extLst>
          </p:nvPr>
        </p:nvGraphicFramePr>
        <p:xfrm>
          <a:off x="1739900" y="533400"/>
          <a:ext cx="412115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739900" imgH="1181100" progId="Equation.DSMT4">
                  <p:embed/>
                </p:oleObj>
              </mc:Choice>
              <mc:Fallback>
                <p:oleObj name="Equation" r:id="rId3" imgW="17399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9900" y="533400"/>
                        <a:ext cx="4121150" cy="279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3505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Intrabeam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scattering is also very important, but too complicated to discuss here</a:t>
            </a:r>
          </a:p>
        </p:txBody>
      </p:sp>
    </p:spTree>
    <p:extLst>
      <p:ext uri="{BB962C8B-B14F-4D97-AF65-F5344CB8AC3E}">
        <p14:creationId xmlns:p14="http://schemas.microsoft.com/office/powerpoint/2010/main" val="238367114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and Emittance Growth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Lifetime</a:t>
            </a:r>
          </a:p>
          <a:p>
            <a:pPr lvl="1"/>
            <a:r>
              <a:rPr lang="en-US" dirty="0" smtClean="0"/>
              <a:t>Residual gas interaction</a:t>
            </a:r>
          </a:p>
          <a:p>
            <a:pPr lvl="1"/>
            <a:r>
              <a:rPr lang="en-US" dirty="0" err="1" smtClean="0"/>
              <a:t>Touscheck</a:t>
            </a:r>
            <a:r>
              <a:rPr lang="en-US" dirty="0" smtClean="0"/>
              <a:t> effect</a:t>
            </a:r>
          </a:p>
          <a:p>
            <a:pPr lvl="1"/>
            <a:r>
              <a:rPr lang="en-US" dirty="0" smtClean="0"/>
              <a:t>Quantum lifetimes (electron machines)</a:t>
            </a:r>
          </a:p>
          <a:p>
            <a:pPr lvl="1"/>
            <a:r>
              <a:rPr lang="en-US" dirty="0" smtClean="0"/>
              <a:t>Beam-beam collisions</a:t>
            </a:r>
          </a:p>
          <a:p>
            <a:r>
              <a:rPr lang="en-US" dirty="0" smtClean="0"/>
              <a:t>Emittance growth</a:t>
            </a:r>
          </a:p>
          <a:p>
            <a:pPr lvl="1"/>
            <a:r>
              <a:rPr lang="en-US" dirty="0" smtClean="0"/>
              <a:t>Residual gas interactions</a:t>
            </a:r>
            <a:endParaRPr lang="en-US" dirty="0"/>
          </a:p>
          <a:p>
            <a:pPr lvl="1"/>
            <a:r>
              <a:rPr lang="en-US" dirty="0" err="1" smtClean="0"/>
              <a:t>Intrabeam</a:t>
            </a:r>
            <a:r>
              <a:rPr lang="en-US" dirty="0" smtClean="0"/>
              <a:t> scattering</a:t>
            </a:r>
          </a:p>
          <a:p>
            <a:pPr lvl="1"/>
            <a:r>
              <a:rPr lang="en-US" dirty="0" smtClean="0"/>
              <a:t>Random noise 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6367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Gas Interactions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472264" y="981062"/>
            <a:ext cx="582410" cy="1133974"/>
            <a:chOff x="2490068" y="1070078"/>
            <a:chExt cx="582410" cy="1133974"/>
          </a:xfrm>
        </p:grpSpPr>
        <p:grpSp>
          <p:nvGrpSpPr>
            <p:cNvPr id="10" name="Group 9"/>
            <p:cNvGrpSpPr/>
            <p:nvPr/>
          </p:nvGrpSpPr>
          <p:grpSpPr>
            <a:xfrm>
              <a:off x="2690072" y="1070078"/>
              <a:ext cx="382406" cy="1132471"/>
              <a:chOff x="3250088" y="1070078"/>
              <a:chExt cx="382406" cy="113247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92485" y="1072467"/>
                <a:ext cx="340009" cy="1130082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50088" y="1070078"/>
                <a:ext cx="200005" cy="113008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2490068" y="1070078"/>
              <a:ext cx="340009" cy="1130082"/>
            </a:xfrm>
            <a:prstGeom prst="ellips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7" idx="0"/>
              <a:endCxn id="8" idx="0"/>
            </p:cNvCxnSpPr>
            <p:nvPr/>
          </p:nvCxnSpPr>
          <p:spPr>
            <a:xfrm>
              <a:off x="2660073" y="1070078"/>
              <a:ext cx="242401" cy="2389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64103" y="2201663"/>
              <a:ext cx="242401" cy="2389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1751724" y="1524000"/>
            <a:ext cx="82331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42269" y="2172453"/>
            <a:ext cx="0" cy="35002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82256" y="2184717"/>
            <a:ext cx="0" cy="35002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61172" y="2373586"/>
            <a:ext cx="18288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849880" y="2362200"/>
            <a:ext cx="1981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1676"/>
              </p:ext>
            </p:extLst>
          </p:nvPr>
        </p:nvGraphicFramePr>
        <p:xfrm>
          <a:off x="3124200" y="2286000"/>
          <a:ext cx="281354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3" imgW="203200" imgH="165100" progId="Equation.DSMT4">
                  <p:embed/>
                </p:oleObj>
              </mc:Choice>
              <mc:Fallback>
                <p:oleObj name="Equation" r:id="rId3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286000"/>
                        <a:ext cx="281354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96624"/>
              </p:ext>
            </p:extLst>
          </p:nvPr>
        </p:nvGraphicFramePr>
        <p:xfrm>
          <a:off x="1625600" y="1227138"/>
          <a:ext cx="22860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5" imgW="165100" imgH="152400" progId="Equation.DSMT4">
                  <p:embed/>
                </p:oleObj>
              </mc:Choice>
              <mc:Fallback>
                <p:oleObj name="Equation" r:id="rId5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0" y="1227138"/>
                        <a:ext cx="228600" cy="21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314594"/>
              </p:ext>
            </p:extLst>
          </p:nvPr>
        </p:nvGraphicFramePr>
        <p:xfrm>
          <a:off x="3305969" y="762000"/>
          <a:ext cx="173831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7" imgW="1257300" imgH="203200" progId="Equation.DSMT4">
                  <p:embed/>
                </p:oleObj>
              </mc:Choice>
              <mc:Fallback>
                <p:oleObj name="Equation" r:id="rId7" imgW="1257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5969" y="762000"/>
                        <a:ext cx="1738312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flipH="1">
            <a:off x="2895600" y="990600"/>
            <a:ext cx="3810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100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Probability of interaction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815375"/>
              </p:ext>
            </p:extLst>
          </p:nvPr>
        </p:nvGraphicFramePr>
        <p:xfrm>
          <a:off x="4800600" y="1676400"/>
          <a:ext cx="9842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9" imgW="711200" imgH="177800" progId="Equation.DSMT4">
                  <p:embed/>
                </p:oleObj>
              </mc:Choice>
              <mc:Fallback>
                <p:oleObj name="Equation" r:id="rId9" imgW="711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0600" y="1676400"/>
                        <a:ext cx="98425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114800" y="2057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Beam particles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53000" y="2057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Number density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15000" y="2133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Cross section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486400" y="1905000"/>
            <a:ext cx="3048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1905000"/>
            <a:ext cx="762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6800" y="1905000"/>
            <a:ext cx="3048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19800" y="1600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Path length</a:t>
            </a:r>
          </a:p>
        </p:txBody>
      </p:sp>
      <p:cxnSp>
        <p:nvCxnSpPr>
          <p:cNvPr id="49" name="Straight Arrow Connector 48"/>
          <p:cNvCxnSpPr>
            <a:stCxn id="48" idx="1"/>
            <a:endCxn id="36" idx="3"/>
          </p:cNvCxnSpPr>
          <p:nvPr/>
        </p:nvCxnSpPr>
        <p:spPr>
          <a:xfrm flipH="1">
            <a:off x="5784850" y="1738700"/>
            <a:ext cx="234950" cy="6073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62000" y="2819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Assume all particles lost, then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19361"/>
              </p:ext>
            </p:extLst>
          </p:nvPr>
        </p:nvGraphicFramePr>
        <p:xfrm>
          <a:off x="4419600" y="2971800"/>
          <a:ext cx="27590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11" imgW="1993900" imgH="800100" progId="Equation.DSMT4">
                  <p:embed/>
                </p:oleObj>
              </mc:Choice>
              <mc:Fallback>
                <p:oleObj name="Equation" r:id="rId11" imgW="19939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9600" y="2971800"/>
                        <a:ext cx="27590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4953000" y="3505200"/>
            <a:ext cx="838200" cy="6096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622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Scattering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81715"/>
              </p:ext>
            </p:extLst>
          </p:nvPr>
        </p:nvGraphicFramePr>
        <p:xfrm>
          <a:off x="1143000" y="762000"/>
          <a:ext cx="4231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3" imgW="3213100" imgH="520700" progId="Equation.DSMT4">
                  <p:embed/>
                </p:oleObj>
              </mc:Choice>
              <mc:Fallback>
                <p:oleObj name="Equation" r:id="rId3" imgW="32131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762000"/>
                        <a:ext cx="42318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524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the particle is scattered at an angle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θ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and a point where the lattice function is β, then the average scattering amplitude at a limiting aperture will be.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46964"/>
              </p:ext>
            </p:extLst>
          </p:nvPr>
        </p:nvGraphicFramePr>
        <p:xfrm>
          <a:off x="1773356" y="2286000"/>
          <a:ext cx="270815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5" imgW="1955800" imgH="495300" progId="Equation.DSMT4">
                  <p:embed/>
                </p:oleObj>
              </mc:Choice>
              <mc:Fallback>
                <p:oleObj name="Equation" r:id="rId5" imgW="19558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3356" y="2286000"/>
                        <a:ext cx="270815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0600" y="2362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Limiting aperture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4343400" y="2514600"/>
            <a:ext cx="457200" cy="7843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3048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the coulomb loss cross-section will be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76513"/>
              </p:ext>
            </p:extLst>
          </p:nvPr>
        </p:nvGraphicFramePr>
        <p:xfrm>
          <a:off x="5257800" y="3124200"/>
          <a:ext cx="35877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7" imgW="2590800" imgH="1016000" progId="Equation.DSMT4">
                  <p:embed/>
                </p:oleObj>
              </mc:Choice>
              <mc:Fallback>
                <p:oleObj name="Equation" r:id="rId7" imgW="25908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7800" y="3124200"/>
                        <a:ext cx="3587750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800" y="4114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Example: Nitrogen (Z=7)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00552"/>
              </p:ext>
            </p:extLst>
          </p:nvPr>
        </p:nvGraphicFramePr>
        <p:xfrm>
          <a:off x="2057400" y="4648200"/>
          <a:ext cx="203993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9" imgW="1473200" imgH="1104900" progId="Equation.DSMT4">
                  <p:embed/>
                </p:oleObj>
              </mc:Choice>
              <mc:Fallback>
                <p:oleObj name="Equation" r:id="rId9" imgW="14732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4648200"/>
                        <a:ext cx="2039937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447800" y="5791200"/>
            <a:ext cx="533400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1062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Bremsstrahlung (electrons only)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cross section of beam lost to bremsstrahlung is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70489"/>
              </p:ext>
            </p:extLst>
          </p:nvPr>
        </p:nvGraphicFramePr>
        <p:xfrm>
          <a:off x="1143000" y="1295400"/>
          <a:ext cx="558454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3" imgW="3251200" imgH="444500" progId="Equation.DSMT4">
                  <p:embed/>
                </p:oleObj>
              </mc:Choice>
              <mc:Fallback>
                <p:oleObj name="Equation" r:id="rId3" imgW="3251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295400"/>
                        <a:ext cx="558454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133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ΔE</a:t>
            </a:r>
            <a:r>
              <a:rPr lang="en-US" sz="1800" baseline="-25000" dirty="0" err="1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is the energy aperture of the machine, then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590930"/>
              </p:ext>
            </p:extLst>
          </p:nvPr>
        </p:nvGraphicFramePr>
        <p:xfrm>
          <a:off x="1524000" y="2667000"/>
          <a:ext cx="56515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5" imgW="3289300" imgH="495300" progId="Equation.DSMT4">
                  <p:embed/>
                </p:oleObj>
              </mc:Choice>
              <mc:Fallback>
                <p:oleObj name="Equation" r:id="rId5" imgW="3289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2667000"/>
                        <a:ext cx="5651500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11071"/>
              </p:ext>
            </p:extLst>
          </p:nvPr>
        </p:nvGraphicFramePr>
        <p:xfrm>
          <a:off x="1752600" y="3505200"/>
          <a:ext cx="317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7" imgW="317500" imgH="393700" progId="Equation.DSMT4">
                  <p:embed/>
                </p:oleObj>
              </mc:Choice>
              <mc:Fallback>
                <p:oleObj name="Equation" r:id="rId7" imgW="317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3505200"/>
                        <a:ext cx="317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057400" y="3429000"/>
            <a:ext cx="228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025" y="4114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Example: Nitrogen (Z=7)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98763"/>
              </p:ext>
            </p:extLst>
          </p:nvPr>
        </p:nvGraphicFramePr>
        <p:xfrm>
          <a:off x="5638800" y="5105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8800" y="5105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41802"/>
              </p:ext>
            </p:extLst>
          </p:nvPr>
        </p:nvGraphicFramePr>
        <p:xfrm>
          <a:off x="2209800" y="4648200"/>
          <a:ext cx="4419600" cy="40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11" imgW="2235200" imgH="203200" progId="Equation.DSMT4">
                  <p:embed/>
                </p:oleObj>
              </mc:Choice>
              <mc:Fallback>
                <p:oleObj name="Equation" r:id="rId11" imgW="223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4648200"/>
                        <a:ext cx="4419600" cy="40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40445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Beam Lifetimes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807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Bremsstrahlung is not (yet) an issue for protons, but nuclear interaction are.  There is no simple formula, but they are typically a fraction of a barn and have a very weak energy dependence.  The nuclear cross section for Nitrogen is .4 barns.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Thus, the total cross section for proton loss is.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193327"/>
              </p:ext>
            </p:extLst>
          </p:nvPr>
        </p:nvGraphicFramePr>
        <p:xfrm>
          <a:off x="2743200" y="2895600"/>
          <a:ext cx="252888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3" imgW="1778000" imgH="889000" progId="Equation.DSMT4">
                  <p:embed/>
                </p:oleObj>
              </mc:Choice>
              <mc:Fallback>
                <p:oleObj name="Equation" r:id="rId3" imgW="17780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895600"/>
                        <a:ext cx="2528888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895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and ideal gas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627377"/>
              </p:ext>
            </p:extLst>
          </p:nvPr>
        </p:nvGraphicFramePr>
        <p:xfrm>
          <a:off x="5638800" y="2133600"/>
          <a:ext cx="1752600" cy="88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5" imgW="1231900" imgH="622300" progId="Equation.DSMT4">
                  <p:embed/>
                </p:oleObj>
              </mc:Choice>
              <mc:Fallback>
                <p:oleObj name="Equation" r:id="rId5" imgW="12319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2133600"/>
                        <a:ext cx="1752600" cy="885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2514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Molecular  density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2971800"/>
            <a:ext cx="762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2514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Pressure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57600" y="2743200"/>
            <a:ext cx="3810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3429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Boltzmann Constant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819400" y="3352800"/>
            <a:ext cx="4572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4800" y="3048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Temperature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657600" y="3200400"/>
            <a:ext cx="4572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" y="4419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for a diatomic molecule (most gases)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77332"/>
              </p:ext>
            </p:extLst>
          </p:nvPr>
        </p:nvGraphicFramePr>
        <p:xfrm>
          <a:off x="5334000" y="4419600"/>
          <a:ext cx="8128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7" imgW="571500" imgH="203200" progId="Equation.DSMT4">
                  <p:embed/>
                </p:oleObj>
              </mc:Choice>
              <mc:Fallback>
                <p:oleObj name="Equation" r:id="rId7" imgW="571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0" y="4419600"/>
                        <a:ext cx="812800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961323"/>
              </p:ext>
            </p:extLst>
          </p:nvPr>
        </p:nvGraphicFramePr>
        <p:xfrm>
          <a:off x="1219200" y="5181600"/>
          <a:ext cx="23129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9" imgW="1625600" imgH="444500" progId="Equation.DSMT4">
                  <p:embed/>
                </p:oleObj>
              </mc:Choice>
              <mc:Fallback>
                <p:oleObj name="Equation" r:id="rId9" imgW="1625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200" y="5181600"/>
                        <a:ext cx="2312988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267200" y="4876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Example,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Fermilab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Tevatron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1242"/>
              </p:ext>
            </p:extLst>
          </p:nvPr>
        </p:nvGraphicFramePr>
        <p:xfrm>
          <a:off x="4267200" y="5334000"/>
          <a:ext cx="44084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11" imgW="3098800" imgH="647700" progId="Equation.DSMT4">
                  <p:embed/>
                </p:oleObj>
              </mc:Choice>
              <mc:Fallback>
                <p:oleObj name="Equation" r:id="rId11" imgW="30988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7200" y="5334000"/>
                        <a:ext cx="440848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3021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32135">
            <a:off x="6263071" y="2101490"/>
            <a:ext cx="630396" cy="190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Gas Interaction (electrons)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34571"/>
              </p:ext>
            </p:extLst>
          </p:nvPr>
        </p:nvGraphicFramePr>
        <p:xfrm>
          <a:off x="2057400" y="838200"/>
          <a:ext cx="16256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4" imgW="1143000" imgH="444500" progId="Equation.DSMT4">
                  <p:embed/>
                </p:oleObj>
              </mc:Choice>
              <mc:Fallback>
                <p:oleObj name="Equation" r:id="rId4" imgW="1143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838200"/>
                        <a:ext cx="1625600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6764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Can be complicated by “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photodesorption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” in which a synchrotron photon causes gas molecules to be desorbed from the beam pipe walls. This effectively increases the gas density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67400" y="1524000"/>
            <a:ext cx="21336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2438400"/>
            <a:ext cx="21336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91200" y="1981200"/>
            <a:ext cx="2438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6799055" y="2133600"/>
            <a:ext cx="135145" cy="28786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81800" y="2209800"/>
            <a:ext cx="304800" cy="2116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2057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gas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1981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ynch. photon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5600" y="1676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beam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799937"/>
              </p:ext>
            </p:extLst>
          </p:nvPr>
        </p:nvGraphicFramePr>
        <p:xfrm>
          <a:off x="1600200" y="3200400"/>
          <a:ext cx="23336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6" imgW="889000" imgH="228600" progId="Equation.DSMT4">
                  <p:embed/>
                </p:oleObj>
              </mc:Choice>
              <mc:Fallback>
                <p:oleObj name="Equation" r:id="rId6" imgW="889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3200400"/>
                        <a:ext cx="23336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76400" y="3733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Initial density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4124" y="3733800"/>
            <a:ext cx="930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Intensity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125" y="2819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Probability of desorption/electron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86000" y="3581400"/>
            <a:ext cx="304800" cy="2116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810000" y="3657600"/>
            <a:ext cx="228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3886200" y="3050233"/>
            <a:ext cx="288925" cy="22636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5340"/>
              </p:ext>
            </p:extLst>
          </p:nvPr>
        </p:nvGraphicFramePr>
        <p:xfrm>
          <a:off x="2209800" y="4419600"/>
          <a:ext cx="1179512" cy="59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8" imgW="800100" imgH="406400" progId="Equation.DSMT4">
                  <p:embed/>
                </p:oleObj>
              </mc:Choice>
              <mc:Fallback>
                <p:oleObj name="Equation" r:id="rId8" imgW="800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9800" y="4419600"/>
                        <a:ext cx="1179512" cy="59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25431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Touschek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Scattering of one particle by another in the bunch, which changes the energy of the particles enough to get lost. 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we look in the rest frame of the bunch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5000" y="2590800"/>
            <a:ext cx="6858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90800" y="2209800"/>
            <a:ext cx="6096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2590800"/>
            <a:ext cx="762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00200" y="2590800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41767"/>
              </p:ext>
            </p:extLst>
          </p:nvPr>
        </p:nvGraphicFramePr>
        <p:xfrm>
          <a:off x="2133600" y="281940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819400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906"/>
              </p:ext>
            </p:extLst>
          </p:nvPr>
        </p:nvGraphicFramePr>
        <p:xfrm>
          <a:off x="3232150" y="2133600"/>
          <a:ext cx="27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Equation" r:id="rId5" imgW="279400" imgH="203200" progId="Equation.DSMT4">
                  <p:embed/>
                </p:oleObj>
              </mc:Choice>
              <mc:Fallback>
                <p:oleObj name="Equation" r:id="rId5" imgW="279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2150" y="2133600"/>
                        <a:ext cx="279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801462"/>
              </p:ext>
            </p:extLst>
          </p:nvPr>
        </p:nvGraphicFramePr>
        <p:xfrm>
          <a:off x="3067050" y="2647950"/>
          <a:ext cx="546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Equation" r:id="rId7" imgW="546100" imgH="241300" progId="Equation.DSMT4">
                  <p:embed/>
                </p:oleObj>
              </mc:Choice>
              <mc:Fallback>
                <p:oleObj name="Equation" r:id="rId7" imgW="546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7050" y="2647950"/>
                        <a:ext cx="546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34091"/>
              </p:ext>
            </p:extLst>
          </p:nvPr>
        </p:nvGraphicFramePr>
        <p:xfrm>
          <a:off x="1473200" y="2590800"/>
          <a:ext cx="647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9" imgW="647700" imgH="241300" progId="Equation.DSMT4">
                  <p:embed/>
                </p:oleObj>
              </mc:Choice>
              <mc:Fallback>
                <p:oleObj name="Equation" r:id="rId9" imgW="647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3200" y="2590800"/>
                        <a:ext cx="6477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10200" y="152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Maximum effect in lab frame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101427"/>
              </p:ext>
            </p:extLst>
          </p:nvPr>
        </p:nvGraphicFramePr>
        <p:xfrm>
          <a:off x="5638800" y="1981200"/>
          <a:ext cx="14478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11" imgW="812800" imgH="660400" progId="Equation.DSMT4">
                  <p:embed/>
                </p:oleObj>
              </mc:Choice>
              <mc:Fallback>
                <p:oleObj name="Equation" r:id="rId11" imgW="8128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38800" y="1981200"/>
                        <a:ext cx="1447800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39970"/>
              </p:ext>
            </p:extLst>
          </p:nvPr>
        </p:nvGraphicFramePr>
        <p:xfrm>
          <a:off x="5432425" y="3200400"/>
          <a:ext cx="2895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13" imgW="1625600" imgH="419100" progId="Equation.DSMT4">
                  <p:embed/>
                </p:oleObj>
              </mc:Choice>
              <mc:Fallback>
                <p:oleObj name="Equation" r:id="rId13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32425" y="3200400"/>
                        <a:ext cx="28956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396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ΔE</a:t>
            </a:r>
            <a:r>
              <a:rPr lang="en-US" sz="1800" baseline="-25000" dirty="0" err="1" smtClean="0">
                <a:solidFill>
                  <a:srgbClr val="C00000"/>
                </a:solidFill>
                <a:latin typeface="+mn-lt"/>
              </a:rPr>
              <a:t>max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&gt;</a:t>
            </a:r>
            <a:r>
              <a:rPr lang="en-US" sz="1800" dirty="0" err="1" smtClean="0">
                <a:solidFill>
                  <a:srgbClr val="C00000"/>
                </a:solidFill>
              </a:rPr>
              <a:t>ΔE</a:t>
            </a:r>
            <a:r>
              <a:rPr lang="en-US" sz="1800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1800" dirty="0" smtClean="0">
                <a:solidFill>
                  <a:srgbClr val="C00000"/>
                </a:solidFill>
              </a:rPr>
              <a:t> (energy acceptance), beam will be lost. Exact derivation is very complicated, but form is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33360"/>
              </p:ext>
            </p:extLst>
          </p:nvPr>
        </p:nvGraphicFramePr>
        <p:xfrm>
          <a:off x="1792288" y="4648200"/>
          <a:ext cx="4613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15" imgW="2590800" imgH="469900" progId="Equation.DSMT4">
                  <p:embed/>
                </p:oleObj>
              </mc:Choice>
              <mc:Fallback>
                <p:oleObj name="Equation" r:id="rId15" imgW="2590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92288" y="4648200"/>
                        <a:ext cx="461327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77000" y="5715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Averaged over ring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324600" y="5410200"/>
            <a:ext cx="2286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9768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Lifetime (electron machines)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Loss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Quantum fluctuations due to photon radiation may cause a particle to exceed the energy acceptance of the machine (extreme case of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emittance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growth discussed earlier). 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gaussian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distribution of particles, 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can write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654526"/>
              </p:ext>
            </p:extLst>
          </p:nvPr>
        </p:nvGraphicFramePr>
        <p:xfrm>
          <a:off x="1981200" y="2971800"/>
          <a:ext cx="1676400" cy="11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" name="Equation" r:id="rId3" imgW="1168400" imgH="825500" progId="Equation.DSMT4">
                  <p:embed/>
                </p:oleObj>
              </mc:Choice>
              <mc:Fallback>
                <p:oleObj name="Equation" r:id="rId3" imgW="11684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971800"/>
                        <a:ext cx="1676400" cy="118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13097"/>
              </p:ext>
            </p:extLst>
          </p:nvPr>
        </p:nvGraphicFramePr>
        <p:xfrm>
          <a:off x="1143000" y="2895601"/>
          <a:ext cx="46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" name="Equation" r:id="rId5" imgW="469900" imgH="393700" progId="Equation.DSMT4">
                  <p:embed/>
                </p:oleObj>
              </mc:Choice>
              <mc:Fallback>
                <p:oleObj name="Equation" r:id="rId5" imgW="469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895601"/>
                        <a:ext cx="469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78896"/>
              </p:ext>
            </p:extLst>
          </p:nvPr>
        </p:nvGraphicFramePr>
        <p:xfrm>
          <a:off x="914400" y="3581401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" name="Equation" r:id="rId7" imgW="660400" imgH="292100" progId="Equation.DSMT4">
                  <p:embed/>
                </p:oleObj>
              </mc:Choice>
              <mc:Fallback>
                <p:oleObj name="Equation" r:id="rId7" imgW="6604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3581401"/>
                        <a:ext cx="660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524000" y="3124201"/>
            <a:ext cx="4572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00200" y="3581401"/>
            <a:ext cx="6858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3962401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8503" y="1853324"/>
            <a:ext cx="0" cy="1828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42303" y="3605924"/>
            <a:ext cx="2667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715000" y="2133600"/>
            <a:ext cx="2452413" cy="1480207"/>
          </a:xfrm>
          <a:custGeom>
            <a:avLst/>
            <a:gdLst>
              <a:gd name="connsiteX0" fmla="*/ 0 w 2452413"/>
              <a:gd name="connsiteY0" fmla="*/ 0 h 1480207"/>
              <a:gd name="connsiteX1" fmla="*/ 271517 w 2452413"/>
              <a:gd name="connsiteY1" fmla="*/ 639379 h 1480207"/>
              <a:gd name="connsiteX2" fmla="*/ 1129862 w 2452413"/>
              <a:gd name="connsiteY2" fmla="*/ 1270000 h 1480207"/>
              <a:gd name="connsiteX3" fmla="*/ 2452413 w 2452413"/>
              <a:gd name="connsiteY3" fmla="*/ 1480207 h 14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413" h="1480207">
                <a:moveTo>
                  <a:pt x="0" y="0"/>
                </a:moveTo>
                <a:cubicBezTo>
                  <a:pt x="41603" y="213856"/>
                  <a:pt x="83207" y="427712"/>
                  <a:pt x="271517" y="639379"/>
                </a:cubicBezTo>
                <a:cubicBezTo>
                  <a:pt x="459827" y="851046"/>
                  <a:pt x="766379" y="1129862"/>
                  <a:pt x="1129862" y="1270000"/>
                </a:cubicBezTo>
                <a:cubicBezTo>
                  <a:pt x="1493345" y="1410138"/>
                  <a:pt x="2452413" y="1480207"/>
                  <a:pt x="2452413" y="1480207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15077"/>
              </p:ext>
            </p:extLst>
          </p:nvPr>
        </p:nvGraphicFramePr>
        <p:xfrm>
          <a:off x="8156903" y="3619601"/>
          <a:ext cx="241300" cy="278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" name="Equation" r:id="rId9" imgW="165100" imgH="190500" progId="Equation.DSMT4">
                  <p:embed/>
                </p:oleObj>
              </mc:Choice>
              <mc:Fallback>
                <p:oleObj name="Equation" r:id="rId9" imgW="165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56903" y="3619601"/>
                        <a:ext cx="241300" cy="278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06590"/>
              </p:ext>
            </p:extLst>
          </p:nvPr>
        </p:nvGraphicFramePr>
        <p:xfrm>
          <a:off x="5337503" y="1929524"/>
          <a:ext cx="279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" name="Equation" r:id="rId11" imgW="279400" imgH="393700" progId="Equation.DSMT4">
                  <p:embed/>
                </p:oleObj>
              </mc:Choice>
              <mc:Fallback>
                <p:oleObj name="Equation" r:id="rId11" imgW="279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7503" y="1929524"/>
                        <a:ext cx="279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632903" y="2005724"/>
            <a:ext cx="0" cy="182880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24906"/>
              </p:ext>
            </p:extLst>
          </p:nvPr>
        </p:nvGraphicFramePr>
        <p:xfrm>
          <a:off x="6651953" y="3674187"/>
          <a:ext cx="2032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" name="Equation" r:id="rId13" imgW="139700" imgH="203200" progId="Equation.DSMT4">
                  <p:embed/>
                </p:oleObj>
              </mc:Choice>
              <mc:Fallback>
                <p:oleObj name="Equation" r:id="rId1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51953" y="3674187"/>
                        <a:ext cx="20320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6328103" y="2691524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328103" y="2310524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90103" y="253912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fluctuations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0103" y="215812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damping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07650"/>
              </p:ext>
            </p:extLst>
          </p:nvPr>
        </p:nvGraphicFramePr>
        <p:xfrm>
          <a:off x="3784600" y="4470401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" name="Equation" r:id="rId15" imgW="114300" imgH="165100" progId="Equation.DSMT4">
                  <p:embed/>
                </p:oleObj>
              </mc:Choice>
              <mc:Fallback>
                <p:oleObj name="Equation" r:id="rId1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84600" y="4470401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01554"/>
              </p:ext>
            </p:extLst>
          </p:nvPr>
        </p:nvGraphicFramePr>
        <p:xfrm>
          <a:off x="3784600" y="4470401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" name="Equation" r:id="rId17" imgW="114300" imgH="165100" progId="Equation.DSMT4">
                  <p:embed/>
                </p:oleObj>
              </mc:Choice>
              <mc:Fallback>
                <p:oleObj name="Equation" r:id="rId1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84600" y="4470401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33300"/>
              </p:ext>
            </p:extLst>
          </p:nvPr>
        </p:nvGraphicFramePr>
        <p:xfrm>
          <a:off x="3784600" y="4470401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name="Equation" r:id="rId18" imgW="114300" imgH="165100" progId="Equation.DSMT4">
                  <p:embed/>
                </p:oleObj>
              </mc:Choice>
              <mc:Fallback>
                <p:oleObj name="Equation" r:id="rId1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84600" y="4470401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99291"/>
              </p:ext>
            </p:extLst>
          </p:nvPr>
        </p:nvGraphicFramePr>
        <p:xfrm>
          <a:off x="3733800" y="4457701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Equation" r:id="rId19" imgW="114300" imgH="165100" progId="Equation.DSMT4">
                  <p:embed/>
                </p:oleObj>
              </mc:Choice>
              <mc:Fallback>
                <p:oleObj name="Equation" r:id="rId1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33800" y="4457701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270107"/>
              </p:ext>
            </p:extLst>
          </p:nvPr>
        </p:nvGraphicFramePr>
        <p:xfrm>
          <a:off x="1143000" y="4572001"/>
          <a:ext cx="2459038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Equation" r:id="rId20" imgW="1714500" imgH="1054100" progId="Equation.DSMT4">
                  <p:embed/>
                </p:oleObj>
              </mc:Choice>
              <mc:Fallback>
                <p:oleObj name="Equation" r:id="rId20" imgW="17145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43000" y="4572001"/>
                        <a:ext cx="2459038" cy="151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264384"/>
              </p:ext>
            </p:extLst>
          </p:nvPr>
        </p:nvGraphicFramePr>
        <p:xfrm>
          <a:off x="4724400" y="4114800"/>
          <a:ext cx="4038600" cy="233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" name="Equation" r:id="rId22" imgW="3365500" imgH="1943100" progId="Equation.DSMT4">
                  <p:embed/>
                </p:oleObj>
              </mc:Choice>
              <mc:Fallback>
                <p:oleObj name="Equation" r:id="rId22" imgW="33655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24400" y="4114800"/>
                        <a:ext cx="4038600" cy="2333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3886200" y="4876800"/>
            <a:ext cx="609600" cy="457200"/>
          </a:xfrm>
          <a:prstGeom prst="rightArrow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8475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127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7392</TotalTime>
  <Words>739</Words>
  <Application>Microsoft Macintosh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Opulent</vt:lpstr>
      <vt:lpstr>Equation</vt:lpstr>
      <vt:lpstr>Beam Loss and Emittance Growth Mechanisms</vt:lpstr>
      <vt:lpstr>Beam Loss and Emittance Growth </vt:lpstr>
      <vt:lpstr>Residual Gas Interactions</vt:lpstr>
      <vt:lpstr>Coulomb Scattering</vt:lpstr>
      <vt:lpstr>Bremsstrahlung (electrons only)</vt:lpstr>
      <vt:lpstr>Proton Beam Lifetimes</vt:lpstr>
      <vt:lpstr>Residual Gas Interaction (electrons)</vt:lpstr>
      <vt:lpstr>Touschek Effect</vt:lpstr>
      <vt:lpstr>Quantum Lifetime (electron machines)</vt:lpstr>
      <vt:lpstr>PowerPoint Presentation</vt:lpstr>
      <vt:lpstr>Luminosity</vt:lpstr>
      <vt:lpstr>Emittance Growth</vt:lpstr>
      <vt:lpstr>PowerPoint Presentation</vt:lpstr>
      <vt:lpstr>PowerPoint Presentation</vt:lpstr>
      <vt:lpstr>PowerPoint Presentation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296</cp:revision>
  <cp:lastPrinted>2015-01-29T16:56:46Z</cp:lastPrinted>
  <dcterms:created xsi:type="dcterms:W3CDTF">2003-06-24T14:15:57Z</dcterms:created>
  <dcterms:modified xsi:type="dcterms:W3CDTF">2015-01-29T16:56:54Z</dcterms:modified>
</cp:coreProperties>
</file>