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embeddings/oleObject4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4168" r:id="rId1"/>
  </p:sldMasterIdLst>
  <p:notesMasterIdLst>
    <p:notesMasterId r:id="rId13"/>
  </p:notesMasterIdLst>
  <p:handoutMasterIdLst>
    <p:handoutMasterId r:id="rId14"/>
  </p:handoutMasterIdLst>
  <p:sldIdLst>
    <p:sldId id="326" r:id="rId2"/>
    <p:sldId id="329" r:id="rId3"/>
    <p:sldId id="330" r:id="rId4"/>
    <p:sldId id="328" r:id="rId5"/>
    <p:sldId id="331" r:id="rId6"/>
    <p:sldId id="332" r:id="rId7"/>
    <p:sldId id="334" r:id="rId8"/>
    <p:sldId id="333" r:id="rId9"/>
    <p:sldId id="327" r:id="rId10"/>
    <p:sldId id="335" r:id="rId11"/>
    <p:sldId id="336" r:id="rId12"/>
  </p:sldIdLst>
  <p:sldSz cx="9144000" cy="6858000" type="screen4x3"/>
  <p:notesSz cx="69469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1F1F"/>
    <a:srgbClr val="00863D"/>
    <a:srgbClr val="CC00CC"/>
    <a:srgbClr val="0033CC"/>
    <a:srgbClr val="E1F4FF"/>
    <a:srgbClr val="CCECFF"/>
    <a:srgbClr val="FF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623" autoAdjust="0"/>
    <p:restoredTop sz="94678" autoAdjust="0"/>
  </p:normalViewPr>
  <p:slideViewPr>
    <p:cSldViewPr>
      <p:cViewPr varScale="1">
        <p:scale>
          <a:sx n="119" d="100"/>
          <a:sy n="119" d="100"/>
        </p:scale>
        <p:origin x="-1448" y="-112"/>
      </p:cViewPr>
      <p:guideLst>
        <p:guide orient="horz" pos="2136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38405" cy="38405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handoutMaster" Target="handoutMasters/handout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Relationship Id="rId2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Relationship Id="rId2" Type="http://schemas.openxmlformats.org/officeDocument/2006/relationships/image" Target="../media/image1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99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0" tIns="45706" rIns="91410" bIns="45706" numCol="1" anchor="t" anchorCtr="0" compatLnSpc="1">
            <a:prstTxWarp prst="textNoShape">
              <a:avLst/>
            </a:prstTxWarp>
          </a:bodyPr>
          <a:lstStyle>
            <a:lvl1pPr algn="l" defTabSz="911225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35413" y="0"/>
            <a:ext cx="30099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0" tIns="45706" rIns="91410" bIns="45706" numCol="1" anchor="t" anchorCtr="0" compatLnSpc="1">
            <a:prstTxWarp prst="textNoShape">
              <a:avLst/>
            </a:prstTxWarp>
          </a:bodyPr>
          <a:lstStyle>
            <a:lvl1pPr algn="r" defTabSz="911225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58238"/>
            <a:ext cx="30099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0" tIns="45706" rIns="91410" bIns="45706" numCol="1" anchor="b" anchorCtr="0" compatLnSpc="1">
            <a:prstTxWarp prst="textNoShape">
              <a:avLst/>
            </a:prstTxWarp>
          </a:bodyPr>
          <a:lstStyle>
            <a:lvl1pPr algn="l" defTabSz="911225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35413" y="8758238"/>
            <a:ext cx="30099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0" tIns="45706" rIns="91410" bIns="45706" numCol="1" anchor="b" anchorCtr="0" compatLnSpc="1">
            <a:prstTxWarp prst="textNoShape">
              <a:avLst/>
            </a:prstTxWarp>
          </a:bodyPr>
          <a:lstStyle>
            <a:lvl1pPr algn="r" defTabSz="911225">
              <a:defRPr sz="1200">
                <a:latin typeface="Arial" charset="0"/>
              </a:defRPr>
            </a:lvl1pPr>
          </a:lstStyle>
          <a:p>
            <a:pPr>
              <a:defRPr/>
            </a:pPr>
            <a:fld id="{8F7AE4B9-B706-4844-96D1-2A4045233C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777261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99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0" tIns="45706" rIns="91410" bIns="45706" numCol="1" anchor="t" anchorCtr="0" compatLnSpc="1">
            <a:prstTxWarp prst="textNoShape">
              <a:avLst/>
            </a:prstTxWarp>
          </a:bodyPr>
          <a:lstStyle>
            <a:lvl1pPr algn="l" defTabSz="911225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67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35413" y="0"/>
            <a:ext cx="30099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0" tIns="45706" rIns="91410" bIns="45706" numCol="1" anchor="t" anchorCtr="0" compatLnSpc="1">
            <a:prstTxWarp prst="textNoShape">
              <a:avLst/>
            </a:prstTxWarp>
          </a:bodyPr>
          <a:lstStyle>
            <a:lvl1pPr algn="r" defTabSz="911225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8400" y="692150"/>
            <a:ext cx="4611688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67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5325" y="4379913"/>
            <a:ext cx="5556250" cy="414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0" tIns="45706" rIns="91410" bIns="4570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167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8238"/>
            <a:ext cx="30099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0" tIns="45706" rIns="91410" bIns="45706" numCol="1" anchor="b" anchorCtr="0" compatLnSpc="1">
            <a:prstTxWarp prst="textNoShape">
              <a:avLst/>
            </a:prstTxWarp>
          </a:bodyPr>
          <a:lstStyle>
            <a:lvl1pPr algn="l" defTabSz="911225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67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35413" y="8758238"/>
            <a:ext cx="30099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0" tIns="45706" rIns="91410" bIns="45706" numCol="1" anchor="b" anchorCtr="0" compatLnSpc="1">
            <a:prstTxWarp prst="textNoShape">
              <a:avLst/>
            </a:prstTxWarp>
          </a:bodyPr>
          <a:lstStyle>
            <a:lvl1pPr algn="r" defTabSz="911225">
              <a:defRPr sz="1200">
                <a:latin typeface="Arial" charset="0"/>
              </a:defRPr>
            </a:lvl1pPr>
          </a:lstStyle>
          <a:p>
            <a:pPr>
              <a:defRPr/>
            </a:pPr>
            <a:fld id="{8175179B-62D4-4740-86C3-545CF76441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12216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.xml"/><Relationship Id="rId2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 rot="16200000">
            <a:off x="-2536825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/>
          <a:lstStyle>
            <a:lvl1pPr algn="r">
              <a:defRPr sz="4200" b="1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0575" y="6557963"/>
            <a:ext cx="2003425" cy="227012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r>
              <a:rPr lang="en-US" smtClean="0"/>
              <a:t>USPAS, Knoxville, TN, Jan. 20-31, 2014</a:t>
            </a:r>
            <a:endParaRPr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xmlns:p14="http://schemas.microsoft.com/office/powerpoint/2010/main"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USPAS, Knoxville, TN, Jan. 20-31, 2014</a:t>
            </a:r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Special Topic: Light Sources</a:t>
            </a:r>
            <a:endParaRPr lang="en-US"/>
          </a:p>
        </p:txBody>
      </p:sp>
      <p:sp>
        <p:nvSpPr>
          <p:cNvPr id="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2D0EB8-0DF9-4AF7-A02E-8EC86CFF95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3388" y="6557963"/>
            <a:ext cx="2001837" cy="227012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 smtClean="0"/>
              <a:t>USPAS, Knoxville, TN, Jan. 20-31,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375"/>
            <a:ext cx="3657600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 smtClean="0"/>
              <a:t>Special Topic: Light Sources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750" y="6553200"/>
            <a:ext cx="587375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27CFCF89-5294-4A45-B3C1-A32F33C075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>
    <p:fade thruBlk="1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0"/>
            <a:ext cx="64008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33400" y="1143000"/>
            <a:ext cx="8229600" cy="24907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400" y="3786188"/>
            <a:ext cx="8229600" cy="24923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cap="none" baseline="0">
                <a:latin typeface="+mj-lt"/>
              </a:defRPr>
            </a:lvl1pPr>
            <a:extLst/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/>
            </a:lvl1pPr>
            <a:lvl2pPr>
              <a:defRPr sz="2000"/>
            </a:lvl2pPr>
            <a:extLst/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USPAS, Knoxville, TN, Jan. 20-31, 2014</a:t>
            </a:r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Special Topic: Light Sources</a:t>
            </a:r>
            <a:endParaRPr lang="en-US"/>
          </a:p>
        </p:txBody>
      </p:sp>
      <p:sp>
        <p:nvSpPr>
          <p:cNvPr id="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C16510-01E7-4757-9488-6599995646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1657065"/>
            <a:ext cx="6255488" cy="1362075"/>
          </a:xfrm>
        </p:spPr>
        <p:txBody>
          <a:bodyPr anchor="t"/>
          <a:lstStyle>
            <a:lvl1pPr algn="r">
              <a:buNone/>
              <a:defRPr sz="4200" b="1" cap="all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5029" y="3145972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400" y="6556375"/>
            <a:ext cx="2001838" cy="227013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r>
              <a:rPr lang="en-US" smtClean="0"/>
              <a:t>USPAS, Knoxville, TN, Jan. 20-31,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138" y="6556375"/>
            <a:ext cx="2895600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r>
              <a:rPr lang="en-US" smtClean="0"/>
              <a:t>Special Topic: Light Sources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4175" y="6554788"/>
            <a:ext cx="587375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98A40B1-99D1-4714-8082-E0CEDF3C53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xmlns:p14="http://schemas.microsoft.com/office/powerpoint/2010/main"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152400"/>
            <a:ext cx="8371114" cy="507274"/>
          </a:xfrm>
        </p:spPr>
        <p:txBody>
          <a:bodyPr/>
          <a:lstStyle>
            <a:extLst/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55172" y="968829"/>
            <a:ext cx="4060371" cy="514644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35286" y="968829"/>
            <a:ext cx="4172275" cy="517910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USPAS, Knoxville, TN, Jan. 20-31, 2014</a:t>
            </a:r>
            <a:endParaRPr lang="en-US" dirty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Special Topic: Light Sources</a:t>
            </a:r>
            <a:endParaRPr lang="en-US"/>
          </a:p>
        </p:txBody>
      </p:sp>
      <p:sp>
        <p:nvSpPr>
          <p:cNvPr id="7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C6E6A2-F555-4934-B7BB-3127D0BCFC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507274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8829"/>
            <a:ext cx="3520440" cy="485781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979714"/>
            <a:ext cx="3520440" cy="484692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USPAS, Knoxville, TN, Jan. 20-31, 2014</a:t>
            </a:r>
            <a:endParaRPr lang="en-US" dirty="0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Special Topic: Light Sources</a:t>
            </a:r>
            <a:endParaRPr lang="en-US"/>
          </a:p>
        </p:txBody>
      </p:sp>
      <p:sp>
        <p:nvSpPr>
          <p:cNvPr id="9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0DC63D-305F-4D49-9928-D077FA8798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3143" y="190500"/>
            <a:ext cx="8490857" cy="463731"/>
          </a:xfrm>
        </p:spPr>
        <p:txBody>
          <a:bodyPr/>
          <a:lstStyle>
            <a:extLst/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USPAS, Knoxville, TN, Jan. 20-31,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Special Topic: Light Sources</a:t>
            </a:r>
            <a:endParaRPr lang="en-US"/>
          </a:p>
        </p:txBody>
      </p:sp>
      <p:sp>
        <p:nvSpPr>
          <p:cNvPr id="5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CB3B5A-5052-4940-8887-DC0AFF3E24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USPAS, Knoxville, TN, Jan. 20-31, 2014</a:t>
            </a:r>
            <a:endParaRPr lang="en-US" dirty="0"/>
          </a:p>
        </p:txBody>
      </p:sp>
      <p:sp>
        <p:nvSpPr>
          <p:cNvPr id="3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Special Topic: Light Sources</a:t>
            </a:r>
            <a:endParaRPr lang="en-US"/>
          </a:p>
        </p:txBody>
      </p:sp>
      <p:sp>
        <p:nvSpPr>
          <p:cNvPr id="4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79CB66-A3E5-4BA0-AB7C-8E86EEA360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lIns="45720" tIns="0" rIns="0" bIns="0" spcCol="0" rtlCol="0" fromWordArt="0" forceAA="0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USPAS, Knoxville, TN, Jan. 20-31, 2014</a:t>
            </a:r>
            <a:endParaRPr lang="en-US" dirty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Special Topic: Light Sources</a:t>
            </a:r>
            <a:endParaRPr lang="en-US"/>
          </a:p>
        </p:txBody>
      </p:sp>
      <p:sp>
        <p:nvSpPr>
          <p:cNvPr id="7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F00FBF-4942-4E80-ADE0-0FEADDA5E0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 rot="21240000">
            <a:off x="598488" y="1004888"/>
            <a:ext cx="4319587" cy="4311650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 rot="21420000">
            <a:off x="596900" y="998538"/>
            <a:ext cx="4319588" cy="4313237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lIns="82296" tIns="0" rIns="0" bIns="0" spcCol="0" rtlCol="0" fromWordArt="0" forceAA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 smtClean="0"/>
              <a:t>USPAS, Knoxville, TN, Jan. 20-31, 2014</a:t>
            </a:r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 smtClean="0"/>
              <a:t>Special Topic: Light Sources</a:t>
            </a: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E15EBE9-3805-4C4C-AB44-C76A1B3997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xmlns:p14="http://schemas.microsoft.com/office/powerpoint/2010/main"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-2" y="0"/>
            <a:ext cx="391887" cy="6858000"/>
          </a:xfrm>
          <a:prstGeom prst="rect">
            <a:avLst/>
          </a:prstGeom>
          <a:blipFill>
            <a:blip r:embed="rId14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39738" y="152400"/>
            <a:ext cx="8262937" cy="441325"/>
          </a:xfrm>
          <a:prstGeom prst="rect">
            <a:avLst/>
          </a:prstGeom>
        </p:spPr>
        <p:txBody>
          <a:bodyPr vert="horz" lIns="45720" tIns="0" rIns="45720" bIns="0" anchor="b" anchorCtr="0">
            <a:noAutofit/>
          </a:bodyPr>
          <a:lstStyle>
            <a:extLst/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1270" name="Text Placeholder 30"/>
          <p:cNvSpPr>
            <a:spLocks noGrp="1"/>
          </p:cNvSpPr>
          <p:nvPr>
            <p:ph type="body" idx="1"/>
          </p:nvPr>
        </p:nvSpPr>
        <p:spPr bwMode="auto">
          <a:xfrm>
            <a:off x="446088" y="800100"/>
            <a:ext cx="8355012" cy="567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5340101" y="6591301"/>
            <a:ext cx="2948238" cy="178934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r>
              <a:rPr lang="en-US" smtClean="0"/>
              <a:t>USPAS, Knoxville, TN, Jan. 20-31,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95300" y="6591299"/>
            <a:ext cx="5344065" cy="178935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r>
              <a:rPr lang="en-US" smtClean="0"/>
              <a:t>Special Topic: Light Sources</a:t>
            </a:r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8337550" y="6534150"/>
            <a:ext cx="588963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fld id="{033DD8B1-5AF1-4643-97D0-159D28BAE7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056" r:id="rId1"/>
    <p:sldLayoutId id="2147485049" r:id="rId2"/>
    <p:sldLayoutId id="2147485057" r:id="rId3"/>
    <p:sldLayoutId id="2147485050" r:id="rId4"/>
    <p:sldLayoutId id="2147485051" r:id="rId5"/>
    <p:sldLayoutId id="2147485052" r:id="rId6"/>
    <p:sldLayoutId id="2147485053" r:id="rId7"/>
    <p:sldLayoutId id="2147485054" r:id="rId8"/>
    <p:sldLayoutId id="2147485058" r:id="rId9"/>
    <p:sldLayoutId id="2147485055" r:id="rId10"/>
    <p:sldLayoutId id="2147485059" r:id="rId11"/>
    <p:sldLayoutId id="2147485060" r:id="rId12"/>
  </p:sldLayoutIdLst>
  <p:transition xmlns:p14="http://schemas.microsoft.com/office/powerpoint/2010/main">
    <p:fade thruBlk="1"/>
  </p:transition>
  <p:timing>
    <p:tnLst>
      <p:par>
        <p:cTn xmlns:p14="http://schemas.microsoft.com/office/powerpoint/2010/main"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 kern="120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Trebuchet MS" pitchFamily="34" charset="0"/>
        </a:defRPr>
      </a:lvl9pPr>
      <a:extLst/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tx2"/>
        </a:buClr>
        <a:buSzPct val="73000"/>
        <a:buFont typeface="Wingdings 2" pitchFamily="18" charset="2"/>
        <a:buChar char="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20700" indent="-228600" algn="l" rtl="0" eaLnBrk="0" fontAlgn="base" hangingPunct="0">
        <a:spcBef>
          <a:spcPts val="500"/>
        </a:spcBef>
        <a:spcAft>
          <a:spcPct val="0"/>
        </a:spcAft>
        <a:buClr>
          <a:srgbClr val="F9B639"/>
        </a:buClr>
        <a:buSzPct val="80000"/>
        <a:buFont typeface="Wingdings 2" pitchFamily="18" charset="2"/>
        <a:buChar char=""/>
        <a:defRPr sz="2300" kern="1200">
          <a:solidFill>
            <a:srgbClr val="6C6C6C"/>
          </a:solidFill>
          <a:latin typeface="+mn-lt"/>
          <a:ea typeface="+mn-ea"/>
          <a:cs typeface="+mn-cs"/>
        </a:defRPr>
      </a:lvl2pPr>
      <a:lvl3pPr marL="758825" indent="-228600" algn="l" rtl="0" eaLnBrk="0" fontAlgn="base" hangingPunct="0">
        <a:spcBef>
          <a:spcPts val="400"/>
        </a:spcBef>
        <a:spcAft>
          <a:spcPct val="0"/>
        </a:spcAft>
        <a:buClr>
          <a:srgbClr val="F9B639"/>
        </a:buClr>
        <a:buSzPct val="60000"/>
        <a:buFont typeface="Wingdings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228600" algn="l" rtl="0" eaLnBrk="0" fontAlgn="base" hangingPunct="0">
        <a:spcBef>
          <a:spcPct val="20000"/>
        </a:spcBef>
        <a:spcAft>
          <a:spcPct val="0"/>
        </a:spcAft>
        <a:buClr>
          <a:srgbClr val="F9B639"/>
        </a:buClr>
        <a:buSzPct val="80000"/>
        <a:buFont typeface="Wingdings 2" pitchFamily="18" charset="2"/>
        <a:buChar char=""/>
        <a:defRPr sz="2000" kern="1200">
          <a:solidFill>
            <a:srgbClr val="6C6C6C"/>
          </a:solidFill>
          <a:latin typeface="+mn-lt"/>
          <a:ea typeface="+mn-ea"/>
          <a:cs typeface="+mn-cs"/>
        </a:defRPr>
      </a:lvl4pPr>
      <a:lvl5pPr marL="1279525" indent="-228600" algn="l" rtl="0" eaLnBrk="0" fontAlgn="base" hangingPunct="0">
        <a:spcBef>
          <a:spcPts val="400"/>
        </a:spcBef>
        <a:spcAft>
          <a:spcPct val="0"/>
        </a:spcAft>
        <a:buClr>
          <a:srgbClr val="F9B639"/>
        </a:buClr>
        <a:buSzPct val="70000"/>
        <a:buFont typeface="Wingdings" pitchFamily="2" charset="2"/>
        <a:buChar char="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3.wmf"/><Relationship Id="rId5" Type="http://schemas.openxmlformats.org/officeDocument/2006/relationships/image" Target="../media/image5.png"/><Relationship Id="rId6" Type="http://schemas.openxmlformats.org/officeDocument/2006/relationships/oleObject" Target="../embeddings/oleObject2.bin"/><Relationship Id="rId7" Type="http://schemas.openxmlformats.org/officeDocument/2006/relationships/image" Target="../media/image4.w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Relationship Id="rId3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Relationship Id="rId3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4" Type="http://schemas.openxmlformats.org/officeDocument/2006/relationships/oleObject" Target="../embeddings/oleObject3.bin"/><Relationship Id="rId5" Type="http://schemas.openxmlformats.org/officeDocument/2006/relationships/image" Target="../media/image11.wmf"/><Relationship Id="rId6" Type="http://schemas.openxmlformats.org/officeDocument/2006/relationships/oleObject" Target="../embeddings/oleObject4.bin"/><Relationship Id="rId7" Type="http://schemas.openxmlformats.org/officeDocument/2006/relationships/image" Target="../media/image12.w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Special Topic: Light Sources</a:t>
            </a:r>
            <a:endParaRPr lang="en-US" dirty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057400" y="3924300"/>
            <a:ext cx="6400800" cy="974725"/>
          </a:xfrm>
        </p:spPr>
        <p:txBody>
          <a:bodyPr/>
          <a:lstStyle/>
          <a:p>
            <a:r>
              <a:rPr lang="en-US" i="1" dirty="0" smtClean="0"/>
              <a:t>Eric </a:t>
            </a:r>
            <a:r>
              <a:rPr lang="en-US" i="1" dirty="0" err="1" smtClean="0"/>
              <a:t>Prebys</a:t>
            </a:r>
            <a:endParaRPr lang="en-US" i="1" dirty="0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USPAS, Knoxville, TN, Jan. 20-31, 2014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>
    <p:fade thruBlk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 Generation (</a:t>
            </a:r>
            <a:r>
              <a:rPr lang="en-US" dirty="0" err="1" smtClean="0"/>
              <a:t>Undulator</a:t>
            </a:r>
            <a:r>
              <a:rPr lang="en-US" dirty="0" smtClean="0"/>
              <a:t>) Sources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46088" y="800100"/>
            <a:ext cx="8355012" cy="977485"/>
          </a:xfrm>
        </p:spPr>
        <p:txBody>
          <a:bodyPr/>
          <a:lstStyle/>
          <a:p>
            <a:r>
              <a:rPr lang="en-US" sz="1800" dirty="0" smtClean="0"/>
              <a:t>High Brightness</a:t>
            </a:r>
          </a:p>
          <a:p>
            <a:pPr lvl="1"/>
            <a:r>
              <a:rPr lang="en-US" sz="1400" dirty="0" smtClean="0"/>
              <a:t>10</a:t>
            </a:r>
            <a:r>
              <a:rPr lang="en-US" sz="1400" baseline="30000" dirty="0" smtClean="0"/>
              <a:t>19</a:t>
            </a:r>
            <a:r>
              <a:rPr lang="en-US" sz="1400" dirty="0" smtClean="0"/>
              <a:t> compared to 10</a:t>
            </a:r>
            <a:r>
              <a:rPr lang="en-US" sz="1400" baseline="30000" dirty="0" smtClean="0"/>
              <a:t>16 </a:t>
            </a:r>
            <a:r>
              <a:rPr lang="en-US" sz="1400" dirty="0" smtClean="0"/>
              <a:t>for 2</a:t>
            </a:r>
            <a:r>
              <a:rPr lang="en-US" sz="1400" baseline="30000" dirty="0" smtClean="0"/>
              <a:t>nd</a:t>
            </a:r>
            <a:r>
              <a:rPr lang="en-US" sz="1400" dirty="0" smtClean="0"/>
              <a:t> generation sources</a:t>
            </a:r>
          </a:p>
          <a:p>
            <a:pPr lvl="1"/>
            <a:r>
              <a:rPr lang="en-US" sz="1400" dirty="0" smtClean="0"/>
              <a:t>Emittance ~1-20 nm-</a:t>
            </a:r>
            <a:r>
              <a:rPr lang="en-US" sz="1400" dirty="0" err="1" smtClean="0"/>
              <a:t>rad</a:t>
            </a:r>
            <a:endParaRPr lang="en-US" sz="14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USPAS, Knoxville, TN, Jan. 20-31,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Special Topic: Light Sources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CB3B5A-5052-4940-8887-DC0AFF3E24EA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>
    <p:fade thruBlk="1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of Parameters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USPAS, Knoxville, TN, Jan. 20-31,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Special Topic: Light Sources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C16510-01E7-4757-9488-65999956462C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pic>
        <p:nvPicPr>
          <p:cNvPr id="32358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0335" y="932675"/>
            <a:ext cx="7115175" cy="561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xmlns:p14="http://schemas.microsoft.com/office/powerpoint/2010/main">
    <p:fade thruBlk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4260" y="625435"/>
            <a:ext cx="8262937" cy="441325"/>
          </a:xfrm>
        </p:spPr>
        <p:txBody>
          <a:bodyPr/>
          <a:lstStyle/>
          <a:p>
            <a:r>
              <a:rPr lang="en-US" dirty="0" smtClean="0"/>
              <a:t>There are a lot more light sources than frontier research machines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6088" y="5618085"/>
            <a:ext cx="8355012" cy="858914"/>
          </a:xfrm>
        </p:spPr>
        <p:txBody>
          <a:bodyPr/>
          <a:lstStyle/>
          <a:p>
            <a:r>
              <a:rPr lang="en-US" sz="1800" dirty="0" smtClean="0"/>
              <a:t>Wikipedia lists about 60 light sources worldwide</a:t>
            </a:r>
            <a:endParaRPr lang="en-US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USPAS, Knoxville, TN, Jan. 20-31,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Special Topic: Light Sources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C16510-01E7-4757-9488-65999956462C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pic>
        <p:nvPicPr>
          <p:cNvPr id="7" name="Picture 4" descr="World_S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38005" y="1431940"/>
            <a:ext cx="5788044" cy="384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xmlns:p14="http://schemas.microsoft.com/office/powerpoint/2010/main">
    <p:fade thruBlk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Fundamental Principle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6088" y="800100"/>
            <a:ext cx="8355012" cy="516625"/>
          </a:xfrm>
        </p:spPr>
        <p:txBody>
          <a:bodyPr/>
          <a:lstStyle/>
          <a:p>
            <a:r>
              <a:rPr lang="en-US" sz="1800" dirty="0" smtClean="0"/>
              <a:t>Bending electrons emit radiation along their path</a:t>
            </a:r>
            <a:endParaRPr lang="en-US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USPAS, Knoxville, TN, Jan. 20-31,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Special Topic: Light Sources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C16510-01E7-4757-9488-65999956462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7" name="Arc 6"/>
          <p:cNvSpPr/>
          <p:nvPr/>
        </p:nvSpPr>
        <p:spPr>
          <a:xfrm>
            <a:off x="232235" y="1585560"/>
            <a:ext cx="2304300" cy="1805035"/>
          </a:xfrm>
          <a:prstGeom prst="arc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1883650" y="1662370"/>
            <a:ext cx="2073870" cy="65288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2037270" y="1739180"/>
            <a:ext cx="2072650" cy="7284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2075675" y="1777585"/>
            <a:ext cx="1958655" cy="80650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4" name="Object 13"/>
          <p:cNvGraphicFramePr>
            <a:graphicFrameLocks noChangeAspect="1"/>
          </p:cNvGraphicFramePr>
          <p:nvPr/>
        </p:nvGraphicFramePr>
        <p:xfrm>
          <a:off x="4379975" y="1431939"/>
          <a:ext cx="1621544" cy="7296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446" name="Equation" r:id="rId3" imgW="1015920" imgH="457200" progId="Equation.3">
                  <p:embed/>
                </p:oleObj>
              </mc:Choice>
              <mc:Fallback>
                <p:oleObj name="Equation" r:id="rId3" imgW="1015920" imgH="4572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79975" y="1431939"/>
                        <a:ext cx="1621544" cy="72969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17443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153954" y="2737710"/>
            <a:ext cx="2670519" cy="211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317444" name="Object 4"/>
          <p:cNvGraphicFramePr>
            <a:graphicFrameLocks noChangeAspect="1"/>
          </p:cNvGraphicFramePr>
          <p:nvPr/>
        </p:nvGraphicFramePr>
        <p:xfrm>
          <a:off x="1115550" y="4965200"/>
          <a:ext cx="2897188" cy="730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447" name="Equation" r:id="rId6" imgW="1815840" imgH="457200" progId="Equation.3">
                  <p:embed/>
                </p:oleObj>
              </mc:Choice>
              <mc:Fallback>
                <p:oleObj name="Equation" r:id="rId6" imgW="1815840" imgH="4572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5550" y="4965200"/>
                        <a:ext cx="2897188" cy="730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xmlns:p14="http://schemas.microsoft.com/office/powerpoint/2010/main">
    <p:fade thruBlk="1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 Observation of Synchrotron Radiation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6088" y="800100"/>
            <a:ext cx="8355012" cy="2129635"/>
          </a:xfrm>
        </p:spPr>
        <p:txBody>
          <a:bodyPr/>
          <a:lstStyle/>
          <a:p>
            <a:r>
              <a:rPr lang="en-US" sz="1800" dirty="0" smtClean="0"/>
              <a:t>Synchrotron Radiation was first searched for in 1944 at GE’s 100 </a:t>
            </a:r>
            <a:r>
              <a:rPr lang="en-US" sz="1800" dirty="0" err="1" smtClean="0"/>
              <a:t>MeV</a:t>
            </a:r>
            <a:r>
              <a:rPr lang="en-US" sz="1800" dirty="0" smtClean="0"/>
              <a:t> electron</a:t>
            </a:r>
          </a:p>
          <a:p>
            <a:pPr lvl="1"/>
            <a:r>
              <a:rPr lang="en-US" sz="1400" dirty="0" smtClean="0"/>
              <a:t>Energy loss was seen, but because of a </a:t>
            </a:r>
            <a:r>
              <a:rPr lang="en-US" sz="1400" dirty="0" err="1" smtClean="0"/>
              <a:t>calculational</a:t>
            </a:r>
            <a:r>
              <a:rPr lang="en-US" sz="1400" dirty="0" smtClean="0"/>
              <a:t> error, they searched in the microwave region and missed the visible light, because the acceleration chamber was opaque</a:t>
            </a:r>
          </a:p>
          <a:p>
            <a:r>
              <a:rPr lang="en-US" sz="1800" dirty="0" smtClean="0"/>
              <a:t>In 1947, John Paul </a:t>
            </a:r>
            <a:r>
              <a:rPr lang="en-US" sz="1800" dirty="0" err="1" smtClean="0"/>
              <a:t>Blewett</a:t>
            </a:r>
            <a:r>
              <a:rPr lang="en-US" sz="1800" dirty="0" smtClean="0"/>
              <a:t> got permission to build a 70 </a:t>
            </a:r>
            <a:r>
              <a:rPr lang="en-US" sz="1800" dirty="0" err="1" smtClean="0"/>
              <a:t>MeV</a:t>
            </a:r>
            <a:r>
              <a:rPr lang="en-US" sz="1800" dirty="0" smtClean="0"/>
              <a:t> synchrotron at GE with transparent windows, and observed synchrotron radiation for the first time.</a:t>
            </a:r>
            <a:endParaRPr lang="en-US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USPAS, Knoxville, TN, Jan. 20-31,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Special Topic: Light Sources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C16510-01E7-4757-9488-65999956462C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pic>
        <p:nvPicPr>
          <p:cNvPr id="316418" name="Picture 2" descr="http://xdb.lbl.gov/Section2/Image_Sec2/GEsynchrotro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82180" y="2584090"/>
            <a:ext cx="2743200" cy="3467100"/>
          </a:xfrm>
          <a:prstGeom prst="rect">
            <a:avLst/>
          </a:prstGeom>
          <a:noFill/>
        </p:spPr>
      </p:pic>
    </p:spTree>
  </p:cSld>
  <p:clrMapOvr>
    <a:masterClrMapping/>
  </p:clrMapOvr>
  <p:transition xmlns:p14="http://schemas.microsoft.com/office/powerpoint/2010/main">
    <p:fade thruBlk="1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 Generation: Parasitic Operations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</a:p>
          <a:p>
            <a:pPr lvl="1"/>
            <a:r>
              <a:rPr lang="en-US" dirty="0" smtClean="0"/>
              <a:t>SURF (1961): 180 </a:t>
            </a:r>
            <a:r>
              <a:rPr lang="en-US" dirty="0" err="1" smtClean="0"/>
              <a:t>MeV</a:t>
            </a:r>
            <a:r>
              <a:rPr lang="en-US" dirty="0" smtClean="0"/>
              <a:t> UV synchrotron at NBS</a:t>
            </a:r>
          </a:p>
          <a:p>
            <a:pPr lvl="1"/>
            <a:r>
              <a:rPr lang="en-US" dirty="0" smtClean="0"/>
              <a:t>CESR (CHESS, 70’s): 6 </a:t>
            </a:r>
            <a:r>
              <a:rPr lang="en-US" dirty="0" err="1" smtClean="0"/>
              <a:t>GeV</a:t>
            </a:r>
            <a:r>
              <a:rPr lang="en-US" dirty="0" smtClean="0"/>
              <a:t> synchrotron at Cornell</a:t>
            </a:r>
          </a:p>
          <a:p>
            <a:pPr lvl="1"/>
            <a:r>
              <a:rPr lang="en-US" dirty="0" smtClean="0"/>
              <a:t>Numerous others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Typically large emittances, which limited brightness of the beam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USPAS, Knoxville, TN, Jan. 20-31,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Special Topic: Light Sources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C16510-01E7-4757-9488-65999956462C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>
    <p:fade thruBlk="1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Second Generation: Dedicated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6088" y="800100"/>
            <a:ext cx="8355012" cy="1707180"/>
          </a:xfrm>
        </p:spPr>
        <p:txBody>
          <a:bodyPr/>
          <a:lstStyle/>
          <a:p>
            <a:r>
              <a:rPr lang="en-US" dirty="0" smtClean="0"/>
              <a:t>Examples:</a:t>
            </a:r>
          </a:p>
          <a:p>
            <a:pPr lvl="1"/>
            <a:r>
              <a:rPr lang="en-US" dirty="0" smtClean="0"/>
              <a:t>1981: 2 </a:t>
            </a:r>
            <a:r>
              <a:rPr lang="en-US" dirty="0" err="1" smtClean="0"/>
              <a:t>GeV</a:t>
            </a:r>
            <a:r>
              <a:rPr lang="en-US" dirty="0" smtClean="0"/>
              <a:t> SRS at </a:t>
            </a:r>
            <a:r>
              <a:rPr lang="en-US" dirty="0" err="1" smtClean="0"/>
              <a:t>Daresbury</a:t>
            </a:r>
            <a:r>
              <a:rPr lang="en-US" dirty="0" smtClean="0"/>
              <a:t>			(</a:t>
            </a:r>
            <a:r>
              <a:rPr lang="en-US" dirty="0" smtClean="0">
                <a:latin typeface="Symbol" pitchFamily="18" charset="2"/>
              </a:rPr>
              <a:t>e</a:t>
            </a:r>
            <a:r>
              <a:rPr lang="en-US" dirty="0" smtClean="0"/>
              <a:t>=106 nm-</a:t>
            </a:r>
            <a:r>
              <a:rPr lang="en-US" dirty="0" err="1" smtClean="0"/>
              <a:t>rad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1982: 800 </a:t>
            </a:r>
            <a:r>
              <a:rPr lang="en-US" dirty="0" err="1" smtClean="0"/>
              <a:t>MeV</a:t>
            </a:r>
            <a:r>
              <a:rPr lang="en-US" dirty="0" smtClean="0"/>
              <a:t> BESSY in Berlin			(</a:t>
            </a:r>
            <a:r>
              <a:rPr lang="en-US" dirty="0" smtClean="0">
                <a:latin typeface="Symbol" pitchFamily="18" charset="2"/>
              </a:rPr>
              <a:t>e</a:t>
            </a:r>
            <a:r>
              <a:rPr lang="en-US" dirty="0" smtClean="0"/>
              <a:t>=38 nm-</a:t>
            </a:r>
            <a:r>
              <a:rPr lang="en-US" dirty="0" err="1" smtClean="0"/>
              <a:t>rad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1990: SPEAR II becomes dedicated light source	(</a:t>
            </a:r>
            <a:r>
              <a:rPr lang="en-US" dirty="0" smtClean="0">
                <a:latin typeface="Symbol" pitchFamily="18" charset="2"/>
              </a:rPr>
              <a:t>e</a:t>
            </a:r>
            <a:r>
              <a:rPr lang="en-US" dirty="0" smtClean="0"/>
              <a:t>=160 nm-</a:t>
            </a:r>
            <a:r>
              <a:rPr lang="en-US" dirty="0" err="1" smtClean="0"/>
              <a:t>rad</a:t>
            </a:r>
            <a:r>
              <a:rPr lang="en-US" dirty="0" smtClean="0"/>
              <a:t>)</a:t>
            </a:r>
          </a:p>
          <a:p>
            <a:r>
              <a:rPr lang="en-US" dirty="0" smtClean="0"/>
              <a:t>Often include “wigglers” to enhance SR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USPAS, Knoxville, TN, Jan. 20-31,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Special Topic: Light Sources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C16510-01E7-4757-9488-65999956462C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pic>
        <p:nvPicPr>
          <p:cNvPr id="31846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7880" y="3467405"/>
            <a:ext cx="3695700" cy="279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846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41570" y="4120290"/>
            <a:ext cx="4629150" cy="172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xmlns:p14="http://schemas.microsoft.com/office/powerpoint/2010/main">
    <p:fade thruBlk="1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Typical 2</a:t>
            </a:r>
            <a:r>
              <a:rPr lang="en-US" baseline="30000" dirty="0" smtClean="0"/>
              <a:t>nd</a:t>
            </a:r>
            <a:r>
              <a:rPr lang="en-US" dirty="0" smtClean="0"/>
              <a:t> Generation Parameters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6088" y="800101"/>
            <a:ext cx="7582362" cy="401410"/>
          </a:xfrm>
        </p:spPr>
        <p:txBody>
          <a:bodyPr/>
          <a:lstStyle/>
          <a:p>
            <a:r>
              <a:rPr lang="en-US" sz="1800" dirty="0" smtClean="0"/>
              <a:t>Beam sizes</a:t>
            </a:r>
            <a:endParaRPr lang="en-US" sz="1400" dirty="0" smtClean="0"/>
          </a:p>
          <a:p>
            <a:pPr lvl="1"/>
            <a:r>
              <a:rPr lang="en-US" sz="1600" dirty="0" smtClean="0">
                <a:latin typeface="Symbol" pitchFamily="18" charset="2"/>
              </a:rPr>
              <a:t>s</a:t>
            </a:r>
            <a:r>
              <a:rPr lang="en-US" sz="1600" baseline="-25000" dirty="0" smtClean="0"/>
              <a:t>y</a:t>
            </a:r>
            <a:r>
              <a:rPr lang="en-US" sz="1600" dirty="0" smtClean="0"/>
              <a:t>~1 mm	</a:t>
            </a:r>
          </a:p>
          <a:p>
            <a:pPr lvl="1"/>
            <a:r>
              <a:rPr lang="en-US" sz="1600" dirty="0" smtClean="0">
                <a:latin typeface="Symbol" pitchFamily="18" charset="2"/>
              </a:rPr>
              <a:t>s</a:t>
            </a:r>
            <a:r>
              <a:rPr lang="en-US" sz="1600" baseline="-25000" dirty="0" smtClean="0"/>
              <a:t>y’</a:t>
            </a:r>
            <a:r>
              <a:rPr lang="en-US" sz="1600" dirty="0" smtClean="0"/>
              <a:t>~.1 </a:t>
            </a:r>
            <a:r>
              <a:rPr lang="en-US" sz="1600" dirty="0" err="1" smtClean="0"/>
              <a:t>mrad</a:t>
            </a:r>
            <a:r>
              <a:rPr lang="en-US" sz="1600" dirty="0" smtClean="0"/>
              <a:t>	</a:t>
            </a:r>
          </a:p>
          <a:p>
            <a:pPr lvl="1"/>
            <a:r>
              <a:rPr lang="en-US" sz="1600" dirty="0" smtClean="0">
                <a:latin typeface="Symbol" pitchFamily="18" charset="2"/>
              </a:rPr>
              <a:t>s</a:t>
            </a:r>
            <a:r>
              <a:rPr lang="en-US" sz="1600" baseline="-25000" dirty="0" smtClean="0"/>
              <a:t>x</a:t>
            </a:r>
            <a:r>
              <a:rPr lang="en-US" sz="1600" dirty="0" smtClean="0"/>
              <a:t>~.1 mm</a:t>
            </a:r>
          </a:p>
          <a:p>
            <a:pPr lvl="1"/>
            <a:r>
              <a:rPr lang="en-US" sz="1600" dirty="0" smtClean="0">
                <a:latin typeface="Symbol" pitchFamily="18" charset="2"/>
              </a:rPr>
              <a:t>s</a:t>
            </a:r>
            <a:r>
              <a:rPr lang="en-US" sz="1600" baseline="-25000" dirty="0" smtClean="0"/>
              <a:t>x‘</a:t>
            </a:r>
            <a:r>
              <a:rPr lang="en-US" sz="1600" dirty="0" smtClean="0"/>
              <a:t>~.03 </a:t>
            </a:r>
            <a:r>
              <a:rPr lang="en-US" sz="1600" dirty="0" err="1" smtClean="0"/>
              <a:t>mrad</a:t>
            </a:r>
            <a:endParaRPr lang="en-US" sz="1600" dirty="0" smtClean="0"/>
          </a:p>
          <a:p>
            <a:r>
              <a:rPr lang="en-US" sz="1800" dirty="0" smtClean="0"/>
              <a:t>Broad spectrum</a:t>
            </a:r>
          </a:p>
          <a:p>
            <a:endParaRPr lang="en-US" sz="1800" dirty="0" smtClean="0"/>
          </a:p>
          <a:p>
            <a:endParaRPr lang="en-US" sz="1800" dirty="0" smtClean="0"/>
          </a:p>
          <a:p>
            <a:endParaRPr lang="en-US" sz="1800" dirty="0" smtClean="0"/>
          </a:p>
          <a:p>
            <a:endParaRPr lang="en-US" sz="1800" dirty="0" smtClean="0"/>
          </a:p>
          <a:p>
            <a:endParaRPr lang="en-US" sz="1800" dirty="0" smtClean="0"/>
          </a:p>
          <a:p>
            <a:endParaRPr lang="en-US" sz="1800" dirty="0" smtClean="0"/>
          </a:p>
          <a:p>
            <a:endParaRPr lang="en-US" sz="1800" dirty="0" smtClean="0"/>
          </a:p>
          <a:p>
            <a:endParaRPr lang="en-US" sz="1800" dirty="0" smtClean="0"/>
          </a:p>
          <a:p>
            <a:r>
              <a:rPr lang="en-US" sz="1800" dirty="0" smtClean="0"/>
              <a:t>High flux</a:t>
            </a:r>
          </a:p>
          <a:p>
            <a:pPr lvl="1"/>
            <a:r>
              <a:rPr lang="en-US" sz="1400" dirty="0" err="1" smtClean="0"/>
              <a:t>Typicall</a:t>
            </a:r>
            <a:r>
              <a:rPr lang="en-US" sz="1400" dirty="0" smtClean="0"/>
              <a:t> 10</a:t>
            </a:r>
            <a:r>
              <a:rPr lang="en-US" sz="1400" baseline="30000" dirty="0" smtClean="0"/>
              <a:t>13</a:t>
            </a:r>
            <a:r>
              <a:rPr lang="en-US" sz="1400" dirty="0" smtClean="0"/>
              <a:t> photons/second/</a:t>
            </a:r>
            <a:r>
              <a:rPr lang="en-US" sz="1400" dirty="0" err="1" smtClean="0"/>
              <a:t>mradian</a:t>
            </a:r>
            <a:r>
              <a:rPr lang="en-US" sz="1400" dirty="0" smtClean="0"/>
              <a:t> for 3 </a:t>
            </a:r>
            <a:r>
              <a:rPr lang="en-US" sz="1400" dirty="0" err="1" smtClean="0"/>
              <a:t>GeV</a:t>
            </a:r>
            <a:r>
              <a:rPr lang="en-US" sz="1400" dirty="0" smtClean="0"/>
              <a:t>, 100 </a:t>
            </a:r>
            <a:r>
              <a:rPr lang="en-US" sz="1400" dirty="0" err="1" smtClean="0"/>
              <a:t>mA</a:t>
            </a:r>
            <a:r>
              <a:rPr lang="en-US" sz="1400" dirty="0" smtClean="0"/>
              <a:t> dipole source at </a:t>
            </a:r>
            <a:r>
              <a:rPr lang="en-US" sz="1400" dirty="0" err="1" smtClean="0"/>
              <a:t>E</a:t>
            </a:r>
            <a:r>
              <a:rPr lang="en-US" sz="1400" baseline="-25000" dirty="0" err="1" smtClean="0"/>
              <a:t>crit</a:t>
            </a:r>
            <a:endParaRPr lang="en-US" sz="1400" baseline="-250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USPAS, Knoxville, TN, Jan. 20-31,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Special Topic: Light Sources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C16510-01E7-4757-9488-65999956462C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pic>
        <p:nvPicPr>
          <p:cNvPr id="32256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3470" y="663840"/>
            <a:ext cx="4224550" cy="1053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256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14815" y="2852925"/>
            <a:ext cx="6003421" cy="2611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xmlns:p14="http://schemas.microsoft.com/office/powerpoint/2010/main">
    <p:fade thruBlk="1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Undulators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62665" y="3275381"/>
            <a:ext cx="8355012" cy="614480"/>
          </a:xfrm>
        </p:spPr>
        <p:txBody>
          <a:bodyPr/>
          <a:lstStyle/>
          <a:p>
            <a:r>
              <a:rPr lang="en-US" sz="1800" dirty="0" smtClean="0"/>
              <a:t>In rest frame of electron</a:t>
            </a:r>
          </a:p>
          <a:p>
            <a:pPr>
              <a:buNone/>
            </a:pPr>
            <a:endParaRPr lang="en-US" sz="1800" dirty="0" smtClean="0"/>
          </a:p>
          <a:p>
            <a:r>
              <a:rPr lang="en-US" sz="1800" dirty="0" smtClean="0"/>
              <a:t>Electron oscillates coherently with (contracted) structure, and releases photons with the same wavelength.</a:t>
            </a:r>
          </a:p>
          <a:p>
            <a:r>
              <a:rPr lang="en-US" sz="1800" dirty="0" smtClean="0"/>
              <a:t>In the lab frame, this is Doppler shifted, so</a:t>
            </a:r>
          </a:p>
          <a:p>
            <a:endParaRPr lang="en-US" sz="1800" dirty="0" smtClean="0"/>
          </a:p>
          <a:p>
            <a:endParaRPr lang="en-US" sz="1800" dirty="0" smtClean="0"/>
          </a:p>
          <a:p>
            <a:endParaRPr lang="en-US" sz="1800" dirty="0" smtClean="0"/>
          </a:p>
          <a:p>
            <a:r>
              <a:rPr lang="en-US" sz="1800" dirty="0" smtClean="0"/>
              <a:t>So, </a:t>
            </a:r>
            <a:r>
              <a:rPr lang="en-US" sz="1800" dirty="0" smtClean="0">
                <a:latin typeface="Symbol" pitchFamily="18" charset="2"/>
              </a:rPr>
              <a:t>l</a:t>
            </a:r>
            <a:r>
              <a:rPr lang="en-US" sz="1800" dirty="0" smtClean="0"/>
              <a:t> on the order of 1cm </a:t>
            </a:r>
            <a:r>
              <a:rPr lang="en-US" sz="1800" dirty="0" smtClean="0"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en-US" sz="1800" dirty="0" smtClean="0"/>
              <a:t>X</a:t>
            </a:r>
            <a:r>
              <a:rPr lang="en-US" sz="1800" dirty="0" smtClean="0"/>
              <a:t>-rays.</a:t>
            </a:r>
          </a:p>
          <a:p>
            <a:pPr>
              <a:buNone/>
            </a:pPr>
            <a:endParaRPr lang="en-US" sz="18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USPAS, Knoxville, TN, Jan. 20-31,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Special Topic: Light Sources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CB3B5A-5052-4940-8887-DC0AFF3E24EA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pic>
        <p:nvPicPr>
          <p:cNvPr id="319490" name="Picture 2" descr="File:Undulator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38004" y="817461"/>
            <a:ext cx="3463155" cy="2181788"/>
          </a:xfrm>
          <a:prstGeom prst="rect">
            <a:avLst/>
          </a:prstGeom>
          <a:noFill/>
        </p:spPr>
      </p:pic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3496660" y="3160165"/>
          <a:ext cx="1079500" cy="868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9494" name="Equation" r:id="rId4" imgW="520560" imgH="419040" progId="Equation.3">
                  <p:embed/>
                </p:oleObj>
              </mc:Choice>
              <mc:Fallback>
                <p:oleObj name="Equation" r:id="rId4" imgW="520560" imgH="4190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96660" y="3160165"/>
                        <a:ext cx="1079500" cy="8683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9492" name="Object 4"/>
          <p:cNvGraphicFramePr>
            <a:graphicFrameLocks noChangeAspect="1"/>
          </p:cNvGraphicFramePr>
          <p:nvPr/>
        </p:nvGraphicFramePr>
        <p:xfrm>
          <a:off x="3266230" y="4926795"/>
          <a:ext cx="1843087" cy="920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9495" name="Equation" r:id="rId6" imgW="888840" imgH="444240" progId="Equation.3">
                  <p:embed/>
                </p:oleObj>
              </mc:Choice>
              <mc:Fallback>
                <p:oleObj name="Equation" r:id="rId6" imgW="888840" imgH="4442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66230" y="4926795"/>
                        <a:ext cx="1843087" cy="920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4956050" y="1086295"/>
            <a:ext cx="21122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Periodic Magnets</a:t>
            </a:r>
            <a:endParaRPr lang="en-US" dirty="0"/>
          </a:p>
        </p:txBody>
      </p:sp>
      <p:cxnSp>
        <p:nvCxnSpPr>
          <p:cNvPr id="12" name="Straight Arrow Connector 11"/>
          <p:cNvCxnSpPr/>
          <p:nvPr/>
        </p:nvCxnSpPr>
        <p:spPr>
          <a:xfrm flipH="1">
            <a:off x="4495190" y="1431940"/>
            <a:ext cx="460860" cy="34564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xmlns:p14="http://schemas.microsoft.com/office/powerpoint/2010/main">
    <p:fade thruBlk="1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Bends, </a:t>
            </a:r>
            <a:r>
              <a:rPr lang="en-US" dirty="0" err="1" smtClean="0"/>
              <a:t>Undulators</a:t>
            </a:r>
            <a:r>
              <a:rPr lang="en-US" dirty="0" smtClean="0"/>
              <a:t>, and Wigglers*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USPAS, Knoxville, TN, Jan. 20-31,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Special Topic: Light Sources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C16510-01E7-4757-9488-65999956462C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pic>
        <p:nvPicPr>
          <p:cNvPr id="3153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475" y="719137"/>
            <a:ext cx="8334375" cy="534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6914705" y="6040540"/>
            <a:ext cx="1536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*G. </a:t>
            </a:r>
            <a:r>
              <a:rPr lang="en-US" dirty="0" err="1" smtClean="0"/>
              <a:t>Krafft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>
    <p:fade thruBlk="1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>
    <a:spDef>
      <a:spPr>
        <a:noFill/>
      </a:spPr>
      <a:bodyPr rtlCol="0" anchor="ctr"/>
      <a:lstStyle>
        <a:defPPr algn="ctr">
          <a:defRPr/>
        </a:defPPr>
      </a:lstStyle>
      <a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pulent">
    <a:dk1>
      <a:sysClr val="windowText" lastClr="000000"/>
    </a:dk1>
    <a:lt1>
      <a:sysClr val="window" lastClr="FFFFFF"/>
    </a:lt1>
    <a:dk2>
      <a:srgbClr val="B13F9A"/>
    </a:dk2>
    <a:lt2>
      <a:srgbClr val="F4E7ED"/>
    </a:lt2>
    <a:accent1>
      <a:srgbClr val="B83D68"/>
    </a:accent1>
    <a:accent2>
      <a:srgbClr val="AC66BB"/>
    </a:accent2>
    <a:accent3>
      <a:srgbClr val="DE6C36"/>
    </a:accent3>
    <a:accent4>
      <a:srgbClr val="F9B639"/>
    </a:accent4>
    <a:accent5>
      <a:srgbClr val="CF6DA4"/>
    </a:accent5>
    <a:accent6>
      <a:srgbClr val="FA8D3D"/>
    </a:accent6>
    <a:hlink>
      <a:srgbClr val="FFDE66"/>
    </a:hlink>
    <a:folHlink>
      <a:srgbClr val="D490C5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22605</TotalTime>
  <Words>467</Words>
  <Application>Microsoft Macintosh PowerPoint</Application>
  <PresentationFormat>On-screen Show (4:3)</PresentationFormat>
  <Paragraphs>88</Paragraphs>
  <Slides>11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Trebuchet MS</vt:lpstr>
      <vt:lpstr>Wingdings 2</vt:lpstr>
      <vt:lpstr>Opulent</vt:lpstr>
      <vt:lpstr>Equation</vt:lpstr>
      <vt:lpstr>Special Topic: Light Sources</vt:lpstr>
      <vt:lpstr>There are a lot more light sources than frontier research machines</vt:lpstr>
      <vt:lpstr>Fundamental Principle</vt:lpstr>
      <vt:lpstr>First Observation of Synchrotron Radiation</vt:lpstr>
      <vt:lpstr>First Generation: Parasitic Operations</vt:lpstr>
      <vt:lpstr>Second Generation: Dedicated</vt:lpstr>
      <vt:lpstr>Typical 2nd Generation Parameters</vt:lpstr>
      <vt:lpstr>Undulators</vt:lpstr>
      <vt:lpstr>Bends, Undulators, and Wigglers*</vt:lpstr>
      <vt:lpstr>3rd Generation (Undulator) Sources</vt:lpstr>
      <vt:lpstr>Summary of Parameters</vt:lpstr>
    </vt:vector>
  </TitlesOfParts>
  <Company>Fermilab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PMG Slides</dc:title>
  <dc:creator>Pushpa Bhat</dc:creator>
  <cp:lastModifiedBy>Accelerator Division</cp:lastModifiedBy>
  <cp:revision>1228</cp:revision>
  <dcterms:created xsi:type="dcterms:W3CDTF">2003-09-15T21:58:19Z</dcterms:created>
  <dcterms:modified xsi:type="dcterms:W3CDTF">2014-01-27T21:40:44Z</dcterms:modified>
</cp:coreProperties>
</file>