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embeddings/oleObject43.bin" ContentType="application/vnd.openxmlformats-officedocument.oleObject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ppt/embeddings/oleObject48.bin" ContentType="application/vnd.openxmlformats-officedocument.oleObject"/>
  <Override PartName="/ppt/embeddings/oleObject49.bin" ContentType="application/vnd.openxmlformats-officedocument.oleObject"/>
  <Override PartName="/ppt/embeddings/oleObject50.bin" ContentType="application/vnd.openxmlformats-officedocument.oleObject"/>
  <Override PartName="/ppt/embeddings/oleObject51.bin" ContentType="application/vnd.openxmlformats-officedocument.oleObject"/>
  <Override PartName="/ppt/embeddings/oleObject52.bin" ContentType="application/vnd.openxmlformats-officedocument.oleObject"/>
  <Override PartName="/ppt/embeddings/oleObject53.bin" ContentType="application/vnd.openxmlformats-officedocument.oleObject"/>
  <Override PartName="/ppt/embeddings/oleObject54.bin" ContentType="application/vnd.openxmlformats-officedocument.oleObject"/>
  <Override PartName="/ppt/embeddings/oleObject55.bin" ContentType="application/vnd.openxmlformats-officedocument.oleObject"/>
  <Override PartName="/ppt/embeddings/oleObject56.bin" ContentType="application/vnd.openxmlformats-officedocument.oleObject"/>
  <Override PartName="/ppt/embeddings/oleObject57.bin" ContentType="application/vnd.openxmlformats-officedocument.oleObject"/>
  <Override PartName="/ppt/embeddings/oleObject58.bin" ContentType="application/vnd.openxmlformats-officedocument.oleObject"/>
  <Override PartName="/ppt/embeddings/oleObject59.bin" ContentType="application/vnd.openxmlformats-officedocument.oleObject"/>
  <Override PartName="/ppt/embeddings/oleObject60.bin" ContentType="application/vnd.openxmlformats-officedocument.oleObject"/>
  <Override PartName="/ppt/embeddings/oleObject61.bin" ContentType="application/vnd.openxmlformats-officedocument.oleObject"/>
  <Override PartName="/ppt/embeddings/oleObject62.bin" ContentType="application/vnd.openxmlformats-officedocument.oleObject"/>
  <Override PartName="/ppt/embeddings/oleObject63.bin" ContentType="application/vnd.openxmlformats-officedocument.oleObject"/>
  <Override PartName="/ppt/embeddings/oleObject64.bin" ContentType="application/vnd.openxmlformats-officedocument.oleObject"/>
  <Override PartName="/ppt/embeddings/oleObject65.bin" ContentType="application/vnd.openxmlformats-officedocument.oleObject"/>
  <Override PartName="/ppt/embeddings/oleObject66.bin" ContentType="application/vnd.openxmlformats-officedocument.oleObject"/>
  <Override PartName="/ppt/embeddings/oleObject67.bin" ContentType="application/vnd.openxmlformats-officedocument.oleObject"/>
  <Override PartName="/ppt/embeddings/oleObject68.bin" ContentType="application/vnd.openxmlformats-officedocument.oleObject"/>
  <Override PartName="/ppt/embeddings/oleObject69.bin" ContentType="application/vnd.openxmlformats-officedocument.oleObject"/>
  <Override PartName="/ppt/embeddings/oleObject70.bin" ContentType="application/vnd.openxmlformats-officedocument.oleObject"/>
  <Override PartName="/ppt/embeddings/oleObject71.bin" ContentType="application/vnd.openxmlformats-officedocument.oleObject"/>
  <Override PartName="/ppt/embeddings/oleObject72.bin" ContentType="application/vnd.openxmlformats-officedocument.oleObject"/>
  <Override PartName="/ppt/embeddings/oleObject73.bin" ContentType="application/vnd.openxmlformats-officedocument.oleObject"/>
  <Override PartName="/ppt/embeddings/oleObject74.bin" ContentType="application/vnd.openxmlformats-officedocument.oleObject"/>
  <Override PartName="/ppt/embeddings/oleObject75.bin" ContentType="application/vnd.openxmlformats-officedocument.oleObject"/>
  <Override PartName="/ppt/embeddings/oleObject76.bin" ContentType="application/vnd.openxmlformats-officedocument.oleObject"/>
  <Override PartName="/ppt/embeddings/oleObject77.bin" ContentType="application/vnd.openxmlformats-officedocument.oleObject"/>
  <Override PartName="/ppt/embeddings/oleObject78.bin" ContentType="application/vnd.openxmlformats-officedocument.oleObject"/>
  <Override PartName="/ppt/embeddings/oleObject79.bin" ContentType="application/vnd.openxmlformats-officedocument.oleObject"/>
  <Override PartName="/ppt/embeddings/oleObject80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25"/>
  </p:notesMasterIdLst>
  <p:handoutMasterIdLst>
    <p:handoutMasterId r:id="rId26"/>
  </p:handoutMasterIdLst>
  <p:sldIdLst>
    <p:sldId id="271" r:id="rId2"/>
    <p:sldId id="439" r:id="rId3"/>
    <p:sldId id="440" r:id="rId4"/>
    <p:sldId id="441" r:id="rId5"/>
    <p:sldId id="403" r:id="rId6"/>
    <p:sldId id="404" r:id="rId7"/>
    <p:sldId id="424" r:id="rId8"/>
    <p:sldId id="405" r:id="rId9"/>
    <p:sldId id="406" r:id="rId10"/>
    <p:sldId id="407" r:id="rId11"/>
    <p:sldId id="413" r:id="rId12"/>
    <p:sldId id="409" r:id="rId13"/>
    <p:sldId id="410" r:id="rId14"/>
    <p:sldId id="411" r:id="rId15"/>
    <p:sldId id="442" r:id="rId16"/>
    <p:sldId id="443" r:id="rId17"/>
    <p:sldId id="412" r:id="rId18"/>
    <p:sldId id="414" r:id="rId19"/>
    <p:sldId id="415" r:id="rId20"/>
    <p:sldId id="416" r:id="rId21"/>
    <p:sldId id="417" r:id="rId22"/>
    <p:sldId id="418" r:id="rId23"/>
    <p:sldId id="444" r:id="rId24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3399"/>
    <a:srgbClr val="FF9933"/>
    <a:srgbClr val="FF9966"/>
    <a:srgbClr val="33CC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213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tags" Target="tags/tag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4" Type="http://schemas.openxmlformats.org/officeDocument/2006/relationships/image" Target="../media/image37.wmf"/><Relationship Id="rId5" Type="http://schemas.openxmlformats.org/officeDocument/2006/relationships/image" Target="../media/image38.wmf"/><Relationship Id="rId6" Type="http://schemas.openxmlformats.org/officeDocument/2006/relationships/image" Target="../media/image39.wmf"/><Relationship Id="rId7" Type="http://schemas.openxmlformats.org/officeDocument/2006/relationships/image" Target="../media/image40.wmf"/><Relationship Id="rId8" Type="http://schemas.openxmlformats.org/officeDocument/2006/relationships/image" Target="../media/image41.wmf"/><Relationship Id="rId1" Type="http://schemas.openxmlformats.org/officeDocument/2006/relationships/image" Target="../media/image34.wmf"/><Relationship Id="rId2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4" Type="http://schemas.openxmlformats.org/officeDocument/2006/relationships/image" Target="../media/image45.wmf"/><Relationship Id="rId5" Type="http://schemas.openxmlformats.org/officeDocument/2006/relationships/image" Target="../media/image46.wmf"/><Relationship Id="rId6" Type="http://schemas.openxmlformats.org/officeDocument/2006/relationships/image" Target="../media/image47.wmf"/><Relationship Id="rId7" Type="http://schemas.openxmlformats.org/officeDocument/2006/relationships/image" Target="../media/image48.wmf"/><Relationship Id="rId8" Type="http://schemas.openxmlformats.org/officeDocument/2006/relationships/image" Target="../media/image49.wmf"/><Relationship Id="rId9" Type="http://schemas.openxmlformats.org/officeDocument/2006/relationships/image" Target="../media/image50.wmf"/><Relationship Id="rId10" Type="http://schemas.openxmlformats.org/officeDocument/2006/relationships/image" Target="../media/image51.wmf"/><Relationship Id="rId11" Type="http://schemas.openxmlformats.org/officeDocument/2006/relationships/image" Target="../media/image52.wmf"/><Relationship Id="rId1" Type="http://schemas.openxmlformats.org/officeDocument/2006/relationships/image" Target="../media/image42.wmf"/><Relationship Id="rId2" Type="http://schemas.openxmlformats.org/officeDocument/2006/relationships/image" Target="../media/image4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Relationship Id="rId2" Type="http://schemas.openxmlformats.org/officeDocument/2006/relationships/image" Target="../media/image5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4" Type="http://schemas.openxmlformats.org/officeDocument/2006/relationships/image" Target="../media/image58.wmf"/><Relationship Id="rId1" Type="http://schemas.openxmlformats.org/officeDocument/2006/relationships/image" Target="../media/image55.wmf"/><Relationship Id="rId2" Type="http://schemas.openxmlformats.org/officeDocument/2006/relationships/image" Target="../media/image5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Relationship Id="rId2" Type="http://schemas.openxmlformats.org/officeDocument/2006/relationships/image" Target="../media/image60.wmf"/><Relationship Id="rId3" Type="http://schemas.openxmlformats.org/officeDocument/2006/relationships/image" Target="../media/image6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4" Type="http://schemas.openxmlformats.org/officeDocument/2006/relationships/image" Target="../media/image65.wmf"/><Relationship Id="rId5" Type="http://schemas.openxmlformats.org/officeDocument/2006/relationships/image" Target="../media/image66.wmf"/><Relationship Id="rId6" Type="http://schemas.openxmlformats.org/officeDocument/2006/relationships/image" Target="../media/image67.wmf"/><Relationship Id="rId7" Type="http://schemas.openxmlformats.org/officeDocument/2006/relationships/image" Target="../media/image68.wmf"/><Relationship Id="rId8" Type="http://schemas.openxmlformats.org/officeDocument/2006/relationships/image" Target="../media/image69.wmf"/><Relationship Id="rId1" Type="http://schemas.openxmlformats.org/officeDocument/2006/relationships/image" Target="../media/image62.wmf"/><Relationship Id="rId2" Type="http://schemas.openxmlformats.org/officeDocument/2006/relationships/image" Target="../media/image6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0.wmf"/><Relationship Id="rId2" Type="http://schemas.openxmlformats.org/officeDocument/2006/relationships/image" Target="../media/image71.wmf"/><Relationship Id="rId3" Type="http://schemas.openxmlformats.org/officeDocument/2006/relationships/image" Target="../media/image7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4" Type="http://schemas.openxmlformats.org/officeDocument/2006/relationships/image" Target="../media/image76.wmf"/><Relationship Id="rId1" Type="http://schemas.openxmlformats.org/officeDocument/2006/relationships/image" Target="../media/image73.wmf"/><Relationship Id="rId2" Type="http://schemas.openxmlformats.org/officeDocument/2006/relationships/image" Target="../media/image74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7.wmf"/><Relationship Id="rId2" Type="http://schemas.openxmlformats.org/officeDocument/2006/relationships/image" Target="../media/image78.wmf"/><Relationship Id="rId3" Type="http://schemas.openxmlformats.org/officeDocument/2006/relationships/image" Target="../media/image79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0.wmf"/><Relationship Id="rId2" Type="http://schemas.openxmlformats.org/officeDocument/2006/relationships/image" Target="../media/image8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4" Type="http://schemas.openxmlformats.org/officeDocument/2006/relationships/image" Target="../media/image85.wmf"/><Relationship Id="rId1" Type="http://schemas.openxmlformats.org/officeDocument/2006/relationships/image" Target="../media/image82.wmf"/><Relationship Id="rId2" Type="http://schemas.openxmlformats.org/officeDocument/2006/relationships/image" Target="../media/image83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6.wmf"/><Relationship Id="rId2" Type="http://schemas.openxmlformats.org/officeDocument/2006/relationships/image" Target="../media/image8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4" Type="http://schemas.openxmlformats.org/officeDocument/2006/relationships/image" Target="../media/image14.wmf"/><Relationship Id="rId5" Type="http://schemas.openxmlformats.org/officeDocument/2006/relationships/image" Target="../media/image15.wmf"/><Relationship Id="rId1" Type="http://schemas.openxmlformats.org/officeDocument/2006/relationships/image" Target="../media/image11.wmf"/><Relationship Id="rId2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4" Type="http://schemas.openxmlformats.org/officeDocument/2006/relationships/image" Target="../media/image21.wmf"/><Relationship Id="rId1" Type="http://schemas.openxmlformats.org/officeDocument/2006/relationships/image" Target="../media/image18.wmf"/><Relationship Id="rId2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4" Type="http://schemas.openxmlformats.org/officeDocument/2006/relationships/image" Target="../media/image25.wmf"/><Relationship Id="rId1" Type="http://schemas.openxmlformats.org/officeDocument/2006/relationships/image" Target="../media/image22.wmf"/><Relationship Id="rId2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Relationship Id="rId2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4" Type="http://schemas.openxmlformats.org/officeDocument/2006/relationships/image" Target="../media/image31.wmf"/><Relationship Id="rId5" Type="http://schemas.openxmlformats.org/officeDocument/2006/relationships/image" Target="../media/image32.wmf"/><Relationship Id="rId6" Type="http://schemas.openxmlformats.org/officeDocument/2006/relationships/image" Target="../media/image33.wmf"/><Relationship Id="rId1" Type="http://schemas.openxmlformats.org/officeDocument/2006/relationships/image" Target="../media/image28.wmf"/><Relationship Id="rId2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D06C1-91A3-7F40-BBF2-CC87047279AA}" type="datetimeFigureOut">
              <a:rPr lang="en-US" smtClean="0"/>
              <a:t>1/21/14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BDDF4-9BA3-934D-82DE-5E8D7D037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338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40E8FAF-0EB9-4F3C-9D18-30F5214B3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496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2536825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/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033639" y="6557963"/>
            <a:ext cx="2840361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USPAS, Knoxville, TN, Jan. 20-31, 2014</a:t>
            </a:r>
            <a:endParaRPr/>
          </a:p>
        </p:txBody>
      </p:sp>
      <p:pic>
        <p:nvPicPr>
          <p:cNvPr id="7" name="Picture 6" descr="FNAL_logo_sm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3767" cy="92694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135" y="134244"/>
            <a:ext cx="8262937" cy="441325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777" y="752368"/>
            <a:ext cx="8251825" cy="555307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Lecture 3 - Transverse Motion 1</a:t>
            </a:r>
            <a:endParaRPr lang="en-US">
              <a:latin typeface="+mn-lt"/>
            </a:endParaRPr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9CFA1-B09C-442F-85C3-919131D33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USPAS, Knoxville, TN, Jan. 20-31,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 smtClean="0"/>
              <a:t>Lecture 3 - Transverse Motion 1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5B137E2-35D0-4667-9362-8260FF57A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257" y="124288"/>
            <a:ext cx="8262937" cy="441325"/>
          </a:xfrm>
        </p:spPr>
        <p:txBody>
          <a:bodyPr/>
          <a:lstStyle>
            <a:lvl1pPr>
              <a:defRPr cap="none" baseline="0">
                <a:latin typeface="+mj-lt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>
          <a:xfrm>
            <a:off x="5741582" y="6569076"/>
            <a:ext cx="2516372" cy="16133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557963"/>
            <a:ext cx="3859619" cy="172446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fr-FR" smtClean="0"/>
              <a:t>Lecture 3 - Transverse Motion 1</a:t>
            </a:r>
            <a:endParaRPr lang="en-US">
              <a:latin typeface="+mn-lt"/>
            </a:endParaRPr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26155-0DCC-45D2-90B6-32F65F3F6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657065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5029" y="3145972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USPAS, Knoxville, TN, Jan. 20-31,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fr-FR" smtClean="0"/>
              <a:t>Lecture 3 - Transverse Motion 1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C22C54-04B8-4329-8E4F-B3EC0867C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408" y="224393"/>
            <a:ext cx="8371114" cy="507274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661" y="862297"/>
            <a:ext cx="4060371" cy="51464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7530" y="853420"/>
            <a:ext cx="4172275" cy="51791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Lecture 3 - Transverse Motion 1</a:t>
            </a:r>
            <a:endParaRPr lang="en-US">
              <a:latin typeface="+mn-lt"/>
            </a:endParaRPr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14655-DFE5-45AD-AEB7-B6324F535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07274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8829"/>
            <a:ext cx="3520440" cy="48578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979714"/>
            <a:ext cx="3520440" cy="48469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Lecture 3 - Transverse Motion 1</a:t>
            </a:r>
            <a:endParaRPr lang="en-US">
              <a:latin typeface="+mn-lt"/>
            </a:endParaRPr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13A5A-BD10-4E42-8EDD-42C4A14A6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587" y="115854"/>
            <a:ext cx="8490857" cy="463731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>
          <a:xfrm>
            <a:off x="5264458" y="6569076"/>
            <a:ext cx="2993496" cy="2270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Lecture 3 - Transverse Motion 1</a:t>
            </a:r>
            <a:endParaRPr lang="en-US">
              <a:latin typeface="+mn-lt"/>
            </a:endParaRPr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536C3-BB10-4165-8E74-99838CB51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Lecture 3 - Transverse Motion 1</a:t>
            </a:r>
            <a:endParaRPr lang="en-US">
              <a:latin typeface="+mn-lt"/>
            </a:endParaRPr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71096-0617-41A5-9758-D8016564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Lecture 3 - Transverse Motion 1</a:t>
            </a:r>
            <a:endParaRPr lang="en-US">
              <a:latin typeface="+mn-lt"/>
            </a:endParaRPr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84E87-2809-400F-A130-20751D1AB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USPAS, Knoxville, TN, Jan. 20-31, 2014</a:t>
            </a: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 smtClean="0"/>
              <a:t>Lecture 3 - Transverse Motion 1</a:t>
            </a:r>
            <a:endParaRPr lang="en-US">
              <a:latin typeface="+mn-lt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8A0D8F-9A19-4D03-8318-653C6FCD8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-2" y="0"/>
            <a:ext cx="391887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97135" y="134244"/>
            <a:ext cx="8262937" cy="441325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503776" y="690225"/>
            <a:ext cx="8251825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486400" y="6569076"/>
            <a:ext cx="2771553" cy="227012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r>
              <a:rPr lang="fr-FR" smtClean="0"/>
              <a:t>Lecture 3 - Transverse Motion 1</a:t>
            </a:r>
            <a:endParaRPr lang="en-US">
              <a:latin typeface="+mn-lt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7550" y="6534150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61210FB4-E372-466D-A3EB-21FD966A1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 Box 11"/>
          <p:cNvSpPr txBox="1">
            <a:spLocks noChangeArrowheads="1"/>
          </p:cNvSpPr>
          <p:nvPr userDrawn="1"/>
        </p:nvSpPr>
        <p:spPr bwMode="auto">
          <a:xfrm>
            <a:off x="381000" y="6553200"/>
            <a:ext cx="167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pic>
        <p:nvPicPr>
          <p:cNvPr id="10" name="Picture 9" descr="FNAL_logo_sm.gi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1"/>
            <a:ext cx="371959" cy="3814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7" r:id="rId2"/>
    <p:sldLayoutId id="2147483765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6" r:id="rId9"/>
    <p:sldLayoutId id="2147483763" r:id="rId10"/>
    <p:sldLayoutId id="2147483767" r:id="rId11"/>
  </p:sldLayoutIdLst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4" Type="http://schemas.openxmlformats.org/officeDocument/2006/relationships/image" Target="../media/image26.wmf"/><Relationship Id="rId5" Type="http://schemas.openxmlformats.org/officeDocument/2006/relationships/oleObject" Target="../embeddings/oleObject20.bin"/><Relationship Id="rId6" Type="http://schemas.openxmlformats.org/officeDocument/2006/relationships/image" Target="../media/image27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5.bin"/><Relationship Id="rId12" Type="http://schemas.openxmlformats.org/officeDocument/2006/relationships/image" Target="../media/image32.wmf"/><Relationship Id="rId13" Type="http://schemas.openxmlformats.org/officeDocument/2006/relationships/oleObject" Target="../embeddings/oleObject26.bin"/><Relationship Id="rId14" Type="http://schemas.openxmlformats.org/officeDocument/2006/relationships/image" Target="../media/image33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1.bin"/><Relationship Id="rId4" Type="http://schemas.openxmlformats.org/officeDocument/2006/relationships/image" Target="../media/image28.wmf"/><Relationship Id="rId5" Type="http://schemas.openxmlformats.org/officeDocument/2006/relationships/oleObject" Target="../embeddings/oleObject22.bin"/><Relationship Id="rId6" Type="http://schemas.openxmlformats.org/officeDocument/2006/relationships/image" Target="../media/image29.wmf"/><Relationship Id="rId7" Type="http://schemas.openxmlformats.org/officeDocument/2006/relationships/oleObject" Target="../embeddings/oleObject23.bin"/><Relationship Id="rId8" Type="http://schemas.openxmlformats.org/officeDocument/2006/relationships/image" Target="../media/image30.wmf"/><Relationship Id="rId9" Type="http://schemas.openxmlformats.org/officeDocument/2006/relationships/oleObject" Target="../embeddings/oleObject24.bin"/><Relationship Id="rId10" Type="http://schemas.openxmlformats.org/officeDocument/2006/relationships/image" Target="../media/image31.wmf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1.bin"/><Relationship Id="rId12" Type="http://schemas.openxmlformats.org/officeDocument/2006/relationships/image" Target="../media/image38.wmf"/><Relationship Id="rId13" Type="http://schemas.openxmlformats.org/officeDocument/2006/relationships/oleObject" Target="../embeddings/oleObject32.bin"/><Relationship Id="rId14" Type="http://schemas.openxmlformats.org/officeDocument/2006/relationships/image" Target="../media/image39.wmf"/><Relationship Id="rId15" Type="http://schemas.openxmlformats.org/officeDocument/2006/relationships/oleObject" Target="../embeddings/oleObject33.bin"/><Relationship Id="rId16" Type="http://schemas.openxmlformats.org/officeDocument/2006/relationships/image" Target="../media/image40.wmf"/><Relationship Id="rId17" Type="http://schemas.openxmlformats.org/officeDocument/2006/relationships/oleObject" Target="../embeddings/oleObject34.bin"/><Relationship Id="rId18" Type="http://schemas.openxmlformats.org/officeDocument/2006/relationships/image" Target="../media/image41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7.bin"/><Relationship Id="rId4" Type="http://schemas.openxmlformats.org/officeDocument/2006/relationships/image" Target="../media/image34.wmf"/><Relationship Id="rId5" Type="http://schemas.openxmlformats.org/officeDocument/2006/relationships/oleObject" Target="../embeddings/oleObject28.bin"/><Relationship Id="rId6" Type="http://schemas.openxmlformats.org/officeDocument/2006/relationships/image" Target="../media/image35.wmf"/><Relationship Id="rId7" Type="http://schemas.openxmlformats.org/officeDocument/2006/relationships/oleObject" Target="../embeddings/oleObject29.bin"/><Relationship Id="rId8" Type="http://schemas.openxmlformats.org/officeDocument/2006/relationships/image" Target="../media/image36.wmf"/><Relationship Id="rId9" Type="http://schemas.openxmlformats.org/officeDocument/2006/relationships/oleObject" Target="../embeddings/oleObject30.bin"/><Relationship Id="rId10" Type="http://schemas.openxmlformats.org/officeDocument/2006/relationships/image" Target="../media/image37.wmf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8.bin"/><Relationship Id="rId20" Type="http://schemas.openxmlformats.org/officeDocument/2006/relationships/image" Target="../media/image50.wmf"/><Relationship Id="rId21" Type="http://schemas.openxmlformats.org/officeDocument/2006/relationships/oleObject" Target="../embeddings/oleObject44.bin"/><Relationship Id="rId22" Type="http://schemas.openxmlformats.org/officeDocument/2006/relationships/image" Target="../media/image51.wmf"/><Relationship Id="rId23" Type="http://schemas.openxmlformats.org/officeDocument/2006/relationships/oleObject" Target="../embeddings/oleObject45.bin"/><Relationship Id="rId24" Type="http://schemas.openxmlformats.org/officeDocument/2006/relationships/image" Target="../media/image52.wmf"/><Relationship Id="rId10" Type="http://schemas.openxmlformats.org/officeDocument/2006/relationships/image" Target="../media/image45.wmf"/><Relationship Id="rId11" Type="http://schemas.openxmlformats.org/officeDocument/2006/relationships/oleObject" Target="../embeddings/oleObject39.bin"/><Relationship Id="rId12" Type="http://schemas.openxmlformats.org/officeDocument/2006/relationships/image" Target="../media/image46.wmf"/><Relationship Id="rId13" Type="http://schemas.openxmlformats.org/officeDocument/2006/relationships/oleObject" Target="../embeddings/oleObject40.bin"/><Relationship Id="rId14" Type="http://schemas.openxmlformats.org/officeDocument/2006/relationships/image" Target="../media/image47.wmf"/><Relationship Id="rId15" Type="http://schemas.openxmlformats.org/officeDocument/2006/relationships/oleObject" Target="../embeddings/oleObject41.bin"/><Relationship Id="rId16" Type="http://schemas.openxmlformats.org/officeDocument/2006/relationships/image" Target="../media/image48.wmf"/><Relationship Id="rId17" Type="http://schemas.openxmlformats.org/officeDocument/2006/relationships/oleObject" Target="../embeddings/oleObject42.bin"/><Relationship Id="rId18" Type="http://schemas.openxmlformats.org/officeDocument/2006/relationships/image" Target="../media/image49.wmf"/><Relationship Id="rId19" Type="http://schemas.openxmlformats.org/officeDocument/2006/relationships/oleObject" Target="../embeddings/oleObject43.bin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5.bin"/><Relationship Id="rId4" Type="http://schemas.openxmlformats.org/officeDocument/2006/relationships/image" Target="../media/image42.wmf"/><Relationship Id="rId5" Type="http://schemas.openxmlformats.org/officeDocument/2006/relationships/oleObject" Target="../embeddings/oleObject36.bin"/><Relationship Id="rId6" Type="http://schemas.openxmlformats.org/officeDocument/2006/relationships/image" Target="../media/image43.wmf"/><Relationship Id="rId7" Type="http://schemas.openxmlformats.org/officeDocument/2006/relationships/oleObject" Target="../embeddings/oleObject37.bin"/><Relationship Id="rId8" Type="http://schemas.openxmlformats.org/officeDocument/2006/relationships/image" Target="../media/image4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4" Type="http://schemas.openxmlformats.org/officeDocument/2006/relationships/image" Target="../media/image53.wmf"/><Relationship Id="rId5" Type="http://schemas.openxmlformats.org/officeDocument/2006/relationships/oleObject" Target="../embeddings/oleObject47.bin"/><Relationship Id="rId6" Type="http://schemas.openxmlformats.org/officeDocument/2006/relationships/image" Target="../media/image54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4" Type="http://schemas.openxmlformats.org/officeDocument/2006/relationships/image" Target="../media/image55.wmf"/><Relationship Id="rId5" Type="http://schemas.openxmlformats.org/officeDocument/2006/relationships/oleObject" Target="../embeddings/oleObject49.bin"/><Relationship Id="rId6" Type="http://schemas.openxmlformats.org/officeDocument/2006/relationships/image" Target="../media/image56.wmf"/><Relationship Id="rId7" Type="http://schemas.openxmlformats.org/officeDocument/2006/relationships/oleObject" Target="../embeddings/oleObject50.bin"/><Relationship Id="rId8" Type="http://schemas.openxmlformats.org/officeDocument/2006/relationships/image" Target="../media/image57.wmf"/><Relationship Id="rId9" Type="http://schemas.openxmlformats.org/officeDocument/2006/relationships/oleObject" Target="../embeddings/oleObject51.bin"/><Relationship Id="rId10" Type="http://schemas.openxmlformats.org/officeDocument/2006/relationships/image" Target="../media/image58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4" Type="http://schemas.openxmlformats.org/officeDocument/2006/relationships/image" Target="../media/image59.wmf"/><Relationship Id="rId5" Type="http://schemas.openxmlformats.org/officeDocument/2006/relationships/oleObject" Target="../embeddings/oleObject53.bin"/><Relationship Id="rId6" Type="http://schemas.openxmlformats.org/officeDocument/2006/relationships/image" Target="../media/image60.wmf"/><Relationship Id="rId7" Type="http://schemas.openxmlformats.org/officeDocument/2006/relationships/oleObject" Target="../embeddings/oleObject54.bin"/><Relationship Id="rId8" Type="http://schemas.openxmlformats.org/officeDocument/2006/relationships/image" Target="../media/image61.w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9.bin"/><Relationship Id="rId12" Type="http://schemas.openxmlformats.org/officeDocument/2006/relationships/image" Target="../media/image66.wmf"/><Relationship Id="rId13" Type="http://schemas.openxmlformats.org/officeDocument/2006/relationships/oleObject" Target="../embeddings/oleObject60.bin"/><Relationship Id="rId14" Type="http://schemas.openxmlformats.org/officeDocument/2006/relationships/image" Target="../media/image67.wmf"/><Relationship Id="rId15" Type="http://schemas.openxmlformats.org/officeDocument/2006/relationships/oleObject" Target="../embeddings/oleObject61.bin"/><Relationship Id="rId16" Type="http://schemas.openxmlformats.org/officeDocument/2006/relationships/image" Target="../media/image68.wmf"/><Relationship Id="rId17" Type="http://schemas.openxmlformats.org/officeDocument/2006/relationships/oleObject" Target="../embeddings/oleObject62.bin"/><Relationship Id="rId18" Type="http://schemas.openxmlformats.org/officeDocument/2006/relationships/image" Target="../media/image69.w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55.bin"/><Relationship Id="rId4" Type="http://schemas.openxmlformats.org/officeDocument/2006/relationships/image" Target="../media/image62.wmf"/><Relationship Id="rId5" Type="http://schemas.openxmlformats.org/officeDocument/2006/relationships/oleObject" Target="../embeddings/oleObject56.bin"/><Relationship Id="rId6" Type="http://schemas.openxmlformats.org/officeDocument/2006/relationships/image" Target="../media/image63.wmf"/><Relationship Id="rId7" Type="http://schemas.openxmlformats.org/officeDocument/2006/relationships/oleObject" Target="../embeddings/oleObject57.bin"/><Relationship Id="rId8" Type="http://schemas.openxmlformats.org/officeDocument/2006/relationships/image" Target="../media/image64.wmf"/><Relationship Id="rId9" Type="http://schemas.openxmlformats.org/officeDocument/2006/relationships/oleObject" Target="../embeddings/oleObject58.bin"/><Relationship Id="rId10" Type="http://schemas.openxmlformats.org/officeDocument/2006/relationships/image" Target="../media/image6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4" Type="http://schemas.openxmlformats.org/officeDocument/2006/relationships/image" Target="../media/image70.wmf"/><Relationship Id="rId5" Type="http://schemas.openxmlformats.org/officeDocument/2006/relationships/oleObject" Target="../embeddings/oleObject64.bin"/><Relationship Id="rId6" Type="http://schemas.openxmlformats.org/officeDocument/2006/relationships/image" Target="../media/image71.wmf"/><Relationship Id="rId7" Type="http://schemas.openxmlformats.org/officeDocument/2006/relationships/oleObject" Target="../embeddings/oleObject65.bin"/><Relationship Id="rId8" Type="http://schemas.openxmlformats.org/officeDocument/2006/relationships/image" Target="../media/image72.wmf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4" Type="http://schemas.openxmlformats.org/officeDocument/2006/relationships/image" Target="../media/image73.wmf"/><Relationship Id="rId5" Type="http://schemas.openxmlformats.org/officeDocument/2006/relationships/oleObject" Target="../embeddings/oleObject67.bin"/><Relationship Id="rId6" Type="http://schemas.openxmlformats.org/officeDocument/2006/relationships/image" Target="../media/image74.wmf"/><Relationship Id="rId7" Type="http://schemas.openxmlformats.org/officeDocument/2006/relationships/oleObject" Target="../embeddings/oleObject68.bin"/><Relationship Id="rId8" Type="http://schemas.openxmlformats.org/officeDocument/2006/relationships/image" Target="../media/image75.wmf"/><Relationship Id="rId9" Type="http://schemas.openxmlformats.org/officeDocument/2006/relationships/oleObject" Target="../embeddings/oleObject69.bin"/><Relationship Id="rId10" Type="http://schemas.openxmlformats.org/officeDocument/2006/relationships/image" Target="../media/image76.wmf"/><Relationship Id="rId1" Type="http://schemas.openxmlformats.org/officeDocument/2006/relationships/vmlDrawing" Target="../drawings/vmlDrawing17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4" Type="http://schemas.openxmlformats.org/officeDocument/2006/relationships/image" Target="../media/image77.wmf"/><Relationship Id="rId5" Type="http://schemas.openxmlformats.org/officeDocument/2006/relationships/oleObject" Target="../embeddings/oleObject71.bin"/><Relationship Id="rId6" Type="http://schemas.openxmlformats.org/officeDocument/2006/relationships/image" Target="../media/image78.wmf"/><Relationship Id="rId7" Type="http://schemas.openxmlformats.org/officeDocument/2006/relationships/oleObject" Target="../embeddings/oleObject72.bin"/><Relationship Id="rId8" Type="http://schemas.openxmlformats.org/officeDocument/2006/relationships/image" Target="../media/image79.wmf"/><Relationship Id="rId1" Type="http://schemas.openxmlformats.org/officeDocument/2006/relationships/vmlDrawing" Target="../drawings/vmlDrawing18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4" Type="http://schemas.openxmlformats.org/officeDocument/2006/relationships/image" Target="../media/image80.wmf"/><Relationship Id="rId5" Type="http://schemas.openxmlformats.org/officeDocument/2006/relationships/oleObject" Target="../embeddings/oleObject74.bin"/><Relationship Id="rId6" Type="http://schemas.openxmlformats.org/officeDocument/2006/relationships/image" Target="../media/image81.wmf"/><Relationship Id="rId1" Type="http://schemas.openxmlformats.org/officeDocument/2006/relationships/vmlDrawing" Target="../drawings/vmlDrawing19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4" Type="http://schemas.openxmlformats.org/officeDocument/2006/relationships/image" Target="../media/image82.wmf"/><Relationship Id="rId5" Type="http://schemas.openxmlformats.org/officeDocument/2006/relationships/oleObject" Target="../embeddings/oleObject76.bin"/><Relationship Id="rId6" Type="http://schemas.openxmlformats.org/officeDocument/2006/relationships/image" Target="../media/image83.emf"/><Relationship Id="rId7" Type="http://schemas.openxmlformats.org/officeDocument/2006/relationships/oleObject" Target="../embeddings/oleObject77.bin"/><Relationship Id="rId8" Type="http://schemas.openxmlformats.org/officeDocument/2006/relationships/image" Target="../media/image84.wmf"/><Relationship Id="rId9" Type="http://schemas.openxmlformats.org/officeDocument/2006/relationships/oleObject" Target="../embeddings/oleObject78.bin"/><Relationship Id="rId10" Type="http://schemas.openxmlformats.org/officeDocument/2006/relationships/image" Target="../media/image85.wmf"/><Relationship Id="rId1" Type="http://schemas.openxmlformats.org/officeDocument/2006/relationships/vmlDrawing" Target="../drawings/vmlDrawing20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9.bin"/><Relationship Id="rId4" Type="http://schemas.openxmlformats.org/officeDocument/2006/relationships/image" Target="../media/image86.wmf"/><Relationship Id="rId5" Type="http://schemas.openxmlformats.org/officeDocument/2006/relationships/oleObject" Target="../embeddings/oleObject80.bin"/><Relationship Id="rId6" Type="http://schemas.openxmlformats.org/officeDocument/2006/relationships/image" Target="../media/image87.wmf"/><Relationship Id="rId1" Type="http://schemas.openxmlformats.org/officeDocument/2006/relationships/vmlDrawing" Target="../drawings/vmlDrawing2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wmf"/><Relationship Id="rId5" Type="http://schemas.openxmlformats.org/officeDocument/2006/relationships/image" Target="../media/image7.wmf"/><Relationship Id="rId6" Type="http://schemas.openxmlformats.org/officeDocument/2006/relationships/image" Target="../media/image8.wmf"/><Relationship Id="rId7" Type="http://schemas.openxmlformats.org/officeDocument/2006/relationships/image" Target="../media/image9.wmf"/><Relationship Id="rId8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0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wmf"/><Relationship Id="rId5" Type="http://schemas.openxmlformats.org/officeDocument/2006/relationships/image" Target="../media/image7.w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8.bin"/><Relationship Id="rId12" Type="http://schemas.openxmlformats.org/officeDocument/2006/relationships/image" Target="../media/image15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.bin"/><Relationship Id="rId4" Type="http://schemas.openxmlformats.org/officeDocument/2006/relationships/image" Target="../media/image11.w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12.wmf"/><Relationship Id="rId7" Type="http://schemas.openxmlformats.org/officeDocument/2006/relationships/oleObject" Target="../embeddings/oleObject6.bin"/><Relationship Id="rId8" Type="http://schemas.openxmlformats.org/officeDocument/2006/relationships/image" Target="../media/image13.wmf"/><Relationship Id="rId9" Type="http://schemas.openxmlformats.org/officeDocument/2006/relationships/oleObject" Target="../embeddings/oleObject7.bin"/><Relationship Id="rId10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6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7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8.w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9.wmf"/><Relationship Id="rId7" Type="http://schemas.openxmlformats.org/officeDocument/2006/relationships/oleObject" Target="../embeddings/oleObject13.bin"/><Relationship Id="rId8" Type="http://schemas.openxmlformats.org/officeDocument/2006/relationships/image" Target="../media/image20.wmf"/><Relationship Id="rId9" Type="http://schemas.openxmlformats.org/officeDocument/2006/relationships/oleObject" Target="../embeddings/oleObject14.bin"/><Relationship Id="rId10" Type="http://schemas.openxmlformats.org/officeDocument/2006/relationships/image" Target="../media/image21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22.wmf"/><Relationship Id="rId5" Type="http://schemas.openxmlformats.org/officeDocument/2006/relationships/oleObject" Target="../embeddings/oleObject16.bin"/><Relationship Id="rId6" Type="http://schemas.openxmlformats.org/officeDocument/2006/relationships/image" Target="../media/image23.wmf"/><Relationship Id="rId7" Type="http://schemas.openxmlformats.org/officeDocument/2006/relationships/oleObject" Target="../embeddings/oleObject17.bin"/><Relationship Id="rId8" Type="http://schemas.openxmlformats.org/officeDocument/2006/relationships/image" Target="../media/image24.wmf"/><Relationship Id="rId9" Type="http://schemas.openxmlformats.org/officeDocument/2006/relationships/oleObject" Target="../embeddings/oleObject18.bin"/><Relationship Id="rId10" Type="http://schemas.openxmlformats.org/officeDocument/2006/relationships/image" Target="../media/image25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08879" y="533400"/>
            <a:ext cx="6763389" cy="286816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Transverse Motion 1</a:t>
            </a:r>
            <a:endParaRPr lang="en-US" dirty="0"/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pPr eaLnBrk="1" hangingPunct="1"/>
            <a:r>
              <a:rPr lang="en-US" smtClean="0"/>
              <a:t>Eric Prebys, FNAL</a:t>
            </a: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258" y="124288"/>
            <a:ext cx="2236470" cy="441325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800100"/>
            <a:ext cx="8355012" cy="1207915"/>
          </a:xfrm>
        </p:spPr>
        <p:txBody>
          <a:bodyPr/>
          <a:lstStyle/>
          <a:p>
            <a:r>
              <a:rPr lang="en-US" sz="2000" dirty="0" smtClean="0"/>
              <a:t>Recall our FODO cell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Our stability requirement becomes </a:t>
            </a:r>
          </a:p>
          <a:p>
            <a:pPr>
              <a:buNone/>
            </a:pPr>
            <a:endParaRPr lang="en-US" sz="2000" dirty="0" smtClean="0"/>
          </a:p>
        </p:txBody>
      </p: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1251984" y="1305070"/>
            <a:ext cx="304800" cy="1143000"/>
            <a:chOff x="3077" y="2111"/>
            <a:chExt cx="176" cy="481"/>
          </a:xfrm>
        </p:grpSpPr>
        <p:sp>
          <p:nvSpPr>
            <p:cNvPr id="8" name="Freeform 51"/>
            <p:cNvSpPr>
              <a:spLocks/>
            </p:cNvSpPr>
            <p:nvPr/>
          </p:nvSpPr>
          <p:spPr bwMode="auto">
            <a:xfrm>
              <a:off x="3168" y="2112"/>
              <a:ext cx="85" cy="480"/>
            </a:xfrm>
            <a:custGeom>
              <a:avLst/>
              <a:gdLst>
                <a:gd name="T0" fmla="*/ 0 w 85"/>
                <a:gd name="T1" fmla="*/ 0 h 480"/>
                <a:gd name="T2" fmla="*/ 81 w 85"/>
                <a:gd name="T3" fmla="*/ 244 h 480"/>
                <a:gd name="T4" fmla="*/ 23 w 85"/>
                <a:gd name="T5" fmla="*/ 480 h 480"/>
                <a:gd name="T6" fmla="*/ 0 60000 65536"/>
                <a:gd name="T7" fmla="*/ 0 60000 65536"/>
                <a:gd name="T8" fmla="*/ 0 60000 65536"/>
                <a:gd name="T9" fmla="*/ 0 w 85"/>
                <a:gd name="T10" fmla="*/ 0 h 480"/>
                <a:gd name="T11" fmla="*/ 85 w 85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" h="480">
                  <a:moveTo>
                    <a:pt x="0" y="0"/>
                  </a:moveTo>
                  <a:cubicBezTo>
                    <a:pt x="14" y="41"/>
                    <a:pt x="77" y="164"/>
                    <a:pt x="81" y="244"/>
                  </a:cubicBezTo>
                  <a:cubicBezTo>
                    <a:pt x="85" y="324"/>
                    <a:pt x="35" y="431"/>
                    <a:pt x="23" y="48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52"/>
            <p:cNvSpPr>
              <a:spLocks/>
            </p:cNvSpPr>
            <p:nvPr/>
          </p:nvSpPr>
          <p:spPr bwMode="auto">
            <a:xfrm>
              <a:off x="3077" y="2111"/>
              <a:ext cx="90" cy="480"/>
            </a:xfrm>
            <a:custGeom>
              <a:avLst/>
              <a:gdLst>
                <a:gd name="T0" fmla="*/ 90 w 90"/>
                <a:gd name="T1" fmla="*/ 480 h 480"/>
                <a:gd name="T2" fmla="*/ 4 w 90"/>
                <a:gd name="T3" fmla="*/ 264 h 480"/>
                <a:gd name="T4" fmla="*/ 67 w 90"/>
                <a:gd name="T5" fmla="*/ 0 h 480"/>
                <a:gd name="T6" fmla="*/ 0 60000 65536"/>
                <a:gd name="T7" fmla="*/ 0 60000 65536"/>
                <a:gd name="T8" fmla="*/ 0 60000 65536"/>
                <a:gd name="T9" fmla="*/ 0 w 90"/>
                <a:gd name="T10" fmla="*/ 0 h 480"/>
                <a:gd name="T11" fmla="*/ 90 w 9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" h="480">
                  <a:moveTo>
                    <a:pt x="90" y="480"/>
                  </a:moveTo>
                  <a:cubicBezTo>
                    <a:pt x="76" y="444"/>
                    <a:pt x="8" y="344"/>
                    <a:pt x="4" y="264"/>
                  </a:cubicBezTo>
                  <a:cubicBezTo>
                    <a:pt x="0" y="184"/>
                    <a:pt x="54" y="55"/>
                    <a:pt x="67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53"/>
          <p:cNvGrpSpPr>
            <a:grpSpLocks/>
          </p:cNvGrpSpPr>
          <p:nvPr/>
        </p:nvGrpSpPr>
        <p:grpSpPr bwMode="auto">
          <a:xfrm>
            <a:off x="2971669" y="1343475"/>
            <a:ext cx="381000" cy="1066800"/>
            <a:chOff x="4267" y="2160"/>
            <a:chExt cx="240" cy="481"/>
          </a:xfrm>
        </p:grpSpPr>
        <p:sp>
          <p:nvSpPr>
            <p:cNvPr id="11" name="Freeform 54"/>
            <p:cNvSpPr>
              <a:spLocks/>
            </p:cNvSpPr>
            <p:nvPr/>
          </p:nvSpPr>
          <p:spPr bwMode="auto">
            <a:xfrm>
              <a:off x="4267" y="2161"/>
              <a:ext cx="85" cy="480"/>
            </a:xfrm>
            <a:custGeom>
              <a:avLst/>
              <a:gdLst>
                <a:gd name="T0" fmla="*/ 0 w 85"/>
                <a:gd name="T1" fmla="*/ 0 h 480"/>
                <a:gd name="T2" fmla="*/ 81 w 85"/>
                <a:gd name="T3" fmla="*/ 244 h 480"/>
                <a:gd name="T4" fmla="*/ 23 w 85"/>
                <a:gd name="T5" fmla="*/ 480 h 480"/>
                <a:gd name="T6" fmla="*/ 0 60000 65536"/>
                <a:gd name="T7" fmla="*/ 0 60000 65536"/>
                <a:gd name="T8" fmla="*/ 0 60000 65536"/>
                <a:gd name="T9" fmla="*/ 0 w 85"/>
                <a:gd name="T10" fmla="*/ 0 h 480"/>
                <a:gd name="T11" fmla="*/ 85 w 85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" h="480">
                  <a:moveTo>
                    <a:pt x="0" y="0"/>
                  </a:moveTo>
                  <a:cubicBezTo>
                    <a:pt x="14" y="41"/>
                    <a:pt x="77" y="164"/>
                    <a:pt x="81" y="244"/>
                  </a:cubicBezTo>
                  <a:cubicBezTo>
                    <a:pt x="85" y="324"/>
                    <a:pt x="35" y="431"/>
                    <a:pt x="23" y="48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55"/>
            <p:cNvSpPr>
              <a:spLocks/>
            </p:cNvSpPr>
            <p:nvPr/>
          </p:nvSpPr>
          <p:spPr bwMode="auto">
            <a:xfrm>
              <a:off x="4416" y="2160"/>
              <a:ext cx="90" cy="480"/>
            </a:xfrm>
            <a:custGeom>
              <a:avLst/>
              <a:gdLst>
                <a:gd name="T0" fmla="*/ 90 w 90"/>
                <a:gd name="T1" fmla="*/ 480 h 480"/>
                <a:gd name="T2" fmla="*/ 4 w 90"/>
                <a:gd name="T3" fmla="*/ 264 h 480"/>
                <a:gd name="T4" fmla="*/ 67 w 90"/>
                <a:gd name="T5" fmla="*/ 0 h 480"/>
                <a:gd name="T6" fmla="*/ 0 60000 65536"/>
                <a:gd name="T7" fmla="*/ 0 60000 65536"/>
                <a:gd name="T8" fmla="*/ 0 60000 65536"/>
                <a:gd name="T9" fmla="*/ 0 w 90"/>
                <a:gd name="T10" fmla="*/ 0 h 480"/>
                <a:gd name="T11" fmla="*/ 90 w 9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" h="480">
                  <a:moveTo>
                    <a:pt x="90" y="480"/>
                  </a:moveTo>
                  <a:cubicBezTo>
                    <a:pt x="76" y="444"/>
                    <a:pt x="8" y="344"/>
                    <a:pt x="4" y="264"/>
                  </a:cubicBezTo>
                  <a:cubicBezTo>
                    <a:pt x="0" y="184"/>
                    <a:pt x="54" y="55"/>
                    <a:pt x="67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56"/>
            <p:cNvSpPr>
              <a:spLocks noChangeShapeType="1"/>
            </p:cNvSpPr>
            <p:nvPr/>
          </p:nvSpPr>
          <p:spPr bwMode="auto">
            <a:xfrm>
              <a:off x="4267" y="2161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57"/>
            <p:cNvSpPr>
              <a:spLocks noChangeShapeType="1"/>
            </p:cNvSpPr>
            <p:nvPr/>
          </p:nvSpPr>
          <p:spPr bwMode="auto">
            <a:xfrm>
              <a:off x="4267" y="2641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175174" y="2534030"/>
            <a:ext cx="460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980209" y="2534030"/>
            <a:ext cx="460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-f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405604" y="1881145"/>
            <a:ext cx="1694653" cy="57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172234" y="1881145"/>
            <a:ext cx="1694653" cy="57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058489" y="1919550"/>
            <a:ext cx="460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788173" y="1845659"/>
            <a:ext cx="737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graphicFrame>
        <p:nvGraphicFramePr>
          <p:cNvPr id="207874" name="Object 2"/>
          <p:cNvGraphicFramePr>
            <a:graphicFrameLocks noChangeAspect="1"/>
          </p:cNvGraphicFramePr>
          <p:nvPr/>
        </p:nvGraphicFramePr>
        <p:xfrm>
          <a:off x="5180878" y="923636"/>
          <a:ext cx="3659221" cy="1756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43" name="Equation" r:id="rId3" imgW="1904760" imgH="914400" progId="Equation.3">
                  <p:embed/>
                </p:oleObj>
              </mc:Choice>
              <mc:Fallback>
                <p:oleObj name="Equation" r:id="rId3" imgW="1904760" imgH="914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0878" y="923636"/>
                        <a:ext cx="3659221" cy="17564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2817380" y="3537961"/>
          <a:ext cx="4333875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44" name="Equation" r:id="rId5" imgW="1815840" imgH="558720" progId="Equation.3">
                  <p:embed/>
                </p:oleObj>
              </mc:Choice>
              <mc:Fallback>
                <p:oleObj name="Equation" r:id="rId5" imgW="1815840" imgH="5587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7380" y="3537961"/>
                        <a:ext cx="4333875" cy="133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16510-01E7-4757-9488-65999956462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Lecture 3 - Transverse Motion 1</a:t>
            </a: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994400" y="3897745"/>
            <a:ext cx="1163782" cy="5634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50"/>
          <p:cNvGrpSpPr>
            <a:grpSpLocks/>
          </p:cNvGrpSpPr>
          <p:nvPr/>
        </p:nvGrpSpPr>
        <p:grpSpPr bwMode="auto">
          <a:xfrm>
            <a:off x="1293547" y="5124306"/>
            <a:ext cx="304800" cy="1143000"/>
            <a:chOff x="3077" y="2111"/>
            <a:chExt cx="176" cy="481"/>
          </a:xfrm>
        </p:grpSpPr>
        <p:sp>
          <p:nvSpPr>
            <p:cNvPr id="31" name="Freeform 51"/>
            <p:cNvSpPr>
              <a:spLocks/>
            </p:cNvSpPr>
            <p:nvPr/>
          </p:nvSpPr>
          <p:spPr bwMode="auto">
            <a:xfrm>
              <a:off x="3168" y="2112"/>
              <a:ext cx="85" cy="480"/>
            </a:xfrm>
            <a:custGeom>
              <a:avLst/>
              <a:gdLst>
                <a:gd name="T0" fmla="*/ 0 w 85"/>
                <a:gd name="T1" fmla="*/ 0 h 480"/>
                <a:gd name="T2" fmla="*/ 81 w 85"/>
                <a:gd name="T3" fmla="*/ 244 h 480"/>
                <a:gd name="T4" fmla="*/ 23 w 85"/>
                <a:gd name="T5" fmla="*/ 480 h 480"/>
                <a:gd name="T6" fmla="*/ 0 60000 65536"/>
                <a:gd name="T7" fmla="*/ 0 60000 65536"/>
                <a:gd name="T8" fmla="*/ 0 60000 65536"/>
                <a:gd name="T9" fmla="*/ 0 w 85"/>
                <a:gd name="T10" fmla="*/ 0 h 480"/>
                <a:gd name="T11" fmla="*/ 85 w 85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" h="480">
                  <a:moveTo>
                    <a:pt x="0" y="0"/>
                  </a:moveTo>
                  <a:cubicBezTo>
                    <a:pt x="14" y="41"/>
                    <a:pt x="77" y="164"/>
                    <a:pt x="81" y="244"/>
                  </a:cubicBezTo>
                  <a:cubicBezTo>
                    <a:pt x="85" y="324"/>
                    <a:pt x="35" y="431"/>
                    <a:pt x="23" y="48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52"/>
            <p:cNvSpPr>
              <a:spLocks/>
            </p:cNvSpPr>
            <p:nvPr/>
          </p:nvSpPr>
          <p:spPr bwMode="auto">
            <a:xfrm>
              <a:off x="3077" y="2111"/>
              <a:ext cx="90" cy="480"/>
            </a:xfrm>
            <a:custGeom>
              <a:avLst/>
              <a:gdLst>
                <a:gd name="T0" fmla="*/ 90 w 90"/>
                <a:gd name="T1" fmla="*/ 480 h 480"/>
                <a:gd name="T2" fmla="*/ 4 w 90"/>
                <a:gd name="T3" fmla="*/ 264 h 480"/>
                <a:gd name="T4" fmla="*/ 67 w 90"/>
                <a:gd name="T5" fmla="*/ 0 h 480"/>
                <a:gd name="T6" fmla="*/ 0 60000 65536"/>
                <a:gd name="T7" fmla="*/ 0 60000 65536"/>
                <a:gd name="T8" fmla="*/ 0 60000 65536"/>
                <a:gd name="T9" fmla="*/ 0 w 90"/>
                <a:gd name="T10" fmla="*/ 0 h 480"/>
                <a:gd name="T11" fmla="*/ 90 w 9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" h="480">
                  <a:moveTo>
                    <a:pt x="90" y="480"/>
                  </a:moveTo>
                  <a:cubicBezTo>
                    <a:pt x="76" y="444"/>
                    <a:pt x="8" y="344"/>
                    <a:pt x="4" y="264"/>
                  </a:cubicBezTo>
                  <a:cubicBezTo>
                    <a:pt x="0" y="184"/>
                    <a:pt x="54" y="55"/>
                    <a:pt x="67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" name="Group 53"/>
          <p:cNvGrpSpPr>
            <a:grpSpLocks/>
          </p:cNvGrpSpPr>
          <p:nvPr/>
        </p:nvGrpSpPr>
        <p:grpSpPr bwMode="auto">
          <a:xfrm>
            <a:off x="3013232" y="5162711"/>
            <a:ext cx="381000" cy="1066800"/>
            <a:chOff x="4267" y="2160"/>
            <a:chExt cx="240" cy="481"/>
          </a:xfrm>
        </p:grpSpPr>
        <p:sp>
          <p:nvSpPr>
            <p:cNvPr id="34" name="Freeform 54"/>
            <p:cNvSpPr>
              <a:spLocks/>
            </p:cNvSpPr>
            <p:nvPr/>
          </p:nvSpPr>
          <p:spPr bwMode="auto">
            <a:xfrm>
              <a:off x="4267" y="2161"/>
              <a:ext cx="85" cy="480"/>
            </a:xfrm>
            <a:custGeom>
              <a:avLst/>
              <a:gdLst>
                <a:gd name="T0" fmla="*/ 0 w 85"/>
                <a:gd name="T1" fmla="*/ 0 h 480"/>
                <a:gd name="T2" fmla="*/ 81 w 85"/>
                <a:gd name="T3" fmla="*/ 244 h 480"/>
                <a:gd name="T4" fmla="*/ 23 w 85"/>
                <a:gd name="T5" fmla="*/ 480 h 480"/>
                <a:gd name="T6" fmla="*/ 0 60000 65536"/>
                <a:gd name="T7" fmla="*/ 0 60000 65536"/>
                <a:gd name="T8" fmla="*/ 0 60000 65536"/>
                <a:gd name="T9" fmla="*/ 0 w 85"/>
                <a:gd name="T10" fmla="*/ 0 h 480"/>
                <a:gd name="T11" fmla="*/ 85 w 85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" h="480">
                  <a:moveTo>
                    <a:pt x="0" y="0"/>
                  </a:moveTo>
                  <a:cubicBezTo>
                    <a:pt x="14" y="41"/>
                    <a:pt x="77" y="164"/>
                    <a:pt x="81" y="244"/>
                  </a:cubicBezTo>
                  <a:cubicBezTo>
                    <a:pt x="85" y="324"/>
                    <a:pt x="35" y="431"/>
                    <a:pt x="23" y="48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55"/>
            <p:cNvSpPr>
              <a:spLocks/>
            </p:cNvSpPr>
            <p:nvPr/>
          </p:nvSpPr>
          <p:spPr bwMode="auto">
            <a:xfrm>
              <a:off x="4416" y="2160"/>
              <a:ext cx="90" cy="480"/>
            </a:xfrm>
            <a:custGeom>
              <a:avLst/>
              <a:gdLst>
                <a:gd name="T0" fmla="*/ 90 w 90"/>
                <a:gd name="T1" fmla="*/ 480 h 480"/>
                <a:gd name="T2" fmla="*/ 4 w 90"/>
                <a:gd name="T3" fmla="*/ 264 h 480"/>
                <a:gd name="T4" fmla="*/ 67 w 90"/>
                <a:gd name="T5" fmla="*/ 0 h 480"/>
                <a:gd name="T6" fmla="*/ 0 60000 65536"/>
                <a:gd name="T7" fmla="*/ 0 60000 65536"/>
                <a:gd name="T8" fmla="*/ 0 60000 65536"/>
                <a:gd name="T9" fmla="*/ 0 w 90"/>
                <a:gd name="T10" fmla="*/ 0 h 480"/>
                <a:gd name="T11" fmla="*/ 90 w 9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" h="480">
                  <a:moveTo>
                    <a:pt x="90" y="480"/>
                  </a:moveTo>
                  <a:cubicBezTo>
                    <a:pt x="76" y="444"/>
                    <a:pt x="8" y="344"/>
                    <a:pt x="4" y="264"/>
                  </a:cubicBezTo>
                  <a:cubicBezTo>
                    <a:pt x="0" y="184"/>
                    <a:pt x="54" y="55"/>
                    <a:pt x="67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56"/>
            <p:cNvSpPr>
              <a:spLocks noChangeShapeType="1"/>
            </p:cNvSpPr>
            <p:nvPr/>
          </p:nvSpPr>
          <p:spPr bwMode="auto">
            <a:xfrm>
              <a:off x="4267" y="2161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57"/>
            <p:cNvSpPr>
              <a:spLocks noChangeShapeType="1"/>
            </p:cNvSpPr>
            <p:nvPr/>
          </p:nvSpPr>
          <p:spPr bwMode="auto">
            <a:xfrm>
              <a:off x="4267" y="2641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38" name="Straight Arrow Connector 37"/>
          <p:cNvCxnSpPr/>
          <p:nvPr/>
        </p:nvCxnSpPr>
        <p:spPr>
          <a:xfrm>
            <a:off x="1447167" y="5700381"/>
            <a:ext cx="1694653" cy="571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213797" y="5700381"/>
            <a:ext cx="1694653" cy="571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50"/>
          <p:cNvGrpSpPr>
            <a:grpSpLocks/>
          </p:cNvGrpSpPr>
          <p:nvPr/>
        </p:nvGrpSpPr>
        <p:grpSpPr bwMode="auto">
          <a:xfrm>
            <a:off x="4771038" y="5128924"/>
            <a:ext cx="304800" cy="1143000"/>
            <a:chOff x="3077" y="2111"/>
            <a:chExt cx="176" cy="481"/>
          </a:xfrm>
        </p:grpSpPr>
        <p:sp>
          <p:nvSpPr>
            <p:cNvPr id="45" name="Freeform 51"/>
            <p:cNvSpPr>
              <a:spLocks/>
            </p:cNvSpPr>
            <p:nvPr/>
          </p:nvSpPr>
          <p:spPr bwMode="auto">
            <a:xfrm>
              <a:off x="3168" y="2112"/>
              <a:ext cx="85" cy="480"/>
            </a:xfrm>
            <a:custGeom>
              <a:avLst/>
              <a:gdLst>
                <a:gd name="T0" fmla="*/ 0 w 85"/>
                <a:gd name="T1" fmla="*/ 0 h 480"/>
                <a:gd name="T2" fmla="*/ 81 w 85"/>
                <a:gd name="T3" fmla="*/ 244 h 480"/>
                <a:gd name="T4" fmla="*/ 23 w 85"/>
                <a:gd name="T5" fmla="*/ 480 h 480"/>
                <a:gd name="T6" fmla="*/ 0 60000 65536"/>
                <a:gd name="T7" fmla="*/ 0 60000 65536"/>
                <a:gd name="T8" fmla="*/ 0 60000 65536"/>
                <a:gd name="T9" fmla="*/ 0 w 85"/>
                <a:gd name="T10" fmla="*/ 0 h 480"/>
                <a:gd name="T11" fmla="*/ 85 w 85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" h="480">
                  <a:moveTo>
                    <a:pt x="0" y="0"/>
                  </a:moveTo>
                  <a:cubicBezTo>
                    <a:pt x="14" y="41"/>
                    <a:pt x="77" y="164"/>
                    <a:pt x="81" y="244"/>
                  </a:cubicBezTo>
                  <a:cubicBezTo>
                    <a:pt x="85" y="324"/>
                    <a:pt x="35" y="431"/>
                    <a:pt x="23" y="48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52"/>
            <p:cNvSpPr>
              <a:spLocks/>
            </p:cNvSpPr>
            <p:nvPr/>
          </p:nvSpPr>
          <p:spPr bwMode="auto">
            <a:xfrm>
              <a:off x="3077" y="2111"/>
              <a:ext cx="90" cy="480"/>
            </a:xfrm>
            <a:custGeom>
              <a:avLst/>
              <a:gdLst>
                <a:gd name="T0" fmla="*/ 90 w 90"/>
                <a:gd name="T1" fmla="*/ 480 h 480"/>
                <a:gd name="T2" fmla="*/ 4 w 90"/>
                <a:gd name="T3" fmla="*/ 264 h 480"/>
                <a:gd name="T4" fmla="*/ 67 w 90"/>
                <a:gd name="T5" fmla="*/ 0 h 480"/>
                <a:gd name="T6" fmla="*/ 0 60000 65536"/>
                <a:gd name="T7" fmla="*/ 0 60000 65536"/>
                <a:gd name="T8" fmla="*/ 0 60000 65536"/>
                <a:gd name="T9" fmla="*/ 0 w 90"/>
                <a:gd name="T10" fmla="*/ 0 h 480"/>
                <a:gd name="T11" fmla="*/ 90 w 9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" h="480">
                  <a:moveTo>
                    <a:pt x="90" y="480"/>
                  </a:moveTo>
                  <a:cubicBezTo>
                    <a:pt x="76" y="444"/>
                    <a:pt x="8" y="344"/>
                    <a:pt x="4" y="264"/>
                  </a:cubicBezTo>
                  <a:cubicBezTo>
                    <a:pt x="0" y="184"/>
                    <a:pt x="54" y="55"/>
                    <a:pt x="67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" name="Group 53"/>
          <p:cNvGrpSpPr>
            <a:grpSpLocks/>
          </p:cNvGrpSpPr>
          <p:nvPr/>
        </p:nvGrpSpPr>
        <p:grpSpPr bwMode="auto">
          <a:xfrm>
            <a:off x="6490723" y="5167329"/>
            <a:ext cx="381000" cy="1066800"/>
            <a:chOff x="4267" y="2160"/>
            <a:chExt cx="240" cy="481"/>
          </a:xfrm>
        </p:grpSpPr>
        <p:sp>
          <p:nvSpPr>
            <p:cNvPr id="48" name="Freeform 54"/>
            <p:cNvSpPr>
              <a:spLocks/>
            </p:cNvSpPr>
            <p:nvPr/>
          </p:nvSpPr>
          <p:spPr bwMode="auto">
            <a:xfrm>
              <a:off x="4267" y="2161"/>
              <a:ext cx="85" cy="480"/>
            </a:xfrm>
            <a:custGeom>
              <a:avLst/>
              <a:gdLst>
                <a:gd name="T0" fmla="*/ 0 w 85"/>
                <a:gd name="T1" fmla="*/ 0 h 480"/>
                <a:gd name="T2" fmla="*/ 81 w 85"/>
                <a:gd name="T3" fmla="*/ 244 h 480"/>
                <a:gd name="T4" fmla="*/ 23 w 85"/>
                <a:gd name="T5" fmla="*/ 480 h 480"/>
                <a:gd name="T6" fmla="*/ 0 60000 65536"/>
                <a:gd name="T7" fmla="*/ 0 60000 65536"/>
                <a:gd name="T8" fmla="*/ 0 60000 65536"/>
                <a:gd name="T9" fmla="*/ 0 w 85"/>
                <a:gd name="T10" fmla="*/ 0 h 480"/>
                <a:gd name="T11" fmla="*/ 85 w 85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" h="480">
                  <a:moveTo>
                    <a:pt x="0" y="0"/>
                  </a:moveTo>
                  <a:cubicBezTo>
                    <a:pt x="14" y="41"/>
                    <a:pt x="77" y="164"/>
                    <a:pt x="81" y="244"/>
                  </a:cubicBezTo>
                  <a:cubicBezTo>
                    <a:pt x="85" y="324"/>
                    <a:pt x="35" y="431"/>
                    <a:pt x="23" y="48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55"/>
            <p:cNvSpPr>
              <a:spLocks/>
            </p:cNvSpPr>
            <p:nvPr/>
          </p:nvSpPr>
          <p:spPr bwMode="auto">
            <a:xfrm>
              <a:off x="4416" y="2160"/>
              <a:ext cx="90" cy="480"/>
            </a:xfrm>
            <a:custGeom>
              <a:avLst/>
              <a:gdLst>
                <a:gd name="T0" fmla="*/ 90 w 90"/>
                <a:gd name="T1" fmla="*/ 480 h 480"/>
                <a:gd name="T2" fmla="*/ 4 w 90"/>
                <a:gd name="T3" fmla="*/ 264 h 480"/>
                <a:gd name="T4" fmla="*/ 67 w 90"/>
                <a:gd name="T5" fmla="*/ 0 h 480"/>
                <a:gd name="T6" fmla="*/ 0 60000 65536"/>
                <a:gd name="T7" fmla="*/ 0 60000 65536"/>
                <a:gd name="T8" fmla="*/ 0 60000 65536"/>
                <a:gd name="T9" fmla="*/ 0 w 90"/>
                <a:gd name="T10" fmla="*/ 0 h 480"/>
                <a:gd name="T11" fmla="*/ 90 w 9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" h="480">
                  <a:moveTo>
                    <a:pt x="90" y="480"/>
                  </a:moveTo>
                  <a:cubicBezTo>
                    <a:pt x="76" y="444"/>
                    <a:pt x="8" y="344"/>
                    <a:pt x="4" y="264"/>
                  </a:cubicBezTo>
                  <a:cubicBezTo>
                    <a:pt x="0" y="184"/>
                    <a:pt x="54" y="55"/>
                    <a:pt x="67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56"/>
            <p:cNvSpPr>
              <a:spLocks noChangeShapeType="1"/>
            </p:cNvSpPr>
            <p:nvPr/>
          </p:nvSpPr>
          <p:spPr bwMode="auto">
            <a:xfrm>
              <a:off x="4267" y="2161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57"/>
            <p:cNvSpPr>
              <a:spLocks noChangeShapeType="1"/>
            </p:cNvSpPr>
            <p:nvPr/>
          </p:nvSpPr>
          <p:spPr bwMode="auto">
            <a:xfrm>
              <a:off x="4267" y="2641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52" name="Straight Arrow Connector 51"/>
          <p:cNvCxnSpPr/>
          <p:nvPr/>
        </p:nvCxnSpPr>
        <p:spPr>
          <a:xfrm>
            <a:off x="4924658" y="5704999"/>
            <a:ext cx="1694653" cy="571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6691288" y="5704999"/>
            <a:ext cx="1694653" cy="571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0"/>
          <p:cNvGrpSpPr>
            <a:grpSpLocks/>
          </p:cNvGrpSpPr>
          <p:nvPr/>
        </p:nvGrpSpPr>
        <p:grpSpPr bwMode="auto">
          <a:xfrm>
            <a:off x="8225438" y="5147397"/>
            <a:ext cx="304800" cy="1143000"/>
            <a:chOff x="3077" y="2111"/>
            <a:chExt cx="176" cy="481"/>
          </a:xfrm>
        </p:grpSpPr>
        <p:sp>
          <p:nvSpPr>
            <p:cNvPr id="55" name="Freeform 51"/>
            <p:cNvSpPr>
              <a:spLocks/>
            </p:cNvSpPr>
            <p:nvPr/>
          </p:nvSpPr>
          <p:spPr bwMode="auto">
            <a:xfrm>
              <a:off x="3168" y="2112"/>
              <a:ext cx="85" cy="480"/>
            </a:xfrm>
            <a:custGeom>
              <a:avLst/>
              <a:gdLst>
                <a:gd name="T0" fmla="*/ 0 w 85"/>
                <a:gd name="T1" fmla="*/ 0 h 480"/>
                <a:gd name="T2" fmla="*/ 81 w 85"/>
                <a:gd name="T3" fmla="*/ 244 h 480"/>
                <a:gd name="T4" fmla="*/ 23 w 85"/>
                <a:gd name="T5" fmla="*/ 480 h 480"/>
                <a:gd name="T6" fmla="*/ 0 60000 65536"/>
                <a:gd name="T7" fmla="*/ 0 60000 65536"/>
                <a:gd name="T8" fmla="*/ 0 60000 65536"/>
                <a:gd name="T9" fmla="*/ 0 w 85"/>
                <a:gd name="T10" fmla="*/ 0 h 480"/>
                <a:gd name="T11" fmla="*/ 85 w 85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" h="480">
                  <a:moveTo>
                    <a:pt x="0" y="0"/>
                  </a:moveTo>
                  <a:cubicBezTo>
                    <a:pt x="14" y="41"/>
                    <a:pt x="77" y="164"/>
                    <a:pt x="81" y="244"/>
                  </a:cubicBezTo>
                  <a:cubicBezTo>
                    <a:pt x="85" y="324"/>
                    <a:pt x="35" y="431"/>
                    <a:pt x="23" y="48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52"/>
            <p:cNvSpPr>
              <a:spLocks/>
            </p:cNvSpPr>
            <p:nvPr/>
          </p:nvSpPr>
          <p:spPr bwMode="auto">
            <a:xfrm>
              <a:off x="3077" y="2111"/>
              <a:ext cx="90" cy="480"/>
            </a:xfrm>
            <a:custGeom>
              <a:avLst/>
              <a:gdLst>
                <a:gd name="T0" fmla="*/ 90 w 90"/>
                <a:gd name="T1" fmla="*/ 480 h 480"/>
                <a:gd name="T2" fmla="*/ 4 w 90"/>
                <a:gd name="T3" fmla="*/ 264 h 480"/>
                <a:gd name="T4" fmla="*/ 67 w 90"/>
                <a:gd name="T5" fmla="*/ 0 h 480"/>
                <a:gd name="T6" fmla="*/ 0 60000 65536"/>
                <a:gd name="T7" fmla="*/ 0 60000 65536"/>
                <a:gd name="T8" fmla="*/ 0 60000 65536"/>
                <a:gd name="T9" fmla="*/ 0 w 90"/>
                <a:gd name="T10" fmla="*/ 0 h 480"/>
                <a:gd name="T11" fmla="*/ 90 w 9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" h="480">
                  <a:moveTo>
                    <a:pt x="90" y="480"/>
                  </a:moveTo>
                  <a:cubicBezTo>
                    <a:pt x="76" y="444"/>
                    <a:pt x="8" y="344"/>
                    <a:pt x="4" y="264"/>
                  </a:cubicBezTo>
                  <a:cubicBezTo>
                    <a:pt x="0" y="184"/>
                    <a:pt x="54" y="55"/>
                    <a:pt x="67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60" name="Straight Arrow Connector 59"/>
          <p:cNvCxnSpPr/>
          <p:nvPr/>
        </p:nvCxnSpPr>
        <p:spPr>
          <a:xfrm>
            <a:off x="1431636" y="5246255"/>
            <a:ext cx="3519055" cy="8959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4927599" y="5273964"/>
            <a:ext cx="3468256" cy="854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8391236" y="5269346"/>
            <a:ext cx="752764" cy="1887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414779" y="5232402"/>
            <a:ext cx="1021476" cy="263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Twiss</a:t>
            </a:r>
            <a:r>
              <a:rPr lang="en-US" dirty="0" smtClean="0"/>
              <a:t> </a:t>
            </a:r>
            <a:r>
              <a:rPr lang="en-US" dirty="0" err="1" smtClean="0"/>
              <a:t>Parametrization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6"/>
            <a:ext cx="8251825" cy="815302"/>
          </a:xfrm>
        </p:spPr>
        <p:txBody>
          <a:bodyPr/>
          <a:lstStyle/>
          <a:p>
            <a:r>
              <a:rPr lang="en-US" sz="1600" dirty="0" smtClean="0"/>
              <a:t>We can express the transfer matrix for one period as the sum of an identity matrix and a traceless matrix</a:t>
            </a:r>
          </a:p>
          <a:p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r>
              <a:rPr lang="en-US" sz="1600" dirty="0" smtClean="0"/>
              <a:t>The requirement that </a:t>
            </a:r>
            <a:r>
              <a:rPr lang="en-US" sz="1600" dirty="0" err="1" smtClean="0"/>
              <a:t>Det</a:t>
            </a:r>
            <a:r>
              <a:rPr lang="en-US" sz="1600" dirty="0" smtClean="0"/>
              <a:t>(M)=1 implies</a:t>
            </a:r>
          </a:p>
          <a:p>
            <a:endParaRPr lang="en-US" sz="1600" dirty="0" smtClean="0"/>
          </a:p>
          <a:p>
            <a:r>
              <a:rPr lang="en-US" sz="1600" dirty="0" smtClean="0"/>
              <a:t>We can already identify </a:t>
            </a:r>
            <a:r>
              <a:rPr lang="en-US" sz="1600" i="1" dirty="0" smtClean="0"/>
              <a:t>A</a:t>
            </a:r>
            <a:r>
              <a:rPr lang="en-US" sz="1600" dirty="0" smtClean="0"/>
              <a:t>=</a:t>
            </a:r>
            <a:r>
              <a:rPr lang="en-US" sz="1600" dirty="0" err="1" smtClean="0"/>
              <a:t>Tr</a:t>
            </a:r>
            <a:r>
              <a:rPr lang="en-US" sz="1600" dirty="0" smtClean="0"/>
              <a:t>(M)/2=</a:t>
            </a:r>
            <a:r>
              <a:rPr lang="en-US" sz="1600" dirty="0" err="1" smtClean="0"/>
              <a:t>cosμ</a:t>
            </a:r>
            <a:r>
              <a:rPr lang="en-US" sz="1600" dirty="0" smtClean="0"/>
              <a:t>.  If we adopt the arbitrary normalization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600" dirty="0" smtClean="0"/>
              <a:t>We can identify B=</a:t>
            </a:r>
            <a:r>
              <a:rPr lang="en-US" sz="1600" dirty="0" err="1" smtClean="0"/>
              <a:t>sinμ</a:t>
            </a:r>
            <a:r>
              <a:rPr lang="en-US" sz="1600" dirty="0" smtClean="0"/>
              <a:t> and write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r>
              <a:rPr lang="en-US" sz="1600" dirty="0" smtClean="0"/>
              <a:t>Note that</a:t>
            </a:r>
          </a:p>
          <a:p>
            <a:endParaRPr lang="en-US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So we can identify it with </a:t>
            </a:r>
            <a:r>
              <a:rPr lang="en-US" sz="1600" i="1" dirty="0" err="1" smtClean="0"/>
              <a:t>i</a:t>
            </a:r>
            <a:r>
              <a:rPr lang="en-US" sz="1600" dirty="0" smtClean="0"/>
              <a:t>=</a:t>
            </a:r>
            <a:r>
              <a:rPr lang="en-US" sz="1600" dirty="0" err="1" smtClean="0"/>
              <a:t>sqrt</a:t>
            </a:r>
            <a:r>
              <a:rPr lang="en-US" sz="1600" dirty="0" smtClean="0"/>
              <a:t>(-1) and write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Lecture 3 - Transverse Motion 1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207039" y="1064925"/>
          <a:ext cx="4672013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613" name="Equation" r:id="rId3" imgW="2705040" imgH="457200" progId="Equation.3">
                  <p:embed/>
                </p:oleObj>
              </mc:Choice>
              <mc:Fallback>
                <p:oleObj name="Equation" r:id="rId3" imgW="270504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7039" y="1064925"/>
                        <a:ext cx="4672013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5572" name="Object 4"/>
          <p:cNvGraphicFramePr>
            <a:graphicFrameLocks noChangeAspect="1"/>
          </p:cNvGraphicFramePr>
          <p:nvPr/>
        </p:nvGraphicFramePr>
        <p:xfrm>
          <a:off x="4655126" y="2060720"/>
          <a:ext cx="3808435" cy="451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614" name="Equation" r:id="rId5" imgW="1930320" imgH="228600" progId="Equation.3">
                  <p:embed/>
                </p:oleObj>
              </mc:Choice>
              <mc:Fallback>
                <p:oleObj name="Equation" r:id="rId5" imgW="193032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5126" y="2060720"/>
                        <a:ext cx="3808435" cy="4515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5573" name="Object 5"/>
          <p:cNvGraphicFramePr>
            <a:graphicFrameLocks noChangeAspect="1"/>
          </p:cNvGraphicFramePr>
          <p:nvPr/>
        </p:nvGraphicFramePr>
        <p:xfrm>
          <a:off x="3269817" y="2880630"/>
          <a:ext cx="2327419" cy="389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615" name="Equation" r:id="rId7" imgW="1371600" imgH="228600" progId="Equation.3">
                  <p:embed/>
                </p:oleObj>
              </mc:Choice>
              <mc:Fallback>
                <p:oleObj name="Equation" r:id="rId7" imgW="137160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9817" y="2880630"/>
                        <a:ext cx="2327419" cy="3890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5574" name="Object 6"/>
          <p:cNvGraphicFramePr>
            <a:graphicFrameLocks noChangeAspect="1"/>
          </p:cNvGraphicFramePr>
          <p:nvPr/>
        </p:nvGraphicFramePr>
        <p:xfrm>
          <a:off x="850756" y="3582266"/>
          <a:ext cx="7304087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616" name="Equation" r:id="rId9" imgW="4228920" imgH="457200" progId="Equation.3">
                  <p:embed/>
                </p:oleObj>
              </mc:Choice>
              <mc:Fallback>
                <p:oleObj name="Equation" r:id="rId9" imgW="422892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756" y="3582266"/>
                        <a:ext cx="7304087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5576" name="Object 8"/>
          <p:cNvGraphicFramePr>
            <a:graphicFrameLocks noChangeAspect="1"/>
          </p:cNvGraphicFramePr>
          <p:nvPr/>
        </p:nvGraphicFramePr>
        <p:xfrm>
          <a:off x="564860" y="4709239"/>
          <a:ext cx="8329757" cy="771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617" name="Equation" r:id="rId11" imgW="5206680" imgH="482400" progId="Equation.3">
                  <p:embed/>
                </p:oleObj>
              </mc:Choice>
              <mc:Fallback>
                <p:oleObj name="Equation" r:id="rId11" imgW="5206680" imgH="4824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860" y="4709239"/>
                        <a:ext cx="8329757" cy="7718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5577" name="Object 9"/>
          <p:cNvGraphicFramePr>
            <a:graphicFrameLocks noChangeAspect="1"/>
          </p:cNvGraphicFramePr>
          <p:nvPr/>
        </p:nvGraphicFramePr>
        <p:xfrm>
          <a:off x="5693353" y="5625667"/>
          <a:ext cx="2667000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618" name="Equation" r:id="rId13" imgW="1180800" imgH="228600" progId="Equation.3">
                  <p:embed/>
                </p:oleObj>
              </mc:Choice>
              <mc:Fallback>
                <p:oleObj name="Equation" r:id="rId13" imgW="118080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3353" y="5625667"/>
                        <a:ext cx="2667000" cy="515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3223491" y="2872509"/>
            <a:ext cx="2512291" cy="41563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84983" y="5601853"/>
            <a:ext cx="2720109" cy="53109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43346" y="6206836"/>
            <a:ext cx="7527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Remember this! We’ll see it again in a few pages</a:t>
            </a:r>
          </a:p>
        </p:txBody>
      </p:sp>
    </p:spTree>
  </p:cSld>
  <p:clrMapOvr>
    <a:masterClrMapping/>
  </p:clrMapOvr>
  <p:transition xmlns:p14="http://schemas.microsoft.com/office/powerpoint/2010/main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Equations of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303" y="560917"/>
            <a:ext cx="8251825" cy="556684"/>
          </a:xfrm>
        </p:spPr>
        <p:txBody>
          <a:bodyPr/>
          <a:lstStyle/>
          <a:p>
            <a:r>
              <a:rPr lang="en-US" sz="1600" dirty="0" smtClean="0"/>
              <a:t>General equation of motion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2000" dirty="0" smtClean="0"/>
          </a:p>
          <a:p>
            <a:r>
              <a:rPr lang="en-US" sz="1600" dirty="0" smtClean="0"/>
              <a:t>For the moment, we will consider motion in the horizontal (</a:t>
            </a:r>
            <a:r>
              <a:rPr lang="en-US" sz="1600" i="1" dirty="0" smtClean="0"/>
              <a:t>x</a:t>
            </a:r>
            <a:r>
              <a:rPr lang="en-US" sz="1600" dirty="0" smtClean="0"/>
              <a:t>) plane, with a reference trajectory established by the dipole fields.  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r>
              <a:rPr lang="en-US" sz="1600" dirty="0" smtClean="0"/>
              <a:t>Solving in this coordinate system, we have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Lecture 3 - Transverse Motion 1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Arc 7"/>
          <p:cNvSpPr/>
          <p:nvPr/>
        </p:nvSpPr>
        <p:spPr>
          <a:xfrm>
            <a:off x="674254" y="3389746"/>
            <a:ext cx="4858327" cy="1108364"/>
          </a:xfrm>
          <a:prstGeom prst="arc">
            <a:avLst>
              <a:gd name="adj1" fmla="val 5547893"/>
              <a:gd name="adj2" fmla="val 13224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720436" y="3463637"/>
            <a:ext cx="360219" cy="1754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085274" y="3315855"/>
            <a:ext cx="13853" cy="3278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076038" y="3482110"/>
            <a:ext cx="411017" cy="1524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647411" y="3273281"/>
          <a:ext cx="1270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527" name="Equation" r:id="rId3" imgW="126720" imgH="177480" progId="Equation.3">
                  <p:embed/>
                </p:oleObj>
              </mc:Choice>
              <mc:Fallback>
                <p:oleObj name="Equation" r:id="rId3" imgW="12672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411" y="3273281"/>
                        <a:ext cx="1270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0451" name="Object 3"/>
          <p:cNvGraphicFramePr>
            <a:graphicFrameLocks noChangeAspect="1"/>
          </p:cNvGraphicFramePr>
          <p:nvPr/>
        </p:nvGraphicFramePr>
        <p:xfrm>
          <a:off x="1041111" y="3146281"/>
          <a:ext cx="1397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528" name="Equation" r:id="rId5" imgW="139680" imgH="203040" progId="Equation.3">
                  <p:embed/>
                </p:oleObj>
              </mc:Choice>
              <mc:Fallback>
                <p:oleObj name="Equation" r:id="rId5" imgW="13968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111" y="3146281"/>
                        <a:ext cx="1397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0452" name="Object 4"/>
          <p:cNvGraphicFramePr>
            <a:graphicFrameLocks noChangeAspect="1"/>
          </p:cNvGraphicFramePr>
          <p:nvPr/>
        </p:nvGraphicFramePr>
        <p:xfrm>
          <a:off x="1496724" y="3368531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529" name="Equation" r:id="rId7" imgW="114120" imgH="177480" progId="Equation.3">
                  <p:embed/>
                </p:oleObj>
              </mc:Choice>
              <mc:Fallback>
                <p:oleObj name="Equation" r:id="rId7" imgW="11412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6724" y="3368531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1417061" y="858405"/>
          <a:ext cx="6154737" cy="160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530" name="Equation" r:id="rId9" imgW="4381200" imgH="1143000" progId="Equation.3">
                  <p:embed/>
                </p:oleObj>
              </mc:Choice>
              <mc:Fallback>
                <p:oleObj name="Equation" r:id="rId9" imgW="4381200" imgH="1143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061" y="858405"/>
                        <a:ext cx="6154737" cy="160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Arc 21"/>
          <p:cNvSpPr/>
          <p:nvPr/>
        </p:nvSpPr>
        <p:spPr>
          <a:xfrm flipH="1">
            <a:off x="6068291" y="3408219"/>
            <a:ext cx="2096654" cy="812799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6142182" y="3398982"/>
            <a:ext cx="1089892" cy="8128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0454" name="Object 6"/>
          <p:cNvGraphicFramePr>
            <a:graphicFrameLocks noChangeAspect="1"/>
          </p:cNvGraphicFramePr>
          <p:nvPr/>
        </p:nvGraphicFramePr>
        <p:xfrm>
          <a:off x="6470217" y="3936711"/>
          <a:ext cx="1524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531" name="Equation" r:id="rId11" imgW="152280" imgH="164880" progId="Equation.3">
                  <p:embed/>
                </p:oleObj>
              </mc:Choice>
              <mc:Fallback>
                <p:oleObj name="Equation" r:id="rId11" imgW="152280" imgH="1648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0217" y="3936711"/>
                        <a:ext cx="1524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Arrow Connector 25"/>
          <p:cNvCxnSpPr/>
          <p:nvPr/>
        </p:nvCxnSpPr>
        <p:spPr>
          <a:xfrm flipH="1" flipV="1">
            <a:off x="6548582" y="3251200"/>
            <a:ext cx="734294" cy="100214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6160655" y="3713018"/>
            <a:ext cx="1108363" cy="5449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0455" name="Object 7"/>
          <p:cNvGraphicFramePr>
            <a:graphicFrameLocks noChangeAspect="1"/>
          </p:cNvGraphicFramePr>
          <p:nvPr/>
        </p:nvGraphicFramePr>
        <p:xfrm>
          <a:off x="6666202" y="3186401"/>
          <a:ext cx="5842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532" name="Equation" r:id="rId13" imgW="583920" imgH="177480" progId="Equation.3">
                  <p:embed/>
                </p:oleObj>
              </mc:Choice>
              <mc:Fallback>
                <p:oleObj name="Equation" r:id="rId13" imgW="583920" imgH="177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6202" y="3186401"/>
                        <a:ext cx="5842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0456" name="Object 8"/>
          <p:cNvGraphicFramePr>
            <a:graphicFrameLocks noChangeAspect="1"/>
          </p:cNvGraphicFramePr>
          <p:nvPr/>
        </p:nvGraphicFramePr>
        <p:xfrm>
          <a:off x="6578600" y="3582699"/>
          <a:ext cx="241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533" name="Equation" r:id="rId15" imgW="241200" imgH="177480" progId="Equation.3">
                  <p:embed/>
                </p:oleObj>
              </mc:Choice>
              <mc:Fallback>
                <p:oleObj name="Equation" r:id="rId15" imgW="24120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8600" y="3582699"/>
                        <a:ext cx="241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7592290" y="3408219"/>
            <a:ext cx="144087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+mn-lt"/>
              </a:rPr>
              <a:t>Reference trajectory</a:t>
            </a:r>
          </a:p>
        </p:txBody>
      </p:sp>
      <p:cxnSp>
        <p:nvCxnSpPr>
          <p:cNvPr id="40" name="Straight Arrow Connector 39"/>
          <p:cNvCxnSpPr>
            <a:stCxn id="38" idx="1"/>
          </p:cNvCxnSpPr>
          <p:nvPr/>
        </p:nvCxnSpPr>
        <p:spPr>
          <a:xfrm flipH="1" flipV="1">
            <a:off x="7185891" y="3454400"/>
            <a:ext cx="406399" cy="807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511963" y="3246582"/>
            <a:ext cx="144087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 smtClean="0">
                <a:latin typeface="+mn-lt"/>
              </a:rPr>
              <a:t>Particle trajectory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6169891" y="3260436"/>
            <a:ext cx="387927" cy="1108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5952836" y="3352800"/>
            <a:ext cx="170873" cy="22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0457" name="Object 9"/>
          <p:cNvGraphicFramePr>
            <a:graphicFrameLocks noChangeAspect="1"/>
          </p:cNvGraphicFramePr>
          <p:nvPr/>
        </p:nvGraphicFramePr>
        <p:xfrm>
          <a:off x="1322676" y="5037786"/>
          <a:ext cx="6620597" cy="1501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534" name="Equation" r:id="rId17" imgW="4140000" imgH="939600" progId="Equation.3">
                  <p:embed/>
                </p:oleObj>
              </mc:Choice>
              <mc:Fallback>
                <p:oleObj name="Equation" r:id="rId17" imgW="4140000" imgH="939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2676" y="5037786"/>
                        <a:ext cx="6620597" cy="15015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075" y="0"/>
            <a:ext cx="8262937" cy="441325"/>
          </a:xfrm>
        </p:spPr>
        <p:txBody>
          <a:bodyPr/>
          <a:lstStyle/>
          <a:p>
            <a:r>
              <a:rPr lang="en-US" dirty="0" smtClean="0"/>
              <a:t>Equations of Motion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40" y="560916"/>
            <a:ext cx="8251825" cy="593630"/>
          </a:xfrm>
        </p:spPr>
        <p:txBody>
          <a:bodyPr/>
          <a:lstStyle/>
          <a:p>
            <a:r>
              <a:rPr lang="en-US" sz="1800" dirty="0" smtClean="0"/>
              <a:t>Equating the </a:t>
            </a:r>
            <a:r>
              <a:rPr lang="en-US" sz="1800" i="1" dirty="0" smtClean="0"/>
              <a:t>x</a:t>
            </a:r>
            <a:r>
              <a:rPr lang="en-US" sz="1800" dirty="0" smtClean="0"/>
              <a:t> terms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Re-express in terms of path length </a:t>
            </a:r>
            <a:r>
              <a:rPr lang="en-US" sz="1800" i="1" dirty="0" smtClean="0"/>
              <a:t>s</a:t>
            </a:r>
            <a:r>
              <a:rPr lang="en-US" sz="1800" dirty="0" smtClean="0"/>
              <a:t>. Use</a:t>
            </a:r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Rewrite equation</a:t>
            </a:r>
          </a:p>
          <a:p>
            <a:pPr>
              <a:buNone/>
            </a:pP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Lecture 3 - Transverse Motion 1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362498" name="Object 2"/>
          <p:cNvGraphicFramePr>
            <a:graphicFrameLocks noChangeAspect="1"/>
          </p:cNvGraphicFramePr>
          <p:nvPr/>
        </p:nvGraphicFramePr>
        <p:xfrm>
          <a:off x="805584" y="904875"/>
          <a:ext cx="2973388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569" name="Equation" r:id="rId3" imgW="1866600" imgH="1295280" progId="Equation.3">
                  <p:embed/>
                </p:oleObj>
              </mc:Choice>
              <mc:Fallback>
                <p:oleObj name="Equation" r:id="rId3" imgW="1866600" imgH="12952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584" y="904875"/>
                        <a:ext cx="2973388" cy="205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3315855" y="665018"/>
            <a:ext cx="5948219" cy="2992582"/>
            <a:chOff x="2586182" y="683491"/>
            <a:chExt cx="5948219" cy="2992582"/>
          </a:xfrm>
        </p:grpSpPr>
        <p:sp>
          <p:nvSpPr>
            <p:cNvPr id="8" name="Arc 7"/>
            <p:cNvSpPr/>
            <p:nvPr/>
          </p:nvSpPr>
          <p:spPr>
            <a:xfrm>
              <a:off x="3084945" y="1413163"/>
              <a:ext cx="1810327" cy="1856511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Arc 8"/>
            <p:cNvSpPr/>
            <p:nvPr/>
          </p:nvSpPr>
          <p:spPr>
            <a:xfrm>
              <a:off x="2586182" y="979055"/>
              <a:ext cx="2761671" cy="2697018"/>
            </a:xfrm>
            <a:prstGeom prst="arc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flipV="1">
              <a:off x="3962400" y="1597891"/>
              <a:ext cx="535709" cy="738910"/>
            </a:xfrm>
            <a:prstGeom prst="line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3971636" y="1616365"/>
              <a:ext cx="1163782" cy="720435"/>
            </a:xfrm>
            <a:prstGeom prst="line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5" name="Object 14"/>
            <p:cNvGraphicFramePr>
              <a:graphicFrameLocks noChangeAspect="1"/>
            </p:cNvGraphicFramePr>
            <p:nvPr/>
          </p:nvGraphicFramePr>
          <p:xfrm>
            <a:off x="4229677" y="1889990"/>
            <a:ext cx="241300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2570" name="Equation" r:id="rId5" imgW="241200" imgH="177480" progId="Equation.3">
                    <p:embed/>
                  </p:oleObj>
                </mc:Choice>
                <mc:Fallback>
                  <p:oleObj name="Equation" r:id="rId5" imgW="241200" imgH="1774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29677" y="1889990"/>
                          <a:ext cx="241300" cy="177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2500" name="Object 4"/>
            <p:cNvGraphicFramePr>
              <a:graphicFrameLocks noChangeAspect="1"/>
            </p:cNvGraphicFramePr>
            <p:nvPr/>
          </p:nvGraphicFramePr>
          <p:xfrm>
            <a:off x="4066309" y="1855211"/>
            <a:ext cx="152400" cy="165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2571" name="Equation" r:id="rId7" imgW="152280" imgH="164880" progId="Equation.3">
                    <p:embed/>
                  </p:oleObj>
                </mc:Choice>
                <mc:Fallback>
                  <p:oleObj name="Equation" r:id="rId7" imgW="152280" imgH="1648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66309" y="1855211"/>
                          <a:ext cx="152400" cy="165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2501" name="Object 5"/>
            <p:cNvGraphicFramePr>
              <a:graphicFrameLocks noChangeAspect="1"/>
            </p:cNvGraphicFramePr>
            <p:nvPr/>
          </p:nvGraphicFramePr>
          <p:xfrm>
            <a:off x="4607647" y="1961573"/>
            <a:ext cx="114300" cy="127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2572" name="Equation" r:id="rId9" imgW="114120" imgH="126720" progId="Equation.3">
                    <p:embed/>
                  </p:oleObj>
                </mc:Choice>
                <mc:Fallback>
                  <p:oleObj name="Equation" r:id="rId9" imgW="114120" imgH="12672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07647" y="1961573"/>
                          <a:ext cx="114300" cy="127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0" name="Straight Connector 19"/>
            <p:cNvCxnSpPr/>
            <p:nvPr/>
          </p:nvCxnSpPr>
          <p:spPr>
            <a:xfrm flipV="1">
              <a:off x="4505542" y="1229736"/>
              <a:ext cx="260855" cy="347302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62502" name="Object 6"/>
            <p:cNvGraphicFramePr>
              <a:graphicFrameLocks noChangeAspect="1"/>
            </p:cNvGraphicFramePr>
            <p:nvPr/>
          </p:nvGraphicFramePr>
          <p:xfrm>
            <a:off x="4618759" y="1531361"/>
            <a:ext cx="203200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2573" name="Equation" r:id="rId11" imgW="203040" imgH="177480" progId="Equation.3">
                    <p:embed/>
                  </p:oleObj>
                </mc:Choice>
                <mc:Fallback>
                  <p:oleObj name="Equation" r:id="rId11" imgW="203040" imgH="177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18759" y="1531361"/>
                          <a:ext cx="203200" cy="177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Right Brace 22"/>
            <p:cNvSpPr/>
            <p:nvPr/>
          </p:nvSpPr>
          <p:spPr>
            <a:xfrm rot="18831047">
              <a:off x="4980007" y="1043391"/>
              <a:ext cx="171450" cy="513286"/>
            </a:xfrm>
            <a:prstGeom prst="rightBrace">
              <a:avLst>
                <a:gd name="adj1" fmla="val 8333"/>
                <a:gd name="adj2" fmla="val 51807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362503" name="Object 7"/>
            <p:cNvGraphicFramePr>
              <a:graphicFrameLocks noChangeAspect="1"/>
            </p:cNvGraphicFramePr>
            <p:nvPr/>
          </p:nvGraphicFramePr>
          <p:xfrm>
            <a:off x="5007698" y="994785"/>
            <a:ext cx="7112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2574" name="Equation" r:id="rId13" imgW="711000" imgH="228600" progId="Equation.3">
                    <p:embed/>
                  </p:oleObj>
                </mc:Choice>
                <mc:Fallback>
                  <p:oleObj name="Equation" r:id="rId13" imgW="711000" imgH="22860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07698" y="994785"/>
                          <a:ext cx="7112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2504" name="Object 8"/>
            <p:cNvGraphicFramePr>
              <a:graphicFrameLocks noChangeAspect="1"/>
            </p:cNvGraphicFramePr>
            <p:nvPr/>
          </p:nvGraphicFramePr>
          <p:xfrm>
            <a:off x="5696095" y="1567873"/>
            <a:ext cx="1603375" cy="750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2575" name="Equation" r:id="rId15" imgW="838080" imgH="393480" progId="Equation.3">
                    <p:embed/>
                  </p:oleObj>
                </mc:Choice>
                <mc:Fallback>
                  <p:oleObj name="Equation" r:id="rId15" imgW="838080" imgH="39348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96095" y="1567873"/>
                          <a:ext cx="1603375" cy="7508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TextBox 26"/>
            <p:cNvSpPr txBox="1"/>
            <p:nvPr/>
          </p:nvSpPr>
          <p:spPr>
            <a:xfrm>
              <a:off x="5892801" y="849745"/>
              <a:ext cx="2641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C00000"/>
                  </a:solidFill>
                  <a:latin typeface="+mn-lt"/>
                </a:rPr>
                <a:t>Note: </a:t>
              </a:r>
              <a:r>
                <a:rPr lang="en-US" sz="1200" i="1" dirty="0" smtClean="0">
                  <a:solidFill>
                    <a:srgbClr val="C00000"/>
                  </a:solidFill>
                  <a:latin typeface="+mn-lt"/>
                </a:rPr>
                <a:t>s</a:t>
              </a:r>
              <a:r>
                <a:rPr lang="en-US" sz="1200" dirty="0" smtClean="0">
                  <a:solidFill>
                    <a:srgbClr val="C00000"/>
                  </a:solidFill>
                  <a:latin typeface="+mn-lt"/>
                </a:rPr>
                <a:t> measured along </a:t>
              </a:r>
              <a:r>
                <a:rPr lang="en-US" sz="1200" i="1" dirty="0" smtClean="0">
                  <a:solidFill>
                    <a:srgbClr val="C00000"/>
                  </a:solidFill>
                  <a:latin typeface="+mn-lt"/>
                </a:rPr>
                <a:t>nominal</a:t>
              </a:r>
              <a:r>
                <a:rPr lang="en-US" sz="1200" dirty="0" smtClean="0">
                  <a:solidFill>
                    <a:srgbClr val="C00000"/>
                  </a:solidFill>
                  <a:latin typeface="+mn-lt"/>
                </a:rPr>
                <a:t> trajectory, </a:t>
              </a:r>
              <a:r>
                <a:rPr lang="en-US" sz="1200" i="1" dirty="0" err="1" smtClean="0">
                  <a:solidFill>
                    <a:srgbClr val="C00000"/>
                  </a:solidFill>
                  <a:latin typeface="+mn-lt"/>
                </a:rPr>
                <a:t>v</a:t>
              </a:r>
              <a:r>
                <a:rPr lang="en-US" sz="1200" i="1" baseline="-25000" dirty="0" err="1" smtClean="0">
                  <a:solidFill>
                    <a:srgbClr val="C00000"/>
                  </a:solidFill>
                  <a:latin typeface="+mn-lt"/>
                </a:rPr>
                <a:t>s</a:t>
              </a:r>
              <a:r>
                <a:rPr lang="en-US" sz="1200" dirty="0" smtClean="0">
                  <a:solidFill>
                    <a:srgbClr val="C00000"/>
                  </a:solidFill>
                  <a:latin typeface="+mn-lt"/>
                </a:rPr>
                <a:t> measured along </a:t>
              </a:r>
              <a:r>
                <a:rPr lang="en-US" sz="1200" i="1" dirty="0" smtClean="0">
                  <a:solidFill>
                    <a:srgbClr val="C00000"/>
                  </a:solidFill>
                  <a:latin typeface="+mn-lt"/>
                </a:rPr>
                <a:t>actual </a:t>
              </a:r>
              <a:r>
                <a:rPr lang="en-US" sz="1200" dirty="0" smtClean="0">
                  <a:solidFill>
                    <a:srgbClr val="C00000"/>
                  </a:solidFill>
                  <a:latin typeface="+mn-lt"/>
                </a:rPr>
                <a:t>trajectory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648365" y="683491"/>
              <a:ext cx="4729018" cy="1717964"/>
            </a:xfrm>
            <a:prstGeom prst="rect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362505" name="Object 9"/>
          <p:cNvGraphicFramePr>
            <a:graphicFrameLocks noChangeAspect="1"/>
          </p:cNvGraphicFramePr>
          <p:nvPr/>
        </p:nvGraphicFramePr>
        <p:xfrm>
          <a:off x="1764432" y="3382395"/>
          <a:ext cx="6040294" cy="795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576" name="Equation" r:id="rId17" imgW="3555720" imgH="469800" progId="Equation.3">
                  <p:embed/>
                </p:oleObj>
              </mc:Choice>
              <mc:Fallback>
                <p:oleObj name="Equation" r:id="rId17" imgW="3555720" imgH="4698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4432" y="3382395"/>
                        <a:ext cx="6040294" cy="7954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2506" name="Object 10"/>
          <p:cNvGraphicFramePr>
            <a:graphicFrameLocks noChangeAspect="1"/>
          </p:cNvGraphicFramePr>
          <p:nvPr/>
        </p:nvGraphicFramePr>
        <p:xfrm>
          <a:off x="1173163" y="4443413"/>
          <a:ext cx="7034212" cy="194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577" name="Equation" r:id="rId19" imgW="4851360" imgH="1346040" progId="Equation.3">
                  <p:embed/>
                </p:oleObj>
              </mc:Choice>
              <mc:Fallback>
                <p:oleObj name="Equation" r:id="rId19" imgW="4851360" imgH="1346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3163" y="4443413"/>
                        <a:ext cx="7034212" cy="1944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1028700" y="5516563"/>
          <a:ext cx="11557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578" name="Equation" r:id="rId21" imgW="1155600" imgH="203040" progId="Equation.3">
                  <p:embed/>
                </p:oleObj>
              </mc:Choice>
              <mc:Fallback>
                <p:oleObj name="Equation" r:id="rId21" imgW="1155600" imgH="203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700" y="5516563"/>
                        <a:ext cx="11557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2508" name="Object 12"/>
          <p:cNvGraphicFramePr>
            <a:graphicFrameLocks noChangeAspect="1"/>
          </p:cNvGraphicFramePr>
          <p:nvPr/>
        </p:nvGraphicFramePr>
        <p:xfrm>
          <a:off x="1149350" y="6149975"/>
          <a:ext cx="9779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579" name="Equation" r:id="rId23" imgW="977760" imgH="203040" progId="Equation.3">
                  <p:embed/>
                </p:oleObj>
              </mc:Choice>
              <mc:Fallback>
                <p:oleObj name="Equation" r:id="rId23" imgW="977760" imgH="2030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350" y="6149975"/>
                        <a:ext cx="9779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33"/>
          <p:cNvSpPr/>
          <p:nvPr/>
        </p:nvSpPr>
        <p:spPr>
          <a:xfrm>
            <a:off x="3592945" y="5717310"/>
            <a:ext cx="4608946" cy="72967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Equations of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6"/>
            <a:ext cx="8251825" cy="399666"/>
          </a:xfrm>
        </p:spPr>
        <p:txBody>
          <a:bodyPr/>
          <a:lstStyle/>
          <a:p>
            <a:r>
              <a:rPr lang="en-US" sz="1600" dirty="0" smtClean="0"/>
              <a:t>Expand fields linearly about the nominal trajectory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Plug into equations of motion and keep only linear terms in </a:t>
            </a:r>
            <a:r>
              <a:rPr lang="en-US" sz="1600" i="1" dirty="0" smtClean="0"/>
              <a:t>x</a:t>
            </a:r>
            <a:r>
              <a:rPr lang="en-US" sz="1600" dirty="0" smtClean="0"/>
              <a:t> and </a:t>
            </a:r>
            <a:r>
              <a:rPr lang="en-US" sz="1600" i="1" dirty="0" smtClean="0"/>
              <a:t>y</a:t>
            </a:r>
            <a:endParaRPr lang="en-US" sz="16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Lecture 3 - Transverse Motion 1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363522" name="Object 2"/>
          <p:cNvGraphicFramePr>
            <a:graphicFrameLocks noChangeAspect="1"/>
          </p:cNvGraphicFramePr>
          <p:nvPr/>
        </p:nvGraphicFramePr>
        <p:xfrm>
          <a:off x="626052" y="1185718"/>
          <a:ext cx="7923213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539" name="Equation" r:id="rId3" imgW="5422680" imgH="939600" progId="Equation.3">
                  <p:embed/>
                </p:oleObj>
              </mc:Choice>
              <mc:Fallback>
                <p:oleObj name="Equation" r:id="rId3" imgW="5422680" imgH="939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052" y="1185718"/>
                        <a:ext cx="7923213" cy="1373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3523" name="Object 3"/>
          <p:cNvGraphicFramePr>
            <a:graphicFrameLocks noChangeAspect="1"/>
          </p:cNvGraphicFramePr>
          <p:nvPr/>
        </p:nvGraphicFramePr>
        <p:xfrm>
          <a:off x="622300" y="3108325"/>
          <a:ext cx="8101013" cy="278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540" name="Equation" r:id="rId5" imgW="5587920" imgH="1930320" progId="Equation.3">
                  <p:embed/>
                </p:oleObj>
              </mc:Choice>
              <mc:Fallback>
                <p:oleObj name="Equation" r:id="rId5" imgW="5587920" imgH="19303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3108325"/>
                        <a:ext cx="8101013" cy="2786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1016000" y="4618182"/>
            <a:ext cx="2724728" cy="128385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442691" y="4581236"/>
            <a:ext cx="3574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Looks “</a:t>
            </a:r>
            <a:r>
              <a:rPr lang="en-US" sz="1800" dirty="0" err="1" smtClean="0">
                <a:solidFill>
                  <a:srgbClr val="C00000"/>
                </a:solidFill>
                <a:latin typeface="+mn-lt"/>
              </a:rPr>
              <a:t>kinda</a:t>
            </a:r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 like” a harmonic oscillator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814618" y="4886036"/>
            <a:ext cx="563418" cy="3140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Piecewise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5"/>
            <a:ext cx="8251825" cy="449027"/>
          </a:xfrm>
        </p:spPr>
        <p:txBody>
          <a:bodyPr/>
          <a:lstStyle/>
          <a:p>
            <a:r>
              <a:rPr lang="en-US" sz="2000" dirty="0" smtClean="0"/>
              <a:t>These equations are in the form</a:t>
            </a:r>
          </a:p>
          <a:p>
            <a:endParaRPr lang="en-US" sz="2000" dirty="0" smtClean="0"/>
          </a:p>
          <a:p>
            <a:r>
              <a:rPr lang="en-US" sz="2000" dirty="0" smtClean="0"/>
              <a:t>For </a:t>
            </a:r>
            <a:r>
              <a:rPr lang="en-US" sz="2000" i="1" dirty="0" smtClean="0"/>
              <a:t>K</a:t>
            </a:r>
            <a:r>
              <a:rPr lang="en-US" sz="2000" dirty="0" smtClean="0"/>
              <a:t> (gradient) constant), these equations are quite simple.  For K&gt;0, it’s just a harmonic oscillator and we write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In terms if initial conditions, we identify</a:t>
            </a:r>
            <a:br>
              <a:rPr lang="en-US" sz="2000" dirty="0" smtClean="0"/>
            </a:br>
            <a:r>
              <a:rPr lang="en-US" sz="2000" dirty="0" smtClean="0"/>
              <a:t>and write</a:t>
            </a:r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Lecture 3 - Transverse Motion 1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111708" y="2218544"/>
          <a:ext cx="7220529" cy="959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72" name="Equation" r:id="rId3" imgW="3632040" imgH="482400" progId="Equation.3">
                  <p:embed/>
                </p:oleObj>
              </mc:Choice>
              <mc:Fallback>
                <p:oleObj name="Equation" r:id="rId3" imgW="363204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708" y="2218544"/>
                        <a:ext cx="7220529" cy="9593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43" name="Object 3"/>
          <p:cNvGraphicFramePr>
            <a:graphicFrameLocks noChangeAspect="1"/>
          </p:cNvGraphicFramePr>
          <p:nvPr/>
        </p:nvGraphicFramePr>
        <p:xfrm>
          <a:off x="5591358" y="3125424"/>
          <a:ext cx="16891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73" name="Equation" r:id="rId5" imgW="965160" imgH="419040" progId="Equation.3">
                  <p:embed/>
                </p:oleObj>
              </mc:Choice>
              <mc:Fallback>
                <p:oleObj name="Equation" r:id="rId5" imgW="96516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1358" y="3125424"/>
                        <a:ext cx="1689100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44" name="Object 4"/>
          <p:cNvGraphicFramePr>
            <a:graphicFrameLocks noChangeAspect="1"/>
          </p:cNvGraphicFramePr>
          <p:nvPr/>
        </p:nvGraphicFramePr>
        <p:xfrm>
          <a:off x="1627523" y="4098924"/>
          <a:ext cx="6190273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74" name="Equation" r:id="rId7" imgW="2946240" imgH="660240" progId="Equation.3">
                  <p:embed/>
                </p:oleObj>
              </mc:Choice>
              <mc:Fallback>
                <p:oleObj name="Equation" r:id="rId7" imgW="2946240" imgH="660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7523" y="4098924"/>
                        <a:ext cx="6190273" cy="1387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46" name="Object 6"/>
          <p:cNvGraphicFramePr>
            <a:graphicFrameLocks noChangeAspect="1"/>
          </p:cNvGraphicFramePr>
          <p:nvPr/>
        </p:nvGraphicFramePr>
        <p:xfrm>
          <a:off x="4634093" y="659568"/>
          <a:ext cx="2223815" cy="494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75" name="Equation" r:id="rId9" imgW="914400" imgH="203040" progId="Equation.3">
                  <p:embed/>
                </p:oleObj>
              </mc:Choice>
              <mc:Fallback>
                <p:oleObj name="Equation" r:id="rId9" imgW="91440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4093" y="659568"/>
                        <a:ext cx="2223815" cy="4941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225530"/>
            <a:ext cx="8251825" cy="449027"/>
          </a:xfrm>
        </p:spPr>
        <p:txBody>
          <a:bodyPr/>
          <a:lstStyle/>
          <a:p>
            <a:r>
              <a:rPr lang="en-US" sz="1800" dirty="0" smtClean="0"/>
              <a:t>For K&lt;0, the solution becomes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For K=0 (a “drift”), the solution is simply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We can now express the transfer matrix of an arbitrarily complex beam line with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But there’s a limit to what we can do with this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Lecture 3 - Transverse Motion 1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420866" name="Object 2"/>
          <p:cNvGraphicFramePr>
            <a:graphicFrameLocks noChangeAspect="1"/>
          </p:cNvGraphicFramePr>
          <p:nvPr/>
        </p:nvGraphicFramePr>
        <p:xfrm>
          <a:off x="1530011" y="673100"/>
          <a:ext cx="6159086" cy="1560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89" name="Equation" r:id="rId3" imgW="3009600" imgH="761760" progId="Equation.3">
                  <p:embed/>
                </p:oleObj>
              </mc:Choice>
              <mc:Fallback>
                <p:oleObj name="Equation" r:id="rId3" imgW="3009600" imgH="7617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0011" y="673100"/>
                        <a:ext cx="6159086" cy="15604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867" name="Object 3"/>
          <p:cNvGraphicFramePr>
            <a:graphicFrameLocks noChangeAspect="1"/>
          </p:cNvGraphicFramePr>
          <p:nvPr/>
        </p:nvGraphicFramePr>
        <p:xfrm>
          <a:off x="2196006" y="2644957"/>
          <a:ext cx="3889999" cy="1832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90" name="Equation" r:id="rId5" imgW="1511280" imgH="711000" progId="Equation.3">
                  <p:embed/>
                </p:oleObj>
              </mc:Choice>
              <mc:Fallback>
                <p:oleObj name="Equation" r:id="rId5" imgW="1511280" imgH="711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6006" y="2644957"/>
                        <a:ext cx="3889999" cy="18322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868" name="Object 4"/>
          <p:cNvGraphicFramePr>
            <a:graphicFrameLocks noChangeAspect="1"/>
          </p:cNvGraphicFramePr>
          <p:nvPr/>
        </p:nvGraphicFramePr>
        <p:xfrm>
          <a:off x="2750382" y="4977385"/>
          <a:ext cx="3236913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91" name="Equation" r:id="rId7" imgW="1257120" imgH="228600" progId="Equation.3">
                  <p:embed/>
                </p:oleObj>
              </mc:Choice>
              <mc:Fallback>
                <p:oleObj name="Equation" r:id="rId7" imgW="125712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0382" y="4977385"/>
                        <a:ext cx="3236913" cy="588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Form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5"/>
            <a:ext cx="8640224" cy="427375"/>
          </a:xfrm>
        </p:spPr>
        <p:txBody>
          <a:bodyPr/>
          <a:lstStyle/>
          <a:p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Our linear equations of motion are in the form of a “Hill’s Equation”</a:t>
            </a:r>
          </a:p>
          <a:p>
            <a:pPr>
              <a:buNone/>
            </a:pPr>
            <a:endParaRPr lang="en-US" sz="1600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buNone/>
            </a:pPr>
            <a:endParaRPr lang="en-US" sz="16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If </a:t>
            </a:r>
            <a:r>
              <a:rPr lang="en-US" sz="1600" i="1" dirty="0" smtClean="0">
                <a:solidFill>
                  <a:schemeClr val="bg1">
                    <a:lumMod val="65000"/>
                  </a:schemeClr>
                </a:solidFill>
              </a:rPr>
              <a:t>K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 is a constant </a:t>
            </a:r>
            <a:r>
              <a:rPr lang="en-US" sz="1600" i="1" dirty="0" smtClean="0">
                <a:solidFill>
                  <a:schemeClr val="bg1">
                    <a:lumMod val="65000"/>
                  </a:schemeClr>
                </a:solidFill>
              </a:rPr>
              <a:t>&gt;0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, then                                     so try a solution of the form</a:t>
            </a:r>
          </a:p>
          <a:p>
            <a:endParaRPr lang="en-US" sz="1600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18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If we plug this into the equation, we get</a:t>
            </a:r>
          </a:p>
          <a:p>
            <a:endParaRPr lang="en-US" sz="18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Coefficients must independently vanish, so the sin term gives</a:t>
            </a:r>
          </a:p>
          <a:p>
            <a:endParaRPr lang="en-US" sz="1800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18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If we re-express our general solution</a:t>
            </a:r>
          </a:p>
          <a:p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Lecture 3 - Transverse Motion 1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02566" y="1174894"/>
          <a:ext cx="3287713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603" name="Equation" r:id="rId3" imgW="2082600" imgH="203040" progId="Equation.3">
                  <p:embed/>
                </p:oleObj>
              </mc:Choice>
              <mc:Fallback>
                <p:oleObj name="Equation" r:id="rId3" imgW="20826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2566" y="1174894"/>
                        <a:ext cx="3287713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756726" y="1025237"/>
            <a:ext cx="31957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Consider only periodic systems at the moment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230255" y="1246909"/>
            <a:ext cx="434109" cy="923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4548" name="Object 4"/>
          <p:cNvGraphicFramePr>
            <a:graphicFrameLocks noChangeAspect="1"/>
          </p:cNvGraphicFramePr>
          <p:nvPr/>
        </p:nvGraphicFramePr>
        <p:xfrm>
          <a:off x="748001" y="2168092"/>
          <a:ext cx="3193046" cy="418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604" name="Equation" r:id="rId5" imgW="1650960" imgH="215640" progId="Equation.3">
                  <p:embed/>
                </p:oleObj>
              </mc:Choice>
              <mc:Fallback>
                <p:oleObj name="Equation" r:id="rId5" imgW="165096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001" y="2168092"/>
                        <a:ext cx="3193046" cy="4180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4549" name="Object 5"/>
          <p:cNvGraphicFramePr>
            <a:graphicFrameLocks noChangeAspect="1"/>
          </p:cNvGraphicFramePr>
          <p:nvPr/>
        </p:nvGraphicFramePr>
        <p:xfrm>
          <a:off x="892897" y="3011487"/>
          <a:ext cx="707866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605" name="Equation" r:id="rId7" imgW="4483080" imgH="228600" progId="Equation.3">
                  <p:embed/>
                </p:oleObj>
              </mc:Choice>
              <mc:Fallback>
                <p:oleObj name="Equation" r:id="rId7" imgW="448308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897" y="3011487"/>
                        <a:ext cx="7078663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4551" name="Object 7"/>
          <p:cNvGraphicFramePr>
            <a:graphicFrameLocks noChangeAspect="1"/>
          </p:cNvGraphicFramePr>
          <p:nvPr/>
        </p:nvGraphicFramePr>
        <p:xfrm>
          <a:off x="888567" y="3771755"/>
          <a:ext cx="7267141" cy="661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606" name="Equation" r:id="rId9" imgW="4330440" imgH="393480" progId="Equation.3">
                  <p:embed/>
                </p:oleObj>
              </mc:Choice>
              <mc:Fallback>
                <p:oleObj name="Equation" r:id="rId9" imgW="433044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8567" y="3771755"/>
                        <a:ext cx="7267141" cy="6614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4553" name="Object 9"/>
          <p:cNvGraphicFramePr>
            <a:graphicFrameLocks noChangeAspect="1"/>
          </p:cNvGraphicFramePr>
          <p:nvPr/>
        </p:nvGraphicFramePr>
        <p:xfrm>
          <a:off x="1476953" y="4844759"/>
          <a:ext cx="4956513" cy="1519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607" name="Equation" r:id="rId11" imgW="2946240" imgH="901440" progId="Equation.3">
                  <p:embed/>
                </p:oleObj>
              </mc:Choice>
              <mc:Fallback>
                <p:oleObj name="Equation" r:id="rId11" imgW="2946240" imgH="9014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953" y="4844759"/>
                        <a:ext cx="4956513" cy="15190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Freeform 13"/>
          <p:cNvSpPr/>
          <p:nvPr/>
        </p:nvSpPr>
        <p:spPr>
          <a:xfrm>
            <a:off x="6410037" y="4451927"/>
            <a:ext cx="1450109" cy="1477818"/>
          </a:xfrm>
          <a:custGeom>
            <a:avLst/>
            <a:gdLst>
              <a:gd name="connsiteX0" fmla="*/ 1450109 w 1450109"/>
              <a:gd name="connsiteY0" fmla="*/ 0 h 1477818"/>
              <a:gd name="connsiteX1" fmla="*/ 1191491 w 1450109"/>
              <a:gd name="connsiteY1" fmla="*/ 960582 h 1477818"/>
              <a:gd name="connsiteX2" fmla="*/ 0 w 1450109"/>
              <a:gd name="connsiteY2" fmla="*/ 1477818 h 1477818"/>
              <a:gd name="connsiteX0" fmla="*/ 1450109 w 1450109"/>
              <a:gd name="connsiteY0" fmla="*/ 0 h 1477818"/>
              <a:gd name="connsiteX1" fmla="*/ 996619 w 1450109"/>
              <a:gd name="connsiteY1" fmla="*/ 810680 h 1477818"/>
              <a:gd name="connsiteX2" fmla="*/ 0 w 1450109"/>
              <a:gd name="connsiteY2" fmla="*/ 1477818 h 147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0109" h="1477818">
                <a:moveTo>
                  <a:pt x="1450109" y="0"/>
                </a:moveTo>
                <a:cubicBezTo>
                  <a:pt x="1441642" y="357139"/>
                  <a:pt x="1238304" y="564377"/>
                  <a:pt x="996619" y="810680"/>
                </a:cubicBezTo>
                <a:cubicBezTo>
                  <a:pt x="754934" y="1056983"/>
                  <a:pt x="0" y="1477818"/>
                  <a:pt x="0" y="1477818"/>
                </a:cubicBezTo>
              </a:path>
            </a:pathLst>
          </a:cu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64554" name="Object 10"/>
          <p:cNvGraphicFramePr>
            <a:graphicFrameLocks noChangeAspect="1"/>
          </p:cNvGraphicFramePr>
          <p:nvPr/>
        </p:nvGraphicFramePr>
        <p:xfrm>
          <a:off x="3255819" y="1635124"/>
          <a:ext cx="21653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608" name="Equation" r:id="rId13" imgW="1371600" imgH="241200" progId="Equation.3">
                  <p:embed/>
                </p:oleObj>
              </mc:Choice>
              <mc:Fallback>
                <p:oleObj name="Equation" r:id="rId13" imgW="1371600" imgH="241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5819" y="1635124"/>
                        <a:ext cx="216535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4556" name="Object 12"/>
          <p:cNvGraphicFramePr>
            <a:graphicFrameLocks noChangeAspect="1"/>
          </p:cNvGraphicFramePr>
          <p:nvPr/>
        </p:nvGraphicFramePr>
        <p:xfrm>
          <a:off x="5780954" y="2029258"/>
          <a:ext cx="296862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609" name="Equation" r:id="rId15" imgW="1879560" imgH="431640" progId="Equation.3">
                  <p:embed/>
                </p:oleObj>
              </mc:Choice>
              <mc:Fallback>
                <p:oleObj name="Equation" r:id="rId15" imgW="1879560" imgH="4316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0954" y="2029258"/>
                        <a:ext cx="2968625" cy="682625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4557" name="Object 13"/>
          <p:cNvGraphicFramePr>
            <a:graphicFrameLocks noChangeAspect="1"/>
          </p:cNvGraphicFramePr>
          <p:nvPr/>
        </p:nvGraphicFramePr>
        <p:xfrm>
          <a:off x="6814722" y="5721871"/>
          <a:ext cx="2124075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610" name="Equation" r:id="rId17" imgW="1091880" imgH="419040" progId="Equation.3">
                  <p:embed/>
                </p:oleObj>
              </mc:Choice>
              <mc:Fallback>
                <p:oleObj name="Equation" r:id="rId17" imgW="1091880" imgH="4190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4722" y="5721871"/>
                        <a:ext cx="2124075" cy="811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7899816" y="4826833"/>
            <a:ext cx="1244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We’ll see this much later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7809876" y="5681272"/>
            <a:ext cx="239842" cy="2548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for periodic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6"/>
            <a:ext cx="8251825" cy="399666"/>
          </a:xfrm>
        </p:spPr>
        <p:txBody>
          <a:bodyPr/>
          <a:lstStyle/>
          <a:p>
            <a:r>
              <a:rPr lang="en-US" sz="1800" dirty="0" smtClean="0"/>
              <a:t>Plug in initial condition (</a:t>
            </a:r>
            <a:r>
              <a:rPr lang="en-US" sz="1800" i="1" dirty="0" smtClean="0"/>
              <a:t>s=0</a:t>
            </a:r>
            <a:r>
              <a:rPr lang="en-US" sz="1800" i="1" dirty="0" smtClean="0">
                <a:latin typeface="Wingdings"/>
                <a:ea typeface="Wingdings"/>
                <a:cs typeface="Wingdings"/>
                <a:sym typeface="Wingdings"/>
              </a:rPr>
              <a:t>Ψ</a:t>
            </a:r>
            <a:r>
              <a:rPr lang="en-US" sz="1800" i="1" dirty="0" smtClean="0">
                <a:sym typeface="Symbol"/>
              </a:rPr>
              <a:t>=0</a:t>
            </a:r>
            <a:r>
              <a:rPr lang="en-US" sz="1800" dirty="0" smtClean="0">
                <a:sym typeface="Symbol"/>
              </a:rPr>
              <a:t>)</a:t>
            </a:r>
          </a:p>
          <a:p>
            <a:r>
              <a:rPr lang="en-US" sz="1800" dirty="0" smtClean="0">
                <a:sym typeface="Symbol"/>
              </a:rPr>
              <a:t>Define phase advances over one period</a:t>
            </a:r>
          </a:p>
          <a:p>
            <a:endParaRPr lang="en-US" sz="1800" dirty="0" smtClean="0">
              <a:sym typeface="Symbol"/>
            </a:endParaRPr>
          </a:p>
          <a:p>
            <a:pPr>
              <a:buNone/>
            </a:pPr>
            <a:r>
              <a:rPr lang="en-US" sz="1800" dirty="0" smtClean="0">
                <a:sym typeface="Symbol"/>
              </a:rPr>
              <a:t>    and we have</a:t>
            </a:r>
          </a:p>
          <a:p>
            <a:pPr>
              <a:buNone/>
            </a:pPr>
            <a:endParaRPr lang="en-US" sz="1800" dirty="0" smtClean="0">
              <a:sym typeface="Symbol"/>
            </a:endParaRPr>
          </a:p>
          <a:p>
            <a:pPr>
              <a:buNone/>
            </a:pPr>
            <a:endParaRPr lang="en-US" sz="1800" dirty="0" smtClean="0">
              <a:sym typeface="Symbol"/>
            </a:endParaRPr>
          </a:p>
          <a:p>
            <a:pPr>
              <a:buNone/>
            </a:pPr>
            <a:endParaRPr lang="en-US" sz="1800" dirty="0" smtClean="0">
              <a:sym typeface="Symbol"/>
            </a:endParaRPr>
          </a:p>
          <a:p>
            <a:pPr>
              <a:buNone/>
            </a:pPr>
            <a:endParaRPr lang="en-US" sz="1800" dirty="0" smtClean="0">
              <a:sym typeface="Symbol"/>
            </a:endParaRPr>
          </a:p>
          <a:p>
            <a:pPr>
              <a:buNone/>
            </a:pPr>
            <a:endParaRPr lang="en-US" sz="1800" dirty="0" smtClean="0">
              <a:sym typeface="Symbol"/>
            </a:endParaRPr>
          </a:p>
          <a:p>
            <a:pPr>
              <a:buNone/>
            </a:pPr>
            <a:endParaRPr lang="en-US" sz="1800" dirty="0" smtClean="0">
              <a:sym typeface="Symbol"/>
            </a:endParaRPr>
          </a:p>
          <a:p>
            <a:pPr>
              <a:buNone/>
            </a:pPr>
            <a:endParaRPr lang="en-US" sz="1800" dirty="0" smtClean="0">
              <a:sym typeface="Symbol"/>
            </a:endParaRPr>
          </a:p>
          <a:p>
            <a:pPr>
              <a:buNone/>
            </a:pPr>
            <a:endParaRPr lang="en-US" sz="1800" dirty="0" smtClean="0">
              <a:sym typeface="Symbol"/>
            </a:endParaRPr>
          </a:p>
          <a:p>
            <a:pPr>
              <a:buNone/>
            </a:pPr>
            <a:endParaRPr lang="en-US" sz="1800" dirty="0" smtClean="0">
              <a:sym typeface="Symbol"/>
            </a:endParaRPr>
          </a:p>
          <a:p>
            <a:r>
              <a:rPr lang="en-US" sz="1800" dirty="0" smtClean="0">
                <a:sym typeface="Symbol"/>
              </a:rPr>
              <a:t>But wait!  We’ve seen this before…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Lecture 3 - Transverse Motion 1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157769" y="563419"/>
          <a:ext cx="1924050" cy="1461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617" name="Equation" r:id="rId3" imgW="1002960" imgH="761760" progId="Equation.3">
                  <p:embed/>
                </p:oleObj>
              </mc:Choice>
              <mc:Fallback>
                <p:oleObj name="Equation" r:id="rId3" imgW="1002960" imgH="7617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7769" y="563419"/>
                        <a:ext cx="1924050" cy="14613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6595" name="Object 3"/>
          <p:cNvGraphicFramePr>
            <a:graphicFrameLocks noChangeAspect="1"/>
          </p:cNvGraphicFramePr>
          <p:nvPr/>
        </p:nvGraphicFramePr>
        <p:xfrm>
          <a:off x="1017588" y="1436688"/>
          <a:ext cx="3216275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618" name="Equation" r:id="rId5" imgW="1676160" imgH="203040" progId="Equation.3">
                  <p:embed/>
                </p:oleObj>
              </mc:Choice>
              <mc:Fallback>
                <p:oleObj name="Equation" r:id="rId5" imgW="167616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7588" y="1436688"/>
                        <a:ext cx="3216275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6596" name="Object 4"/>
          <p:cNvGraphicFramePr>
            <a:graphicFrameLocks noChangeAspect="1"/>
          </p:cNvGraphicFramePr>
          <p:nvPr/>
        </p:nvGraphicFramePr>
        <p:xfrm>
          <a:off x="431800" y="2382838"/>
          <a:ext cx="8512175" cy="277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619" name="Equation" r:id="rId7" imgW="5752800" imgH="1752480" progId="Equation.3">
                  <p:embed/>
                </p:oleObj>
              </mc:Choice>
              <mc:Fallback>
                <p:oleObj name="Equation" r:id="rId7" imgW="5752800" imgH="1752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" y="2382838"/>
                        <a:ext cx="8512175" cy="2771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677891" y="5153891"/>
            <a:ext cx="2281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This form will make sense in a minute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6382327" y="4488873"/>
            <a:ext cx="332509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the </a:t>
            </a:r>
            <a:r>
              <a:rPr lang="en-US" dirty="0" err="1" smtClean="0"/>
              <a:t>Twiss</a:t>
            </a:r>
            <a:r>
              <a:rPr lang="en-US" dirty="0" smtClean="0"/>
              <a:t> representation of a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5"/>
            <a:ext cx="8251825" cy="2662575"/>
          </a:xfrm>
        </p:spPr>
        <p:txBody>
          <a:bodyPr/>
          <a:lstStyle/>
          <a:p>
            <a:r>
              <a:rPr lang="en-US" sz="1800" dirty="0" smtClean="0"/>
              <a:t>We showed a flew slides ago, that we could write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We quickly identify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We also showed some time ago that a requirement of the Hill’s Equation was that </a:t>
            </a:r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Lecture 3 - Transverse Motion 1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367618" name="Object 2"/>
          <p:cNvGraphicFramePr>
            <a:graphicFrameLocks noChangeAspect="1"/>
          </p:cNvGraphicFramePr>
          <p:nvPr/>
        </p:nvGraphicFramePr>
        <p:xfrm>
          <a:off x="1275918" y="1145930"/>
          <a:ext cx="5651355" cy="1530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647" name="Equation" r:id="rId3" imgW="3288960" imgH="888840" progId="Equation.3">
                  <p:embed/>
                </p:oleObj>
              </mc:Choice>
              <mc:Fallback>
                <p:oleObj name="Equation" r:id="rId3" imgW="3288960" imgH="8888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5918" y="1145930"/>
                        <a:ext cx="5651355" cy="15305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7619" name="Object 3"/>
          <p:cNvGraphicFramePr>
            <a:graphicFrameLocks noChangeAspect="1"/>
          </p:cNvGraphicFramePr>
          <p:nvPr/>
        </p:nvGraphicFramePr>
        <p:xfrm>
          <a:off x="3067049" y="2715491"/>
          <a:ext cx="4165386" cy="2202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648" name="Equation" r:id="rId5" imgW="2501640" imgH="1320480" progId="Equation.3">
                  <p:embed/>
                </p:oleObj>
              </mc:Choice>
              <mc:Fallback>
                <p:oleObj name="Equation" r:id="rId5" imgW="2501640" imgH="1320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7049" y="2715491"/>
                        <a:ext cx="4165386" cy="22024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7620" name="Object 4"/>
          <p:cNvGraphicFramePr>
            <a:graphicFrameLocks noChangeAspect="1"/>
          </p:cNvGraphicFramePr>
          <p:nvPr/>
        </p:nvGraphicFramePr>
        <p:xfrm>
          <a:off x="2035463" y="5274397"/>
          <a:ext cx="4335463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649" name="Equation" r:id="rId7" imgW="2603160" imgH="495000" progId="Equation.3">
                  <p:embed/>
                </p:oleObj>
              </mc:Choice>
              <mc:Fallback>
                <p:oleObj name="Equation" r:id="rId7" imgW="2603160" imgH="495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5463" y="5274397"/>
                        <a:ext cx="4335463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7621" name="Object 5"/>
          <p:cNvGraphicFramePr>
            <a:graphicFrameLocks noChangeAspect="1"/>
          </p:cNvGraphicFramePr>
          <p:nvPr/>
        </p:nvGraphicFramePr>
        <p:xfrm>
          <a:off x="826078" y="3304309"/>
          <a:ext cx="1344467" cy="439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650" name="Equation" r:id="rId9" imgW="622080" imgH="203040" progId="Equation.3">
                  <p:embed/>
                </p:oleObj>
              </mc:Choice>
              <mc:Fallback>
                <p:oleObj name="Equation" r:id="rId9" imgW="62208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078" y="3304309"/>
                        <a:ext cx="1344467" cy="4392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44945" y="4054763"/>
            <a:ext cx="2142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Phase advance over one period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943927" y="5255491"/>
            <a:ext cx="2540000" cy="8959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747164" y="5841999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Super important!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Remember forever!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6539345" y="5735782"/>
            <a:ext cx="267856" cy="15701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1134936" y="3689019"/>
            <a:ext cx="221673" cy="3417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Journey Begins…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5"/>
            <a:ext cx="8251825" cy="3162247"/>
          </a:xfrm>
        </p:spPr>
        <p:txBody>
          <a:bodyPr/>
          <a:lstStyle/>
          <a:p>
            <a:r>
              <a:rPr lang="en-US" dirty="0" smtClean="0"/>
              <a:t>We will tackle accelerator physics the way we tackle most problems in classical physics – </a:t>
            </a:r>
            <a:r>
              <a:rPr lang="en-US" dirty="0" err="1" smtClean="0"/>
              <a:t>ie</a:t>
            </a:r>
            <a:r>
              <a:rPr lang="en-US" dirty="0" smtClean="0"/>
              <a:t>, with 18</a:t>
            </a:r>
            <a:r>
              <a:rPr lang="en-US" baseline="30000" dirty="0" smtClean="0"/>
              <a:t>th</a:t>
            </a:r>
            <a:r>
              <a:rPr lang="en-US" dirty="0" smtClean="0"/>
              <a:t> and 19</a:t>
            </a:r>
            <a:r>
              <a:rPr lang="en-US" baseline="30000" dirty="0" smtClean="0"/>
              <a:t>th</a:t>
            </a:r>
            <a:r>
              <a:rPr lang="en-US" dirty="0" smtClean="0"/>
              <a:t> century mathematics!</a:t>
            </a:r>
          </a:p>
          <a:p>
            <a:pPr lvl="1"/>
            <a:r>
              <a:rPr lang="en-US" dirty="0" smtClean="0"/>
              <a:t>Calculate ideal equilibrium trajectory</a:t>
            </a:r>
          </a:p>
          <a:p>
            <a:pPr lvl="1"/>
            <a:r>
              <a:rPr lang="en-US" dirty="0" smtClean="0"/>
              <a:t>Use linear approximations for deviations from this trajectory</a:t>
            </a:r>
          </a:p>
          <a:p>
            <a:pPr lvl="1"/>
            <a:r>
              <a:rPr lang="en-US" dirty="0" smtClean="0"/>
              <a:t>Solve for motion</a:t>
            </a:r>
          </a:p>
          <a:p>
            <a:pPr lvl="1"/>
            <a:r>
              <a:rPr lang="en-US" dirty="0" smtClean="0"/>
              <a:t>Treat everything else as a perturbation to this</a:t>
            </a:r>
          </a:p>
          <a:p>
            <a:r>
              <a:rPr lang="en-US" dirty="0" smtClean="0"/>
              <a:t>As we discussed in our last lecture, the linear term in the expansion of the magnetic field is associated with the quadrupole, so let’s start there…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Lecture 3 - Transverse Motion 1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the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6"/>
            <a:ext cx="8251825" cy="612102"/>
          </a:xfrm>
        </p:spPr>
        <p:txBody>
          <a:bodyPr/>
          <a:lstStyle/>
          <a:p>
            <a:r>
              <a:rPr lang="en-US" sz="1800" dirty="0" smtClean="0"/>
              <a:t>We’ve got a general equation of motion in terms of initial conditions and a single “</a:t>
            </a:r>
            <a:r>
              <a:rPr lang="en-US" sz="1800" dirty="0" err="1" smtClean="0"/>
              <a:t>betatron</a:t>
            </a:r>
            <a:r>
              <a:rPr lang="en-US" sz="1800" dirty="0" smtClean="0"/>
              <a:t> function” β(s)</a:t>
            </a:r>
          </a:p>
          <a:p>
            <a:endParaRPr lang="en-US" sz="1800" dirty="0" smtClean="0"/>
          </a:p>
          <a:p>
            <a:r>
              <a:rPr lang="en-US" sz="1800" dirty="0"/>
              <a:t>β(</a:t>
            </a:r>
            <a:r>
              <a:rPr lang="en-US" sz="1800" dirty="0" smtClean="0"/>
              <a:t>s) is a parameter of the machine, but we still don’t know its form!</a:t>
            </a:r>
            <a:endParaRPr lang="en-US" sz="1400" dirty="0" smtClean="0"/>
          </a:p>
          <a:p>
            <a:r>
              <a:rPr lang="en-US" sz="1800" dirty="0" smtClean="0">
                <a:solidFill>
                  <a:srgbClr val="FF0000"/>
                </a:solidFill>
              </a:rPr>
              <a:t>Important note!</a:t>
            </a:r>
          </a:p>
          <a:p>
            <a:pPr lvl="1"/>
            <a:r>
              <a:rPr lang="en-US" sz="1400" i="1" dirty="0" smtClean="0">
                <a:solidFill>
                  <a:srgbClr val="FF0000"/>
                </a:solidFill>
                <a:latin typeface="Symbol" pitchFamily="18" charset="2"/>
              </a:rPr>
              <a:t>β</a:t>
            </a:r>
            <a:r>
              <a:rPr lang="en-US" sz="1400" i="1" dirty="0" smtClean="0">
                <a:solidFill>
                  <a:srgbClr val="FF0000"/>
                </a:solidFill>
              </a:rPr>
              <a:t>(s)</a:t>
            </a:r>
            <a:r>
              <a:rPr lang="en-US" sz="1400" dirty="0" smtClean="0">
                <a:solidFill>
                  <a:srgbClr val="FF0000"/>
                </a:solidFill>
              </a:rPr>
              <a:t> (and therefore </a:t>
            </a:r>
            <a:r>
              <a:rPr lang="en-US" sz="1400" i="1" dirty="0" smtClean="0">
                <a:solidFill>
                  <a:srgbClr val="FF0000"/>
                </a:solidFill>
                <a:latin typeface="Symbol" pitchFamily="18" charset="2"/>
              </a:rPr>
              <a:t>α</a:t>
            </a:r>
            <a:r>
              <a:rPr lang="en-US" sz="1400" i="1" dirty="0" smtClean="0">
                <a:solidFill>
                  <a:srgbClr val="FF0000"/>
                </a:solidFill>
              </a:rPr>
              <a:t>(s)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i="1" dirty="0" smtClean="0">
                <a:solidFill>
                  <a:srgbClr val="FF0000"/>
                </a:solidFill>
              </a:rPr>
              <a:t>and </a:t>
            </a:r>
            <a:r>
              <a:rPr lang="en-US" sz="1400" i="1" dirty="0" err="1" smtClean="0">
                <a:solidFill>
                  <a:srgbClr val="FF0000"/>
                </a:solidFill>
                <a:latin typeface="Symbol" pitchFamily="18" charset="2"/>
              </a:rPr>
              <a:t>Υ</a:t>
            </a:r>
            <a:r>
              <a:rPr lang="en-US" sz="1400" i="1" dirty="0" smtClean="0">
                <a:solidFill>
                  <a:srgbClr val="FF0000"/>
                </a:solidFill>
              </a:rPr>
              <a:t>(s)</a:t>
            </a:r>
            <a:r>
              <a:rPr lang="en-US" sz="1400" dirty="0" smtClean="0">
                <a:solidFill>
                  <a:srgbClr val="FF0000"/>
                </a:solidFill>
              </a:rPr>
              <a:t>)</a:t>
            </a:r>
            <a:r>
              <a:rPr lang="en-US" sz="1400" i="1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are defined to have the periodicity of the machine!</a:t>
            </a:r>
          </a:p>
          <a:p>
            <a:pPr lvl="1"/>
            <a:r>
              <a:rPr lang="en-US" sz="1400" dirty="0" smtClean="0">
                <a:solidFill>
                  <a:srgbClr val="FF0000"/>
                </a:solidFill>
              </a:rPr>
              <a:t>In general </a:t>
            </a:r>
            <a:r>
              <a:rPr lang="en-US" sz="1400" i="1" dirty="0" err="1" smtClean="0">
                <a:solidFill>
                  <a:srgbClr val="FF0000"/>
                </a:solidFill>
                <a:sym typeface="Symbol"/>
              </a:rPr>
              <a:t>Ψ</a:t>
            </a:r>
            <a:r>
              <a:rPr lang="en-US" sz="1400" i="1" dirty="0" smtClean="0">
                <a:solidFill>
                  <a:srgbClr val="FF0000"/>
                </a:solidFill>
                <a:sym typeface="Symbol"/>
              </a:rPr>
              <a:t>(s)</a:t>
            </a:r>
            <a:r>
              <a:rPr lang="en-US" sz="1400" dirty="0" smtClean="0">
                <a:solidFill>
                  <a:srgbClr val="FF0000"/>
                </a:solidFill>
                <a:sym typeface="Symbol"/>
              </a:rPr>
              <a:t> (and therefore </a:t>
            </a:r>
            <a:r>
              <a:rPr lang="en-US" sz="1400" i="1" dirty="0" smtClean="0">
                <a:solidFill>
                  <a:srgbClr val="FF0000"/>
                </a:solidFill>
                <a:sym typeface="Symbol"/>
              </a:rPr>
              <a:t>x(s)</a:t>
            </a:r>
            <a:r>
              <a:rPr lang="en-US" sz="1400" dirty="0" smtClean="0">
                <a:solidFill>
                  <a:srgbClr val="FF0000"/>
                </a:solidFill>
                <a:sym typeface="Symbol"/>
              </a:rPr>
              <a:t>) DO NOT!</a:t>
            </a:r>
          </a:p>
          <a:p>
            <a:pPr lvl="2"/>
            <a:r>
              <a:rPr lang="en-US" sz="1400" dirty="0" smtClean="0">
                <a:solidFill>
                  <a:srgbClr val="FF0000"/>
                </a:solidFill>
                <a:sym typeface="Symbol"/>
              </a:rPr>
              <a:t>Indeed, we’ll see it’s very bad if they do</a:t>
            </a:r>
          </a:p>
          <a:p>
            <a:endParaRPr lang="en-US" sz="1800" dirty="0" smtClean="0">
              <a:sym typeface="Symbol"/>
            </a:endParaRPr>
          </a:p>
          <a:p>
            <a:endParaRPr lang="en-US" sz="1800" dirty="0" smtClean="0">
              <a:sym typeface="Symbol"/>
            </a:endParaRPr>
          </a:p>
          <a:p>
            <a:r>
              <a:rPr lang="en-US" sz="1600" dirty="0" smtClean="0">
                <a:sym typeface="Symbol"/>
              </a:rPr>
              <a:t>So far, we have used the lattice functions at a point </a:t>
            </a:r>
            <a:r>
              <a:rPr lang="en-US" sz="1600" i="1" dirty="0" smtClean="0">
                <a:sym typeface="Symbol"/>
              </a:rPr>
              <a:t>s</a:t>
            </a:r>
            <a:r>
              <a:rPr lang="en-US" sz="1600" dirty="0" smtClean="0">
                <a:sym typeface="Symbol"/>
              </a:rPr>
              <a:t> to propagate the particle to the </a:t>
            </a:r>
            <a:r>
              <a:rPr lang="en-US" sz="1600" i="1" dirty="0" smtClean="0">
                <a:sym typeface="Symbol"/>
              </a:rPr>
              <a:t>same point </a:t>
            </a:r>
            <a:r>
              <a:rPr lang="en-US" sz="1600" dirty="0" smtClean="0">
                <a:sym typeface="Symbol"/>
              </a:rPr>
              <a:t>in the next period of the machine.  We now generalize this to transport the beam from one point to another, knowing only initial conditions and the lattice functions at both points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Lecture 3 - Transverse Motion 1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199658" y="1058141"/>
          <a:ext cx="4333971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65" name="Equation" r:id="rId3" imgW="2831760" imgH="419040" progId="Equation.3">
                  <p:embed/>
                </p:oleObj>
              </mc:Choice>
              <mc:Fallback>
                <p:oleObj name="Equation" r:id="rId3" imgW="283176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9658" y="1058141"/>
                        <a:ext cx="4333971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563419" y="2105891"/>
            <a:ext cx="7481454" cy="10621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681163" y="4925532"/>
          <a:ext cx="5557919" cy="1565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66" name="Equation" r:id="rId5" imgW="4241520" imgH="1193760" progId="Equation.3">
                  <p:embed/>
                </p:oleObj>
              </mc:Choice>
              <mc:Fallback>
                <p:oleObj name="Equation" r:id="rId5" imgW="4241520" imgH="11937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1163" y="4925532"/>
                        <a:ext cx="5557919" cy="15652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44" name="Object 4"/>
          <p:cNvGraphicFramePr>
            <a:graphicFrameLocks noChangeAspect="1"/>
          </p:cNvGraphicFramePr>
          <p:nvPr/>
        </p:nvGraphicFramePr>
        <p:xfrm>
          <a:off x="4418734" y="3262025"/>
          <a:ext cx="2682875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67" name="Equation" r:id="rId7" imgW="1752480" imgH="419040" progId="Equation.3">
                  <p:embed/>
                </p:oleObj>
              </mc:Choice>
              <mc:Fallback>
                <p:oleObj name="Equation" r:id="rId7" imgW="175248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8734" y="3262025"/>
                        <a:ext cx="2682875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72655" y="3260436"/>
            <a:ext cx="3722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Define “tune” as the number of pseudo-oscillations around the ring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313382" y="3228110"/>
            <a:ext cx="2858654" cy="69734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40" y="219171"/>
            <a:ext cx="8251825" cy="381193"/>
          </a:xfrm>
        </p:spPr>
        <p:txBody>
          <a:bodyPr/>
          <a:lstStyle/>
          <a:p>
            <a:r>
              <a:rPr lang="en-US" sz="1800" dirty="0" smtClean="0"/>
              <a:t>We use this to define the trigonometric terms at the initial point as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We can then use the sum angle formulas to define the trigonometric terms at any point </a:t>
            </a:r>
            <a:r>
              <a:rPr lang="en-US" sz="1800" dirty="0" err="1" smtClean="0">
                <a:sym typeface="Symbol"/>
              </a:rPr>
              <a:t>Ψ</a:t>
            </a:r>
            <a:r>
              <a:rPr lang="en-US" sz="1800" dirty="0" smtClean="0">
                <a:sym typeface="Symbol"/>
              </a:rPr>
              <a:t>(s</a:t>
            </a:r>
            <a:r>
              <a:rPr lang="en-US" sz="1800" baseline="-25000" dirty="0" smtClean="0">
                <a:sym typeface="Symbol"/>
              </a:rPr>
              <a:t>1</a:t>
            </a:r>
            <a:r>
              <a:rPr lang="en-US" sz="1800" dirty="0" smtClean="0">
                <a:sym typeface="Symbol"/>
              </a:rPr>
              <a:t>) as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Lecture 3 - Transverse Motion 1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369666" name="Object 2"/>
          <p:cNvGraphicFramePr>
            <a:graphicFrameLocks noChangeAspect="1"/>
          </p:cNvGraphicFramePr>
          <p:nvPr/>
        </p:nvGraphicFramePr>
        <p:xfrm>
          <a:off x="520700" y="577850"/>
          <a:ext cx="4460875" cy="167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683" name="Equation" r:id="rId3" imgW="2577960" imgH="965160" progId="Equation.3">
                  <p:embed/>
                </p:oleObj>
              </mc:Choice>
              <mc:Fallback>
                <p:oleObj name="Equation" r:id="rId3" imgW="2577960" imgH="965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577850"/>
                        <a:ext cx="4460875" cy="167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9667" name="Object 3"/>
          <p:cNvGraphicFramePr>
            <a:graphicFrameLocks noChangeAspect="1"/>
          </p:cNvGraphicFramePr>
          <p:nvPr/>
        </p:nvGraphicFramePr>
        <p:xfrm>
          <a:off x="890588" y="2963863"/>
          <a:ext cx="7386637" cy="267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684" name="Equation" r:id="rId5" imgW="4216320" imgH="1523880" progId="Equation.3">
                  <p:embed/>
                </p:oleObj>
              </mc:Choice>
              <mc:Fallback>
                <p:oleObj name="Equation" r:id="rId5" imgW="4216320" imgH="1523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588" y="2963863"/>
                        <a:ext cx="7386637" cy="2670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Transfer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5"/>
            <a:ext cx="8251825" cy="418139"/>
          </a:xfrm>
        </p:spPr>
        <p:txBody>
          <a:bodyPr/>
          <a:lstStyle/>
          <a:p>
            <a:r>
              <a:rPr lang="en-US" sz="1800" dirty="0" smtClean="0"/>
              <a:t>We plug the previous angular identities for C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 and S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 into the general transport equations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And (after a little tedious algebra) we find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This is a mess, but we’ll often</a:t>
            </a:r>
            <a:br>
              <a:rPr lang="en-US" sz="1800" dirty="0" smtClean="0"/>
            </a:br>
            <a:r>
              <a:rPr lang="en-US" sz="1800" dirty="0" smtClean="0"/>
              <a:t>restrict ourselves to the </a:t>
            </a:r>
            <a:r>
              <a:rPr lang="en-US" sz="1800" dirty="0" err="1" smtClean="0"/>
              <a:t>extrema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of </a:t>
            </a:r>
            <a:r>
              <a:rPr lang="en-US" sz="1800" dirty="0" smtClean="0">
                <a:latin typeface="Symbol" pitchFamily="18" charset="2"/>
              </a:rPr>
              <a:t>b</a:t>
            </a:r>
            <a:r>
              <a:rPr lang="en-US" sz="1800" dirty="0" smtClean="0"/>
              <a:t>, where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Lecture 3 - Transverse Motion 1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370690" name="Object 2"/>
          <p:cNvGraphicFramePr>
            <a:graphicFrameLocks noChangeAspect="1"/>
          </p:cNvGraphicFramePr>
          <p:nvPr/>
        </p:nvGraphicFramePr>
        <p:xfrm>
          <a:off x="3175288" y="1185717"/>
          <a:ext cx="3912832" cy="1437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720" name="Equation" r:id="rId3" imgW="2006280" imgH="736560" progId="Equation.3">
                  <p:embed/>
                </p:oleObj>
              </mc:Choice>
              <mc:Fallback>
                <p:oleObj name="Equation" r:id="rId3" imgW="2006280" imgH="7365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288" y="1185717"/>
                        <a:ext cx="3912832" cy="14374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06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102956"/>
              </p:ext>
            </p:extLst>
          </p:nvPr>
        </p:nvGraphicFramePr>
        <p:xfrm>
          <a:off x="320675" y="3071813"/>
          <a:ext cx="8642350" cy="172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721" name="Equation" r:id="rId5" imgW="5842000" imgH="1092200" progId="Equation.DSMT4">
                  <p:embed/>
                </p:oleObj>
              </mc:Choice>
              <mc:Fallback>
                <p:oleObj name="Equation" r:id="rId5" imgW="5842000" imgH="1092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" y="3071813"/>
                        <a:ext cx="8642350" cy="172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0693" name="Object 5"/>
          <p:cNvGraphicFramePr>
            <a:graphicFrameLocks noChangeAspect="1"/>
          </p:cNvGraphicFramePr>
          <p:nvPr/>
        </p:nvGraphicFramePr>
        <p:xfrm>
          <a:off x="2300143" y="5483224"/>
          <a:ext cx="1551421" cy="633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722" name="Equation" r:id="rId7" imgW="965160" imgH="393480" progId="Equation.3">
                  <p:embed/>
                </p:oleObj>
              </mc:Choice>
              <mc:Fallback>
                <p:oleObj name="Equation" r:id="rId7" imgW="96516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143" y="5483224"/>
                        <a:ext cx="1551421" cy="6331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0694" name="Object 6"/>
          <p:cNvGraphicFramePr>
            <a:graphicFrameLocks noChangeAspect="1"/>
          </p:cNvGraphicFramePr>
          <p:nvPr/>
        </p:nvGraphicFramePr>
        <p:xfrm>
          <a:off x="4422775" y="4847504"/>
          <a:ext cx="4565650" cy="152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723" name="Equation" r:id="rId9" imgW="3085920" imgH="965160" progId="Equation.3">
                  <p:embed/>
                </p:oleObj>
              </mc:Choice>
              <mc:Fallback>
                <p:oleObj name="Equation" r:id="rId9" imgW="3085920" imgH="9651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2775" y="4847504"/>
                        <a:ext cx="4565650" cy="1525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637309" y="3048000"/>
            <a:ext cx="8128000" cy="17179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Tune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5"/>
            <a:ext cx="8251825" cy="733841"/>
          </a:xfrm>
        </p:spPr>
        <p:txBody>
          <a:bodyPr/>
          <a:lstStyle/>
          <a:p>
            <a:r>
              <a:rPr lang="en-US" sz="2000" dirty="0" smtClean="0"/>
              <a:t>The tune is the number of oscillations that a particle makes around equilibrium in one orbit. For a round machine, we can approximate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Note also that in general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Lecture 3 - Transverse Motion 1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402486" y="1497870"/>
          <a:ext cx="3627950" cy="900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07" name="Equation" r:id="rId3" imgW="1790640" imgH="444240" progId="Equation.3">
                  <p:embed/>
                </p:oleObj>
              </mc:Choice>
              <mc:Fallback>
                <p:oleObj name="Equation" r:id="rId3" imgW="179064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2486" y="1497870"/>
                        <a:ext cx="3627950" cy="9005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1891" name="Object 3"/>
          <p:cNvGraphicFramePr>
            <a:graphicFrameLocks noChangeAspect="1"/>
          </p:cNvGraphicFramePr>
          <p:nvPr/>
        </p:nvGraphicFramePr>
        <p:xfrm>
          <a:off x="3263118" y="3070434"/>
          <a:ext cx="1494249" cy="767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08" name="Equation" r:id="rId5" imgW="469800" imgH="241200" progId="Equation.3">
                  <p:embed/>
                </p:oleObj>
              </mc:Choice>
              <mc:Fallback>
                <p:oleObj name="Equation" r:id="rId5" imgW="46980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3118" y="3070434"/>
                        <a:ext cx="1494249" cy="767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Quadrupole Magnets*</a:t>
            </a:r>
            <a:endParaRPr lang="en-US" dirty="0"/>
          </a:p>
        </p:txBody>
      </p:sp>
      <p:sp>
        <p:nvSpPr>
          <p:cNvPr id="85" name="Content Placeholder 84"/>
          <p:cNvSpPr>
            <a:spLocks noGrp="1"/>
          </p:cNvSpPr>
          <p:nvPr>
            <p:ph sz="half" idx="1"/>
          </p:nvPr>
        </p:nvSpPr>
        <p:spPr>
          <a:xfrm>
            <a:off x="424260" y="3544216"/>
            <a:ext cx="8333885" cy="844910"/>
          </a:xfrm>
        </p:spPr>
        <p:txBody>
          <a:bodyPr/>
          <a:lstStyle/>
          <a:p>
            <a:r>
              <a:rPr lang="en-US" sz="2000" dirty="0" smtClean="0"/>
              <a:t>A positive particle coming out of the page off center in the horizontal plane will experience a </a:t>
            </a:r>
            <a:r>
              <a:rPr lang="en-US" sz="2000" i="1" dirty="0" smtClean="0"/>
              <a:t>restoring</a:t>
            </a:r>
            <a:r>
              <a:rPr lang="en-US" sz="2000" dirty="0" smtClean="0"/>
              <a:t> kick</a:t>
            </a:r>
            <a:endParaRPr lang="en-US" sz="2000" dirty="0"/>
          </a:p>
        </p:txBody>
      </p:sp>
      <p:pic>
        <p:nvPicPr>
          <p:cNvPr id="33795" name="Picture 3" descr="quadle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3525" y="1355130"/>
            <a:ext cx="1981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54" name="Line 18"/>
          <p:cNvSpPr>
            <a:spLocks noChangeShapeType="1"/>
          </p:cNvSpPr>
          <p:nvPr/>
        </p:nvSpPr>
        <p:spPr bwMode="auto">
          <a:xfrm>
            <a:off x="7139035" y="1469125"/>
            <a:ext cx="1588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55" name="Line 19"/>
          <p:cNvSpPr>
            <a:spLocks noChangeShapeType="1"/>
          </p:cNvSpPr>
          <p:nvPr/>
        </p:nvSpPr>
        <p:spPr bwMode="auto">
          <a:xfrm>
            <a:off x="6377035" y="2231125"/>
            <a:ext cx="16002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3832" name="Object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15235" y="1316725"/>
            <a:ext cx="3603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33" name="Object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3723" y="2207312"/>
            <a:ext cx="263525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2"/>
          <p:cNvGrpSpPr/>
          <p:nvPr/>
        </p:nvGrpSpPr>
        <p:grpSpPr>
          <a:xfrm>
            <a:off x="5263290" y="4465935"/>
            <a:ext cx="3048000" cy="1143000"/>
            <a:chOff x="1345980" y="4623825"/>
            <a:chExt cx="3048000" cy="1143000"/>
          </a:xfrm>
        </p:grpSpPr>
        <p:grpSp>
          <p:nvGrpSpPr>
            <p:cNvPr id="3" name="Group 28"/>
            <p:cNvGrpSpPr>
              <a:grpSpLocks/>
            </p:cNvGrpSpPr>
            <p:nvPr/>
          </p:nvGrpSpPr>
          <p:grpSpPr bwMode="auto">
            <a:xfrm>
              <a:off x="2641380" y="4623825"/>
              <a:ext cx="304800" cy="1143000"/>
              <a:chOff x="3077" y="2111"/>
              <a:chExt cx="176" cy="481"/>
            </a:xfrm>
          </p:grpSpPr>
          <p:sp>
            <p:nvSpPr>
              <p:cNvPr id="33852" name="Freeform 29"/>
              <p:cNvSpPr>
                <a:spLocks/>
              </p:cNvSpPr>
              <p:nvPr/>
            </p:nvSpPr>
            <p:spPr bwMode="auto">
              <a:xfrm>
                <a:off x="3168" y="2112"/>
                <a:ext cx="85" cy="480"/>
              </a:xfrm>
              <a:custGeom>
                <a:avLst/>
                <a:gdLst>
                  <a:gd name="T0" fmla="*/ 0 w 85"/>
                  <a:gd name="T1" fmla="*/ 0 h 480"/>
                  <a:gd name="T2" fmla="*/ 81 w 85"/>
                  <a:gd name="T3" fmla="*/ 244 h 480"/>
                  <a:gd name="T4" fmla="*/ 23 w 85"/>
                  <a:gd name="T5" fmla="*/ 480 h 480"/>
                  <a:gd name="T6" fmla="*/ 0 60000 65536"/>
                  <a:gd name="T7" fmla="*/ 0 60000 65536"/>
                  <a:gd name="T8" fmla="*/ 0 60000 65536"/>
                  <a:gd name="T9" fmla="*/ 0 w 85"/>
                  <a:gd name="T10" fmla="*/ 0 h 480"/>
                  <a:gd name="T11" fmla="*/ 85 w 85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5" h="480">
                    <a:moveTo>
                      <a:pt x="0" y="0"/>
                    </a:moveTo>
                    <a:cubicBezTo>
                      <a:pt x="14" y="41"/>
                      <a:pt x="77" y="164"/>
                      <a:pt x="81" y="244"/>
                    </a:cubicBezTo>
                    <a:cubicBezTo>
                      <a:pt x="85" y="324"/>
                      <a:pt x="35" y="431"/>
                      <a:pt x="23" y="48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53" name="Freeform 30"/>
              <p:cNvSpPr>
                <a:spLocks/>
              </p:cNvSpPr>
              <p:nvPr/>
            </p:nvSpPr>
            <p:spPr bwMode="auto">
              <a:xfrm>
                <a:off x="3077" y="2111"/>
                <a:ext cx="90" cy="480"/>
              </a:xfrm>
              <a:custGeom>
                <a:avLst/>
                <a:gdLst>
                  <a:gd name="T0" fmla="*/ 90 w 90"/>
                  <a:gd name="T1" fmla="*/ 480 h 480"/>
                  <a:gd name="T2" fmla="*/ 4 w 90"/>
                  <a:gd name="T3" fmla="*/ 264 h 480"/>
                  <a:gd name="T4" fmla="*/ 67 w 90"/>
                  <a:gd name="T5" fmla="*/ 0 h 480"/>
                  <a:gd name="T6" fmla="*/ 0 60000 65536"/>
                  <a:gd name="T7" fmla="*/ 0 60000 65536"/>
                  <a:gd name="T8" fmla="*/ 0 60000 65536"/>
                  <a:gd name="T9" fmla="*/ 0 w 90"/>
                  <a:gd name="T10" fmla="*/ 0 h 480"/>
                  <a:gd name="T11" fmla="*/ 90 w 90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" h="480">
                    <a:moveTo>
                      <a:pt x="90" y="480"/>
                    </a:moveTo>
                    <a:cubicBezTo>
                      <a:pt x="76" y="444"/>
                      <a:pt x="8" y="344"/>
                      <a:pt x="4" y="264"/>
                    </a:cubicBezTo>
                    <a:cubicBezTo>
                      <a:pt x="0" y="184"/>
                      <a:pt x="54" y="55"/>
                      <a:pt x="67" y="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800" name="Line 36"/>
            <p:cNvSpPr>
              <a:spLocks noChangeShapeType="1"/>
            </p:cNvSpPr>
            <p:nvPr/>
          </p:nvSpPr>
          <p:spPr bwMode="auto">
            <a:xfrm>
              <a:off x="1345980" y="5157225"/>
              <a:ext cx="2895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2" name="Line 38"/>
            <p:cNvSpPr>
              <a:spLocks noChangeShapeType="1"/>
            </p:cNvSpPr>
            <p:nvPr/>
          </p:nvSpPr>
          <p:spPr bwMode="auto">
            <a:xfrm>
              <a:off x="1726980" y="4928625"/>
              <a:ext cx="1066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3" name="Line 39"/>
            <p:cNvSpPr>
              <a:spLocks noChangeShapeType="1"/>
            </p:cNvSpPr>
            <p:nvPr/>
          </p:nvSpPr>
          <p:spPr bwMode="auto">
            <a:xfrm>
              <a:off x="2793780" y="4928625"/>
              <a:ext cx="15240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4" name="Line 40"/>
            <p:cNvSpPr>
              <a:spLocks noChangeShapeType="1"/>
            </p:cNvSpPr>
            <p:nvPr/>
          </p:nvSpPr>
          <p:spPr bwMode="auto">
            <a:xfrm>
              <a:off x="1803180" y="4776225"/>
              <a:ext cx="99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5" name="Line 41"/>
            <p:cNvSpPr>
              <a:spLocks noChangeShapeType="1"/>
            </p:cNvSpPr>
            <p:nvPr/>
          </p:nvSpPr>
          <p:spPr bwMode="auto">
            <a:xfrm>
              <a:off x="2793780" y="4776225"/>
              <a:ext cx="13716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6" name="Line 42"/>
            <p:cNvSpPr>
              <a:spLocks noChangeShapeType="1"/>
            </p:cNvSpPr>
            <p:nvPr/>
          </p:nvSpPr>
          <p:spPr bwMode="auto">
            <a:xfrm>
              <a:off x="1803180" y="5462025"/>
              <a:ext cx="99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7" name="Line 43"/>
            <p:cNvSpPr>
              <a:spLocks noChangeShapeType="1"/>
            </p:cNvSpPr>
            <p:nvPr/>
          </p:nvSpPr>
          <p:spPr bwMode="auto">
            <a:xfrm flipV="1">
              <a:off x="2793780" y="4852425"/>
              <a:ext cx="16002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28" name="Text Box 78"/>
          <p:cNvSpPr txBox="1">
            <a:spLocks noChangeArrowheads="1"/>
          </p:cNvSpPr>
          <p:nvPr/>
        </p:nvSpPr>
        <p:spPr bwMode="auto">
          <a:xfrm>
            <a:off x="3364975" y="4318415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1400"/>
          </a:p>
        </p:txBody>
      </p:sp>
      <p:sp>
        <p:nvSpPr>
          <p:cNvPr id="33863" name="Line 5"/>
          <p:cNvSpPr>
            <a:spLocks noChangeShapeType="1"/>
          </p:cNvSpPr>
          <p:nvPr/>
        </p:nvSpPr>
        <p:spPr bwMode="auto">
          <a:xfrm>
            <a:off x="4604305" y="1583730"/>
            <a:ext cx="1588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64" name="Line 6"/>
          <p:cNvSpPr>
            <a:spLocks noChangeShapeType="1"/>
          </p:cNvSpPr>
          <p:nvPr/>
        </p:nvSpPr>
        <p:spPr bwMode="auto">
          <a:xfrm>
            <a:off x="3842305" y="2345730"/>
            <a:ext cx="16002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65" name="Line 7"/>
          <p:cNvSpPr>
            <a:spLocks noChangeShapeType="1"/>
          </p:cNvSpPr>
          <p:nvPr/>
        </p:nvSpPr>
        <p:spPr bwMode="auto">
          <a:xfrm flipV="1">
            <a:off x="4756705" y="2193330"/>
            <a:ext cx="1588" cy="1524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66" name="Line 8"/>
          <p:cNvSpPr>
            <a:spLocks noChangeShapeType="1"/>
          </p:cNvSpPr>
          <p:nvPr/>
        </p:nvSpPr>
        <p:spPr bwMode="auto">
          <a:xfrm flipV="1">
            <a:off x="4985305" y="2040930"/>
            <a:ext cx="1588" cy="3048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67" name="Line 9"/>
          <p:cNvSpPr>
            <a:spLocks noChangeShapeType="1"/>
          </p:cNvSpPr>
          <p:nvPr/>
        </p:nvSpPr>
        <p:spPr bwMode="auto">
          <a:xfrm flipV="1">
            <a:off x="5137705" y="1888530"/>
            <a:ext cx="1588" cy="4572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68" name="Line 10"/>
          <p:cNvSpPr>
            <a:spLocks noChangeShapeType="1"/>
          </p:cNvSpPr>
          <p:nvPr/>
        </p:nvSpPr>
        <p:spPr bwMode="auto">
          <a:xfrm>
            <a:off x="4451905" y="2345730"/>
            <a:ext cx="1588" cy="1524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69" name="Line 11"/>
          <p:cNvSpPr>
            <a:spLocks noChangeShapeType="1"/>
          </p:cNvSpPr>
          <p:nvPr/>
        </p:nvSpPr>
        <p:spPr bwMode="auto">
          <a:xfrm>
            <a:off x="4223305" y="2345730"/>
            <a:ext cx="1588" cy="3048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70" name="Line 12"/>
          <p:cNvSpPr>
            <a:spLocks noChangeShapeType="1"/>
          </p:cNvSpPr>
          <p:nvPr/>
        </p:nvSpPr>
        <p:spPr bwMode="auto">
          <a:xfrm>
            <a:off x="4070905" y="2345730"/>
            <a:ext cx="1588" cy="4572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71" name="Line 13"/>
          <p:cNvSpPr>
            <a:spLocks noChangeShapeType="1"/>
          </p:cNvSpPr>
          <p:nvPr/>
        </p:nvSpPr>
        <p:spPr bwMode="auto">
          <a:xfrm flipV="1">
            <a:off x="3842305" y="1659930"/>
            <a:ext cx="1600200" cy="12954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3834" name="Object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80505" y="1355130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35" name="Object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85250" y="2425590"/>
            <a:ext cx="23971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7" name="Object 86"/>
          <p:cNvGraphicFramePr>
            <a:graphicFrameLocks noChangeAspect="1"/>
          </p:cNvGraphicFramePr>
          <p:nvPr/>
        </p:nvGraphicFramePr>
        <p:xfrm>
          <a:off x="808310" y="4581150"/>
          <a:ext cx="3022600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451" name="Equation" r:id="rId8" imgW="1498320" imgH="419040" progId="Equation.3">
                  <p:embed/>
                </p:oleObj>
              </mc:Choice>
              <mc:Fallback>
                <p:oleObj name="Equation" r:id="rId8" imgW="149832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310" y="4581150"/>
                        <a:ext cx="3022600" cy="846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" name="Right Arrow 87"/>
          <p:cNvSpPr/>
          <p:nvPr/>
        </p:nvSpPr>
        <p:spPr>
          <a:xfrm>
            <a:off x="4187950" y="4773175"/>
            <a:ext cx="691290" cy="460860"/>
          </a:xfrm>
          <a:prstGeom prst="right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2755" name="Object 3"/>
          <p:cNvGraphicFramePr>
            <a:graphicFrameLocks noChangeAspect="1"/>
          </p:cNvGraphicFramePr>
          <p:nvPr/>
        </p:nvGraphicFramePr>
        <p:xfrm>
          <a:off x="6953110" y="5541275"/>
          <a:ext cx="1281113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452" name="Equation" r:id="rId10" imgW="634680" imgH="393480" progId="Equation.3">
                  <p:embed/>
                </p:oleObj>
              </mc:Choice>
              <mc:Fallback>
                <p:oleObj name="Equation" r:id="rId10" imgW="6346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110" y="5541275"/>
                        <a:ext cx="1281113" cy="795337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" name="TextBox 90"/>
          <p:cNvSpPr txBox="1"/>
          <p:nvPr/>
        </p:nvSpPr>
        <p:spPr>
          <a:xfrm>
            <a:off x="654690" y="6155755"/>
            <a:ext cx="50310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*or </a:t>
            </a:r>
            <a:r>
              <a:rPr lang="en-US" sz="2000" dirty="0" err="1" smtClean="0"/>
              <a:t>quadrupole</a:t>
            </a:r>
            <a:r>
              <a:rPr lang="en-US" sz="2000" dirty="0" smtClean="0"/>
              <a:t> term in a gradient magnet</a:t>
            </a:r>
            <a:endParaRPr lang="en-US" sz="2000" dirty="0"/>
          </a:p>
        </p:txBody>
      </p:sp>
      <p:sp>
        <p:nvSpPr>
          <p:cNvPr id="49" name="Date Placeholder 4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E6A2-F555-4934-B7BB-3127D0BCFC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1" name="Footer Placeholder 5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Lecture 3 - Transverse Motion 1</a:t>
            </a:r>
            <a:endParaRPr lang="en-US"/>
          </a:p>
        </p:txBody>
      </p:sp>
      <p:sp>
        <p:nvSpPr>
          <p:cNvPr id="52" name="Line 7"/>
          <p:cNvSpPr>
            <a:spLocks noChangeShapeType="1"/>
          </p:cNvSpPr>
          <p:nvPr/>
        </p:nvSpPr>
        <p:spPr bwMode="auto">
          <a:xfrm flipV="1">
            <a:off x="7292541" y="2075907"/>
            <a:ext cx="1588" cy="1524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" name="Line 8"/>
          <p:cNvSpPr>
            <a:spLocks noChangeShapeType="1"/>
          </p:cNvSpPr>
          <p:nvPr/>
        </p:nvSpPr>
        <p:spPr bwMode="auto">
          <a:xfrm flipV="1">
            <a:off x="7521141" y="1923507"/>
            <a:ext cx="1588" cy="3048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" name="Line 9"/>
          <p:cNvSpPr>
            <a:spLocks noChangeShapeType="1"/>
          </p:cNvSpPr>
          <p:nvPr/>
        </p:nvSpPr>
        <p:spPr bwMode="auto">
          <a:xfrm flipV="1">
            <a:off x="7673541" y="1771107"/>
            <a:ext cx="1588" cy="4572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" name="Line 10"/>
          <p:cNvSpPr>
            <a:spLocks noChangeShapeType="1"/>
          </p:cNvSpPr>
          <p:nvPr/>
        </p:nvSpPr>
        <p:spPr bwMode="auto">
          <a:xfrm>
            <a:off x="6987741" y="2228307"/>
            <a:ext cx="1588" cy="1524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" name="Line 11"/>
          <p:cNvSpPr>
            <a:spLocks noChangeShapeType="1"/>
          </p:cNvSpPr>
          <p:nvPr/>
        </p:nvSpPr>
        <p:spPr bwMode="auto">
          <a:xfrm>
            <a:off x="6759141" y="2228307"/>
            <a:ext cx="1588" cy="3048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" name="Line 12"/>
          <p:cNvSpPr>
            <a:spLocks noChangeShapeType="1"/>
          </p:cNvSpPr>
          <p:nvPr/>
        </p:nvSpPr>
        <p:spPr bwMode="auto">
          <a:xfrm>
            <a:off x="6606741" y="2228307"/>
            <a:ext cx="1588" cy="4572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" name="Line 13"/>
          <p:cNvSpPr>
            <a:spLocks noChangeShapeType="1"/>
          </p:cNvSpPr>
          <p:nvPr/>
        </p:nvSpPr>
        <p:spPr bwMode="auto">
          <a:xfrm flipV="1">
            <a:off x="6378141" y="1542507"/>
            <a:ext cx="1600200" cy="12954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736600" y="0"/>
            <a:ext cx="7772400" cy="533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What about the other plane?</a:t>
            </a:r>
            <a:endParaRPr lang="en-US" dirty="0"/>
          </a:p>
        </p:txBody>
      </p:sp>
      <p:pic>
        <p:nvPicPr>
          <p:cNvPr id="33795" name="Picture 3" descr="quadle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690" y="1124700"/>
            <a:ext cx="1981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92"/>
          <p:cNvGrpSpPr/>
          <p:nvPr/>
        </p:nvGrpSpPr>
        <p:grpSpPr>
          <a:xfrm>
            <a:off x="5800960" y="1201510"/>
            <a:ext cx="2895600" cy="1371600"/>
            <a:chOff x="5632450" y="2738438"/>
            <a:chExt cx="2895600" cy="1371600"/>
          </a:xfrm>
        </p:grpSpPr>
        <p:grpSp>
          <p:nvGrpSpPr>
            <p:cNvPr id="3" name="Group 31"/>
            <p:cNvGrpSpPr>
              <a:grpSpLocks/>
            </p:cNvGrpSpPr>
            <p:nvPr/>
          </p:nvGrpSpPr>
          <p:grpSpPr bwMode="auto">
            <a:xfrm>
              <a:off x="6843713" y="2738438"/>
              <a:ext cx="381000" cy="1066800"/>
              <a:chOff x="4267" y="2160"/>
              <a:chExt cx="240" cy="481"/>
            </a:xfrm>
          </p:grpSpPr>
          <p:sp>
            <p:nvSpPr>
              <p:cNvPr id="33848" name="Freeform 32"/>
              <p:cNvSpPr>
                <a:spLocks/>
              </p:cNvSpPr>
              <p:nvPr/>
            </p:nvSpPr>
            <p:spPr bwMode="auto">
              <a:xfrm>
                <a:off x="4267" y="2161"/>
                <a:ext cx="85" cy="480"/>
              </a:xfrm>
              <a:custGeom>
                <a:avLst/>
                <a:gdLst>
                  <a:gd name="T0" fmla="*/ 0 w 85"/>
                  <a:gd name="T1" fmla="*/ 0 h 480"/>
                  <a:gd name="T2" fmla="*/ 81 w 85"/>
                  <a:gd name="T3" fmla="*/ 244 h 480"/>
                  <a:gd name="T4" fmla="*/ 23 w 85"/>
                  <a:gd name="T5" fmla="*/ 480 h 480"/>
                  <a:gd name="T6" fmla="*/ 0 60000 65536"/>
                  <a:gd name="T7" fmla="*/ 0 60000 65536"/>
                  <a:gd name="T8" fmla="*/ 0 60000 65536"/>
                  <a:gd name="T9" fmla="*/ 0 w 85"/>
                  <a:gd name="T10" fmla="*/ 0 h 480"/>
                  <a:gd name="T11" fmla="*/ 85 w 85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5" h="480">
                    <a:moveTo>
                      <a:pt x="0" y="0"/>
                    </a:moveTo>
                    <a:cubicBezTo>
                      <a:pt x="14" y="41"/>
                      <a:pt x="77" y="164"/>
                      <a:pt x="81" y="244"/>
                    </a:cubicBezTo>
                    <a:cubicBezTo>
                      <a:pt x="85" y="324"/>
                      <a:pt x="35" y="431"/>
                      <a:pt x="23" y="48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49" name="Freeform 33"/>
              <p:cNvSpPr>
                <a:spLocks/>
              </p:cNvSpPr>
              <p:nvPr/>
            </p:nvSpPr>
            <p:spPr bwMode="auto">
              <a:xfrm>
                <a:off x="4416" y="2160"/>
                <a:ext cx="90" cy="480"/>
              </a:xfrm>
              <a:custGeom>
                <a:avLst/>
                <a:gdLst>
                  <a:gd name="T0" fmla="*/ 90 w 90"/>
                  <a:gd name="T1" fmla="*/ 480 h 480"/>
                  <a:gd name="T2" fmla="*/ 4 w 90"/>
                  <a:gd name="T3" fmla="*/ 264 h 480"/>
                  <a:gd name="T4" fmla="*/ 67 w 90"/>
                  <a:gd name="T5" fmla="*/ 0 h 480"/>
                  <a:gd name="T6" fmla="*/ 0 60000 65536"/>
                  <a:gd name="T7" fmla="*/ 0 60000 65536"/>
                  <a:gd name="T8" fmla="*/ 0 60000 65536"/>
                  <a:gd name="T9" fmla="*/ 0 w 90"/>
                  <a:gd name="T10" fmla="*/ 0 h 480"/>
                  <a:gd name="T11" fmla="*/ 90 w 90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" h="480">
                    <a:moveTo>
                      <a:pt x="90" y="480"/>
                    </a:moveTo>
                    <a:cubicBezTo>
                      <a:pt x="76" y="444"/>
                      <a:pt x="8" y="344"/>
                      <a:pt x="4" y="264"/>
                    </a:cubicBezTo>
                    <a:cubicBezTo>
                      <a:pt x="0" y="184"/>
                      <a:pt x="54" y="55"/>
                      <a:pt x="67" y="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50" name="Line 34"/>
              <p:cNvSpPr>
                <a:spLocks noChangeShapeType="1"/>
              </p:cNvSpPr>
              <p:nvPr/>
            </p:nvSpPr>
            <p:spPr bwMode="auto">
              <a:xfrm>
                <a:off x="4267" y="2161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51" name="Line 35"/>
              <p:cNvSpPr>
                <a:spLocks noChangeShapeType="1"/>
              </p:cNvSpPr>
              <p:nvPr/>
            </p:nvSpPr>
            <p:spPr bwMode="auto">
              <a:xfrm>
                <a:off x="4267" y="2641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801" name="Line 37"/>
            <p:cNvSpPr>
              <a:spLocks noChangeShapeType="1"/>
            </p:cNvSpPr>
            <p:nvPr/>
          </p:nvSpPr>
          <p:spPr bwMode="auto">
            <a:xfrm>
              <a:off x="5632450" y="3271838"/>
              <a:ext cx="2895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0" name="Line 46"/>
            <p:cNvSpPr>
              <a:spLocks noChangeShapeType="1"/>
            </p:cNvSpPr>
            <p:nvPr/>
          </p:nvSpPr>
          <p:spPr bwMode="auto">
            <a:xfrm>
              <a:off x="5937250" y="3119438"/>
              <a:ext cx="1066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1" name="Line 47"/>
            <p:cNvSpPr>
              <a:spLocks noChangeShapeType="1"/>
            </p:cNvSpPr>
            <p:nvPr/>
          </p:nvSpPr>
          <p:spPr bwMode="auto">
            <a:xfrm flipV="1">
              <a:off x="7004050" y="2814638"/>
              <a:ext cx="12954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2" name="Line 48"/>
            <p:cNvSpPr>
              <a:spLocks noChangeShapeType="1"/>
            </p:cNvSpPr>
            <p:nvPr/>
          </p:nvSpPr>
          <p:spPr bwMode="auto">
            <a:xfrm>
              <a:off x="6013450" y="3576638"/>
              <a:ext cx="99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3" name="Line 49"/>
            <p:cNvSpPr>
              <a:spLocks noChangeShapeType="1"/>
            </p:cNvSpPr>
            <p:nvPr/>
          </p:nvSpPr>
          <p:spPr bwMode="auto">
            <a:xfrm>
              <a:off x="7004050" y="3576638"/>
              <a:ext cx="12192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1679450" y="4425352"/>
            <a:ext cx="304800" cy="1143000"/>
            <a:chOff x="3077" y="2111"/>
            <a:chExt cx="176" cy="481"/>
          </a:xfrm>
        </p:grpSpPr>
        <p:sp>
          <p:nvSpPr>
            <p:cNvPr id="33846" name="Freeform 51"/>
            <p:cNvSpPr>
              <a:spLocks/>
            </p:cNvSpPr>
            <p:nvPr/>
          </p:nvSpPr>
          <p:spPr bwMode="auto">
            <a:xfrm>
              <a:off x="3168" y="2112"/>
              <a:ext cx="85" cy="480"/>
            </a:xfrm>
            <a:custGeom>
              <a:avLst/>
              <a:gdLst>
                <a:gd name="T0" fmla="*/ 0 w 85"/>
                <a:gd name="T1" fmla="*/ 0 h 480"/>
                <a:gd name="T2" fmla="*/ 81 w 85"/>
                <a:gd name="T3" fmla="*/ 244 h 480"/>
                <a:gd name="T4" fmla="*/ 23 w 85"/>
                <a:gd name="T5" fmla="*/ 480 h 480"/>
                <a:gd name="T6" fmla="*/ 0 60000 65536"/>
                <a:gd name="T7" fmla="*/ 0 60000 65536"/>
                <a:gd name="T8" fmla="*/ 0 60000 65536"/>
                <a:gd name="T9" fmla="*/ 0 w 85"/>
                <a:gd name="T10" fmla="*/ 0 h 480"/>
                <a:gd name="T11" fmla="*/ 85 w 85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" h="480">
                  <a:moveTo>
                    <a:pt x="0" y="0"/>
                  </a:moveTo>
                  <a:cubicBezTo>
                    <a:pt x="14" y="41"/>
                    <a:pt x="77" y="164"/>
                    <a:pt x="81" y="244"/>
                  </a:cubicBezTo>
                  <a:cubicBezTo>
                    <a:pt x="85" y="324"/>
                    <a:pt x="35" y="431"/>
                    <a:pt x="23" y="48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7" name="Freeform 52"/>
            <p:cNvSpPr>
              <a:spLocks/>
            </p:cNvSpPr>
            <p:nvPr/>
          </p:nvSpPr>
          <p:spPr bwMode="auto">
            <a:xfrm>
              <a:off x="3077" y="2111"/>
              <a:ext cx="90" cy="480"/>
            </a:xfrm>
            <a:custGeom>
              <a:avLst/>
              <a:gdLst>
                <a:gd name="T0" fmla="*/ 90 w 90"/>
                <a:gd name="T1" fmla="*/ 480 h 480"/>
                <a:gd name="T2" fmla="*/ 4 w 90"/>
                <a:gd name="T3" fmla="*/ 264 h 480"/>
                <a:gd name="T4" fmla="*/ 67 w 90"/>
                <a:gd name="T5" fmla="*/ 0 h 480"/>
                <a:gd name="T6" fmla="*/ 0 60000 65536"/>
                <a:gd name="T7" fmla="*/ 0 60000 65536"/>
                <a:gd name="T8" fmla="*/ 0 60000 65536"/>
                <a:gd name="T9" fmla="*/ 0 w 90"/>
                <a:gd name="T10" fmla="*/ 0 h 480"/>
                <a:gd name="T11" fmla="*/ 90 w 9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" h="480">
                  <a:moveTo>
                    <a:pt x="90" y="480"/>
                  </a:moveTo>
                  <a:cubicBezTo>
                    <a:pt x="76" y="444"/>
                    <a:pt x="8" y="344"/>
                    <a:pt x="4" y="264"/>
                  </a:cubicBezTo>
                  <a:cubicBezTo>
                    <a:pt x="0" y="184"/>
                    <a:pt x="54" y="55"/>
                    <a:pt x="67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53"/>
          <p:cNvGrpSpPr>
            <a:grpSpLocks/>
          </p:cNvGrpSpPr>
          <p:nvPr/>
        </p:nvGrpSpPr>
        <p:grpSpPr bwMode="auto">
          <a:xfrm>
            <a:off x="2746250" y="4425352"/>
            <a:ext cx="381000" cy="1066800"/>
            <a:chOff x="4267" y="2160"/>
            <a:chExt cx="240" cy="481"/>
          </a:xfrm>
        </p:grpSpPr>
        <p:sp>
          <p:nvSpPr>
            <p:cNvPr id="33842" name="Freeform 54"/>
            <p:cNvSpPr>
              <a:spLocks/>
            </p:cNvSpPr>
            <p:nvPr/>
          </p:nvSpPr>
          <p:spPr bwMode="auto">
            <a:xfrm>
              <a:off x="4267" y="2161"/>
              <a:ext cx="85" cy="480"/>
            </a:xfrm>
            <a:custGeom>
              <a:avLst/>
              <a:gdLst>
                <a:gd name="T0" fmla="*/ 0 w 85"/>
                <a:gd name="T1" fmla="*/ 0 h 480"/>
                <a:gd name="T2" fmla="*/ 81 w 85"/>
                <a:gd name="T3" fmla="*/ 244 h 480"/>
                <a:gd name="T4" fmla="*/ 23 w 85"/>
                <a:gd name="T5" fmla="*/ 480 h 480"/>
                <a:gd name="T6" fmla="*/ 0 60000 65536"/>
                <a:gd name="T7" fmla="*/ 0 60000 65536"/>
                <a:gd name="T8" fmla="*/ 0 60000 65536"/>
                <a:gd name="T9" fmla="*/ 0 w 85"/>
                <a:gd name="T10" fmla="*/ 0 h 480"/>
                <a:gd name="T11" fmla="*/ 85 w 85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" h="480">
                  <a:moveTo>
                    <a:pt x="0" y="0"/>
                  </a:moveTo>
                  <a:cubicBezTo>
                    <a:pt x="14" y="41"/>
                    <a:pt x="77" y="164"/>
                    <a:pt x="81" y="244"/>
                  </a:cubicBezTo>
                  <a:cubicBezTo>
                    <a:pt x="85" y="324"/>
                    <a:pt x="35" y="431"/>
                    <a:pt x="23" y="48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3" name="Freeform 55"/>
            <p:cNvSpPr>
              <a:spLocks/>
            </p:cNvSpPr>
            <p:nvPr/>
          </p:nvSpPr>
          <p:spPr bwMode="auto">
            <a:xfrm>
              <a:off x="4416" y="2160"/>
              <a:ext cx="90" cy="480"/>
            </a:xfrm>
            <a:custGeom>
              <a:avLst/>
              <a:gdLst>
                <a:gd name="T0" fmla="*/ 90 w 90"/>
                <a:gd name="T1" fmla="*/ 480 h 480"/>
                <a:gd name="T2" fmla="*/ 4 w 90"/>
                <a:gd name="T3" fmla="*/ 264 h 480"/>
                <a:gd name="T4" fmla="*/ 67 w 90"/>
                <a:gd name="T5" fmla="*/ 0 h 480"/>
                <a:gd name="T6" fmla="*/ 0 60000 65536"/>
                <a:gd name="T7" fmla="*/ 0 60000 65536"/>
                <a:gd name="T8" fmla="*/ 0 60000 65536"/>
                <a:gd name="T9" fmla="*/ 0 w 90"/>
                <a:gd name="T10" fmla="*/ 0 h 480"/>
                <a:gd name="T11" fmla="*/ 90 w 9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" h="480">
                  <a:moveTo>
                    <a:pt x="90" y="480"/>
                  </a:moveTo>
                  <a:cubicBezTo>
                    <a:pt x="76" y="444"/>
                    <a:pt x="8" y="344"/>
                    <a:pt x="4" y="264"/>
                  </a:cubicBezTo>
                  <a:cubicBezTo>
                    <a:pt x="0" y="184"/>
                    <a:pt x="54" y="55"/>
                    <a:pt x="67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4" name="Line 56"/>
            <p:cNvSpPr>
              <a:spLocks noChangeShapeType="1"/>
            </p:cNvSpPr>
            <p:nvPr/>
          </p:nvSpPr>
          <p:spPr bwMode="auto">
            <a:xfrm>
              <a:off x="4267" y="2161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5" name="Line 57"/>
            <p:cNvSpPr>
              <a:spLocks noChangeShapeType="1"/>
            </p:cNvSpPr>
            <p:nvPr/>
          </p:nvSpPr>
          <p:spPr bwMode="auto">
            <a:xfrm>
              <a:off x="4267" y="2641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16" name="Line 58"/>
          <p:cNvSpPr>
            <a:spLocks noChangeShapeType="1"/>
          </p:cNvSpPr>
          <p:nvPr/>
        </p:nvSpPr>
        <p:spPr bwMode="auto">
          <a:xfrm>
            <a:off x="1069850" y="4958752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7" name="Line 59"/>
          <p:cNvSpPr>
            <a:spLocks noChangeShapeType="1"/>
          </p:cNvSpPr>
          <p:nvPr/>
        </p:nvSpPr>
        <p:spPr bwMode="auto">
          <a:xfrm>
            <a:off x="917450" y="4577752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8" name="Line 60"/>
          <p:cNvSpPr>
            <a:spLocks noChangeShapeType="1"/>
          </p:cNvSpPr>
          <p:nvPr/>
        </p:nvSpPr>
        <p:spPr bwMode="auto">
          <a:xfrm>
            <a:off x="1831850" y="4577752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9" name="Line 61"/>
          <p:cNvSpPr>
            <a:spLocks noChangeShapeType="1"/>
          </p:cNvSpPr>
          <p:nvPr/>
        </p:nvSpPr>
        <p:spPr bwMode="auto">
          <a:xfrm>
            <a:off x="2898650" y="4806352"/>
            <a:ext cx="1143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62"/>
          <p:cNvGrpSpPr>
            <a:grpSpLocks/>
          </p:cNvGrpSpPr>
          <p:nvPr/>
        </p:nvGrpSpPr>
        <p:grpSpPr bwMode="auto">
          <a:xfrm>
            <a:off x="6937250" y="4349152"/>
            <a:ext cx="304800" cy="1143000"/>
            <a:chOff x="3077" y="2111"/>
            <a:chExt cx="176" cy="481"/>
          </a:xfrm>
        </p:grpSpPr>
        <p:sp>
          <p:nvSpPr>
            <p:cNvPr id="33840" name="Freeform 63"/>
            <p:cNvSpPr>
              <a:spLocks/>
            </p:cNvSpPr>
            <p:nvPr/>
          </p:nvSpPr>
          <p:spPr bwMode="auto">
            <a:xfrm>
              <a:off x="3168" y="2112"/>
              <a:ext cx="85" cy="480"/>
            </a:xfrm>
            <a:custGeom>
              <a:avLst/>
              <a:gdLst>
                <a:gd name="T0" fmla="*/ 0 w 85"/>
                <a:gd name="T1" fmla="*/ 0 h 480"/>
                <a:gd name="T2" fmla="*/ 81 w 85"/>
                <a:gd name="T3" fmla="*/ 244 h 480"/>
                <a:gd name="T4" fmla="*/ 23 w 85"/>
                <a:gd name="T5" fmla="*/ 480 h 480"/>
                <a:gd name="T6" fmla="*/ 0 60000 65536"/>
                <a:gd name="T7" fmla="*/ 0 60000 65536"/>
                <a:gd name="T8" fmla="*/ 0 60000 65536"/>
                <a:gd name="T9" fmla="*/ 0 w 85"/>
                <a:gd name="T10" fmla="*/ 0 h 480"/>
                <a:gd name="T11" fmla="*/ 85 w 85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" h="480">
                  <a:moveTo>
                    <a:pt x="0" y="0"/>
                  </a:moveTo>
                  <a:cubicBezTo>
                    <a:pt x="14" y="41"/>
                    <a:pt x="77" y="164"/>
                    <a:pt x="81" y="244"/>
                  </a:cubicBezTo>
                  <a:cubicBezTo>
                    <a:pt x="85" y="324"/>
                    <a:pt x="35" y="431"/>
                    <a:pt x="23" y="48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1" name="Freeform 64"/>
            <p:cNvSpPr>
              <a:spLocks/>
            </p:cNvSpPr>
            <p:nvPr/>
          </p:nvSpPr>
          <p:spPr bwMode="auto">
            <a:xfrm>
              <a:off x="3077" y="2111"/>
              <a:ext cx="90" cy="480"/>
            </a:xfrm>
            <a:custGeom>
              <a:avLst/>
              <a:gdLst>
                <a:gd name="T0" fmla="*/ 90 w 90"/>
                <a:gd name="T1" fmla="*/ 480 h 480"/>
                <a:gd name="T2" fmla="*/ 4 w 90"/>
                <a:gd name="T3" fmla="*/ 264 h 480"/>
                <a:gd name="T4" fmla="*/ 67 w 90"/>
                <a:gd name="T5" fmla="*/ 0 h 480"/>
                <a:gd name="T6" fmla="*/ 0 60000 65536"/>
                <a:gd name="T7" fmla="*/ 0 60000 65536"/>
                <a:gd name="T8" fmla="*/ 0 60000 65536"/>
                <a:gd name="T9" fmla="*/ 0 w 90"/>
                <a:gd name="T10" fmla="*/ 0 h 480"/>
                <a:gd name="T11" fmla="*/ 90 w 9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" h="480">
                  <a:moveTo>
                    <a:pt x="90" y="480"/>
                  </a:moveTo>
                  <a:cubicBezTo>
                    <a:pt x="76" y="444"/>
                    <a:pt x="8" y="344"/>
                    <a:pt x="4" y="264"/>
                  </a:cubicBezTo>
                  <a:cubicBezTo>
                    <a:pt x="0" y="184"/>
                    <a:pt x="54" y="55"/>
                    <a:pt x="67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65"/>
          <p:cNvGrpSpPr>
            <a:grpSpLocks/>
          </p:cNvGrpSpPr>
          <p:nvPr/>
        </p:nvGrpSpPr>
        <p:grpSpPr bwMode="auto">
          <a:xfrm>
            <a:off x="5794250" y="4349152"/>
            <a:ext cx="381000" cy="1066800"/>
            <a:chOff x="4267" y="2160"/>
            <a:chExt cx="240" cy="481"/>
          </a:xfrm>
        </p:grpSpPr>
        <p:sp>
          <p:nvSpPr>
            <p:cNvPr id="33836" name="Freeform 66"/>
            <p:cNvSpPr>
              <a:spLocks/>
            </p:cNvSpPr>
            <p:nvPr/>
          </p:nvSpPr>
          <p:spPr bwMode="auto">
            <a:xfrm>
              <a:off x="4267" y="2161"/>
              <a:ext cx="85" cy="480"/>
            </a:xfrm>
            <a:custGeom>
              <a:avLst/>
              <a:gdLst>
                <a:gd name="T0" fmla="*/ 0 w 85"/>
                <a:gd name="T1" fmla="*/ 0 h 480"/>
                <a:gd name="T2" fmla="*/ 81 w 85"/>
                <a:gd name="T3" fmla="*/ 244 h 480"/>
                <a:gd name="T4" fmla="*/ 23 w 85"/>
                <a:gd name="T5" fmla="*/ 480 h 480"/>
                <a:gd name="T6" fmla="*/ 0 60000 65536"/>
                <a:gd name="T7" fmla="*/ 0 60000 65536"/>
                <a:gd name="T8" fmla="*/ 0 60000 65536"/>
                <a:gd name="T9" fmla="*/ 0 w 85"/>
                <a:gd name="T10" fmla="*/ 0 h 480"/>
                <a:gd name="T11" fmla="*/ 85 w 85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" h="480">
                  <a:moveTo>
                    <a:pt x="0" y="0"/>
                  </a:moveTo>
                  <a:cubicBezTo>
                    <a:pt x="14" y="41"/>
                    <a:pt x="77" y="164"/>
                    <a:pt x="81" y="244"/>
                  </a:cubicBezTo>
                  <a:cubicBezTo>
                    <a:pt x="85" y="324"/>
                    <a:pt x="35" y="431"/>
                    <a:pt x="23" y="48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7" name="Freeform 67"/>
            <p:cNvSpPr>
              <a:spLocks/>
            </p:cNvSpPr>
            <p:nvPr/>
          </p:nvSpPr>
          <p:spPr bwMode="auto">
            <a:xfrm>
              <a:off x="4416" y="2160"/>
              <a:ext cx="90" cy="480"/>
            </a:xfrm>
            <a:custGeom>
              <a:avLst/>
              <a:gdLst>
                <a:gd name="T0" fmla="*/ 90 w 90"/>
                <a:gd name="T1" fmla="*/ 480 h 480"/>
                <a:gd name="T2" fmla="*/ 4 w 90"/>
                <a:gd name="T3" fmla="*/ 264 h 480"/>
                <a:gd name="T4" fmla="*/ 67 w 90"/>
                <a:gd name="T5" fmla="*/ 0 h 480"/>
                <a:gd name="T6" fmla="*/ 0 60000 65536"/>
                <a:gd name="T7" fmla="*/ 0 60000 65536"/>
                <a:gd name="T8" fmla="*/ 0 60000 65536"/>
                <a:gd name="T9" fmla="*/ 0 w 90"/>
                <a:gd name="T10" fmla="*/ 0 h 480"/>
                <a:gd name="T11" fmla="*/ 90 w 9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" h="480">
                  <a:moveTo>
                    <a:pt x="90" y="480"/>
                  </a:moveTo>
                  <a:cubicBezTo>
                    <a:pt x="76" y="444"/>
                    <a:pt x="8" y="344"/>
                    <a:pt x="4" y="264"/>
                  </a:cubicBezTo>
                  <a:cubicBezTo>
                    <a:pt x="0" y="184"/>
                    <a:pt x="54" y="55"/>
                    <a:pt x="67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8" name="Line 68"/>
            <p:cNvSpPr>
              <a:spLocks noChangeShapeType="1"/>
            </p:cNvSpPr>
            <p:nvPr/>
          </p:nvSpPr>
          <p:spPr bwMode="auto">
            <a:xfrm>
              <a:off x="4267" y="2161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9" name="Line 69"/>
            <p:cNvSpPr>
              <a:spLocks noChangeShapeType="1"/>
            </p:cNvSpPr>
            <p:nvPr/>
          </p:nvSpPr>
          <p:spPr bwMode="auto">
            <a:xfrm>
              <a:off x="4267" y="2641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22" name="Line 70"/>
          <p:cNvSpPr>
            <a:spLocks noChangeShapeType="1"/>
          </p:cNvSpPr>
          <p:nvPr/>
        </p:nvSpPr>
        <p:spPr bwMode="auto">
          <a:xfrm>
            <a:off x="7089650" y="4501552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3" name="Line 71"/>
          <p:cNvSpPr>
            <a:spLocks noChangeShapeType="1"/>
          </p:cNvSpPr>
          <p:nvPr/>
        </p:nvSpPr>
        <p:spPr bwMode="auto">
          <a:xfrm>
            <a:off x="5108450" y="4653952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4" name="Line 72"/>
          <p:cNvSpPr>
            <a:spLocks noChangeShapeType="1"/>
          </p:cNvSpPr>
          <p:nvPr/>
        </p:nvSpPr>
        <p:spPr bwMode="auto">
          <a:xfrm flipV="1">
            <a:off x="5946650" y="4501552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5" name="Line 73"/>
          <p:cNvSpPr>
            <a:spLocks noChangeShapeType="1"/>
          </p:cNvSpPr>
          <p:nvPr/>
        </p:nvSpPr>
        <p:spPr bwMode="auto">
          <a:xfrm>
            <a:off x="4956050" y="4882552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7" name="Text Box 75"/>
          <p:cNvSpPr txBox="1">
            <a:spLocks noChangeArrowheads="1"/>
          </p:cNvSpPr>
          <p:nvPr/>
        </p:nvSpPr>
        <p:spPr bwMode="auto">
          <a:xfrm>
            <a:off x="577880" y="5618085"/>
            <a:ext cx="8028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solidFill>
                  <a:srgbClr val="0099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400" dirty="0" smtClean="0">
                <a:solidFill>
                  <a:srgbClr val="009900"/>
                </a:solidFill>
                <a:cs typeface="Arial" charset="0"/>
              </a:rPr>
              <a:t>pairs </a:t>
            </a:r>
            <a:r>
              <a:rPr lang="en-US" sz="2400" dirty="0">
                <a:solidFill>
                  <a:srgbClr val="009900"/>
                </a:solidFill>
                <a:cs typeface="Arial" charset="0"/>
              </a:rPr>
              <a:t>give net focusing in </a:t>
            </a:r>
            <a:r>
              <a:rPr lang="en-US" sz="2400" i="1" dirty="0">
                <a:solidFill>
                  <a:srgbClr val="009900"/>
                </a:solidFill>
                <a:cs typeface="Arial" charset="0"/>
              </a:rPr>
              <a:t>both </a:t>
            </a:r>
            <a:r>
              <a:rPr lang="en-US" sz="2400" dirty="0" smtClean="0">
                <a:solidFill>
                  <a:srgbClr val="009900"/>
                </a:solidFill>
                <a:cs typeface="Arial" charset="0"/>
              </a:rPr>
              <a:t>planes </a:t>
            </a:r>
            <a:r>
              <a:rPr lang="en-US" sz="2400" dirty="0">
                <a:solidFill>
                  <a:srgbClr val="009900"/>
                </a:solidFill>
                <a:cs typeface="Arial" charset="0"/>
              </a:rPr>
              <a:t>-&gt; </a:t>
            </a:r>
            <a:r>
              <a:rPr lang="en-US" sz="2400" dirty="0">
                <a:solidFill>
                  <a:schemeClr val="accent2"/>
                </a:solidFill>
                <a:cs typeface="Arial" charset="0"/>
              </a:rPr>
              <a:t>“FODO cell”</a:t>
            </a:r>
          </a:p>
        </p:txBody>
      </p:sp>
      <p:grpSp>
        <p:nvGrpSpPr>
          <p:cNvPr id="8" name="Group 93"/>
          <p:cNvGrpSpPr/>
          <p:nvPr/>
        </p:nvGrpSpPr>
        <p:grpSpPr>
          <a:xfrm>
            <a:off x="3151015" y="1201510"/>
            <a:ext cx="1700213" cy="1524000"/>
            <a:chOff x="3343040" y="1201510"/>
            <a:chExt cx="1700213" cy="1524000"/>
          </a:xfrm>
        </p:grpSpPr>
        <p:grpSp>
          <p:nvGrpSpPr>
            <p:cNvPr id="9" name="Group 16"/>
            <p:cNvGrpSpPr>
              <a:grpSpLocks/>
            </p:cNvGrpSpPr>
            <p:nvPr/>
          </p:nvGrpSpPr>
          <p:grpSpPr bwMode="auto">
            <a:xfrm>
              <a:off x="3343040" y="1201510"/>
              <a:ext cx="1700213" cy="1524000"/>
              <a:chOff x="624" y="2160"/>
              <a:chExt cx="1071" cy="960"/>
            </a:xfrm>
          </p:grpSpPr>
          <p:sp>
            <p:nvSpPr>
              <p:cNvPr id="33854" name="Line 18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1" cy="8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55" name="Line 19"/>
              <p:cNvSpPr>
                <a:spLocks noChangeShapeType="1"/>
              </p:cNvSpPr>
              <p:nvPr/>
            </p:nvSpPr>
            <p:spPr bwMode="auto">
              <a:xfrm>
                <a:off x="624" y="2736"/>
                <a:ext cx="1008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56" name="Line 20"/>
              <p:cNvSpPr>
                <a:spLocks noChangeShapeType="1"/>
              </p:cNvSpPr>
              <p:nvPr/>
            </p:nvSpPr>
            <p:spPr bwMode="auto">
              <a:xfrm flipV="1">
                <a:off x="1008" y="2640"/>
                <a:ext cx="1" cy="96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57" name="Line 21"/>
              <p:cNvSpPr>
                <a:spLocks noChangeShapeType="1"/>
              </p:cNvSpPr>
              <p:nvPr/>
            </p:nvSpPr>
            <p:spPr bwMode="auto">
              <a:xfrm flipV="1">
                <a:off x="864" y="2544"/>
                <a:ext cx="1" cy="192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58" name="Line 22"/>
              <p:cNvSpPr>
                <a:spLocks noChangeShapeType="1"/>
              </p:cNvSpPr>
              <p:nvPr/>
            </p:nvSpPr>
            <p:spPr bwMode="auto">
              <a:xfrm flipV="1">
                <a:off x="768" y="2448"/>
                <a:ext cx="1" cy="288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59" name="Line 23"/>
              <p:cNvSpPr>
                <a:spLocks noChangeShapeType="1"/>
              </p:cNvSpPr>
              <p:nvPr/>
            </p:nvSpPr>
            <p:spPr bwMode="auto">
              <a:xfrm>
                <a:off x="1248" y="2736"/>
                <a:ext cx="1" cy="96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60" name="Line 24"/>
              <p:cNvSpPr>
                <a:spLocks noChangeShapeType="1"/>
              </p:cNvSpPr>
              <p:nvPr/>
            </p:nvSpPr>
            <p:spPr bwMode="auto">
              <a:xfrm>
                <a:off x="1392" y="2736"/>
                <a:ext cx="1" cy="192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61" name="Line 25"/>
              <p:cNvSpPr>
                <a:spLocks noChangeShapeType="1"/>
              </p:cNvSpPr>
              <p:nvPr/>
            </p:nvSpPr>
            <p:spPr bwMode="auto">
              <a:xfrm>
                <a:off x="1488" y="2736"/>
                <a:ext cx="1" cy="288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62" name="Line 26"/>
              <p:cNvSpPr>
                <a:spLocks noChangeShapeType="1"/>
              </p:cNvSpPr>
              <p:nvPr/>
            </p:nvSpPr>
            <p:spPr bwMode="auto">
              <a:xfrm>
                <a:off x="624" y="2352"/>
                <a:ext cx="1008" cy="768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33832" name="Object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81240" y="1201510"/>
              <a:ext cx="360363" cy="433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33" name="Object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779728" y="2092097"/>
              <a:ext cx="263525" cy="311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5" name="Right Arrow 94"/>
          <p:cNvSpPr/>
          <p:nvPr/>
        </p:nvSpPr>
        <p:spPr>
          <a:xfrm>
            <a:off x="4994455" y="1777585"/>
            <a:ext cx="691290" cy="460860"/>
          </a:xfrm>
          <a:prstGeom prst="right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3779" name="Object 3"/>
          <p:cNvGraphicFramePr>
            <a:graphicFrameLocks noChangeAspect="1"/>
          </p:cNvGraphicFramePr>
          <p:nvPr/>
        </p:nvGraphicFramePr>
        <p:xfrm>
          <a:off x="6377035" y="2315255"/>
          <a:ext cx="1485900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469" name="Equation" r:id="rId6" imgW="736560" imgH="393480" progId="Equation.3">
                  <p:embed/>
                </p:oleObj>
              </mc:Choice>
              <mc:Fallback>
                <p:oleObj name="Equation" r:id="rId6" imgW="7365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7035" y="2315255"/>
                        <a:ext cx="1485900" cy="795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" name="Text Box 74"/>
          <p:cNvSpPr txBox="1">
            <a:spLocks noChangeArrowheads="1"/>
          </p:cNvSpPr>
          <p:nvPr/>
        </p:nvSpPr>
        <p:spPr bwMode="auto">
          <a:xfrm>
            <a:off x="6108200" y="3121760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Defocusing!</a:t>
            </a:r>
            <a:endParaRPr lang="en-US" sz="2000" dirty="0">
              <a:latin typeface="+mn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846715" y="3544215"/>
            <a:ext cx="75657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Luckily, if we place equal and opposite pairs of lenses, there will be a net focusing </a:t>
            </a:r>
            <a:r>
              <a:rPr lang="en-US" sz="2400" i="1" dirty="0" smtClean="0"/>
              <a:t>regardless of the order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60" name="Date Placeholder 5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61" name="Slide Number Placeholder 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B3B5A-5052-4940-8887-DC0AFF3E24E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2" name="Footer Placeholder 6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Lecture 3 - Transverse Motion 1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800100"/>
            <a:ext cx="8355012" cy="593435"/>
          </a:xfrm>
        </p:spPr>
        <p:txBody>
          <a:bodyPr/>
          <a:lstStyle/>
          <a:p>
            <a:r>
              <a:rPr lang="en-US" sz="2000" dirty="0" smtClean="0"/>
              <a:t>The simplest magnetic lattice consists of quadrupoles and the spaces in between them (drifts). We can express each of these as a linear operation in phase space.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By combining these elements, we can represent an arbitrarily complex ring or line as the product of matrices.</a:t>
            </a:r>
            <a:endParaRPr lang="en-US" sz="2000" dirty="0"/>
          </a:p>
        </p:txBody>
      </p:sp>
      <p:graphicFrame>
        <p:nvGraphicFramePr>
          <p:cNvPr id="206851" name="Object 3"/>
          <p:cNvGraphicFramePr>
            <a:graphicFrameLocks noChangeAspect="1"/>
          </p:cNvGraphicFramePr>
          <p:nvPr/>
        </p:nvGraphicFramePr>
        <p:xfrm>
          <a:off x="3573470" y="2238445"/>
          <a:ext cx="5383590" cy="1228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341" name="Equation" r:id="rId3" imgW="2895480" imgH="660240" progId="Equation.3">
                  <p:embed/>
                </p:oleObj>
              </mc:Choice>
              <mc:Fallback>
                <p:oleObj name="Equation" r:id="rId3" imgW="2895480" imgH="660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3470" y="2238445"/>
                        <a:ext cx="5383590" cy="12289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53" name="Object 5"/>
          <p:cNvGraphicFramePr>
            <a:graphicFrameLocks noChangeAspect="1"/>
          </p:cNvGraphicFramePr>
          <p:nvPr/>
        </p:nvGraphicFramePr>
        <p:xfrm>
          <a:off x="3266230" y="4235505"/>
          <a:ext cx="5764151" cy="883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342" name="Equation" r:id="rId5" imgW="2984400" imgH="457200" progId="Equation.3">
                  <p:embed/>
                </p:oleObj>
              </mc:Choice>
              <mc:Fallback>
                <p:oleObj name="Equation" r:id="rId5" imgW="298440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6230" y="4235505"/>
                        <a:ext cx="5764151" cy="8833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62665" y="2008015"/>
            <a:ext cx="14977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Quadrupole:</a:t>
            </a:r>
            <a:endParaRPr lang="en-US" sz="2000" dirty="0"/>
          </a:p>
        </p:txBody>
      </p:sp>
      <p:grpSp>
        <p:nvGrpSpPr>
          <p:cNvPr id="4" name="Group 11"/>
          <p:cNvGrpSpPr/>
          <p:nvPr/>
        </p:nvGrpSpPr>
        <p:grpSpPr>
          <a:xfrm>
            <a:off x="385855" y="2392065"/>
            <a:ext cx="3048000" cy="1143000"/>
            <a:chOff x="1345980" y="4623825"/>
            <a:chExt cx="3048000" cy="1143000"/>
          </a:xfrm>
        </p:grpSpPr>
        <p:grpSp>
          <p:nvGrpSpPr>
            <p:cNvPr id="5" name="Group 28"/>
            <p:cNvGrpSpPr>
              <a:grpSpLocks/>
            </p:cNvGrpSpPr>
            <p:nvPr/>
          </p:nvGrpSpPr>
          <p:grpSpPr bwMode="auto">
            <a:xfrm>
              <a:off x="2641397" y="4623825"/>
              <a:ext cx="304801" cy="1143000"/>
              <a:chOff x="3077" y="2111"/>
              <a:chExt cx="176" cy="481"/>
            </a:xfrm>
          </p:grpSpPr>
          <p:sp>
            <p:nvSpPr>
              <p:cNvPr id="21" name="Freeform 29"/>
              <p:cNvSpPr>
                <a:spLocks/>
              </p:cNvSpPr>
              <p:nvPr/>
            </p:nvSpPr>
            <p:spPr bwMode="auto">
              <a:xfrm>
                <a:off x="3168" y="2112"/>
                <a:ext cx="85" cy="480"/>
              </a:xfrm>
              <a:custGeom>
                <a:avLst/>
                <a:gdLst>
                  <a:gd name="T0" fmla="*/ 0 w 85"/>
                  <a:gd name="T1" fmla="*/ 0 h 480"/>
                  <a:gd name="T2" fmla="*/ 81 w 85"/>
                  <a:gd name="T3" fmla="*/ 244 h 480"/>
                  <a:gd name="T4" fmla="*/ 23 w 85"/>
                  <a:gd name="T5" fmla="*/ 480 h 480"/>
                  <a:gd name="T6" fmla="*/ 0 60000 65536"/>
                  <a:gd name="T7" fmla="*/ 0 60000 65536"/>
                  <a:gd name="T8" fmla="*/ 0 60000 65536"/>
                  <a:gd name="T9" fmla="*/ 0 w 85"/>
                  <a:gd name="T10" fmla="*/ 0 h 480"/>
                  <a:gd name="T11" fmla="*/ 85 w 85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5" h="480">
                    <a:moveTo>
                      <a:pt x="0" y="0"/>
                    </a:moveTo>
                    <a:cubicBezTo>
                      <a:pt x="14" y="41"/>
                      <a:pt x="77" y="164"/>
                      <a:pt x="81" y="244"/>
                    </a:cubicBezTo>
                    <a:cubicBezTo>
                      <a:pt x="85" y="324"/>
                      <a:pt x="35" y="431"/>
                      <a:pt x="23" y="48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30"/>
              <p:cNvSpPr>
                <a:spLocks/>
              </p:cNvSpPr>
              <p:nvPr/>
            </p:nvSpPr>
            <p:spPr bwMode="auto">
              <a:xfrm>
                <a:off x="3077" y="2111"/>
                <a:ext cx="90" cy="480"/>
              </a:xfrm>
              <a:custGeom>
                <a:avLst/>
                <a:gdLst>
                  <a:gd name="T0" fmla="*/ 90 w 90"/>
                  <a:gd name="T1" fmla="*/ 480 h 480"/>
                  <a:gd name="T2" fmla="*/ 4 w 90"/>
                  <a:gd name="T3" fmla="*/ 264 h 480"/>
                  <a:gd name="T4" fmla="*/ 67 w 90"/>
                  <a:gd name="T5" fmla="*/ 0 h 480"/>
                  <a:gd name="T6" fmla="*/ 0 60000 65536"/>
                  <a:gd name="T7" fmla="*/ 0 60000 65536"/>
                  <a:gd name="T8" fmla="*/ 0 60000 65536"/>
                  <a:gd name="T9" fmla="*/ 0 w 90"/>
                  <a:gd name="T10" fmla="*/ 0 h 480"/>
                  <a:gd name="T11" fmla="*/ 90 w 90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" h="480">
                    <a:moveTo>
                      <a:pt x="90" y="480"/>
                    </a:moveTo>
                    <a:cubicBezTo>
                      <a:pt x="76" y="444"/>
                      <a:pt x="8" y="344"/>
                      <a:pt x="4" y="264"/>
                    </a:cubicBezTo>
                    <a:cubicBezTo>
                      <a:pt x="0" y="184"/>
                      <a:pt x="54" y="55"/>
                      <a:pt x="67" y="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" name="Line 36"/>
            <p:cNvSpPr>
              <a:spLocks noChangeShapeType="1"/>
            </p:cNvSpPr>
            <p:nvPr/>
          </p:nvSpPr>
          <p:spPr bwMode="auto">
            <a:xfrm>
              <a:off x="1345980" y="5157225"/>
              <a:ext cx="2895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8"/>
            <p:cNvSpPr>
              <a:spLocks noChangeShapeType="1"/>
            </p:cNvSpPr>
            <p:nvPr/>
          </p:nvSpPr>
          <p:spPr bwMode="auto">
            <a:xfrm>
              <a:off x="1726980" y="4928625"/>
              <a:ext cx="1066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39"/>
            <p:cNvSpPr>
              <a:spLocks noChangeShapeType="1"/>
            </p:cNvSpPr>
            <p:nvPr/>
          </p:nvSpPr>
          <p:spPr bwMode="auto">
            <a:xfrm>
              <a:off x="2793780" y="4928625"/>
              <a:ext cx="15240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40"/>
            <p:cNvSpPr>
              <a:spLocks noChangeShapeType="1"/>
            </p:cNvSpPr>
            <p:nvPr/>
          </p:nvSpPr>
          <p:spPr bwMode="auto">
            <a:xfrm>
              <a:off x="1803180" y="4776225"/>
              <a:ext cx="99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41"/>
            <p:cNvSpPr>
              <a:spLocks noChangeShapeType="1"/>
            </p:cNvSpPr>
            <p:nvPr/>
          </p:nvSpPr>
          <p:spPr bwMode="auto">
            <a:xfrm>
              <a:off x="2793780" y="4776225"/>
              <a:ext cx="13716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42"/>
            <p:cNvSpPr>
              <a:spLocks noChangeShapeType="1"/>
            </p:cNvSpPr>
            <p:nvPr/>
          </p:nvSpPr>
          <p:spPr bwMode="auto">
            <a:xfrm>
              <a:off x="1803180" y="5462025"/>
              <a:ext cx="99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43"/>
            <p:cNvSpPr>
              <a:spLocks noChangeShapeType="1"/>
            </p:cNvSpPr>
            <p:nvPr/>
          </p:nvSpPr>
          <p:spPr bwMode="auto">
            <a:xfrm flipV="1">
              <a:off x="2793780" y="4852425"/>
              <a:ext cx="16002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24" name="Straight Connector 23"/>
          <p:cNvCxnSpPr/>
          <p:nvPr/>
        </p:nvCxnSpPr>
        <p:spPr>
          <a:xfrm>
            <a:off x="610857" y="4773902"/>
            <a:ext cx="261154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879692" y="4236232"/>
            <a:ext cx="1843440" cy="2688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879692" y="4850712"/>
          <a:ext cx="460860" cy="13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343" name="Equation" r:id="rId7" imgW="291960" imgH="139680" progId="Equation.3">
                  <p:embed/>
                </p:oleObj>
              </mc:Choice>
              <mc:Fallback>
                <p:oleObj name="Equation" r:id="rId7" imgW="291960" imgH="1396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692" y="4850712"/>
                        <a:ext cx="460860" cy="13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687667" y="4543472"/>
          <a:ext cx="2413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344" name="Equation" r:id="rId9" imgW="241200" imgH="203040" progId="Equation.3">
                  <p:embed/>
                </p:oleObj>
              </mc:Choice>
              <mc:Fallback>
                <p:oleObj name="Equation" r:id="rId9" imgW="24120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67" y="4543472"/>
                        <a:ext cx="2413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534047" y="3967397"/>
            <a:ext cx="14977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Drift:</a:t>
            </a:r>
            <a:endParaRPr lang="en-US" sz="2000" dirty="0"/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3176588" y="5886450"/>
          <a:ext cx="2357437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345" name="Equation" r:id="rId11" imgW="1079280" imgH="228600" progId="Equation.3">
                  <p:embed/>
                </p:oleObj>
              </mc:Choice>
              <mc:Fallback>
                <p:oleObj name="Equation" r:id="rId11" imgW="107928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6588" y="5886450"/>
                        <a:ext cx="2357437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16510-01E7-4757-9488-65999956462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Lecture 3 - Transverse Motion 1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FODO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800100"/>
            <a:ext cx="8355012" cy="1207915"/>
          </a:xfrm>
        </p:spPr>
        <p:txBody>
          <a:bodyPr/>
          <a:lstStyle/>
          <a:p>
            <a:r>
              <a:rPr lang="en-US" sz="2000" dirty="0" smtClean="0"/>
              <a:t>At the heart of every beam line or ring is the “FODO” cell, consisting of a focusing and a defocusing element, separated by drifts: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The transfer matrix is then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2545075" y="1739180"/>
            <a:ext cx="304800" cy="1143000"/>
            <a:chOff x="3077" y="2111"/>
            <a:chExt cx="176" cy="481"/>
          </a:xfrm>
        </p:grpSpPr>
        <p:sp>
          <p:nvSpPr>
            <p:cNvPr id="8" name="Freeform 51"/>
            <p:cNvSpPr>
              <a:spLocks/>
            </p:cNvSpPr>
            <p:nvPr/>
          </p:nvSpPr>
          <p:spPr bwMode="auto">
            <a:xfrm>
              <a:off x="3168" y="2112"/>
              <a:ext cx="85" cy="480"/>
            </a:xfrm>
            <a:custGeom>
              <a:avLst/>
              <a:gdLst>
                <a:gd name="T0" fmla="*/ 0 w 85"/>
                <a:gd name="T1" fmla="*/ 0 h 480"/>
                <a:gd name="T2" fmla="*/ 81 w 85"/>
                <a:gd name="T3" fmla="*/ 244 h 480"/>
                <a:gd name="T4" fmla="*/ 23 w 85"/>
                <a:gd name="T5" fmla="*/ 480 h 480"/>
                <a:gd name="T6" fmla="*/ 0 60000 65536"/>
                <a:gd name="T7" fmla="*/ 0 60000 65536"/>
                <a:gd name="T8" fmla="*/ 0 60000 65536"/>
                <a:gd name="T9" fmla="*/ 0 w 85"/>
                <a:gd name="T10" fmla="*/ 0 h 480"/>
                <a:gd name="T11" fmla="*/ 85 w 85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" h="480">
                  <a:moveTo>
                    <a:pt x="0" y="0"/>
                  </a:moveTo>
                  <a:cubicBezTo>
                    <a:pt x="14" y="41"/>
                    <a:pt x="77" y="164"/>
                    <a:pt x="81" y="244"/>
                  </a:cubicBezTo>
                  <a:cubicBezTo>
                    <a:pt x="85" y="324"/>
                    <a:pt x="35" y="431"/>
                    <a:pt x="23" y="48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52"/>
            <p:cNvSpPr>
              <a:spLocks/>
            </p:cNvSpPr>
            <p:nvPr/>
          </p:nvSpPr>
          <p:spPr bwMode="auto">
            <a:xfrm>
              <a:off x="3077" y="2111"/>
              <a:ext cx="90" cy="480"/>
            </a:xfrm>
            <a:custGeom>
              <a:avLst/>
              <a:gdLst>
                <a:gd name="T0" fmla="*/ 90 w 90"/>
                <a:gd name="T1" fmla="*/ 480 h 480"/>
                <a:gd name="T2" fmla="*/ 4 w 90"/>
                <a:gd name="T3" fmla="*/ 264 h 480"/>
                <a:gd name="T4" fmla="*/ 67 w 90"/>
                <a:gd name="T5" fmla="*/ 0 h 480"/>
                <a:gd name="T6" fmla="*/ 0 60000 65536"/>
                <a:gd name="T7" fmla="*/ 0 60000 65536"/>
                <a:gd name="T8" fmla="*/ 0 60000 65536"/>
                <a:gd name="T9" fmla="*/ 0 w 90"/>
                <a:gd name="T10" fmla="*/ 0 h 480"/>
                <a:gd name="T11" fmla="*/ 90 w 9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" h="480">
                  <a:moveTo>
                    <a:pt x="90" y="480"/>
                  </a:moveTo>
                  <a:cubicBezTo>
                    <a:pt x="76" y="444"/>
                    <a:pt x="8" y="344"/>
                    <a:pt x="4" y="264"/>
                  </a:cubicBezTo>
                  <a:cubicBezTo>
                    <a:pt x="0" y="184"/>
                    <a:pt x="54" y="55"/>
                    <a:pt x="67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53"/>
          <p:cNvGrpSpPr>
            <a:grpSpLocks/>
          </p:cNvGrpSpPr>
          <p:nvPr/>
        </p:nvGrpSpPr>
        <p:grpSpPr bwMode="auto">
          <a:xfrm>
            <a:off x="4264760" y="1777585"/>
            <a:ext cx="381000" cy="1066800"/>
            <a:chOff x="4267" y="2160"/>
            <a:chExt cx="240" cy="481"/>
          </a:xfrm>
        </p:grpSpPr>
        <p:sp>
          <p:nvSpPr>
            <p:cNvPr id="11" name="Freeform 54"/>
            <p:cNvSpPr>
              <a:spLocks/>
            </p:cNvSpPr>
            <p:nvPr/>
          </p:nvSpPr>
          <p:spPr bwMode="auto">
            <a:xfrm>
              <a:off x="4267" y="2161"/>
              <a:ext cx="85" cy="480"/>
            </a:xfrm>
            <a:custGeom>
              <a:avLst/>
              <a:gdLst>
                <a:gd name="T0" fmla="*/ 0 w 85"/>
                <a:gd name="T1" fmla="*/ 0 h 480"/>
                <a:gd name="T2" fmla="*/ 81 w 85"/>
                <a:gd name="T3" fmla="*/ 244 h 480"/>
                <a:gd name="T4" fmla="*/ 23 w 85"/>
                <a:gd name="T5" fmla="*/ 480 h 480"/>
                <a:gd name="T6" fmla="*/ 0 60000 65536"/>
                <a:gd name="T7" fmla="*/ 0 60000 65536"/>
                <a:gd name="T8" fmla="*/ 0 60000 65536"/>
                <a:gd name="T9" fmla="*/ 0 w 85"/>
                <a:gd name="T10" fmla="*/ 0 h 480"/>
                <a:gd name="T11" fmla="*/ 85 w 85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" h="480">
                  <a:moveTo>
                    <a:pt x="0" y="0"/>
                  </a:moveTo>
                  <a:cubicBezTo>
                    <a:pt x="14" y="41"/>
                    <a:pt x="77" y="164"/>
                    <a:pt x="81" y="244"/>
                  </a:cubicBezTo>
                  <a:cubicBezTo>
                    <a:pt x="85" y="324"/>
                    <a:pt x="35" y="431"/>
                    <a:pt x="23" y="48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55"/>
            <p:cNvSpPr>
              <a:spLocks/>
            </p:cNvSpPr>
            <p:nvPr/>
          </p:nvSpPr>
          <p:spPr bwMode="auto">
            <a:xfrm>
              <a:off x="4416" y="2160"/>
              <a:ext cx="90" cy="480"/>
            </a:xfrm>
            <a:custGeom>
              <a:avLst/>
              <a:gdLst>
                <a:gd name="T0" fmla="*/ 90 w 90"/>
                <a:gd name="T1" fmla="*/ 480 h 480"/>
                <a:gd name="T2" fmla="*/ 4 w 90"/>
                <a:gd name="T3" fmla="*/ 264 h 480"/>
                <a:gd name="T4" fmla="*/ 67 w 90"/>
                <a:gd name="T5" fmla="*/ 0 h 480"/>
                <a:gd name="T6" fmla="*/ 0 60000 65536"/>
                <a:gd name="T7" fmla="*/ 0 60000 65536"/>
                <a:gd name="T8" fmla="*/ 0 60000 65536"/>
                <a:gd name="T9" fmla="*/ 0 w 90"/>
                <a:gd name="T10" fmla="*/ 0 h 480"/>
                <a:gd name="T11" fmla="*/ 90 w 9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" h="480">
                  <a:moveTo>
                    <a:pt x="90" y="480"/>
                  </a:moveTo>
                  <a:cubicBezTo>
                    <a:pt x="76" y="444"/>
                    <a:pt x="8" y="344"/>
                    <a:pt x="4" y="264"/>
                  </a:cubicBezTo>
                  <a:cubicBezTo>
                    <a:pt x="0" y="184"/>
                    <a:pt x="54" y="55"/>
                    <a:pt x="67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56"/>
            <p:cNvSpPr>
              <a:spLocks noChangeShapeType="1"/>
            </p:cNvSpPr>
            <p:nvPr/>
          </p:nvSpPr>
          <p:spPr bwMode="auto">
            <a:xfrm>
              <a:off x="4267" y="2161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57"/>
            <p:cNvSpPr>
              <a:spLocks noChangeShapeType="1"/>
            </p:cNvSpPr>
            <p:nvPr/>
          </p:nvSpPr>
          <p:spPr bwMode="auto">
            <a:xfrm>
              <a:off x="4267" y="2641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468265" y="2968140"/>
            <a:ext cx="460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273300" y="2968140"/>
            <a:ext cx="460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-f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698695" y="2315255"/>
            <a:ext cx="1694653" cy="57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465325" y="2315255"/>
            <a:ext cx="1694653" cy="57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351580" y="2353660"/>
            <a:ext cx="460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081264" y="2279769"/>
            <a:ext cx="737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graphicFrame>
        <p:nvGraphicFramePr>
          <p:cNvPr id="207874" name="Object 2"/>
          <p:cNvGraphicFramePr>
            <a:graphicFrameLocks noChangeAspect="1"/>
          </p:cNvGraphicFramePr>
          <p:nvPr/>
        </p:nvGraphicFramePr>
        <p:xfrm>
          <a:off x="933450" y="3813175"/>
          <a:ext cx="7429500" cy="156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341" name="Equation" r:id="rId3" imgW="4343400" imgH="914400" progId="Equation.3">
                  <p:embed/>
                </p:oleObj>
              </mc:Choice>
              <mc:Fallback>
                <p:oleObj name="Equation" r:id="rId3" imgW="4343400" imgH="914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50" y="3813175"/>
                        <a:ext cx="7429500" cy="1563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16510-01E7-4757-9488-65999956462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Lecture 3 - Transverse Motion 1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we’re going…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560917"/>
            <a:ext cx="8251825" cy="1914430"/>
          </a:xfrm>
        </p:spPr>
        <p:txBody>
          <a:bodyPr/>
          <a:lstStyle/>
          <a:p>
            <a:r>
              <a:rPr lang="en-US" sz="1800" dirty="0" smtClean="0"/>
              <a:t>It might seem like we would start by looking at beam lines and them move on to rings, but it turns out that there is no unique treatment of a standalone beam line</a:t>
            </a:r>
          </a:p>
          <a:p>
            <a:pPr lvl="1"/>
            <a:r>
              <a:rPr lang="en-US" sz="1400" dirty="0" smtClean="0"/>
              <a:t>Depends implicitly in input beam parameters</a:t>
            </a:r>
          </a:p>
          <a:p>
            <a:r>
              <a:rPr lang="en-US" sz="1800" dirty="0" smtClean="0"/>
              <a:t>Therefore, we will initially solve for stable motion in a ring.</a:t>
            </a:r>
          </a:p>
          <a:p>
            <a:r>
              <a:rPr lang="en-US" sz="1800" dirty="0" smtClean="0"/>
              <a:t>Rings are generally periodic, made up of more or less identical cells</a:t>
            </a:r>
          </a:p>
          <a:p>
            <a:pPr lvl="1"/>
            <a:r>
              <a:rPr lang="en-US" sz="1600" dirty="0" smtClean="0"/>
              <a:t>In addition to simplifying the design, we’ll see that periodicity is important to stability</a:t>
            </a:r>
          </a:p>
          <a:p>
            <a:r>
              <a:rPr lang="en-US" sz="1800" dirty="0" smtClean="0"/>
              <a:t>The simplest rings are made of dipoles and FODO cells</a:t>
            </a:r>
          </a:p>
          <a:p>
            <a:pPr lvl="1"/>
            <a:r>
              <a:rPr lang="en-US" sz="1600" dirty="0" smtClean="0"/>
              <a:t>Or “combined function magnets” which couple the two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Lecture 3 - Transverse Motion 1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66618" y="3842325"/>
            <a:ext cx="1847272" cy="1801091"/>
          </a:xfrm>
          <a:prstGeom prst="ellipse">
            <a:avLst/>
          </a:prstGeom>
          <a:noFill/>
          <a:ln w="6350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807855" y="3694543"/>
            <a:ext cx="1597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Periodic “cell”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558473" y="4119417"/>
            <a:ext cx="193964" cy="1477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480031" y="3613535"/>
            <a:ext cx="4475052" cy="1914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3000"/>
              <a:buFont typeface="Wingdings 2" pitchFamily="18" charset="2"/>
              <a:buChar char="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Our goal is to de</a:t>
            </a:r>
            <a:r>
              <a:rPr lang="en-US" sz="1600" dirty="0" smtClean="0">
                <a:latin typeface="+mn-lt"/>
              </a:rPr>
              <a:t>-couple the problem into two parts</a:t>
            </a:r>
          </a:p>
          <a:p>
            <a:pPr marL="730250" lvl="1" indent="-2730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" pitchFamily="2" charset="2"/>
              <a:buChar char="§"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C6C6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“lattice”: a mathematical description of the machine itself, based only on the magnetic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6C6C6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fields, </a:t>
            </a:r>
            <a:r>
              <a:rPr kumimoji="0" lang="en-US" sz="1600" b="0" i="1" u="none" strike="noStrike" kern="1200" cap="none" spc="0" normalizeH="0" noProof="0" dirty="0" smtClean="0">
                <a:ln>
                  <a:noFill/>
                </a:ln>
                <a:solidFill>
                  <a:srgbClr val="6C6C6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which is identical for each identical cell</a:t>
            </a:r>
          </a:p>
          <a:p>
            <a:pPr marL="730250" lvl="1" indent="-2730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" pitchFamily="2" charset="2"/>
              <a:buChar char="§"/>
            </a:pPr>
            <a:r>
              <a:rPr lang="en-US" sz="1600" baseline="0" dirty="0" smtClean="0">
                <a:solidFill>
                  <a:srgbClr val="6C6C6C"/>
                </a:solidFill>
                <a:latin typeface="+mn-lt"/>
              </a:rPr>
              <a:t>A</a:t>
            </a:r>
            <a:r>
              <a:rPr lang="en-US" sz="1600" dirty="0" smtClean="0">
                <a:solidFill>
                  <a:srgbClr val="6C6C6C"/>
                </a:solidFill>
                <a:latin typeface="+mn-lt"/>
              </a:rPr>
              <a:t> mathematical description for the ensemble of particles circulating in the machine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6C6C6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794327" y="5855854"/>
          <a:ext cx="3546768" cy="4433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845" name="Equation" r:id="rId3" imgW="2031840" imgH="253800" progId="Equation.3">
                  <p:embed/>
                </p:oleObj>
              </mc:Choice>
              <mc:Fallback>
                <p:oleObj name="Equation" r:id="rId3" imgW="203184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327" y="5855854"/>
                        <a:ext cx="3546768" cy="4433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Stability Criterion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6"/>
            <a:ext cx="8251825" cy="898430"/>
          </a:xfrm>
        </p:spPr>
        <p:txBody>
          <a:bodyPr/>
          <a:lstStyle/>
          <a:p>
            <a:r>
              <a:rPr lang="en-US" sz="2000" dirty="0" smtClean="0"/>
              <a:t>We can represent an arbitrarily complex ring as a combination of individual matrices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We can express an arbitrary initial state as the sum of the eigenvectors of this matrix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After </a:t>
            </a:r>
            <a:r>
              <a:rPr lang="en-US" sz="2000" i="1" dirty="0" smtClean="0"/>
              <a:t>n</a:t>
            </a:r>
            <a:r>
              <a:rPr lang="en-US" sz="2000" dirty="0" smtClean="0"/>
              <a:t> turns, we have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Because the individual matrices have unit determinants, the product must as well, so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Lecture 3 - Transverse Motion 1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356354" name="Object 2"/>
          <p:cNvGraphicFramePr>
            <a:graphicFrameLocks noChangeAspect="1"/>
          </p:cNvGraphicFramePr>
          <p:nvPr/>
        </p:nvGraphicFramePr>
        <p:xfrm>
          <a:off x="2967904" y="1487777"/>
          <a:ext cx="3184525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384" name="Equation" r:id="rId3" imgW="1434960" imgH="241200" progId="Equation.3">
                  <p:embed/>
                </p:oleObj>
              </mc:Choice>
              <mc:Fallback>
                <p:oleObj name="Equation" r:id="rId3" imgW="143496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7904" y="1487777"/>
                        <a:ext cx="3184525" cy="534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6356" name="Object 4"/>
          <p:cNvGraphicFramePr>
            <a:graphicFrameLocks noChangeAspect="1"/>
          </p:cNvGraphicFramePr>
          <p:nvPr/>
        </p:nvGraphicFramePr>
        <p:xfrm>
          <a:off x="1660525" y="2832100"/>
          <a:ext cx="6065838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385" name="Equation" r:id="rId5" imgW="2781000" imgH="457200" progId="Equation.3">
                  <p:embed/>
                </p:oleObj>
              </mc:Choice>
              <mc:Fallback>
                <p:oleObj name="Equation" r:id="rId5" imgW="278100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525" y="2832100"/>
                        <a:ext cx="6065838" cy="996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6357" name="Object 5"/>
          <p:cNvGraphicFramePr>
            <a:graphicFrameLocks noChangeAspect="1"/>
          </p:cNvGraphicFramePr>
          <p:nvPr/>
        </p:nvGraphicFramePr>
        <p:xfrm>
          <a:off x="3557588" y="4194175"/>
          <a:ext cx="3462337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386" name="Equation" r:id="rId7" imgW="1587240" imgH="457200" progId="Equation.3">
                  <p:embed/>
                </p:oleObj>
              </mc:Choice>
              <mc:Fallback>
                <p:oleObj name="Equation" r:id="rId7" imgW="158724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7588" y="4194175"/>
                        <a:ext cx="3462337" cy="996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6358" name="Object 6"/>
          <p:cNvGraphicFramePr>
            <a:graphicFrameLocks noChangeAspect="1"/>
          </p:cNvGraphicFramePr>
          <p:nvPr/>
        </p:nvGraphicFramePr>
        <p:xfrm>
          <a:off x="3746211" y="5808518"/>
          <a:ext cx="130175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387" name="Equation" r:id="rId9" imgW="596880" imgH="215640" progId="Equation.3">
                  <p:embed/>
                </p:oleObj>
              </mc:Choice>
              <mc:Fallback>
                <p:oleObj name="Equation" r:id="rId9" imgW="59688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211" y="5808518"/>
                        <a:ext cx="1301750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Stability Criteria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6"/>
            <a:ext cx="8251825" cy="565920"/>
          </a:xfrm>
        </p:spPr>
        <p:txBody>
          <a:bodyPr/>
          <a:lstStyle/>
          <a:p>
            <a:r>
              <a:rPr lang="en-US" dirty="0" smtClean="0"/>
              <a:t>We can therefore express the eigenvalues as</a:t>
            </a:r>
          </a:p>
          <a:p>
            <a:endParaRPr lang="en-US" dirty="0" smtClean="0"/>
          </a:p>
          <a:p>
            <a:r>
              <a:rPr lang="en-US" dirty="0" smtClean="0"/>
              <a:t>However, if a has any real component, one of the solutions will grow exponentially, so the only stable values are</a:t>
            </a:r>
          </a:p>
          <a:p>
            <a:endParaRPr lang="en-US" dirty="0" smtClean="0"/>
          </a:p>
          <a:p>
            <a:r>
              <a:rPr lang="en-US" dirty="0" smtClean="0"/>
              <a:t>Examining the (invariant) trace of the matrix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 the general stability criterion is simply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Jan. 20-31,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Lecture 3 - Transverse Motion 1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357379" name="Object 3"/>
          <p:cNvGraphicFramePr>
            <a:graphicFrameLocks noChangeAspect="1"/>
          </p:cNvGraphicFramePr>
          <p:nvPr/>
        </p:nvGraphicFramePr>
        <p:xfrm>
          <a:off x="1346488" y="1109374"/>
          <a:ext cx="631507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409" name="Equation" r:id="rId3" imgW="2895480" imgH="228600" progId="Equation.3">
                  <p:embed/>
                </p:oleObj>
              </mc:Choice>
              <mc:Fallback>
                <p:oleObj name="Equation" r:id="rId3" imgW="28954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6488" y="1109374"/>
                        <a:ext cx="6315075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7380" name="Object 4"/>
          <p:cNvGraphicFramePr>
            <a:graphicFrameLocks noChangeAspect="1"/>
          </p:cNvGraphicFramePr>
          <p:nvPr/>
        </p:nvGraphicFramePr>
        <p:xfrm>
          <a:off x="2190895" y="2703367"/>
          <a:ext cx="448627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410" name="Equation" r:id="rId5" imgW="2057400" imgH="228600" progId="Equation.3">
                  <p:embed/>
                </p:oleObj>
              </mc:Choice>
              <mc:Fallback>
                <p:oleObj name="Equation" r:id="rId5" imgW="20574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895" y="2703367"/>
                        <a:ext cx="4486275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7382" name="Object 6"/>
          <p:cNvGraphicFramePr>
            <a:graphicFrameLocks noChangeAspect="1"/>
          </p:cNvGraphicFramePr>
          <p:nvPr/>
        </p:nvGraphicFramePr>
        <p:xfrm>
          <a:off x="2381250" y="3806825"/>
          <a:ext cx="365442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411" name="Equation" r:id="rId7" imgW="1676160" imgH="228600" progId="Equation.3">
                  <p:embed/>
                </p:oleObj>
              </mc:Choice>
              <mc:Fallback>
                <p:oleObj name="Equation" r:id="rId7" imgW="167616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0" y="3806825"/>
                        <a:ext cx="3654425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7383" name="Object 7"/>
          <p:cNvGraphicFramePr>
            <a:graphicFrameLocks noChangeAspect="1"/>
          </p:cNvGraphicFramePr>
          <p:nvPr/>
        </p:nvGraphicFramePr>
        <p:xfrm>
          <a:off x="3049588" y="5227638"/>
          <a:ext cx="2046287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412" name="Equation" r:id="rId9" imgW="939600" imgH="215640" progId="Equation.3">
                  <p:embed/>
                </p:oleObj>
              </mc:Choice>
              <mc:Fallback>
                <p:oleObj name="Equation" r:id="rId9" imgW="93960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9588" y="5227638"/>
                        <a:ext cx="2046287" cy="47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PREBYS@7EJIGINFUVWYY57I" val="435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800" dirty="0" smtClean="0">
            <a:solidFill>
              <a:srgbClr val="C00000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quantum_universe_RMS_20080415</Template>
  <TotalTime>3798</TotalTime>
  <Words>1710</Words>
  <Application>Microsoft Macintosh PowerPoint</Application>
  <PresentationFormat>On-screen Show (4:3)</PresentationFormat>
  <Paragraphs>324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Opulent</vt:lpstr>
      <vt:lpstr>Equation</vt:lpstr>
      <vt:lpstr>MathType 6.0 Equation</vt:lpstr>
      <vt:lpstr>Transverse Motion 1</vt:lpstr>
      <vt:lpstr>The Journey Begins…</vt:lpstr>
      <vt:lpstr>Quadrupole Magnets*</vt:lpstr>
      <vt:lpstr>What about the other plane?</vt:lpstr>
      <vt:lpstr>Transfer matrices</vt:lpstr>
      <vt:lpstr>Example: FODO cell</vt:lpstr>
      <vt:lpstr>Where we’re going…</vt:lpstr>
      <vt:lpstr>Stability Criterion</vt:lpstr>
      <vt:lpstr>Stability Criteria (cont’d)</vt:lpstr>
      <vt:lpstr>Example</vt:lpstr>
      <vt:lpstr>Twiss Parametrization </vt:lpstr>
      <vt:lpstr>Equations of Motion</vt:lpstr>
      <vt:lpstr>Equations of Motion (cont’d)</vt:lpstr>
      <vt:lpstr>Equations of Motion</vt:lpstr>
      <vt:lpstr>Piecewise solution</vt:lpstr>
      <vt:lpstr>PowerPoint Presentation</vt:lpstr>
      <vt:lpstr>Closed Form Solution</vt:lpstr>
      <vt:lpstr>Solving for periodic motion</vt:lpstr>
      <vt:lpstr>Recall the Twiss representation of a Period</vt:lpstr>
      <vt:lpstr>Closing the Loop</vt:lpstr>
      <vt:lpstr>PowerPoint Presentation</vt:lpstr>
      <vt:lpstr>General Transfer Matrix</vt:lpstr>
      <vt:lpstr>About the Tune</vt:lpstr>
    </vt:vector>
  </TitlesOfParts>
  <Company>Fermilab Beams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Antiproton Stacking and Cooling</dc:title>
  <dc:creator>localadmin</dc:creator>
  <cp:lastModifiedBy>Accelerator Division</cp:lastModifiedBy>
  <cp:revision>137</cp:revision>
  <dcterms:created xsi:type="dcterms:W3CDTF">2003-06-24T14:15:57Z</dcterms:created>
  <dcterms:modified xsi:type="dcterms:W3CDTF">2014-01-21T12:55:51Z</dcterms:modified>
</cp:coreProperties>
</file>