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gif" ContentType="image/gif"/>
  <Default Extension="bin" ContentType="application/vnd.openxmlformats-officedocument.presentationml.printerSettings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ppt/embeddings/oleObject16.bin" ContentType="application/vnd.openxmlformats-officedocument.oleObject"/>
  <Override PartName="/ppt/embeddings/oleObject17.bin" ContentType="application/vnd.openxmlformats-officedocument.oleObject"/>
  <Override PartName="/ppt/embeddings/oleObject18.bin" ContentType="application/vnd.openxmlformats-officedocument.oleObject"/>
  <Override PartName="/ppt/embeddings/oleObject19.bin" ContentType="application/vnd.openxmlformats-officedocument.oleObject"/>
  <Override PartName="/ppt/embeddings/oleObject20.bin" ContentType="application/vnd.openxmlformats-officedocument.oleObject"/>
  <Override PartName="/ppt/embeddings/oleObject21.bin" ContentType="application/vnd.openxmlformats-officedocument.oleObject"/>
  <Override PartName="/ppt/embeddings/oleObject22.bin" ContentType="application/vnd.openxmlformats-officedocument.oleObject"/>
  <Override PartName="/ppt/embeddings/oleObject23.bin" ContentType="application/vnd.openxmlformats-officedocument.oleObject"/>
  <Override PartName="/ppt/embeddings/oleObject24.bin" ContentType="application/vnd.openxmlformats-officedocument.oleObject"/>
  <Override PartName="/ppt/embeddings/oleObject25.bin" ContentType="application/vnd.openxmlformats-officedocument.oleObject"/>
  <Override PartName="/ppt/embeddings/oleObject26.bin" ContentType="application/vnd.openxmlformats-officedocument.oleObject"/>
  <Override PartName="/ppt/embeddings/oleObject27.bin" ContentType="application/vnd.openxmlformats-officedocument.oleObject"/>
  <Override PartName="/ppt/embeddings/oleObject28.bin" ContentType="application/vnd.openxmlformats-officedocument.oleObject"/>
  <Override PartName="/ppt/embeddings/oleObject29.bin" ContentType="application/vnd.openxmlformats-officedocument.oleObject"/>
  <Override PartName="/ppt/embeddings/oleObject30.bin" ContentType="application/vnd.openxmlformats-officedocument.oleObject"/>
  <Override PartName="/ppt/embeddings/oleObject31.bin" ContentType="application/vnd.openxmlformats-officedocument.oleObject"/>
  <Override PartName="/ppt/embeddings/oleObject32.bin" ContentType="application/vnd.openxmlformats-officedocument.oleObject"/>
  <Override PartName="/ppt/embeddings/oleObject33.bin" ContentType="application/vnd.openxmlformats-officedocument.oleObject"/>
  <Override PartName="/ppt/embeddings/oleObject34.bin" ContentType="application/vnd.openxmlformats-officedocument.oleObject"/>
  <Override PartName="/ppt/embeddings/oleObject35.bin" ContentType="application/vnd.openxmlformats-officedocument.oleObject"/>
  <Override PartName="/ppt/embeddings/oleObject36.bin" ContentType="application/vnd.openxmlformats-officedocument.oleObject"/>
  <Override PartName="/ppt/embeddings/oleObject37.bin" ContentType="application/vnd.openxmlformats-officedocument.oleObject"/>
  <Override PartName="/ppt/embeddings/oleObject38.bin" ContentType="application/vnd.openxmlformats-officedocument.oleObject"/>
  <Override PartName="/ppt/embeddings/oleObject39.bin" ContentType="application/vnd.openxmlformats-officedocument.oleObject"/>
  <Override PartName="/ppt/embeddings/oleObject40.bin" ContentType="application/vnd.openxmlformats-officedocument.oleObject"/>
  <Override PartName="/ppt/embeddings/oleObject41.bin" ContentType="application/vnd.openxmlformats-officedocument.oleObject"/>
  <Override PartName="/ppt/embeddings/oleObject42.bin" ContentType="application/vnd.openxmlformats-officedocument.oleObject"/>
  <Override PartName="/ppt/embeddings/oleObject43.bin" ContentType="application/vnd.openxmlformats-officedocument.oleObject"/>
  <Override PartName="/ppt/embeddings/oleObject44.bin" ContentType="application/vnd.openxmlformats-officedocument.oleObject"/>
  <Override PartName="/ppt/embeddings/oleObject45.bin" ContentType="application/vnd.openxmlformats-officedocument.oleObject"/>
  <Override PartName="/ppt/embeddings/oleObject46.bin" ContentType="application/vnd.openxmlformats-officedocument.oleObject"/>
  <Override PartName="/ppt/embeddings/oleObject47.bin" ContentType="application/vnd.openxmlformats-officedocument.oleObject"/>
  <Override PartName="/ppt/embeddings/oleObject48.bin" ContentType="application/vnd.openxmlformats-officedocument.oleObject"/>
  <Override PartName="/ppt/embeddings/oleObject49.bin" ContentType="application/vnd.openxmlformats-officedocument.oleObject"/>
  <Override PartName="/ppt/embeddings/oleObject50.bin" ContentType="application/vnd.openxmlformats-officedocument.oleObject"/>
  <Override PartName="/ppt/embeddings/oleObject51.bin" ContentType="application/vnd.openxmlformats-officedocument.oleObject"/>
  <Override PartName="/ppt/embeddings/oleObject52.bin" ContentType="application/vnd.openxmlformats-officedocument.oleObject"/>
  <Override PartName="/ppt/embeddings/oleObject53.bin" ContentType="application/vnd.openxmlformats-officedocument.oleObject"/>
  <Override PartName="/ppt/embeddings/oleObject54.bin" ContentType="application/vnd.openxmlformats-officedocument.oleObject"/>
  <Override PartName="/ppt/embeddings/oleObject55.bin" ContentType="application/vnd.openxmlformats-officedocument.oleObject"/>
  <Override PartName="/ppt/embeddings/oleObject56.bin" ContentType="application/vnd.openxmlformats-officedocument.oleObject"/>
  <Override PartName="/ppt/embeddings/oleObject57.bin" ContentType="application/vnd.openxmlformats-officedocument.oleObject"/>
  <Override PartName="/ppt/embeddings/oleObject58.bin" ContentType="application/vnd.openxmlformats-officedocument.oleObject"/>
  <Override PartName="/ppt/embeddings/oleObject59.bin" ContentType="application/vnd.openxmlformats-officedocument.oleObject"/>
  <Override PartName="/ppt/embeddings/oleObject60.bin" ContentType="application/vnd.openxmlformats-officedocument.oleObject"/>
  <Override PartName="/ppt/embeddings/oleObject61.bin" ContentType="application/vnd.openxmlformats-officedocument.oleObject"/>
  <Override PartName="/ppt/embeddings/oleObject62.bin" ContentType="application/vnd.openxmlformats-officedocument.oleObject"/>
  <Override PartName="/ppt/embeddings/oleObject63.bin" ContentType="application/vnd.openxmlformats-officedocument.oleObject"/>
  <Override PartName="/ppt/embeddings/oleObject64.bin" ContentType="application/vnd.openxmlformats-officedocument.oleObject"/>
  <Override PartName="/ppt/embeddings/oleObject65.bin" ContentType="application/vnd.openxmlformats-officedocument.oleObject"/>
  <Override PartName="/ppt/embeddings/oleObject66.bin" ContentType="application/vnd.openxmlformats-officedocument.oleObject"/>
  <Override PartName="/ppt/embeddings/oleObject67.bin" ContentType="application/vnd.openxmlformats-officedocument.oleObject"/>
  <Override PartName="/ppt/embeddings/oleObject68.bin" ContentType="application/vnd.openxmlformats-officedocument.oleObject"/>
  <Override PartName="/ppt/embeddings/oleObject69.bin" ContentType="application/vnd.openxmlformats-officedocument.oleObject"/>
  <Override PartName="/ppt/embeddings/oleObject70.bin" ContentType="application/vnd.openxmlformats-officedocument.oleObject"/>
  <Override PartName="/ppt/embeddings/oleObject71.bin" ContentType="application/vnd.openxmlformats-officedocument.oleObject"/>
  <Override PartName="/ppt/embeddings/oleObject72.bin" ContentType="application/vnd.openxmlformats-officedocument.oleObject"/>
  <Override PartName="/ppt/embeddings/oleObject73.bin" ContentType="application/vnd.openxmlformats-officedocument.oleObject"/>
  <Override PartName="/ppt/embeddings/oleObject74.bin" ContentType="application/vnd.openxmlformats-officedocument.oleObject"/>
  <Override PartName="/ppt/embeddings/oleObject75.bin" ContentType="application/vnd.openxmlformats-officedocument.oleObject"/>
  <Override PartName="/ppt/embeddings/oleObject76.bin" ContentType="application/vnd.openxmlformats-officedocument.oleObject"/>
  <Override PartName="/ppt/embeddings/oleObject77.bin" ContentType="application/vnd.openxmlformats-officedocument.oleObject"/>
  <Override PartName="/ppt/embeddings/oleObject78.bin" ContentType="application/vnd.openxmlformats-officedocument.oleObject"/>
  <Override PartName="/ppt/embeddings/oleObject79.bin" ContentType="application/vnd.openxmlformats-officedocument.oleObject"/>
  <Override PartName="/ppt/embeddings/oleObject80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1" r:id="rId1"/>
  </p:sldMasterIdLst>
  <p:notesMasterIdLst>
    <p:notesMasterId r:id="rId25"/>
  </p:notesMasterIdLst>
  <p:handoutMasterIdLst>
    <p:handoutMasterId r:id="rId26"/>
  </p:handoutMasterIdLst>
  <p:sldIdLst>
    <p:sldId id="271" r:id="rId2"/>
    <p:sldId id="439" r:id="rId3"/>
    <p:sldId id="440" r:id="rId4"/>
    <p:sldId id="441" r:id="rId5"/>
    <p:sldId id="403" r:id="rId6"/>
    <p:sldId id="404" r:id="rId7"/>
    <p:sldId id="424" r:id="rId8"/>
    <p:sldId id="405" r:id="rId9"/>
    <p:sldId id="406" r:id="rId10"/>
    <p:sldId id="407" r:id="rId11"/>
    <p:sldId id="413" r:id="rId12"/>
    <p:sldId id="409" r:id="rId13"/>
    <p:sldId id="410" r:id="rId14"/>
    <p:sldId id="411" r:id="rId15"/>
    <p:sldId id="442" r:id="rId16"/>
    <p:sldId id="443" r:id="rId17"/>
    <p:sldId id="412" r:id="rId18"/>
    <p:sldId id="414" r:id="rId19"/>
    <p:sldId id="415" r:id="rId20"/>
    <p:sldId id="416" r:id="rId21"/>
    <p:sldId id="417" r:id="rId22"/>
    <p:sldId id="418" r:id="rId23"/>
    <p:sldId id="444" r:id="rId24"/>
  </p:sldIdLst>
  <p:sldSz cx="9144000" cy="6858000" type="screen4x3"/>
  <p:notesSz cx="6858000" cy="9144000"/>
  <p:custDataLst>
    <p:tags r:id="rId2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CC3399"/>
    <a:srgbClr val="FF9933"/>
    <a:srgbClr val="FF9966"/>
    <a:srgbClr val="33CC33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2136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handoutMaster" Target="handoutMasters/handoutMaster1.xml"/><Relationship Id="rId27" Type="http://schemas.openxmlformats.org/officeDocument/2006/relationships/printerSettings" Target="printerSettings/printerSettings1.bin"/><Relationship Id="rId28" Type="http://schemas.openxmlformats.org/officeDocument/2006/relationships/tags" Target="tags/tag1.xml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Relationship Id="rId2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4" Type="http://schemas.openxmlformats.org/officeDocument/2006/relationships/image" Target="../media/image37.wmf"/><Relationship Id="rId5" Type="http://schemas.openxmlformats.org/officeDocument/2006/relationships/image" Target="../media/image38.wmf"/><Relationship Id="rId6" Type="http://schemas.openxmlformats.org/officeDocument/2006/relationships/image" Target="../media/image39.wmf"/><Relationship Id="rId7" Type="http://schemas.openxmlformats.org/officeDocument/2006/relationships/image" Target="../media/image40.wmf"/><Relationship Id="rId8" Type="http://schemas.openxmlformats.org/officeDocument/2006/relationships/image" Target="../media/image41.wmf"/><Relationship Id="rId1" Type="http://schemas.openxmlformats.org/officeDocument/2006/relationships/image" Target="../media/image34.wmf"/><Relationship Id="rId2" Type="http://schemas.openxmlformats.org/officeDocument/2006/relationships/image" Target="../media/image35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4" Type="http://schemas.openxmlformats.org/officeDocument/2006/relationships/image" Target="../media/image45.wmf"/><Relationship Id="rId5" Type="http://schemas.openxmlformats.org/officeDocument/2006/relationships/image" Target="../media/image46.wmf"/><Relationship Id="rId6" Type="http://schemas.openxmlformats.org/officeDocument/2006/relationships/image" Target="../media/image47.wmf"/><Relationship Id="rId7" Type="http://schemas.openxmlformats.org/officeDocument/2006/relationships/image" Target="../media/image48.wmf"/><Relationship Id="rId8" Type="http://schemas.openxmlformats.org/officeDocument/2006/relationships/image" Target="../media/image49.wmf"/><Relationship Id="rId9" Type="http://schemas.openxmlformats.org/officeDocument/2006/relationships/image" Target="../media/image50.wmf"/><Relationship Id="rId10" Type="http://schemas.openxmlformats.org/officeDocument/2006/relationships/image" Target="../media/image51.wmf"/><Relationship Id="rId11" Type="http://schemas.openxmlformats.org/officeDocument/2006/relationships/image" Target="../media/image52.wmf"/><Relationship Id="rId1" Type="http://schemas.openxmlformats.org/officeDocument/2006/relationships/image" Target="../media/image42.wmf"/><Relationship Id="rId2" Type="http://schemas.openxmlformats.org/officeDocument/2006/relationships/image" Target="../media/image43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3.wmf"/><Relationship Id="rId2" Type="http://schemas.openxmlformats.org/officeDocument/2006/relationships/image" Target="../media/image54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7.wmf"/><Relationship Id="rId4" Type="http://schemas.openxmlformats.org/officeDocument/2006/relationships/image" Target="../media/image58.wmf"/><Relationship Id="rId1" Type="http://schemas.openxmlformats.org/officeDocument/2006/relationships/image" Target="../media/image55.wmf"/><Relationship Id="rId2" Type="http://schemas.openxmlformats.org/officeDocument/2006/relationships/image" Target="../media/image56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9.wmf"/><Relationship Id="rId2" Type="http://schemas.openxmlformats.org/officeDocument/2006/relationships/image" Target="../media/image60.wmf"/><Relationship Id="rId3" Type="http://schemas.openxmlformats.org/officeDocument/2006/relationships/image" Target="../media/image61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64.wmf"/><Relationship Id="rId4" Type="http://schemas.openxmlformats.org/officeDocument/2006/relationships/image" Target="../media/image65.wmf"/><Relationship Id="rId5" Type="http://schemas.openxmlformats.org/officeDocument/2006/relationships/image" Target="../media/image66.wmf"/><Relationship Id="rId6" Type="http://schemas.openxmlformats.org/officeDocument/2006/relationships/image" Target="../media/image67.wmf"/><Relationship Id="rId7" Type="http://schemas.openxmlformats.org/officeDocument/2006/relationships/image" Target="../media/image68.wmf"/><Relationship Id="rId8" Type="http://schemas.openxmlformats.org/officeDocument/2006/relationships/image" Target="../media/image69.wmf"/><Relationship Id="rId1" Type="http://schemas.openxmlformats.org/officeDocument/2006/relationships/image" Target="../media/image62.wmf"/><Relationship Id="rId2" Type="http://schemas.openxmlformats.org/officeDocument/2006/relationships/image" Target="../media/image63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0.wmf"/><Relationship Id="rId2" Type="http://schemas.openxmlformats.org/officeDocument/2006/relationships/image" Target="../media/image71.wmf"/><Relationship Id="rId3" Type="http://schemas.openxmlformats.org/officeDocument/2006/relationships/image" Target="../media/image72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75.wmf"/><Relationship Id="rId4" Type="http://schemas.openxmlformats.org/officeDocument/2006/relationships/image" Target="../media/image76.wmf"/><Relationship Id="rId1" Type="http://schemas.openxmlformats.org/officeDocument/2006/relationships/image" Target="../media/image73.wmf"/><Relationship Id="rId2" Type="http://schemas.openxmlformats.org/officeDocument/2006/relationships/image" Target="../media/image74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77.wmf"/><Relationship Id="rId2" Type="http://schemas.openxmlformats.org/officeDocument/2006/relationships/image" Target="../media/image78.wmf"/><Relationship Id="rId3" Type="http://schemas.openxmlformats.org/officeDocument/2006/relationships/image" Target="../media/image79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80.wmf"/><Relationship Id="rId2" Type="http://schemas.openxmlformats.org/officeDocument/2006/relationships/image" Target="../media/image8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84.wmf"/><Relationship Id="rId4" Type="http://schemas.openxmlformats.org/officeDocument/2006/relationships/image" Target="../media/image85.wmf"/><Relationship Id="rId1" Type="http://schemas.openxmlformats.org/officeDocument/2006/relationships/image" Target="../media/image82.wmf"/><Relationship Id="rId2" Type="http://schemas.openxmlformats.org/officeDocument/2006/relationships/image" Target="../media/image83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6.wmf"/><Relationship Id="rId2" Type="http://schemas.openxmlformats.org/officeDocument/2006/relationships/image" Target="../media/image8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4" Type="http://schemas.openxmlformats.org/officeDocument/2006/relationships/image" Target="../media/image14.wmf"/><Relationship Id="rId5" Type="http://schemas.openxmlformats.org/officeDocument/2006/relationships/image" Target="../media/image15.wmf"/><Relationship Id="rId1" Type="http://schemas.openxmlformats.org/officeDocument/2006/relationships/image" Target="../media/image11.wmf"/><Relationship Id="rId2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4" Type="http://schemas.openxmlformats.org/officeDocument/2006/relationships/image" Target="../media/image21.wmf"/><Relationship Id="rId1" Type="http://schemas.openxmlformats.org/officeDocument/2006/relationships/image" Target="../media/image18.wmf"/><Relationship Id="rId2" Type="http://schemas.openxmlformats.org/officeDocument/2006/relationships/image" Target="../media/image1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4" Type="http://schemas.openxmlformats.org/officeDocument/2006/relationships/image" Target="../media/image25.wmf"/><Relationship Id="rId1" Type="http://schemas.openxmlformats.org/officeDocument/2006/relationships/image" Target="../media/image22.wmf"/><Relationship Id="rId2" Type="http://schemas.openxmlformats.org/officeDocument/2006/relationships/image" Target="../media/image2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Relationship Id="rId2" Type="http://schemas.openxmlformats.org/officeDocument/2006/relationships/image" Target="../media/image27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4" Type="http://schemas.openxmlformats.org/officeDocument/2006/relationships/image" Target="../media/image31.wmf"/><Relationship Id="rId5" Type="http://schemas.openxmlformats.org/officeDocument/2006/relationships/image" Target="../media/image32.wmf"/><Relationship Id="rId6" Type="http://schemas.openxmlformats.org/officeDocument/2006/relationships/image" Target="../media/image33.wmf"/><Relationship Id="rId1" Type="http://schemas.openxmlformats.org/officeDocument/2006/relationships/image" Target="../media/image28.wmf"/><Relationship Id="rId2" Type="http://schemas.openxmlformats.org/officeDocument/2006/relationships/image" Target="../media/image2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5D06C1-91A3-7F40-BBF2-CC87047279AA}" type="datetimeFigureOut">
              <a:rPr lang="en-US" smtClean="0"/>
              <a:t>1/21/14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1BDDF4-9BA3-934D-82DE-5E8D7D037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6338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40E8FAF-0EB9-4F3C-9D18-30F5214B3A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4960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gi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 rot="16200000">
            <a:off x="-2536825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/>
          <a:lstStyle>
            <a:lvl1pPr algn="r">
              <a:defRPr sz="4200"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30"/>
          <p:cNvSpPr>
            <a:spLocks noGrp="1"/>
          </p:cNvSpPr>
          <p:nvPr>
            <p:ph type="dt" sz="half" idx="10"/>
          </p:nvPr>
        </p:nvSpPr>
        <p:spPr>
          <a:xfrm>
            <a:off x="5033639" y="6557963"/>
            <a:ext cx="2840361" cy="227012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r>
              <a:rPr lang="en-US" smtClean="0"/>
              <a:t>USPAS, Knoxville, TN, Jan. 20-31, 2014</a:t>
            </a:r>
            <a:endParaRPr/>
          </a:p>
        </p:txBody>
      </p:sp>
      <p:pic>
        <p:nvPicPr>
          <p:cNvPr id="7" name="Picture 6" descr="FNAL_logo_sm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03767" cy="926942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xmlns:p14="http://schemas.microsoft.com/office/powerpoint/2010/main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7135" y="134244"/>
            <a:ext cx="8262937" cy="441325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777" y="752368"/>
            <a:ext cx="8251825" cy="555307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USPAS, Knoxville, TN, Jan. 20-31, 2014</a:t>
            </a:r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Lecture 3 - Transverse Motion 1</a:t>
            </a:r>
            <a:endParaRPr lang="en-US">
              <a:latin typeface="+mn-lt"/>
            </a:endParaRPr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09CFA1-B09C-442F-85C3-919131D33D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 smtClean="0"/>
              <a:t>USPAS, Knoxville, TN, Jan. 20-31,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fr-FR" smtClean="0"/>
              <a:t>Lecture 3 - Transverse Motion 1</a:t>
            </a:r>
            <a:endParaRPr lang="en-US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05B137E2-35D0-4667-9362-8260FF57AB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8257" y="124288"/>
            <a:ext cx="8262937" cy="441325"/>
          </a:xfrm>
        </p:spPr>
        <p:txBody>
          <a:bodyPr/>
          <a:lstStyle>
            <a:lvl1pPr>
              <a:defRPr cap="none" baseline="0">
                <a:latin typeface="+mj-lt"/>
              </a:defRPr>
            </a:lvl1pPr>
            <a:extLst/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26"/>
          <p:cNvSpPr>
            <a:spLocks noGrp="1"/>
          </p:cNvSpPr>
          <p:nvPr>
            <p:ph type="dt" sz="half" idx="10"/>
          </p:nvPr>
        </p:nvSpPr>
        <p:spPr>
          <a:xfrm>
            <a:off x="5741582" y="6569076"/>
            <a:ext cx="2516372" cy="16133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USPAS, Knoxville, TN, Jan. 20-31, 2014</a:t>
            </a:r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7199" y="6557963"/>
            <a:ext cx="3859619" cy="172446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r>
              <a:rPr lang="fr-FR" smtClean="0"/>
              <a:t>Lecture 3 - Transverse Motion 1</a:t>
            </a:r>
            <a:endParaRPr lang="en-US">
              <a:latin typeface="+mn-lt"/>
            </a:endParaRPr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A26155-0DCC-45D2-90B6-32F65F3F6C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657065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5029" y="3145972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r>
              <a:rPr lang="en-US" smtClean="0"/>
              <a:t>USPAS, Knoxville, TN, Jan. 20-31,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r>
              <a:rPr lang="fr-FR" smtClean="0"/>
              <a:t>Lecture 3 - Transverse Motion 1</a:t>
            </a:r>
            <a:endParaRPr lang="en-US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3C22C54-04B8-4329-8E4F-B3EC0867C1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xmlns:p14="http://schemas.microsoft.com/office/powerpoint/2010/main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408" y="224393"/>
            <a:ext cx="8371114" cy="507274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661" y="862297"/>
            <a:ext cx="4060371" cy="514644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7530" y="853420"/>
            <a:ext cx="4172275" cy="517910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USPAS, Knoxville, TN, Jan. 20-31, 2014</a:t>
            </a:r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Lecture 3 - Transverse Motion 1</a:t>
            </a:r>
            <a:endParaRPr lang="en-US">
              <a:latin typeface="+mn-lt"/>
            </a:endParaRPr>
          </a:p>
        </p:txBody>
      </p:sp>
      <p:sp>
        <p:nvSpPr>
          <p:cNvPr id="7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914655-DFE5-45AD-AEB7-B6324F535D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507274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8829"/>
            <a:ext cx="3520440" cy="48578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979714"/>
            <a:ext cx="3520440" cy="48469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USPAS, Knoxville, TN, Jan. 20-31, 2014</a:t>
            </a:r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Lecture 3 - Transverse Motion 1</a:t>
            </a:r>
            <a:endParaRPr lang="en-US">
              <a:latin typeface="+mn-lt"/>
            </a:endParaRPr>
          </a:p>
        </p:txBody>
      </p:sp>
      <p:sp>
        <p:nvSpPr>
          <p:cNvPr id="9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013A5A-BD10-4E42-8EDD-42C4A14A64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587" y="115854"/>
            <a:ext cx="8490857" cy="463731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6"/>
          <p:cNvSpPr>
            <a:spLocks noGrp="1"/>
          </p:cNvSpPr>
          <p:nvPr>
            <p:ph type="dt" sz="half" idx="10"/>
          </p:nvPr>
        </p:nvSpPr>
        <p:spPr>
          <a:xfrm>
            <a:off x="5264458" y="6569076"/>
            <a:ext cx="2993496" cy="2270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USPAS, Knoxville, TN, Jan. 20-31,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Lecture 3 - Transverse Motion 1</a:t>
            </a:r>
            <a:endParaRPr lang="en-US">
              <a:latin typeface="+mn-lt"/>
            </a:endParaRPr>
          </a:p>
        </p:txBody>
      </p:sp>
      <p:sp>
        <p:nvSpPr>
          <p:cNvPr id="5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B536C3-BB10-4165-8E74-99838CB517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USPAS, Knoxville, TN, Jan. 20-31, 2014</a:t>
            </a:r>
            <a:endParaRPr lang="en-US" dirty="0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Lecture 3 - Transverse Motion 1</a:t>
            </a:r>
            <a:endParaRPr lang="en-US">
              <a:latin typeface="+mn-lt"/>
            </a:endParaRPr>
          </a:p>
        </p:txBody>
      </p:sp>
      <p:sp>
        <p:nvSpPr>
          <p:cNvPr id="4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871096-0617-41A5-9758-D8016564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USPAS, Knoxville, TN, Jan. 20-31, 2014</a:t>
            </a:r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Lecture 3 - Transverse Motion 1</a:t>
            </a:r>
            <a:endParaRPr lang="en-US">
              <a:latin typeface="+mn-lt"/>
            </a:endParaRPr>
          </a:p>
        </p:txBody>
      </p:sp>
      <p:sp>
        <p:nvSpPr>
          <p:cNvPr id="7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84E87-2809-400F-A130-20751D1ABD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 smtClean="0"/>
              <a:t>USPAS, Knoxville, TN, Jan. 20-31, 2014</a:t>
            </a: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fr-FR" smtClean="0"/>
              <a:t>Lecture 3 - Transverse Motion 1</a:t>
            </a:r>
            <a:endParaRPr lang="en-US">
              <a:latin typeface="+mn-lt"/>
            </a:endParaRP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58A0D8F-9A19-4D03-8318-653C6FCD8B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xmlns:p14="http://schemas.microsoft.com/office/powerpoint/2010/main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4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-2" y="0"/>
            <a:ext cx="391887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97135" y="134244"/>
            <a:ext cx="8262937" cy="441325"/>
          </a:xfrm>
          <a:prstGeom prst="rect">
            <a:avLst/>
          </a:prstGeom>
        </p:spPr>
        <p:txBody>
          <a:bodyPr vert="horz" lIns="45720" tIns="0" rIns="45720" bIns="0" anchor="b" anchorCtr="0">
            <a:no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30" name="Text Placeholder 30"/>
          <p:cNvSpPr>
            <a:spLocks noGrp="1"/>
          </p:cNvSpPr>
          <p:nvPr>
            <p:ph type="body" idx="1"/>
          </p:nvPr>
        </p:nvSpPr>
        <p:spPr bwMode="auto">
          <a:xfrm>
            <a:off x="503776" y="690225"/>
            <a:ext cx="8251825" cy="555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5486400" y="6569076"/>
            <a:ext cx="2771553" cy="227012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r>
              <a:rPr lang="en-US" smtClean="0"/>
              <a:t>USPAS, Knoxville, TN, Jan. 20-31,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r>
              <a:rPr lang="fr-FR" smtClean="0"/>
              <a:t>Lecture 3 - Transverse Motion 1</a:t>
            </a:r>
            <a:endParaRPr lang="en-US">
              <a:latin typeface="+mn-lt"/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8337550" y="6534150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61210FB4-E372-466D-A3EB-21FD966A10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ext Box 11"/>
          <p:cNvSpPr txBox="1">
            <a:spLocks noChangeArrowheads="1"/>
          </p:cNvSpPr>
          <p:nvPr userDrawn="1"/>
        </p:nvSpPr>
        <p:spPr bwMode="auto">
          <a:xfrm>
            <a:off x="381000" y="6553200"/>
            <a:ext cx="1676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/>
          </a:p>
        </p:txBody>
      </p:sp>
      <p:pic>
        <p:nvPicPr>
          <p:cNvPr id="10" name="Picture 9" descr="FNAL_logo_sm.gif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0" y="1"/>
            <a:ext cx="371959" cy="38149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57" r:id="rId2"/>
    <p:sldLayoutId id="2147483765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6" r:id="rId9"/>
    <p:sldLayoutId id="2147483763" r:id="rId10"/>
    <p:sldLayoutId id="2147483767" r:id="rId11"/>
  </p:sldLayoutIdLst>
  <p:transition xmlns:p14="http://schemas.microsoft.com/office/powerpoint/2010/main">
    <p:fade thruBlk="1"/>
  </p:transition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 kern="120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eaLnBrk="0" fontAlgn="base" hangingPunct="0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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4" Type="http://schemas.openxmlformats.org/officeDocument/2006/relationships/image" Target="../media/image26.wmf"/><Relationship Id="rId5" Type="http://schemas.openxmlformats.org/officeDocument/2006/relationships/oleObject" Target="../embeddings/oleObject20.bin"/><Relationship Id="rId6" Type="http://schemas.openxmlformats.org/officeDocument/2006/relationships/image" Target="../media/image27.w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25.bin"/><Relationship Id="rId12" Type="http://schemas.openxmlformats.org/officeDocument/2006/relationships/image" Target="../media/image32.wmf"/><Relationship Id="rId13" Type="http://schemas.openxmlformats.org/officeDocument/2006/relationships/oleObject" Target="../embeddings/oleObject26.bin"/><Relationship Id="rId14" Type="http://schemas.openxmlformats.org/officeDocument/2006/relationships/image" Target="../media/image33.wmf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21.bin"/><Relationship Id="rId4" Type="http://schemas.openxmlformats.org/officeDocument/2006/relationships/image" Target="../media/image28.wmf"/><Relationship Id="rId5" Type="http://schemas.openxmlformats.org/officeDocument/2006/relationships/oleObject" Target="../embeddings/oleObject22.bin"/><Relationship Id="rId6" Type="http://schemas.openxmlformats.org/officeDocument/2006/relationships/image" Target="../media/image29.wmf"/><Relationship Id="rId7" Type="http://schemas.openxmlformats.org/officeDocument/2006/relationships/oleObject" Target="../embeddings/oleObject23.bin"/><Relationship Id="rId8" Type="http://schemas.openxmlformats.org/officeDocument/2006/relationships/image" Target="../media/image30.wmf"/><Relationship Id="rId9" Type="http://schemas.openxmlformats.org/officeDocument/2006/relationships/oleObject" Target="../embeddings/oleObject24.bin"/><Relationship Id="rId10" Type="http://schemas.openxmlformats.org/officeDocument/2006/relationships/image" Target="../media/image31.wmf"/></Relationships>
</file>

<file path=ppt/slides/_rels/slide12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31.bin"/><Relationship Id="rId12" Type="http://schemas.openxmlformats.org/officeDocument/2006/relationships/image" Target="../media/image38.wmf"/><Relationship Id="rId13" Type="http://schemas.openxmlformats.org/officeDocument/2006/relationships/oleObject" Target="../embeddings/oleObject32.bin"/><Relationship Id="rId14" Type="http://schemas.openxmlformats.org/officeDocument/2006/relationships/image" Target="../media/image39.wmf"/><Relationship Id="rId15" Type="http://schemas.openxmlformats.org/officeDocument/2006/relationships/oleObject" Target="../embeddings/oleObject33.bin"/><Relationship Id="rId16" Type="http://schemas.openxmlformats.org/officeDocument/2006/relationships/image" Target="../media/image40.wmf"/><Relationship Id="rId17" Type="http://schemas.openxmlformats.org/officeDocument/2006/relationships/oleObject" Target="../embeddings/oleObject34.bin"/><Relationship Id="rId18" Type="http://schemas.openxmlformats.org/officeDocument/2006/relationships/image" Target="../media/image41.wmf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27.bin"/><Relationship Id="rId4" Type="http://schemas.openxmlformats.org/officeDocument/2006/relationships/image" Target="../media/image34.wmf"/><Relationship Id="rId5" Type="http://schemas.openxmlformats.org/officeDocument/2006/relationships/oleObject" Target="../embeddings/oleObject28.bin"/><Relationship Id="rId6" Type="http://schemas.openxmlformats.org/officeDocument/2006/relationships/image" Target="../media/image35.wmf"/><Relationship Id="rId7" Type="http://schemas.openxmlformats.org/officeDocument/2006/relationships/oleObject" Target="../embeddings/oleObject29.bin"/><Relationship Id="rId8" Type="http://schemas.openxmlformats.org/officeDocument/2006/relationships/image" Target="../media/image36.wmf"/><Relationship Id="rId9" Type="http://schemas.openxmlformats.org/officeDocument/2006/relationships/oleObject" Target="../embeddings/oleObject30.bin"/><Relationship Id="rId10" Type="http://schemas.openxmlformats.org/officeDocument/2006/relationships/image" Target="../media/image37.wmf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38.bin"/><Relationship Id="rId20" Type="http://schemas.openxmlformats.org/officeDocument/2006/relationships/image" Target="../media/image50.wmf"/><Relationship Id="rId21" Type="http://schemas.openxmlformats.org/officeDocument/2006/relationships/oleObject" Target="../embeddings/oleObject44.bin"/><Relationship Id="rId22" Type="http://schemas.openxmlformats.org/officeDocument/2006/relationships/image" Target="../media/image51.wmf"/><Relationship Id="rId23" Type="http://schemas.openxmlformats.org/officeDocument/2006/relationships/oleObject" Target="../embeddings/oleObject45.bin"/><Relationship Id="rId24" Type="http://schemas.openxmlformats.org/officeDocument/2006/relationships/image" Target="../media/image52.wmf"/><Relationship Id="rId10" Type="http://schemas.openxmlformats.org/officeDocument/2006/relationships/image" Target="../media/image45.wmf"/><Relationship Id="rId11" Type="http://schemas.openxmlformats.org/officeDocument/2006/relationships/oleObject" Target="../embeddings/oleObject39.bin"/><Relationship Id="rId12" Type="http://schemas.openxmlformats.org/officeDocument/2006/relationships/image" Target="../media/image46.wmf"/><Relationship Id="rId13" Type="http://schemas.openxmlformats.org/officeDocument/2006/relationships/oleObject" Target="../embeddings/oleObject40.bin"/><Relationship Id="rId14" Type="http://schemas.openxmlformats.org/officeDocument/2006/relationships/image" Target="../media/image47.wmf"/><Relationship Id="rId15" Type="http://schemas.openxmlformats.org/officeDocument/2006/relationships/oleObject" Target="../embeddings/oleObject41.bin"/><Relationship Id="rId16" Type="http://schemas.openxmlformats.org/officeDocument/2006/relationships/image" Target="../media/image48.wmf"/><Relationship Id="rId17" Type="http://schemas.openxmlformats.org/officeDocument/2006/relationships/oleObject" Target="../embeddings/oleObject42.bin"/><Relationship Id="rId18" Type="http://schemas.openxmlformats.org/officeDocument/2006/relationships/image" Target="../media/image49.wmf"/><Relationship Id="rId19" Type="http://schemas.openxmlformats.org/officeDocument/2006/relationships/oleObject" Target="../embeddings/oleObject43.bin"/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35.bin"/><Relationship Id="rId4" Type="http://schemas.openxmlformats.org/officeDocument/2006/relationships/image" Target="../media/image42.wmf"/><Relationship Id="rId5" Type="http://schemas.openxmlformats.org/officeDocument/2006/relationships/oleObject" Target="../embeddings/oleObject36.bin"/><Relationship Id="rId6" Type="http://schemas.openxmlformats.org/officeDocument/2006/relationships/image" Target="../media/image43.wmf"/><Relationship Id="rId7" Type="http://schemas.openxmlformats.org/officeDocument/2006/relationships/oleObject" Target="../embeddings/oleObject37.bin"/><Relationship Id="rId8" Type="http://schemas.openxmlformats.org/officeDocument/2006/relationships/image" Target="../media/image44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4" Type="http://schemas.openxmlformats.org/officeDocument/2006/relationships/image" Target="../media/image53.wmf"/><Relationship Id="rId5" Type="http://schemas.openxmlformats.org/officeDocument/2006/relationships/oleObject" Target="../embeddings/oleObject47.bin"/><Relationship Id="rId6" Type="http://schemas.openxmlformats.org/officeDocument/2006/relationships/image" Target="../media/image54.wmf"/><Relationship Id="rId1" Type="http://schemas.openxmlformats.org/officeDocument/2006/relationships/vmlDrawing" Target="../drawings/vmlDrawing12.vml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8.bin"/><Relationship Id="rId4" Type="http://schemas.openxmlformats.org/officeDocument/2006/relationships/image" Target="../media/image55.wmf"/><Relationship Id="rId5" Type="http://schemas.openxmlformats.org/officeDocument/2006/relationships/oleObject" Target="../embeddings/oleObject49.bin"/><Relationship Id="rId6" Type="http://schemas.openxmlformats.org/officeDocument/2006/relationships/image" Target="../media/image56.wmf"/><Relationship Id="rId7" Type="http://schemas.openxmlformats.org/officeDocument/2006/relationships/oleObject" Target="../embeddings/oleObject50.bin"/><Relationship Id="rId8" Type="http://schemas.openxmlformats.org/officeDocument/2006/relationships/image" Target="../media/image57.wmf"/><Relationship Id="rId9" Type="http://schemas.openxmlformats.org/officeDocument/2006/relationships/oleObject" Target="../embeddings/oleObject51.bin"/><Relationship Id="rId10" Type="http://schemas.openxmlformats.org/officeDocument/2006/relationships/image" Target="../media/image58.wmf"/><Relationship Id="rId1" Type="http://schemas.openxmlformats.org/officeDocument/2006/relationships/vmlDrawing" Target="../drawings/vmlDrawing13.vml"/><Relationship Id="rId2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2.bin"/><Relationship Id="rId4" Type="http://schemas.openxmlformats.org/officeDocument/2006/relationships/image" Target="../media/image59.wmf"/><Relationship Id="rId5" Type="http://schemas.openxmlformats.org/officeDocument/2006/relationships/oleObject" Target="../embeddings/oleObject53.bin"/><Relationship Id="rId6" Type="http://schemas.openxmlformats.org/officeDocument/2006/relationships/image" Target="../media/image60.wmf"/><Relationship Id="rId7" Type="http://schemas.openxmlformats.org/officeDocument/2006/relationships/oleObject" Target="../embeddings/oleObject54.bin"/><Relationship Id="rId8" Type="http://schemas.openxmlformats.org/officeDocument/2006/relationships/image" Target="../media/image61.wmf"/><Relationship Id="rId1" Type="http://schemas.openxmlformats.org/officeDocument/2006/relationships/vmlDrawing" Target="../drawings/vmlDrawing14.vml"/><Relationship Id="rId2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59.bin"/><Relationship Id="rId12" Type="http://schemas.openxmlformats.org/officeDocument/2006/relationships/image" Target="../media/image66.wmf"/><Relationship Id="rId13" Type="http://schemas.openxmlformats.org/officeDocument/2006/relationships/oleObject" Target="../embeddings/oleObject60.bin"/><Relationship Id="rId14" Type="http://schemas.openxmlformats.org/officeDocument/2006/relationships/image" Target="../media/image67.wmf"/><Relationship Id="rId15" Type="http://schemas.openxmlformats.org/officeDocument/2006/relationships/oleObject" Target="../embeddings/oleObject61.bin"/><Relationship Id="rId16" Type="http://schemas.openxmlformats.org/officeDocument/2006/relationships/image" Target="../media/image68.wmf"/><Relationship Id="rId17" Type="http://schemas.openxmlformats.org/officeDocument/2006/relationships/oleObject" Target="../embeddings/oleObject62.bin"/><Relationship Id="rId18" Type="http://schemas.openxmlformats.org/officeDocument/2006/relationships/image" Target="../media/image69.wmf"/><Relationship Id="rId1" Type="http://schemas.openxmlformats.org/officeDocument/2006/relationships/vmlDrawing" Target="../drawings/vmlDrawing15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55.bin"/><Relationship Id="rId4" Type="http://schemas.openxmlformats.org/officeDocument/2006/relationships/image" Target="../media/image62.wmf"/><Relationship Id="rId5" Type="http://schemas.openxmlformats.org/officeDocument/2006/relationships/oleObject" Target="../embeddings/oleObject56.bin"/><Relationship Id="rId6" Type="http://schemas.openxmlformats.org/officeDocument/2006/relationships/image" Target="../media/image63.wmf"/><Relationship Id="rId7" Type="http://schemas.openxmlformats.org/officeDocument/2006/relationships/oleObject" Target="../embeddings/oleObject57.bin"/><Relationship Id="rId8" Type="http://schemas.openxmlformats.org/officeDocument/2006/relationships/image" Target="../media/image64.wmf"/><Relationship Id="rId9" Type="http://schemas.openxmlformats.org/officeDocument/2006/relationships/oleObject" Target="../embeddings/oleObject58.bin"/><Relationship Id="rId10" Type="http://schemas.openxmlformats.org/officeDocument/2006/relationships/image" Target="../media/image65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3.bin"/><Relationship Id="rId4" Type="http://schemas.openxmlformats.org/officeDocument/2006/relationships/image" Target="../media/image70.wmf"/><Relationship Id="rId5" Type="http://schemas.openxmlformats.org/officeDocument/2006/relationships/oleObject" Target="../embeddings/oleObject64.bin"/><Relationship Id="rId6" Type="http://schemas.openxmlformats.org/officeDocument/2006/relationships/image" Target="../media/image71.wmf"/><Relationship Id="rId7" Type="http://schemas.openxmlformats.org/officeDocument/2006/relationships/oleObject" Target="../embeddings/oleObject65.bin"/><Relationship Id="rId8" Type="http://schemas.openxmlformats.org/officeDocument/2006/relationships/image" Target="../media/image72.wmf"/><Relationship Id="rId1" Type="http://schemas.openxmlformats.org/officeDocument/2006/relationships/vmlDrawing" Target="../drawings/vmlDrawing16.vml"/><Relationship Id="rId2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6.bin"/><Relationship Id="rId4" Type="http://schemas.openxmlformats.org/officeDocument/2006/relationships/image" Target="../media/image73.wmf"/><Relationship Id="rId5" Type="http://schemas.openxmlformats.org/officeDocument/2006/relationships/oleObject" Target="../embeddings/oleObject67.bin"/><Relationship Id="rId6" Type="http://schemas.openxmlformats.org/officeDocument/2006/relationships/image" Target="../media/image74.wmf"/><Relationship Id="rId7" Type="http://schemas.openxmlformats.org/officeDocument/2006/relationships/oleObject" Target="../embeddings/oleObject68.bin"/><Relationship Id="rId8" Type="http://schemas.openxmlformats.org/officeDocument/2006/relationships/image" Target="../media/image75.wmf"/><Relationship Id="rId9" Type="http://schemas.openxmlformats.org/officeDocument/2006/relationships/oleObject" Target="../embeddings/oleObject69.bin"/><Relationship Id="rId10" Type="http://schemas.openxmlformats.org/officeDocument/2006/relationships/image" Target="../media/image76.wmf"/><Relationship Id="rId1" Type="http://schemas.openxmlformats.org/officeDocument/2006/relationships/vmlDrawing" Target="../drawings/vmlDrawing17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0.bin"/><Relationship Id="rId4" Type="http://schemas.openxmlformats.org/officeDocument/2006/relationships/image" Target="../media/image77.wmf"/><Relationship Id="rId5" Type="http://schemas.openxmlformats.org/officeDocument/2006/relationships/oleObject" Target="../embeddings/oleObject71.bin"/><Relationship Id="rId6" Type="http://schemas.openxmlformats.org/officeDocument/2006/relationships/image" Target="../media/image78.wmf"/><Relationship Id="rId7" Type="http://schemas.openxmlformats.org/officeDocument/2006/relationships/oleObject" Target="../embeddings/oleObject72.bin"/><Relationship Id="rId8" Type="http://schemas.openxmlformats.org/officeDocument/2006/relationships/image" Target="../media/image79.wmf"/><Relationship Id="rId1" Type="http://schemas.openxmlformats.org/officeDocument/2006/relationships/vmlDrawing" Target="../drawings/vmlDrawing18.vml"/><Relationship Id="rId2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3.bin"/><Relationship Id="rId4" Type="http://schemas.openxmlformats.org/officeDocument/2006/relationships/image" Target="../media/image80.wmf"/><Relationship Id="rId5" Type="http://schemas.openxmlformats.org/officeDocument/2006/relationships/oleObject" Target="../embeddings/oleObject74.bin"/><Relationship Id="rId6" Type="http://schemas.openxmlformats.org/officeDocument/2006/relationships/image" Target="../media/image81.wmf"/><Relationship Id="rId1" Type="http://schemas.openxmlformats.org/officeDocument/2006/relationships/vmlDrawing" Target="../drawings/vmlDrawing19.vml"/><Relationship Id="rId2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5.bin"/><Relationship Id="rId4" Type="http://schemas.openxmlformats.org/officeDocument/2006/relationships/image" Target="../media/image82.wmf"/><Relationship Id="rId5" Type="http://schemas.openxmlformats.org/officeDocument/2006/relationships/oleObject" Target="../embeddings/oleObject76.bin"/><Relationship Id="rId6" Type="http://schemas.openxmlformats.org/officeDocument/2006/relationships/image" Target="../media/image83.emf"/><Relationship Id="rId7" Type="http://schemas.openxmlformats.org/officeDocument/2006/relationships/oleObject" Target="../embeddings/oleObject77.bin"/><Relationship Id="rId8" Type="http://schemas.openxmlformats.org/officeDocument/2006/relationships/image" Target="../media/image84.wmf"/><Relationship Id="rId9" Type="http://schemas.openxmlformats.org/officeDocument/2006/relationships/oleObject" Target="../embeddings/oleObject78.bin"/><Relationship Id="rId10" Type="http://schemas.openxmlformats.org/officeDocument/2006/relationships/image" Target="../media/image85.wmf"/><Relationship Id="rId1" Type="http://schemas.openxmlformats.org/officeDocument/2006/relationships/vmlDrawing" Target="../drawings/vmlDrawing20.vml"/><Relationship Id="rId2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9.bin"/><Relationship Id="rId4" Type="http://schemas.openxmlformats.org/officeDocument/2006/relationships/image" Target="../media/image86.wmf"/><Relationship Id="rId5" Type="http://schemas.openxmlformats.org/officeDocument/2006/relationships/oleObject" Target="../embeddings/oleObject80.bin"/><Relationship Id="rId6" Type="http://schemas.openxmlformats.org/officeDocument/2006/relationships/image" Target="../media/image87.wmf"/><Relationship Id="rId1" Type="http://schemas.openxmlformats.org/officeDocument/2006/relationships/vmlDrawing" Target="../drawings/vmlDrawing21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wmf"/><Relationship Id="rId5" Type="http://schemas.openxmlformats.org/officeDocument/2006/relationships/image" Target="../media/image7.wmf"/><Relationship Id="rId6" Type="http://schemas.openxmlformats.org/officeDocument/2006/relationships/image" Target="../media/image8.wmf"/><Relationship Id="rId7" Type="http://schemas.openxmlformats.org/officeDocument/2006/relationships/image" Target="../media/image9.wmf"/><Relationship Id="rId8" Type="http://schemas.openxmlformats.org/officeDocument/2006/relationships/oleObject" Target="../embeddings/oleObject1.bin"/><Relationship Id="rId9" Type="http://schemas.openxmlformats.org/officeDocument/2006/relationships/image" Target="../media/image3.wmf"/><Relationship Id="rId10" Type="http://schemas.openxmlformats.org/officeDocument/2006/relationships/oleObject" Target="../embeddings/oleObject2.bin"/><Relationship Id="rId11" Type="http://schemas.openxmlformats.org/officeDocument/2006/relationships/image" Target="../media/image4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wmf"/><Relationship Id="rId5" Type="http://schemas.openxmlformats.org/officeDocument/2006/relationships/image" Target="../media/image7.wmf"/><Relationship Id="rId6" Type="http://schemas.openxmlformats.org/officeDocument/2006/relationships/oleObject" Target="../embeddings/oleObject3.bin"/><Relationship Id="rId7" Type="http://schemas.openxmlformats.org/officeDocument/2006/relationships/image" Target="../media/image10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8.bin"/><Relationship Id="rId12" Type="http://schemas.openxmlformats.org/officeDocument/2006/relationships/image" Target="../media/image15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4.bin"/><Relationship Id="rId4" Type="http://schemas.openxmlformats.org/officeDocument/2006/relationships/image" Target="../media/image11.wmf"/><Relationship Id="rId5" Type="http://schemas.openxmlformats.org/officeDocument/2006/relationships/oleObject" Target="../embeddings/oleObject5.bin"/><Relationship Id="rId6" Type="http://schemas.openxmlformats.org/officeDocument/2006/relationships/image" Target="../media/image12.wmf"/><Relationship Id="rId7" Type="http://schemas.openxmlformats.org/officeDocument/2006/relationships/oleObject" Target="../embeddings/oleObject6.bin"/><Relationship Id="rId8" Type="http://schemas.openxmlformats.org/officeDocument/2006/relationships/image" Target="../media/image13.wmf"/><Relationship Id="rId9" Type="http://schemas.openxmlformats.org/officeDocument/2006/relationships/oleObject" Target="../embeddings/oleObject7.bin"/><Relationship Id="rId10" Type="http://schemas.openxmlformats.org/officeDocument/2006/relationships/image" Target="../media/image1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4" Type="http://schemas.openxmlformats.org/officeDocument/2006/relationships/image" Target="../media/image16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4" Type="http://schemas.openxmlformats.org/officeDocument/2006/relationships/image" Target="../media/image17.w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4" Type="http://schemas.openxmlformats.org/officeDocument/2006/relationships/image" Target="../media/image18.wmf"/><Relationship Id="rId5" Type="http://schemas.openxmlformats.org/officeDocument/2006/relationships/oleObject" Target="../embeddings/oleObject12.bin"/><Relationship Id="rId6" Type="http://schemas.openxmlformats.org/officeDocument/2006/relationships/image" Target="../media/image19.wmf"/><Relationship Id="rId7" Type="http://schemas.openxmlformats.org/officeDocument/2006/relationships/oleObject" Target="../embeddings/oleObject13.bin"/><Relationship Id="rId8" Type="http://schemas.openxmlformats.org/officeDocument/2006/relationships/image" Target="../media/image20.wmf"/><Relationship Id="rId9" Type="http://schemas.openxmlformats.org/officeDocument/2006/relationships/oleObject" Target="../embeddings/oleObject14.bin"/><Relationship Id="rId10" Type="http://schemas.openxmlformats.org/officeDocument/2006/relationships/image" Target="../media/image21.w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4" Type="http://schemas.openxmlformats.org/officeDocument/2006/relationships/image" Target="../media/image22.wmf"/><Relationship Id="rId5" Type="http://schemas.openxmlformats.org/officeDocument/2006/relationships/oleObject" Target="../embeddings/oleObject16.bin"/><Relationship Id="rId6" Type="http://schemas.openxmlformats.org/officeDocument/2006/relationships/image" Target="../media/image23.wmf"/><Relationship Id="rId7" Type="http://schemas.openxmlformats.org/officeDocument/2006/relationships/oleObject" Target="../embeddings/oleObject17.bin"/><Relationship Id="rId8" Type="http://schemas.openxmlformats.org/officeDocument/2006/relationships/image" Target="../media/image24.wmf"/><Relationship Id="rId9" Type="http://schemas.openxmlformats.org/officeDocument/2006/relationships/oleObject" Target="../embeddings/oleObject18.bin"/><Relationship Id="rId10" Type="http://schemas.openxmlformats.org/officeDocument/2006/relationships/image" Target="../media/image25.w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708879" y="533400"/>
            <a:ext cx="6763389" cy="286816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Transverse Motion 1</a:t>
            </a:r>
            <a:endParaRPr lang="en-US" dirty="0"/>
          </a:p>
        </p:txBody>
      </p:sp>
      <p:sp>
        <p:nvSpPr>
          <p:cNvPr id="819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3354388" y="3540125"/>
            <a:ext cx="5114925" cy="1101725"/>
          </a:xfrm>
        </p:spPr>
        <p:txBody>
          <a:bodyPr/>
          <a:lstStyle/>
          <a:p>
            <a:pPr eaLnBrk="1" hangingPunct="1"/>
            <a:r>
              <a:rPr lang="en-US" smtClean="0"/>
              <a:t>Eric Prebys, FNAL</a:t>
            </a:r>
          </a:p>
        </p:txBody>
      </p:sp>
    </p:spTree>
  </p:cSld>
  <p:clrMapOvr>
    <a:masterClrMapping/>
  </p:clrMapOvr>
  <p:transition xmlns:p14="http://schemas.microsoft.com/office/powerpoint/2010/main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8258" y="124288"/>
            <a:ext cx="2236470" cy="441325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088" y="800100"/>
            <a:ext cx="8355012" cy="1207915"/>
          </a:xfrm>
        </p:spPr>
        <p:txBody>
          <a:bodyPr/>
          <a:lstStyle/>
          <a:p>
            <a:r>
              <a:rPr lang="en-US" sz="2000" dirty="0" smtClean="0"/>
              <a:t>Recall our FODO cell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Our stability requirement becomes </a:t>
            </a:r>
          </a:p>
          <a:p>
            <a:pPr>
              <a:buNone/>
            </a:pPr>
            <a:endParaRPr lang="en-US" sz="2000" dirty="0" smtClean="0"/>
          </a:p>
        </p:txBody>
      </p:sp>
      <p:grpSp>
        <p:nvGrpSpPr>
          <p:cNvPr id="4" name="Group 50"/>
          <p:cNvGrpSpPr>
            <a:grpSpLocks/>
          </p:cNvGrpSpPr>
          <p:nvPr/>
        </p:nvGrpSpPr>
        <p:grpSpPr bwMode="auto">
          <a:xfrm>
            <a:off x="1251984" y="1305070"/>
            <a:ext cx="304800" cy="1143000"/>
            <a:chOff x="3077" y="2111"/>
            <a:chExt cx="176" cy="481"/>
          </a:xfrm>
        </p:grpSpPr>
        <p:sp>
          <p:nvSpPr>
            <p:cNvPr id="8" name="Freeform 51"/>
            <p:cNvSpPr>
              <a:spLocks/>
            </p:cNvSpPr>
            <p:nvPr/>
          </p:nvSpPr>
          <p:spPr bwMode="auto">
            <a:xfrm>
              <a:off x="3168" y="2112"/>
              <a:ext cx="85" cy="480"/>
            </a:xfrm>
            <a:custGeom>
              <a:avLst/>
              <a:gdLst>
                <a:gd name="T0" fmla="*/ 0 w 85"/>
                <a:gd name="T1" fmla="*/ 0 h 480"/>
                <a:gd name="T2" fmla="*/ 81 w 85"/>
                <a:gd name="T3" fmla="*/ 244 h 480"/>
                <a:gd name="T4" fmla="*/ 23 w 85"/>
                <a:gd name="T5" fmla="*/ 480 h 480"/>
                <a:gd name="T6" fmla="*/ 0 60000 65536"/>
                <a:gd name="T7" fmla="*/ 0 60000 65536"/>
                <a:gd name="T8" fmla="*/ 0 60000 65536"/>
                <a:gd name="T9" fmla="*/ 0 w 85"/>
                <a:gd name="T10" fmla="*/ 0 h 480"/>
                <a:gd name="T11" fmla="*/ 85 w 85"/>
                <a:gd name="T12" fmla="*/ 480 h 48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5" h="480">
                  <a:moveTo>
                    <a:pt x="0" y="0"/>
                  </a:moveTo>
                  <a:cubicBezTo>
                    <a:pt x="14" y="41"/>
                    <a:pt x="77" y="164"/>
                    <a:pt x="81" y="244"/>
                  </a:cubicBezTo>
                  <a:cubicBezTo>
                    <a:pt x="85" y="324"/>
                    <a:pt x="35" y="431"/>
                    <a:pt x="23" y="48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52"/>
            <p:cNvSpPr>
              <a:spLocks/>
            </p:cNvSpPr>
            <p:nvPr/>
          </p:nvSpPr>
          <p:spPr bwMode="auto">
            <a:xfrm>
              <a:off x="3077" y="2111"/>
              <a:ext cx="90" cy="480"/>
            </a:xfrm>
            <a:custGeom>
              <a:avLst/>
              <a:gdLst>
                <a:gd name="T0" fmla="*/ 90 w 90"/>
                <a:gd name="T1" fmla="*/ 480 h 480"/>
                <a:gd name="T2" fmla="*/ 4 w 90"/>
                <a:gd name="T3" fmla="*/ 264 h 480"/>
                <a:gd name="T4" fmla="*/ 67 w 90"/>
                <a:gd name="T5" fmla="*/ 0 h 480"/>
                <a:gd name="T6" fmla="*/ 0 60000 65536"/>
                <a:gd name="T7" fmla="*/ 0 60000 65536"/>
                <a:gd name="T8" fmla="*/ 0 60000 65536"/>
                <a:gd name="T9" fmla="*/ 0 w 90"/>
                <a:gd name="T10" fmla="*/ 0 h 480"/>
                <a:gd name="T11" fmla="*/ 90 w 90"/>
                <a:gd name="T12" fmla="*/ 480 h 48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0" h="480">
                  <a:moveTo>
                    <a:pt x="90" y="480"/>
                  </a:moveTo>
                  <a:cubicBezTo>
                    <a:pt x="76" y="444"/>
                    <a:pt x="8" y="344"/>
                    <a:pt x="4" y="264"/>
                  </a:cubicBezTo>
                  <a:cubicBezTo>
                    <a:pt x="0" y="184"/>
                    <a:pt x="54" y="55"/>
                    <a:pt x="67" y="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53"/>
          <p:cNvGrpSpPr>
            <a:grpSpLocks/>
          </p:cNvGrpSpPr>
          <p:nvPr/>
        </p:nvGrpSpPr>
        <p:grpSpPr bwMode="auto">
          <a:xfrm>
            <a:off x="2971669" y="1343475"/>
            <a:ext cx="381000" cy="1066800"/>
            <a:chOff x="4267" y="2160"/>
            <a:chExt cx="240" cy="481"/>
          </a:xfrm>
        </p:grpSpPr>
        <p:sp>
          <p:nvSpPr>
            <p:cNvPr id="11" name="Freeform 54"/>
            <p:cNvSpPr>
              <a:spLocks/>
            </p:cNvSpPr>
            <p:nvPr/>
          </p:nvSpPr>
          <p:spPr bwMode="auto">
            <a:xfrm>
              <a:off x="4267" y="2161"/>
              <a:ext cx="85" cy="480"/>
            </a:xfrm>
            <a:custGeom>
              <a:avLst/>
              <a:gdLst>
                <a:gd name="T0" fmla="*/ 0 w 85"/>
                <a:gd name="T1" fmla="*/ 0 h 480"/>
                <a:gd name="T2" fmla="*/ 81 w 85"/>
                <a:gd name="T3" fmla="*/ 244 h 480"/>
                <a:gd name="T4" fmla="*/ 23 w 85"/>
                <a:gd name="T5" fmla="*/ 480 h 480"/>
                <a:gd name="T6" fmla="*/ 0 60000 65536"/>
                <a:gd name="T7" fmla="*/ 0 60000 65536"/>
                <a:gd name="T8" fmla="*/ 0 60000 65536"/>
                <a:gd name="T9" fmla="*/ 0 w 85"/>
                <a:gd name="T10" fmla="*/ 0 h 480"/>
                <a:gd name="T11" fmla="*/ 85 w 85"/>
                <a:gd name="T12" fmla="*/ 480 h 48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5" h="480">
                  <a:moveTo>
                    <a:pt x="0" y="0"/>
                  </a:moveTo>
                  <a:cubicBezTo>
                    <a:pt x="14" y="41"/>
                    <a:pt x="77" y="164"/>
                    <a:pt x="81" y="244"/>
                  </a:cubicBezTo>
                  <a:cubicBezTo>
                    <a:pt x="85" y="324"/>
                    <a:pt x="35" y="431"/>
                    <a:pt x="23" y="48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55"/>
            <p:cNvSpPr>
              <a:spLocks/>
            </p:cNvSpPr>
            <p:nvPr/>
          </p:nvSpPr>
          <p:spPr bwMode="auto">
            <a:xfrm>
              <a:off x="4416" y="2160"/>
              <a:ext cx="90" cy="480"/>
            </a:xfrm>
            <a:custGeom>
              <a:avLst/>
              <a:gdLst>
                <a:gd name="T0" fmla="*/ 90 w 90"/>
                <a:gd name="T1" fmla="*/ 480 h 480"/>
                <a:gd name="T2" fmla="*/ 4 w 90"/>
                <a:gd name="T3" fmla="*/ 264 h 480"/>
                <a:gd name="T4" fmla="*/ 67 w 90"/>
                <a:gd name="T5" fmla="*/ 0 h 480"/>
                <a:gd name="T6" fmla="*/ 0 60000 65536"/>
                <a:gd name="T7" fmla="*/ 0 60000 65536"/>
                <a:gd name="T8" fmla="*/ 0 60000 65536"/>
                <a:gd name="T9" fmla="*/ 0 w 90"/>
                <a:gd name="T10" fmla="*/ 0 h 480"/>
                <a:gd name="T11" fmla="*/ 90 w 90"/>
                <a:gd name="T12" fmla="*/ 480 h 48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0" h="480">
                  <a:moveTo>
                    <a:pt x="90" y="480"/>
                  </a:moveTo>
                  <a:cubicBezTo>
                    <a:pt x="76" y="444"/>
                    <a:pt x="8" y="344"/>
                    <a:pt x="4" y="264"/>
                  </a:cubicBezTo>
                  <a:cubicBezTo>
                    <a:pt x="0" y="184"/>
                    <a:pt x="54" y="55"/>
                    <a:pt x="67" y="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56"/>
            <p:cNvSpPr>
              <a:spLocks noChangeShapeType="1"/>
            </p:cNvSpPr>
            <p:nvPr/>
          </p:nvSpPr>
          <p:spPr bwMode="auto">
            <a:xfrm>
              <a:off x="4267" y="2161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57"/>
            <p:cNvSpPr>
              <a:spLocks noChangeShapeType="1"/>
            </p:cNvSpPr>
            <p:nvPr/>
          </p:nvSpPr>
          <p:spPr bwMode="auto">
            <a:xfrm>
              <a:off x="4267" y="2641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1175174" y="2534030"/>
            <a:ext cx="460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980209" y="2534030"/>
            <a:ext cx="460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-f</a:t>
            </a:r>
            <a:endParaRPr lang="en-US" dirty="0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1405604" y="1881145"/>
            <a:ext cx="1694653" cy="57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3172234" y="1881145"/>
            <a:ext cx="1694653" cy="57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058489" y="1919550"/>
            <a:ext cx="460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3788173" y="1845659"/>
            <a:ext cx="7376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graphicFrame>
        <p:nvGraphicFramePr>
          <p:cNvPr id="207874" name="Object 2"/>
          <p:cNvGraphicFramePr>
            <a:graphicFrameLocks noChangeAspect="1"/>
          </p:cNvGraphicFramePr>
          <p:nvPr/>
        </p:nvGraphicFramePr>
        <p:xfrm>
          <a:off x="5180878" y="923636"/>
          <a:ext cx="3659221" cy="17564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443" name="Equation" r:id="rId3" imgW="1904760" imgH="914400" progId="Equation.3">
                  <p:embed/>
                </p:oleObj>
              </mc:Choice>
              <mc:Fallback>
                <p:oleObj name="Equation" r:id="rId3" imgW="1904760" imgH="914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0878" y="923636"/>
                        <a:ext cx="3659221" cy="175649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/>
        </p:nvGraphicFramePr>
        <p:xfrm>
          <a:off x="2817380" y="3537961"/>
          <a:ext cx="4333875" cy="1330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444" name="Equation" r:id="rId5" imgW="1815840" imgH="558720" progId="Equation.3">
                  <p:embed/>
                </p:oleObj>
              </mc:Choice>
              <mc:Fallback>
                <p:oleObj name="Equation" r:id="rId5" imgW="1815840" imgH="55872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7380" y="3537961"/>
                        <a:ext cx="4333875" cy="1330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USPAS, Knoxville, TN, Jan. 20-31, 2014</a:t>
            </a:r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C16510-01E7-4757-9488-65999956462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Lecture 3 - Transverse Motion 1</a:t>
            </a:r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5994400" y="3897745"/>
            <a:ext cx="1163782" cy="5634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" name="Group 50"/>
          <p:cNvGrpSpPr>
            <a:grpSpLocks/>
          </p:cNvGrpSpPr>
          <p:nvPr/>
        </p:nvGrpSpPr>
        <p:grpSpPr bwMode="auto">
          <a:xfrm>
            <a:off x="1293547" y="5124306"/>
            <a:ext cx="304800" cy="1143000"/>
            <a:chOff x="3077" y="2111"/>
            <a:chExt cx="176" cy="481"/>
          </a:xfrm>
        </p:grpSpPr>
        <p:sp>
          <p:nvSpPr>
            <p:cNvPr id="31" name="Freeform 51"/>
            <p:cNvSpPr>
              <a:spLocks/>
            </p:cNvSpPr>
            <p:nvPr/>
          </p:nvSpPr>
          <p:spPr bwMode="auto">
            <a:xfrm>
              <a:off x="3168" y="2112"/>
              <a:ext cx="85" cy="480"/>
            </a:xfrm>
            <a:custGeom>
              <a:avLst/>
              <a:gdLst>
                <a:gd name="T0" fmla="*/ 0 w 85"/>
                <a:gd name="T1" fmla="*/ 0 h 480"/>
                <a:gd name="T2" fmla="*/ 81 w 85"/>
                <a:gd name="T3" fmla="*/ 244 h 480"/>
                <a:gd name="T4" fmla="*/ 23 w 85"/>
                <a:gd name="T5" fmla="*/ 480 h 480"/>
                <a:gd name="T6" fmla="*/ 0 60000 65536"/>
                <a:gd name="T7" fmla="*/ 0 60000 65536"/>
                <a:gd name="T8" fmla="*/ 0 60000 65536"/>
                <a:gd name="T9" fmla="*/ 0 w 85"/>
                <a:gd name="T10" fmla="*/ 0 h 480"/>
                <a:gd name="T11" fmla="*/ 85 w 85"/>
                <a:gd name="T12" fmla="*/ 480 h 48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5" h="480">
                  <a:moveTo>
                    <a:pt x="0" y="0"/>
                  </a:moveTo>
                  <a:cubicBezTo>
                    <a:pt x="14" y="41"/>
                    <a:pt x="77" y="164"/>
                    <a:pt x="81" y="244"/>
                  </a:cubicBezTo>
                  <a:cubicBezTo>
                    <a:pt x="85" y="324"/>
                    <a:pt x="35" y="431"/>
                    <a:pt x="23" y="48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Freeform 52"/>
            <p:cNvSpPr>
              <a:spLocks/>
            </p:cNvSpPr>
            <p:nvPr/>
          </p:nvSpPr>
          <p:spPr bwMode="auto">
            <a:xfrm>
              <a:off x="3077" y="2111"/>
              <a:ext cx="90" cy="480"/>
            </a:xfrm>
            <a:custGeom>
              <a:avLst/>
              <a:gdLst>
                <a:gd name="T0" fmla="*/ 90 w 90"/>
                <a:gd name="T1" fmla="*/ 480 h 480"/>
                <a:gd name="T2" fmla="*/ 4 w 90"/>
                <a:gd name="T3" fmla="*/ 264 h 480"/>
                <a:gd name="T4" fmla="*/ 67 w 90"/>
                <a:gd name="T5" fmla="*/ 0 h 480"/>
                <a:gd name="T6" fmla="*/ 0 60000 65536"/>
                <a:gd name="T7" fmla="*/ 0 60000 65536"/>
                <a:gd name="T8" fmla="*/ 0 60000 65536"/>
                <a:gd name="T9" fmla="*/ 0 w 90"/>
                <a:gd name="T10" fmla="*/ 0 h 480"/>
                <a:gd name="T11" fmla="*/ 90 w 90"/>
                <a:gd name="T12" fmla="*/ 480 h 48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0" h="480">
                  <a:moveTo>
                    <a:pt x="90" y="480"/>
                  </a:moveTo>
                  <a:cubicBezTo>
                    <a:pt x="76" y="444"/>
                    <a:pt x="8" y="344"/>
                    <a:pt x="4" y="264"/>
                  </a:cubicBezTo>
                  <a:cubicBezTo>
                    <a:pt x="0" y="184"/>
                    <a:pt x="54" y="55"/>
                    <a:pt x="67" y="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3" name="Group 53"/>
          <p:cNvGrpSpPr>
            <a:grpSpLocks/>
          </p:cNvGrpSpPr>
          <p:nvPr/>
        </p:nvGrpSpPr>
        <p:grpSpPr bwMode="auto">
          <a:xfrm>
            <a:off x="3013232" y="5162711"/>
            <a:ext cx="381000" cy="1066800"/>
            <a:chOff x="4267" y="2160"/>
            <a:chExt cx="240" cy="481"/>
          </a:xfrm>
        </p:grpSpPr>
        <p:sp>
          <p:nvSpPr>
            <p:cNvPr id="34" name="Freeform 54"/>
            <p:cNvSpPr>
              <a:spLocks/>
            </p:cNvSpPr>
            <p:nvPr/>
          </p:nvSpPr>
          <p:spPr bwMode="auto">
            <a:xfrm>
              <a:off x="4267" y="2161"/>
              <a:ext cx="85" cy="480"/>
            </a:xfrm>
            <a:custGeom>
              <a:avLst/>
              <a:gdLst>
                <a:gd name="T0" fmla="*/ 0 w 85"/>
                <a:gd name="T1" fmla="*/ 0 h 480"/>
                <a:gd name="T2" fmla="*/ 81 w 85"/>
                <a:gd name="T3" fmla="*/ 244 h 480"/>
                <a:gd name="T4" fmla="*/ 23 w 85"/>
                <a:gd name="T5" fmla="*/ 480 h 480"/>
                <a:gd name="T6" fmla="*/ 0 60000 65536"/>
                <a:gd name="T7" fmla="*/ 0 60000 65536"/>
                <a:gd name="T8" fmla="*/ 0 60000 65536"/>
                <a:gd name="T9" fmla="*/ 0 w 85"/>
                <a:gd name="T10" fmla="*/ 0 h 480"/>
                <a:gd name="T11" fmla="*/ 85 w 85"/>
                <a:gd name="T12" fmla="*/ 480 h 48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5" h="480">
                  <a:moveTo>
                    <a:pt x="0" y="0"/>
                  </a:moveTo>
                  <a:cubicBezTo>
                    <a:pt x="14" y="41"/>
                    <a:pt x="77" y="164"/>
                    <a:pt x="81" y="244"/>
                  </a:cubicBezTo>
                  <a:cubicBezTo>
                    <a:pt x="85" y="324"/>
                    <a:pt x="35" y="431"/>
                    <a:pt x="23" y="48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55"/>
            <p:cNvSpPr>
              <a:spLocks/>
            </p:cNvSpPr>
            <p:nvPr/>
          </p:nvSpPr>
          <p:spPr bwMode="auto">
            <a:xfrm>
              <a:off x="4416" y="2160"/>
              <a:ext cx="90" cy="480"/>
            </a:xfrm>
            <a:custGeom>
              <a:avLst/>
              <a:gdLst>
                <a:gd name="T0" fmla="*/ 90 w 90"/>
                <a:gd name="T1" fmla="*/ 480 h 480"/>
                <a:gd name="T2" fmla="*/ 4 w 90"/>
                <a:gd name="T3" fmla="*/ 264 h 480"/>
                <a:gd name="T4" fmla="*/ 67 w 90"/>
                <a:gd name="T5" fmla="*/ 0 h 480"/>
                <a:gd name="T6" fmla="*/ 0 60000 65536"/>
                <a:gd name="T7" fmla="*/ 0 60000 65536"/>
                <a:gd name="T8" fmla="*/ 0 60000 65536"/>
                <a:gd name="T9" fmla="*/ 0 w 90"/>
                <a:gd name="T10" fmla="*/ 0 h 480"/>
                <a:gd name="T11" fmla="*/ 90 w 90"/>
                <a:gd name="T12" fmla="*/ 480 h 48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0" h="480">
                  <a:moveTo>
                    <a:pt x="90" y="480"/>
                  </a:moveTo>
                  <a:cubicBezTo>
                    <a:pt x="76" y="444"/>
                    <a:pt x="8" y="344"/>
                    <a:pt x="4" y="264"/>
                  </a:cubicBezTo>
                  <a:cubicBezTo>
                    <a:pt x="0" y="184"/>
                    <a:pt x="54" y="55"/>
                    <a:pt x="67" y="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56"/>
            <p:cNvSpPr>
              <a:spLocks noChangeShapeType="1"/>
            </p:cNvSpPr>
            <p:nvPr/>
          </p:nvSpPr>
          <p:spPr bwMode="auto">
            <a:xfrm>
              <a:off x="4267" y="2161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57"/>
            <p:cNvSpPr>
              <a:spLocks noChangeShapeType="1"/>
            </p:cNvSpPr>
            <p:nvPr/>
          </p:nvSpPr>
          <p:spPr bwMode="auto">
            <a:xfrm>
              <a:off x="4267" y="2641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38" name="Straight Arrow Connector 37"/>
          <p:cNvCxnSpPr/>
          <p:nvPr/>
        </p:nvCxnSpPr>
        <p:spPr>
          <a:xfrm>
            <a:off x="1447167" y="5700381"/>
            <a:ext cx="1694653" cy="5711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3213797" y="5700381"/>
            <a:ext cx="1694653" cy="5711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Group 50"/>
          <p:cNvGrpSpPr>
            <a:grpSpLocks/>
          </p:cNvGrpSpPr>
          <p:nvPr/>
        </p:nvGrpSpPr>
        <p:grpSpPr bwMode="auto">
          <a:xfrm>
            <a:off x="4771038" y="5128924"/>
            <a:ext cx="304800" cy="1143000"/>
            <a:chOff x="3077" y="2111"/>
            <a:chExt cx="176" cy="481"/>
          </a:xfrm>
        </p:grpSpPr>
        <p:sp>
          <p:nvSpPr>
            <p:cNvPr id="45" name="Freeform 51"/>
            <p:cNvSpPr>
              <a:spLocks/>
            </p:cNvSpPr>
            <p:nvPr/>
          </p:nvSpPr>
          <p:spPr bwMode="auto">
            <a:xfrm>
              <a:off x="3168" y="2112"/>
              <a:ext cx="85" cy="480"/>
            </a:xfrm>
            <a:custGeom>
              <a:avLst/>
              <a:gdLst>
                <a:gd name="T0" fmla="*/ 0 w 85"/>
                <a:gd name="T1" fmla="*/ 0 h 480"/>
                <a:gd name="T2" fmla="*/ 81 w 85"/>
                <a:gd name="T3" fmla="*/ 244 h 480"/>
                <a:gd name="T4" fmla="*/ 23 w 85"/>
                <a:gd name="T5" fmla="*/ 480 h 480"/>
                <a:gd name="T6" fmla="*/ 0 60000 65536"/>
                <a:gd name="T7" fmla="*/ 0 60000 65536"/>
                <a:gd name="T8" fmla="*/ 0 60000 65536"/>
                <a:gd name="T9" fmla="*/ 0 w 85"/>
                <a:gd name="T10" fmla="*/ 0 h 480"/>
                <a:gd name="T11" fmla="*/ 85 w 85"/>
                <a:gd name="T12" fmla="*/ 480 h 48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5" h="480">
                  <a:moveTo>
                    <a:pt x="0" y="0"/>
                  </a:moveTo>
                  <a:cubicBezTo>
                    <a:pt x="14" y="41"/>
                    <a:pt x="77" y="164"/>
                    <a:pt x="81" y="244"/>
                  </a:cubicBezTo>
                  <a:cubicBezTo>
                    <a:pt x="85" y="324"/>
                    <a:pt x="35" y="431"/>
                    <a:pt x="23" y="48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Freeform 52"/>
            <p:cNvSpPr>
              <a:spLocks/>
            </p:cNvSpPr>
            <p:nvPr/>
          </p:nvSpPr>
          <p:spPr bwMode="auto">
            <a:xfrm>
              <a:off x="3077" y="2111"/>
              <a:ext cx="90" cy="480"/>
            </a:xfrm>
            <a:custGeom>
              <a:avLst/>
              <a:gdLst>
                <a:gd name="T0" fmla="*/ 90 w 90"/>
                <a:gd name="T1" fmla="*/ 480 h 480"/>
                <a:gd name="T2" fmla="*/ 4 w 90"/>
                <a:gd name="T3" fmla="*/ 264 h 480"/>
                <a:gd name="T4" fmla="*/ 67 w 90"/>
                <a:gd name="T5" fmla="*/ 0 h 480"/>
                <a:gd name="T6" fmla="*/ 0 60000 65536"/>
                <a:gd name="T7" fmla="*/ 0 60000 65536"/>
                <a:gd name="T8" fmla="*/ 0 60000 65536"/>
                <a:gd name="T9" fmla="*/ 0 w 90"/>
                <a:gd name="T10" fmla="*/ 0 h 480"/>
                <a:gd name="T11" fmla="*/ 90 w 90"/>
                <a:gd name="T12" fmla="*/ 480 h 48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0" h="480">
                  <a:moveTo>
                    <a:pt x="90" y="480"/>
                  </a:moveTo>
                  <a:cubicBezTo>
                    <a:pt x="76" y="444"/>
                    <a:pt x="8" y="344"/>
                    <a:pt x="4" y="264"/>
                  </a:cubicBezTo>
                  <a:cubicBezTo>
                    <a:pt x="0" y="184"/>
                    <a:pt x="54" y="55"/>
                    <a:pt x="67" y="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7" name="Group 53"/>
          <p:cNvGrpSpPr>
            <a:grpSpLocks/>
          </p:cNvGrpSpPr>
          <p:nvPr/>
        </p:nvGrpSpPr>
        <p:grpSpPr bwMode="auto">
          <a:xfrm>
            <a:off x="6490723" y="5167329"/>
            <a:ext cx="381000" cy="1066800"/>
            <a:chOff x="4267" y="2160"/>
            <a:chExt cx="240" cy="481"/>
          </a:xfrm>
        </p:grpSpPr>
        <p:sp>
          <p:nvSpPr>
            <p:cNvPr id="48" name="Freeform 54"/>
            <p:cNvSpPr>
              <a:spLocks/>
            </p:cNvSpPr>
            <p:nvPr/>
          </p:nvSpPr>
          <p:spPr bwMode="auto">
            <a:xfrm>
              <a:off x="4267" y="2161"/>
              <a:ext cx="85" cy="480"/>
            </a:xfrm>
            <a:custGeom>
              <a:avLst/>
              <a:gdLst>
                <a:gd name="T0" fmla="*/ 0 w 85"/>
                <a:gd name="T1" fmla="*/ 0 h 480"/>
                <a:gd name="T2" fmla="*/ 81 w 85"/>
                <a:gd name="T3" fmla="*/ 244 h 480"/>
                <a:gd name="T4" fmla="*/ 23 w 85"/>
                <a:gd name="T5" fmla="*/ 480 h 480"/>
                <a:gd name="T6" fmla="*/ 0 60000 65536"/>
                <a:gd name="T7" fmla="*/ 0 60000 65536"/>
                <a:gd name="T8" fmla="*/ 0 60000 65536"/>
                <a:gd name="T9" fmla="*/ 0 w 85"/>
                <a:gd name="T10" fmla="*/ 0 h 480"/>
                <a:gd name="T11" fmla="*/ 85 w 85"/>
                <a:gd name="T12" fmla="*/ 480 h 48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5" h="480">
                  <a:moveTo>
                    <a:pt x="0" y="0"/>
                  </a:moveTo>
                  <a:cubicBezTo>
                    <a:pt x="14" y="41"/>
                    <a:pt x="77" y="164"/>
                    <a:pt x="81" y="244"/>
                  </a:cubicBezTo>
                  <a:cubicBezTo>
                    <a:pt x="85" y="324"/>
                    <a:pt x="35" y="431"/>
                    <a:pt x="23" y="48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Freeform 55"/>
            <p:cNvSpPr>
              <a:spLocks/>
            </p:cNvSpPr>
            <p:nvPr/>
          </p:nvSpPr>
          <p:spPr bwMode="auto">
            <a:xfrm>
              <a:off x="4416" y="2160"/>
              <a:ext cx="90" cy="480"/>
            </a:xfrm>
            <a:custGeom>
              <a:avLst/>
              <a:gdLst>
                <a:gd name="T0" fmla="*/ 90 w 90"/>
                <a:gd name="T1" fmla="*/ 480 h 480"/>
                <a:gd name="T2" fmla="*/ 4 w 90"/>
                <a:gd name="T3" fmla="*/ 264 h 480"/>
                <a:gd name="T4" fmla="*/ 67 w 90"/>
                <a:gd name="T5" fmla="*/ 0 h 480"/>
                <a:gd name="T6" fmla="*/ 0 60000 65536"/>
                <a:gd name="T7" fmla="*/ 0 60000 65536"/>
                <a:gd name="T8" fmla="*/ 0 60000 65536"/>
                <a:gd name="T9" fmla="*/ 0 w 90"/>
                <a:gd name="T10" fmla="*/ 0 h 480"/>
                <a:gd name="T11" fmla="*/ 90 w 90"/>
                <a:gd name="T12" fmla="*/ 480 h 48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0" h="480">
                  <a:moveTo>
                    <a:pt x="90" y="480"/>
                  </a:moveTo>
                  <a:cubicBezTo>
                    <a:pt x="76" y="444"/>
                    <a:pt x="8" y="344"/>
                    <a:pt x="4" y="264"/>
                  </a:cubicBezTo>
                  <a:cubicBezTo>
                    <a:pt x="0" y="184"/>
                    <a:pt x="54" y="55"/>
                    <a:pt x="67" y="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Line 56"/>
            <p:cNvSpPr>
              <a:spLocks noChangeShapeType="1"/>
            </p:cNvSpPr>
            <p:nvPr/>
          </p:nvSpPr>
          <p:spPr bwMode="auto">
            <a:xfrm>
              <a:off x="4267" y="2161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Line 57"/>
            <p:cNvSpPr>
              <a:spLocks noChangeShapeType="1"/>
            </p:cNvSpPr>
            <p:nvPr/>
          </p:nvSpPr>
          <p:spPr bwMode="auto">
            <a:xfrm>
              <a:off x="4267" y="2641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52" name="Straight Arrow Connector 51"/>
          <p:cNvCxnSpPr/>
          <p:nvPr/>
        </p:nvCxnSpPr>
        <p:spPr>
          <a:xfrm>
            <a:off x="4924658" y="5704999"/>
            <a:ext cx="1694653" cy="5711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6691288" y="5704999"/>
            <a:ext cx="1694653" cy="5711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4" name="Group 50"/>
          <p:cNvGrpSpPr>
            <a:grpSpLocks/>
          </p:cNvGrpSpPr>
          <p:nvPr/>
        </p:nvGrpSpPr>
        <p:grpSpPr bwMode="auto">
          <a:xfrm>
            <a:off x="8225438" y="5147397"/>
            <a:ext cx="304800" cy="1143000"/>
            <a:chOff x="3077" y="2111"/>
            <a:chExt cx="176" cy="481"/>
          </a:xfrm>
        </p:grpSpPr>
        <p:sp>
          <p:nvSpPr>
            <p:cNvPr id="55" name="Freeform 51"/>
            <p:cNvSpPr>
              <a:spLocks/>
            </p:cNvSpPr>
            <p:nvPr/>
          </p:nvSpPr>
          <p:spPr bwMode="auto">
            <a:xfrm>
              <a:off x="3168" y="2112"/>
              <a:ext cx="85" cy="480"/>
            </a:xfrm>
            <a:custGeom>
              <a:avLst/>
              <a:gdLst>
                <a:gd name="T0" fmla="*/ 0 w 85"/>
                <a:gd name="T1" fmla="*/ 0 h 480"/>
                <a:gd name="T2" fmla="*/ 81 w 85"/>
                <a:gd name="T3" fmla="*/ 244 h 480"/>
                <a:gd name="T4" fmla="*/ 23 w 85"/>
                <a:gd name="T5" fmla="*/ 480 h 480"/>
                <a:gd name="T6" fmla="*/ 0 60000 65536"/>
                <a:gd name="T7" fmla="*/ 0 60000 65536"/>
                <a:gd name="T8" fmla="*/ 0 60000 65536"/>
                <a:gd name="T9" fmla="*/ 0 w 85"/>
                <a:gd name="T10" fmla="*/ 0 h 480"/>
                <a:gd name="T11" fmla="*/ 85 w 85"/>
                <a:gd name="T12" fmla="*/ 480 h 48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5" h="480">
                  <a:moveTo>
                    <a:pt x="0" y="0"/>
                  </a:moveTo>
                  <a:cubicBezTo>
                    <a:pt x="14" y="41"/>
                    <a:pt x="77" y="164"/>
                    <a:pt x="81" y="244"/>
                  </a:cubicBezTo>
                  <a:cubicBezTo>
                    <a:pt x="85" y="324"/>
                    <a:pt x="35" y="431"/>
                    <a:pt x="23" y="48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Freeform 52"/>
            <p:cNvSpPr>
              <a:spLocks/>
            </p:cNvSpPr>
            <p:nvPr/>
          </p:nvSpPr>
          <p:spPr bwMode="auto">
            <a:xfrm>
              <a:off x="3077" y="2111"/>
              <a:ext cx="90" cy="480"/>
            </a:xfrm>
            <a:custGeom>
              <a:avLst/>
              <a:gdLst>
                <a:gd name="T0" fmla="*/ 90 w 90"/>
                <a:gd name="T1" fmla="*/ 480 h 480"/>
                <a:gd name="T2" fmla="*/ 4 w 90"/>
                <a:gd name="T3" fmla="*/ 264 h 480"/>
                <a:gd name="T4" fmla="*/ 67 w 90"/>
                <a:gd name="T5" fmla="*/ 0 h 480"/>
                <a:gd name="T6" fmla="*/ 0 60000 65536"/>
                <a:gd name="T7" fmla="*/ 0 60000 65536"/>
                <a:gd name="T8" fmla="*/ 0 60000 65536"/>
                <a:gd name="T9" fmla="*/ 0 w 90"/>
                <a:gd name="T10" fmla="*/ 0 h 480"/>
                <a:gd name="T11" fmla="*/ 90 w 90"/>
                <a:gd name="T12" fmla="*/ 480 h 48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0" h="480">
                  <a:moveTo>
                    <a:pt x="90" y="480"/>
                  </a:moveTo>
                  <a:cubicBezTo>
                    <a:pt x="76" y="444"/>
                    <a:pt x="8" y="344"/>
                    <a:pt x="4" y="264"/>
                  </a:cubicBezTo>
                  <a:cubicBezTo>
                    <a:pt x="0" y="184"/>
                    <a:pt x="54" y="55"/>
                    <a:pt x="67" y="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60" name="Straight Arrow Connector 59"/>
          <p:cNvCxnSpPr/>
          <p:nvPr/>
        </p:nvCxnSpPr>
        <p:spPr>
          <a:xfrm>
            <a:off x="1431636" y="5246255"/>
            <a:ext cx="3519055" cy="89592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flipV="1">
            <a:off x="4927599" y="5273964"/>
            <a:ext cx="3468256" cy="8543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8391236" y="5269346"/>
            <a:ext cx="752764" cy="1887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flipV="1">
            <a:off x="414779" y="5232402"/>
            <a:ext cx="1021476" cy="2634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xmlns:p14="http://schemas.microsoft.com/office/powerpoint/2010/main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Twiss</a:t>
            </a:r>
            <a:r>
              <a:rPr lang="en-US" dirty="0" smtClean="0"/>
              <a:t> </a:t>
            </a:r>
            <a:r>
              <a:rPr lang="en-US" dirty="0" err="1" smtClean="0"/>
              <a:t>Parametrization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776" y="690226"/>
            <a:ext cx="8251825" cy="815302"/>
          </a:xfrm>
        </p:spPr>
        <p:txBody>
          <a:bodyPr/>
          <a:lstStyle/>
          <a:p>
            <a:r>
              <a:rPr lang="en-US" sz="1600" dirty="0" smtClean="0"/>
              <a:t>We can express the transfer matrix for one period as the sum of an identity matrix and a traceless matrix</a:t>
            </a:r>
          </a:p>
          <a:p>
            <a:endParaRPr lang="en-US" sz="1600" dirty="0" smtClean="0"/>
          </a:p>
          <a:p>
            <a:pPr>
              <a:buNone/>
            </a:pPr>
            <a:endParaRPr lang="en-US" sz="1600" dirty="0" smtClean="0"/>
          </a:p>
          <a:p>
            <a:r>
              <a:rPr lang="en-US" sz="1600" dirty="0" smtClean="0"/>
              <a:t>The requirement that </a:t>
            </a:r>
            <a:r>
              <a:rPr lang="en-US" sz="1600" dirty="0" err="1" smtClean="0"/>
              <a:t>Det</a:t>
            </a:r>
            <a:r>
              <a:rPr lang="en-US" sz="1600" dirty="0" smtClean="0"/>
              <a:t>(M)=1 implies</a:t>
            </a:r>
          </a:p>
          <a:p>
            <a:endParaRPr lang="en-US" sz="1600" dirty="0" smtClean="0"/>
          </a:p>
          <a:p>
            <a:r>
              <a:rPr lang="en-US" sz="1600" dirty="0" smtClean="0"/>
              <a:t>We can already identify </a:t>
            </a:r>
            <a:r>
              <a:rPr lang="en-US" sz="1600" i="1" dirty="0" smtClean="0"/>
              <a:t>A</a:t>
            </a:r>
            <a:r>
              <a:rPr lang="en-US" sz="1600" dirty="0" smtClean="0"/>
              <a:t>=</a:t>
            </a:r>
            <a:r>
              <a:rPr lang="en-US" sz="1600" dirty="0" err="1" smtClean="0"/>
              <a:t>Tr</a:t>
            </a:r>
            <a:r>
              <a:rPr lang="en-US" sz="1600" dirty="0" smtClean="0"/>
              <a:t>(M)/2=</a:t>
            </a:r>
            <a:r>
              <a:rPr lang="en-US" sz="1600" dirty="0" err="1" smtClean="0"/>
              <a:t>cosμ</a:t>
            </a:r>
            <a:r>
              <a:rPr lang="en-US" sz="1600" dirty="0" smtClean="0"/>
              <a:t>.  If we adopt the arbitrary normalization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1600" dirty="0" smtClean="0"/>
              <a:t>We can identify B=</a:t>
            </a:r>
            <a:r>
              <a:rPr lang="en-US" sz="1600" dirty="0" err="1" smtClean="0"/>
              <a:t>sinμ</a:t>
            </a:r>
            <a:r>
              <a:rPr lang="en-US" sz="1600" dirty="0" smtClean="0"/>
              <a:t> and write</a:t>
            </a:r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endParaRPr lang="en-US" sz="1600" dirty="0" smtClean="0"/>
          </a:p>
          <a:p>
            <a:r>
              <a:rPr lang="en-US" sz="1600" dirty="0" smtClean="0"/>
              <a:t>Note that</a:t>
            </a:r>
          </a:p>
          <a:p>
            <a:endParaRPr lang="en-US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 smtClean="0"/>
              <a:t>So we can identify it with </a:t>
            </a:r>
            <a:r>
              <a:rPr lang="en-US" sz="1600" i="1" dirty="0" err="1" smtClean="0"/>
              <a:t>i</a:t>
            </a:r>
            <a:r>
              <a:rPr lang="en-US" sz="1600" dirty="0" smtClean="0"/>
              <a:t>=</a:t>
            </a:r>
            <a:r>
              <a:rPr lang="en-US" sz="1600" dirty="0" err="1" smtClean="0"/>
              <a:t>sqrt</a:t>
            </a:r>
            <a:r>
              <a:rPr lang="en-US" sz="1600" dirty="0" smtClean="0"/>
              <a:t>(-1) and write</a:t>
            </a: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USPAS, Knoxville, TN, Jan. 20-31,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Lecture 3 - Transverse Motion 1</a:t>
            </a:r>
            <a:endParaRPr lang="en-US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A26155-0DCC-45D2-90B6-32F65F3F6C0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207039" y="1064925"/>
          <a:ext cx="4672013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5613" name="Equation" r:id="rId3" imgW="2705040" imgH="457200" progId="Equation.3">
                  <p:embed/>
                </p:oleObj>
              </mc:Choice>
              <mc:Fallback>
                <p:oleObj name="Equation" r:id="rId3" imgW="2705040" imgH="457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7039" y="1064925"/>
                        <a:ext cx="4672013" cy="790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5572" name="Object 4"/>
          <p:cNvGraphicFramePr>
            <a:graphicFrameLocks noChangeAspect="1"/>
          </p:cNvGraphicFramePr>
          <p:nvPr/>
        </p:nvGraphicFramePr>
        <p:xfrm>
          <a:off x="4655126" y="2060720"/>
          <a:ext cx="3808435" cy="4515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5614" name="Equation" r:id="rId5" imgW="1930320" imgH="228600" progId="Equation.3">
                  <p:embed/>
                </p:oleObj>
              </mc:Choice>
              <mc:Fallback>
                <p:oleObj name="Equation" r:id="rId5" imgW="193032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5126" y="2060720"/>
                        <a:ext cx="3808435" cy="45157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5573" name="Object 5"/>
          <p:cNvGraphicFramePr>
            <a:graphicFrameLocks noChangeAspect="1"/>
          </p:cNvGraphicFramePr>
          <p:nvPr/>
        </p:nvGraphicFramePr>
        <p:xfrm>
          <a:off x="3269817" y="2880630"/>
          <a:ext cx="2327419" cy="3890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5615" name="Equation" r:id="rId7" imgW="1371600" imgH="228600" progId="Equation.3">
                  <p:embed/>
                </p:oleObj>
              </mc:Choice>
              <mc:Fallback>
                <p:oleObj name="Equation" r:id="rId7" imgW="137160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9817" y="2880630"/>
                        <a:ext cx="2327419" cy="38904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5574" name="Object 6"/>
          <p:cNvGraphicFramePr>
            <a:graphicFrameLocks noChangeAspect="1"/>
          </p:cNvGraphicFramePr>
          <p:nvPr/>
        </p:nvGraphicFramePr>
        <p:xfrm>
          <a:off x="850756" y="3582266"/>
          <a:ext cx="7304087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5616" name="Equation" r:id="rId9" imgW="4228920" imgH="457200" progId="Equation.3">
                  <p:embed/>
                </p:oleObj>
              </mc:Choice>
              <mc:Fallback>
                <p:oleObj name="Equation" r:id="rId9" imgW="4228920" imgH="4572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0756" y="3582266"/>
                        <a:ext cx="7304087" cy="790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5576" name="Object 8"/>
          <p:cNvGraphicFramePr>
            <a:graphicFrameLocks noChangeAspect="1"/>
          </p:cNvGraphicFramePr>
          <p:nvPr/>
        </p:nvGraphicFramePr>
        <p:xfrm>
          <a:off x="564860" y="4709239"/>
          <a:ext cx="8329757" cy="7718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5617" name="Equation" r:id="rId11" imgW="5206680" imgH="482400" progId="Equation.3">
                  <p:embed/>
                </p:oleObj>
              </mc:Choice>
              <mc:Fallback>
                <p:oleObj name="Equation" r:id="rId11" imgW="5206680" imgH="4824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860" y="4709239"/>
                        <a:ext cx="8329757" cy="7718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5577" name="Object 9"/>
          <p:cNvGraphicFramePr>
            <a:graphicFrameLocks noChangeAspect="1"/>
          </p:cNvGraphicFramePr>
          <p:nvPr/>
        </p:nvGraphicFramePr>
        <p:xfrm>
          <a:off x="5693353" y="5625667"/>
          <a:ext cx="2667000" cy="51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5618" name="Equation" r:id="rId13" imgW="1180800" imgH="228600" progId="Equation.3">
                  <p:embed/>
                </p:oleObj>
              </mc:Choice>
              <mc:Fallback>
                <p:oleObj name="Equation" r:id="rId13" imgW="1180800" imgH="2286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3353" y="5625667"/>
                        <a:ext cx="2667000" cy="515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/>
          <p:cNvSpPr/>
          <p:nvPr/>
        </p:nvSpPr>
        <p:spPr>
          <a:xfrm>
            <a:off x="3223491" y="2872509"/>
            <a:ext cx="2512291" cy="415636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84983" y="5601853"/>
            <a:ext cx="2720109" cy="531091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443346" y="6206836"/>
            <a:ext cx="75276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C00000"/>
                </a:solidFill>
                <a:latin typeface="+mn-lt"/>
              </a:rPr>
              <a:t>Remember this! We’ll see it again in a few pages</a:t>
            </a:r>
          </a:p>
        </p:txBody>
      </p:sp>
    </p:spTree>
  </p:cSld>
  <p:clrMapOvr>
    <a:masterClrMapping/>
  </p:clrMapOvr>
  <p:transition xmlns:p14="http://schemas.microsoft.com/office/powerpoint/2010/main">
    <p:fade thruBlk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Equations of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303" y="560917"/>
            <a:ext cx="8251825" cy="556684"/>
          </a:xfrm>
        </p:spPr>
        <p:txBody>
          <a:bodyPr/>
          <a:lstStyle/>
          <a:p>
            <a:r>
              <a:rPr lang="en-US" sz="1600" dirty="0" smtClean="0"/>
              <a:t>General equation of motion</a:t>
            </a:r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2000" dirty="0" smtClean="0"/>
          </a:p>
          <a:p>
            <a:r>
              <a:rPr lang="en-US" sz="1600" dirty="0" smtClean="0"/>
              <a:t>For the moment, we will consider motion in the horizontal (</a:t>
            </a:r>
            <a:r>
              <a:rPr lang="en-US" sz="1600" i="1" dirty="0" smtClean="0"/>
              <a:t>x</a:t>
            </a:r>
            <a:r>
              <a:rPr lang="en-US" sz="1600" dirty="0" smtClean="0"/>
              <a:t>) plane, with a reference trajectory established by the dipole fields.  </a:t>
            </a:r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pPr>
              <a:buNone/>
            </a:pPr>
            <a:endParaRPr lang="en-US" sz="1600" dirty="0" smtClean="0"/>
          </a:p>
          <a:p>
            <a:r>
              <a:rPr lang="en-US" sz="1600" dirty="0" smtClean="0"/>
              <a:t>Solving in this coordinate system, we have</a:t>
            </a: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USPAS, Knoxville, TN, Jan. 20-31,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Lecture 3 - Transverse Motion 1</a:t>
            </a:r>
            <a:endParaRPr lang="en-US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A26155-0DCC-45D2-90B6-32F65F3F6C0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8" name="Arc 7"/>
          <p:cNvSpPr/>
          <p:nvPr/>
        </p:nvSpPr>
        <p:spPr>
          <a:xfrm>
            <a:off x="674254" y="3389746"/>
            <a:ext cx="4858327" cy="1108364"/>
          </a:xfrm>
          <a:prstGeom prst="arc">
            <a:avLst>
              <a:gd name="adj1" fmla="val 5547893"/>
              <a:gd name="adj2" fmla="val 13224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H="1" flipV="1">
            <a:off x="720436" y="3463637"/>
            <a:ext cx="360219" cy="17549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1085274" y="3315855"/>
            <a:ext cx="13853" cy="32789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1076038" y="3482110"/>
            <a:ext cx="411017" cy="15240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647411" y="3273281"/>
          <a:ext cx="1270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1527" name="Equation" r:id="rId3" imgW="126720" imgH="177480" progId="Equation.3">
                  <p:embed/>
                </p:oleObj>
              </mc:Choice>
              <mc:Fallback>
                <p:oleObj name="Equation" r:id="rId3" imgW="126720" imgH="177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411" y="3273281"/>
                        <a:ext cx="127000" cy="177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0451" name="Object 3"/>
          <p:cNvGraphicFramePr>
            <a:graphicFrameLocks noChangeAspect="1"/>
          </p:cNvGraphicFramePr>
          <p:nvPr/>
        </p:nvGraphicFramePr>
        <p:xfrm>
          <a:off x="1041111" y="3146281"/>
          <a:ext cx="1397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1528" name="Equation" r:id="rId5" imgW="139680" imgH="203040" progId="Equation.3">
                  <p:embed/>
                </p:oleObj>
              </mc:Choice>
              <mc:Fallback>
                <p:oleObj name="Equation" r:id="rId5" imgW="13968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1111" y="3146281"/>
                        <a:ext cx="139700" cy="203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0452" name="Object 4"/>
          <p:cNvGraphicFramePr>
            <a:graphicFrameLocks noChangeAspect="1"/>
          </p:cNvGraphicFramePr>
          <p:nvPr/>
        </p:nvGraphicFramePr>
        <p:xfrm>
          <a:off x="1496724" y="3368531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1529" name="Equation" r:id="rId7" imgW="114120" imgH="177480" progId="Equation.3">
                  <p:embed/>
                </p:oleObj>
              </mc:Choice>
              <mc:Fallback>
                <p:oleObj name="Equation" r:id="rId7" imgW="114120" imgH="177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6724" y="3368531"/>
                        <a:ext cx="114300" cy="177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1417061" y="858405"/>
          <a:ext cx="6154737" cy="1604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1530" name="Equation" r:id="rId9" imgW="4381200" imgH="1143000" progId="Equation.3">
                  <p:embed/>
                </p:oleObj>
              </mc:Choice>
              <mc:Fallback>
                <p:oleObj name="Equation" r:id="rId9" imgW="4381200" imgH="11430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7061" y="858405"/>
                        <a:ext cx="6154737" cy="1604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Arc 21"/>
          <p:cNvSpPr/>
          <p:nvPr/>
        </p:nvSpPr>
        <p:spPr>
          <a:xfrm flipH="1">
            <a:off x="6068291" y="3408219"/>
            <a:ext cx="2096654" cy="812799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Arrow Connector 23"/>
          <p:cNvCxnSpPr/>
          <p:nvPr/>
        </p:nvCxnSpPr>
        <p:spPr>
          <a:xfrm flipH="1" flipV="1">
            <a:off x="6142182" y="3398982"/>
            <a:ext cx="1089892" cy="81280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60454" name="Object 6"/>
          <p:cNvGraphicFramePr>
            <a:graphicFrameLocks noChangeAspect="1"/>
          </p:cNvGraphicFramePr>
          <p:nvPr/>
        </p:nvGraphicFramePr>
        <p:xfrm>
          <a:off x="6470217" y="3936711"/>
          <a:ext cx="1524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1531" name="Equation" r:id="rId11" imgW="152280" imgH="164880" progId="Equation.3">
                  <p:embed/>
                </p:oleObj>
              </mc:Choice>
              <mc:Fallback>
                <p:oleObj name="Equation" r:id="rId11" imgW="152280" imgH="1648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0217" y="3936711"/>
                        <a:ext cx="1524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6" name="Straight Arrow Connector 25"/>
          <p:cNvCxnSpPr/>
          <p:nvPr/>
        </p:nvCxnSpPr>
        <p:spPr>
          <a:xfrm flipH="1" flipV="1">
            <a:off x="6548582" y="3251200"/>
            <a:ext cx="734294" cy="1002148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 flipV="1">
            <a:off x="6160655" y="3713018"/>
            <a:ext cx="1108363" cy="5449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60455" name="Object 7"/>
          <p:cNvGraphicFramePr>
            <a:graphicFrameLocks noChangeAspect="1"/>
          </p:cNvGraphicFramePr>
          <p:nvPr/>
        </p:nvGraphicFramePr>
        <p:xfrm>
          <a:off x="6666202" y="3186401"/>
          <a:ext cx="5842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1532" name="Equation" r:id="rId13" imgW="583920" imgH="177480" progId="Equation.3">
                  <p:embed/>
                </p:oleObj>
              </mc:Choice>
              <mc:Fallback>
                <p:oleObj name="Equation" r:id="rId13" imgW="583920" imgH="1774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6202" y="3186401"/>
                        <a:ext cx="584200" cy="177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0456" name="Object 8"/>
          <p:cNvGraphicFramePr>
            <a:graphicFrameLocks noChangeAspect="1"/>
          </p:cNvGraphicFramePr>
          <p:nvPr/>
        </p:nvGraphicFramePr>
        <p:xfrm>
          <a:off x="6578600" y="3582699"/>
          <a:ext cx="241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1533" name="Equation" r:id="rId15" imgW="241200" imgH="177480" progId="Equation.3">
                  <p:embed/>
                </p:oleObj>
              </mc:Choice>
              <mc:Fallback>
                <p:oleObj name="Equation" r:id="rId15" imgW="241200" imgH="1774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8600" y="3582699"/>
                        <a:ext cx="241300" cy="177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TextBox 37"/>
          <p:cNvSpPr txBox="1"/>
          <p:nvPr/>
        </p:nvSpPr>
        <p:spPr>
          <a:xfrm>
            <a:off x="7592290" y="3408219"/>
            <a:ext cx="144087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>
                <a:latin typeface="+mn-lt"/>
              </a:rPr>
              <a:t>Reference trajectory</a:t>
            </a:r>
          </a:p>
        </p:txBody>
      </p:sp>
      <p:cxnSp>
        <p:nvCxnSpPr>
          <p:cNvPr id="40" name="Straight Arrow Connector 39"/>
          <p:cNvCxnSpPr>
            <a:stCxn id="38" idx="1"/>
          </p:cNvCxnSpPr>
          <p:nvPr/>
        </p:nvCxnSpPr>
        <p:spPr>
          <a:xfrm flipH="1" flipV="1">
            <a:off x="7185891" y="3454400"/>
            <a:ext cx="406399" cy="8077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511963" y="3246582"/>
            <a:ext cx="144087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50" dirty="0" smtClean="0">
                <a:latin typeface="+mn-lt"/>
              </a:rPr>
              <a:t>Particle trajectory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 flipV="1">
            <a:off x="6169891" y="3260436"/>
            <a:ext cx="387927" cy="11083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V="1">
            <a:off x="5952836" y="3352800"/>
            <a:ext cx="170873" cy="226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60457" name="Object 9"/>
          <p:cNvGraphicFramePr>
            <a:graphicFrameLocks noChangeAspect="1"/>
          </p:cNvGraphicFramePr>
          <p:nvPr/>
        </p:nvGraphicFramePr>
        <p:xfrm>
          <a:off x="1322676" y="5037786"/>
          <a:ext cx="6620597" cy="15015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1534" name="Equation" r:id="rId17" imgW="4140000" imgH="939600" progId="Equation.3">
                  <p:embed/>
                </p:oleObj>
              </mc:Choice>
              <mc:Fallback>
                <p:oleObj name="Equation" r:id="rId17" imgW="4140000" imgH="9396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2676" y="5037786"/>
                        <a:ext cx="6620597" cy="150155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>
    <p:fade thruBlk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075" y="0"/>
            <a:ext cx="8262937" cy="441325"/>
          </a:xfrm>
        </p:spPr>
        <p:txBody>
          <a:bodyPr/>
          <a:lstStyle/>
          <a:p>
            <a:r>
              <a:rPr lang="en-US" dirty="0" smtClean="0"/>
              <a:t>Equations of Motion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540" y="560916"/>
            <a:ext cx="8251825" cy="593630"/>
          </a:xfrm>
        </p:spPr>
        <p:txBody>
          <a:bodyPr/>
          <a:lstStyle/>
          <a:p>
            <a:r>
              <a:rPr lang="en-US" sz="1800" dirty="0" smtClean="0"/>
              <a:t>Equating the </a:t>
            </a:r>
            <a:r>
              <a:rPr lang="en-US" sz="1800" i="1" dirty="0" smtClean="0"/>
              <a:t>x</a:t>
            </a:r>
            <a:r>
              <a:rPr lang="en-US" sz="1800" dirty="0" smtClean="0"/>
              <a:t> terms</a:t>
            </a:r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r>
              <a:rPr lang="en-US" sz="1800" dirty="0" smtClean="0"/>
              <a:t>Re-express in terms of path length </a:t>
            </a:r>
            <a:r>
              <a:rPr lang="en-US" sz="1800" i="1" dirty="0" smtClean="0"/>
              <a:t>s</a:t>
            </a:r>
            <a:r>
              <a:rPr lang="en-US" sz="1800" dirty="0" smtClean="0"/>
              <a:t>. Use</a:t>
            </a:r>
          </a:p>
          <a:p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r>
              <a:rPr lang="en-US" sz="1800" dirty="0" smtClean="0"/>
              <a:t>Rewrite equation</a:t>
            </a:r>
          </a:p>
          <a:p>
            <a:pPr>
              <a:buNone/>
            </a:pPr>
            <a:endParaRPr lang="en-US" sz="18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USPAS, Knoxville, TN, Jan. 20-31,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Lecture 3 - Transverse Motion 1</a:t>
            </a:r>
            <a:endParaRPr lang="en-US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A26155-0DCC-45D2-90B6-32F65F3F6C0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graphicFrame>
        <p:nvGraphicFramePr>
          <p:cNvPr id="362498" name="Object 2"/>
          <p:cNvGraphicFramePr>
            <a:graphicFrameLocks noChangeAspect="1"/>
          </p:cNvGraphicFramePr>
          <p:nvPr/>
        </p:nvGraphicFramePr>
        <p:xfrm>
          <a:off x="805584" y="904875"/>
          <a:ext cx="2973388" cy="205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2569" name="Equation" r:id="rId3" imgW="1866600" imgH="1295280" progId="Equation.3">
                  <p:embed/>
                </p:oleObj>
              </mc:Choice>
              <mc:Fallback>
                <p:oleObj name="Equation" r:id="rId3" imgW="1866600" imgH="12952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5584" y="904875"/>
                        <a:ext cx="2973388" cy="205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0" name="Group 29"/>
          <p:cNvGrpSpPr/>
          <p:nvPr/>
        </p:nvGrpSpPr>
        <p:grpSpPr>
          <a:xfrm>
            <a:off x="3315855" y="665018"/>
            <a:ext cx="5948219" cy="2992582"/>
            <a:chOff x="2586182" y="683491"/>
            <a:chExt cx="5948219" cy="2992582"/>
          </a:xfrm>
        </p:grpSpPr>
        <p:sp>
          <p:nvSpPr>
            <p:cNvPr id="8" name="Arc 7"/>
            <p:cNvSpPr/>
            <p:nvPr/>
          </p:nvSpPr>
          <p:spPr>
            <a:xfrm>
              <a:off x="3084945" y="1413163"/>
              <a:ext cx="1810327" cy="1856511"/>
            </a:xfrm>
            <a:prstGeom prst="arc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Arc 8"/>
            <p:cNvSpPr/>
            <p:nvPr/>
          </p:nvSpPr>
          <p:spPr>
            <a:xfrm>
              <a:off x="2586182" y="979055"/>
              <a:ext cx="2761671" cy="2697018"/>
            </a:xfrm>
            <a:prstGeom prst="arc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Connector 10"/>
            <p:cNvCxnSpPr/>
            <p:nvPr/>
          </p:nvCxnSpPr>
          <p:spPr>
            <a:xfrm flipV="1">
              <a:off x="3962400" y="1597891"/>
              <a:ext cx="535709" cy="738910"/>
            </a:xfrm>
            <a:prstGeom prst="line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V="1">
              <a:off x="3971636" y="1616365"/>
              <a:ext cx="1163782" cy="720435"/>
            </a:xfrm>
            <a:prstGeom prst="line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5" name="Object 14"/>
            <p:cNvGraphicFramePr>
              <a:graphicFrameLocks noChangeAspect="1"/>
            </p:cNvGraphicFramePr>
            <p:nvPr/>
          </p:nvGraphicFramePr>
          <p:xfrm>
            <a:off x="4229677" y="1889990"/>
            <a:ext cx="241300" cy="177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2570" name="Equation" r:id="rId5" imgW="241200" imgH="177480" progId="Equation.3">
                    <p:embed/>
                  </p:oleObj>
                </mc:Choice>
                <mc:Fallback>
                  <p:oleObj name="Equation" r:id="rId5" imgW="241200" imgH="17748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29677" y="1889990"/>
                          <a:ext cx="241300" cy="1778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62500" name="Object 4"/>
            <p:cNvGraphicFramePr>
              <a:graphicFrameLocks noChangeAspect="1"/>
            </p:cNvGraphicFramePr>
            <p:nvPr/>
          </p:nvGraphicFramePr>
          <p:xfrm>
            <a:off x="4066309" y="1855211"/>
            <a:ext cx="152400" cy="165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2571" name="Equation" r:id="rId7" imgW="152280" imgH="164880" progId="Equation.3">
                    <p:embed/>
                  </p:oleObj>
                </mc:Choice>
                <mc:Fallback>
                  <p:oleObj name="Equation" r:id="rId7" imgW="152280" imgH="16488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66309" y="1855211"/>
                          <a:ext cx="152400" cy="1651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62501" name="Object 5"/>
            <p:cNvGraphicFramePr>
              <a:graphicFrameLocks noChangeAspect="1"/>
            </p:cNvGraphicFramePr>
            <p:nvPr/>
          </p:nvGraphicFramePr>
          <p:xfrm>
            <a:off x="4607647" y="1961573"/>
            <a:ext cx="114300" cy="127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2572" name="Equation" r:id="rId9" imgW="114120" imgH="126720" progId="Equation.3">
                    <p:embed/>
                  </p:oleObj>
                </mc:Choice>
                <mc:Fallback>
                  <p:oleObj name="Equation" r:id="rId9" imgW="114120" imgH="12672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07647" y="1961573"/>
                          <a:ext cx="114300" cy="1270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20" name="Straight Connector 19"/>
            <p:cNvCxnSpPr/>
            <p:nvPr/>
          </p:nvCxnSpPr>
          <p:spPr>
            <a:xfrm flipV="1">
              <a:off x="4505542" y="1229736"/>
              <a:ext cx="260855" cy="347302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362502" name="Object 6"/>
            <p:cNvGraphicFramePr>
              <a:graphicFrameLocks noChangeAspect="1"/>
            </p:cNvGraphicFramePr>
            <p:nvPr/>
          </p:nvGraphicFramePr>
          <p:xfrm>
            <a:off x="4618759" y="1531361"/>
            <a:ext cx="203200" cy="177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2573" name="Equation" r:id="rId11" imgW="203040" imgH="177480" progId="Equation.3">
                    <p:embed/>
                  </p:oleObj>
                </mc:Choice>
                <mc:Fallback>
                  <p:oleObj name="Equation" r:id="rId11" imgW="203040" imgH="177480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18759" y="1531361"/>
                          <a:ext cx="203200" cy="1778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" name="Right Brace 22"/>
            <p:cNvSpPr/>
            <p:nvPr/>
          </p:nvSpPr>
          <p:spPr>
            <a:xfrm rot="18831047">
              <a:off x="4980007" y="1043391"/>
              <a:ext cx="171450" cy="513286"/>
            </a:xfrm>
            <a:prstGeom prst="rightBrace">
              <a:avLst>
                <a:gd name="adj1" fmla="val 8333"/>
                <a:gd name="adj2" fmla="val 51807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362503" name="Object 7"/>
            <p:cNvGraphicFramePr>
              <a:graphicFrameLocks noChangeAspect="1"/>
            </p:cNvGraphicFramePr>
            <p:nvPr/>
          </p:nvGraphicFramePr>
          <p:xfrm>
            <a:off x="5007698" y="994785"/>
            <a:ext cx="711200" cy="228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2574" name="Equation" r:id="rId13" imgW="711000" imgH="228600" progId="Equation.3">
                    <p:embed/>
                  </p:oleObj>
                </mc:Choice>
                <mc:Fallback>
                  <p:oleObj name="Equation" r:id="rId13" imgW="711000" imgH="228600" progId="Equation.3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07698" y="994785"/>
                          <a:ext cx="711200" cy="2286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62504" name="Object 8"/>
            <p:cNvGraphicFramePr>
              <a:graphicFrameLocks noChangeAspect="1"/>
            </p:cNvGraphicFramePr>
            <p:nvPr/>
          </p:nvGraphicFramePr>
          <p:xfrm>
            <a:off x="5696095" y="1567873"/>
            <a:ext cx="1603375" cy="7508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2575" name="Equation" r:id="rId15" imgW="838080" imgH="393480" progId="Equation.3">
                    <p:embed/>
                  </p:oleObj>
                </mc:Choice>
                <mc:Fallback>
                  <p:oleObj name="Equation" r:id="rId15" imgW="838080" imgH="393480" progId="Equation.3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96095" y="1567873"/>
                          <a:ext cx="1603375" cy="7508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7" name="TextBox 26"/>
            <p:cNvSpPr txBox="1"/>
            <p:nvPr/>
          </p:nvSpPr>
          <p:spPr>
            <a:xfrm>
              <a:off x="5892801" y="849745"/>
              <a:ext cx="2641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rgbClr val="C00000"/>
                  </a:solidFill>
                  <a:latin typeface="+mn-lt"/>
                </a:rPr>
                <a:t>Note: </a:t>
              </a:r>
              <a:r>
                <a:rPr lang="en-US" sz="1200" i="1" dirty="0" smtClean="0">
                  <a:solidFill>
                    <a:srgbClr val="C00000"/>
                  </a:solidFill>
                  <a:latin typeface="+mn-lt"/>
                </a:rPr>
                <a:t>s</a:t>
              </a:r>
              <a:r>
                <a:rPr lang="en-US" sz="1200" dirty="0" smtClean="0">
                  <a:solidFill>
                    <a:srgbClr val="C00000"/>
                  </a:solidFill>
                  <a:latin typeface="+mn-lt"/>
                </a:rPr>
                <a:t> measured along </a:t>
              </a:r>
              <a:r>
                <a:rPr lang="en-US" sz="1200" i="1" dirty="0" smtClean="0">
                  <a:solidFill>
                    <a:srgbClr val="C00000"/>
                  </a:solidFill>
                  <a:latin typeface="+mn-lt"/>
                </a:rPr>
                <a:t>nominal</a:t>
              </a:r>
              <a:r>
                <a:rPr lang="en-US" sz="1200" dirty="0" smtClean="0">
                  <a:solidFill>
                    <a:srgbClr val="C00000"/>
                  </a:solidFill>
                  <a:latin typeface="+mn-lt"/>
                </a:rPr>
                <a:t> trajectory, </a:t>
              </a:r>
              <a:r>
                <a:rPr lang="en-US" sz="1200" i="1" dirty="0" err="1" smtClean="0">
                  <a:solidFill>
                    <a:srgbClr val="C00000"/>
                  </a:solidFill>
                  <a:latin typeface="+mn-lt"/>
                </a:rPr>
                <a:t>v</a:t>
              </a:r>
              <a:r>
                <a:rPr lang="en-US" sz="1200" i="1" baseline="-25000" dirty="0" err="1" smtClean="0">
                  <a:solidFill>
                    <a:srgbClr val="C00000"/>
                  </a:solidFill>
                  <a:latin typeface="+mn-lt"/>
                </a:rPr>
                <a:t>s</a:t>
              </a:r>
              <a:r>
                <a:rPr lang="en-US" sz="1200" dirty="0" smtClean="0">
                  <a:solidFill>
                    <a:srgbClr val="C00000"/>
                  </a:solidFill>
                  <a:latin typeface="+mn-lt"/>
                </a:rPr>
                <a:t> measured along </a:t>
              </a:r>
              <a:r>
                <a:rPr lang="en-US" sz="1200" i="1" dirty="0" smtClean="0">
                  <a:solidFill>
                    <a:srgbClr val="C00000"/>
                  </a:solidFill>
                  <a:latin typeface="+mn-lt"/>
                </a:rPr>
                <a:t>actual </a:t>
              </a:r>
              <a:r>
                <a:rPr lang="en-US" sz="1200" dirty="0" smtClean="0">
                  <a:solidFill>
                    <a:srgbClr val="C00000"/>
                  </a:solidFill>
                  <a:latin typeface="+mn-lt"/>
                </a:rPr>
                <a:t>trajectory</a:t>
              </a: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3648365" y="683491"/>
              <a:ext cx="4729018" cy="1717964"/>
            </a:xfrm>
            <a:prstGeom prst="rect">
              <a:avLst/>
            </a:prstGeom>
            <a:noFill/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362505" name="Object 9"/>
          <p:cNvGraphicFramePr>
            <a:graphicFrameLocks noChangeAspect="1"/>
          </p:cNvGraphicFramePr>
          <p:nvPr/>
        </p:nvGraphicFramePr>
        <p:xfrm>
          <a:off x="1764432" y="3382395"/>
          <a:ext cx="6040294" cy="7954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2576" name="Equation" r:id="rId17" imgW="3555720" imgH="469800" progId="Equation.3">
                  <p:embed/>
                </p:oleObj>
              </mc:Choice>
              <mc:Fallback>
                <p:oleObj name="Equation" r:id="rId17" imgW="3555720" imgH="4698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4432" y="3382395"/>
                        <a:ext cx="6040294" cy="79547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2506" name="Object 10"/>
          <p:cNvGraphicFramePr>
            <a:graphicFrameLocks noChangeAspect="1"/>
          </p:cNvGraphicFramePr>
          <p:nvPr/>
        </p:nvGraphicFramePr>
        <p:xfrm>
          <a:off x="1173163" y="4443413"/>
          <a:ext cx="7034212" cy="1944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2577" name="Equation" r:id="rId19" imgW="4851360" imgH="1346040" progId="Equation.3">
                  <p:embed/>
                </p:oleObj>
              </mc:Choice>
              <mc:Fallback>
                <p:oleObj name="Equation" r:id="rId19" imgW="4851360" imgH="134604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3163" y="4443413"/>
                        <a:ext cx="7034212" cy="1944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/>
        </p:nvGraphicFramePr>
        <p:xfrm>
          <a:off x="1028700" y="5516563"/>
          <a:ext cx="11557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2578" name="Equation" r:id="rId21" imgW="1155600" imgH="203040" progId="Equation.3">
                  <p:embed/>
                </p:oleObj>
              </mc:Choice>
              <mc:Fallback>
                <p:oleObj name="Equation" r:id="rId21" imgW="1155600" imgH="20304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8700" y="5516563"/>
                        <a:ext cx="1155700" cy="203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2508" name="Object 12"/>
          <p:cNvGraphicFramePr>
            <a:graphicFrameLocks noChangeAspect="1"/>
          </p:cNvGraphicFramePr>
          <p:nvPr/>
        </p:nvGraphicFramePr>
        <p:xfrm>
          <a:off x="1149350" y="6149975"/>
          <a:ext cx="9779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2579" name="Equation" r:id="rId23" imgW="977760" imgH="203040" progId="Equation.3">
                  <p:embed/>
                </p:oleObj>
              </mc:Choice>
              <mc:Fallback>
                <p:oleObj name="Equation" r:id="rId23" imgW="977760" imgH="20304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9350" y="6149975"/>
                        <a:ext cx="977900" cy="203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Rectangle 33"/>
          <p:cNvSpPr/>
          <p:nvPr/>
        </p:nvSpPr>
        <p:spPr>
          <a:xfrm>
            <a:off x="3592945" y="5717310"/>
            <a:ext cx="4608946" cy="72967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xmlns:p14="http://schemas.microsoft.com/office/powerpoint/2010/main">
    <p:fade thruBlk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Equations of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776" y="690226"/>
            <a:ext cx="8251825" cy="399666"/>
          </a:xfrm>
        </p:spPr>
        <p:txBody>
          <a:bodyPr/>
          <a:lstStyle/>
          <a:p>
            <a:r>
              <a:rPr lang="en-US" sz="1600" dirty="0" smtClean="0"/>
              <a:t>Expand fields linearly about the nominal trajectory</a:t>
            </a:r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 smtClean="0"/>
              <a:t>Plug into equations of motion and keep only linear terms in </a:t>
            </a:r>
            <a:r>
              <a:rPr lang="en-US" sz="1600" i="1" dirty="0" smtClean="0"/>
              <a:t>x</a:t>
            </a:r>
            <a:r>
              <a:rPr lang="en-US" sz="1600" dirty="0" smtClean="0"/>
              <a:t> and </a:t>
            </a:r>
            <a:r>
              <a:rPr lang="en-US" sz="1600" i="1" dirty="0" smtClean="0"/>
              <a:t>y</a:t>
            </a:r>
            <a:endParaRPr lang="en-US" sz="1600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USPAS, Knoxville, TN, Jan. 20-31,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Lecture 3 - Transverse Motion 1</a:t>
            </a:r>
            <a:endParaRPr lang="en-US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A26155-0DCC-45D2-90B6-32F65F3F6C0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graphicFrame>
        <p:nvGraphicFramePr>
          <p:cNvPr id="363522" name="Object 2"/>
          <p:cNvGraphicFramePr>
            <a:graphicFrameLocks noChangeAspect="1"/>
          </p:cNvGraphicFramePr>
          <p:nvPr/>
        </p:nvGraphicFramePr>
        <p:xfrm>
          <a:off x="626052" y="1185718"/>
          <a:ext cx="7923213" cy="1373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3539" name="Equation" r:id="rId3" imgW="5422680" imgH="939600" progId="Equation.3">
                  <p:embed/>
                </p:oleObj>
              </mc:Choice>
              <mc:Fallback>
                <p:oleObj name="Equation" r:id="rId3" imgW="5422680" imgH="939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6052" y="1185718"/>
                        <a:ext cx="7923213" cy="1373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3523" name="Object 3"/>
          <p:cNvGraphicFramePr>
            <a:graphicFrameLocks noChangeAspect="1"/>
          </p:cNvGraphicFramePr>
          <p:nvPr/>
        </p:nvGraphicFramePr>
        <p:xfrm>
          <a:off x="622300" y="3108325"/>
          <a:ext cx="8101013" cy="2786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3540" name="Equation" r:id="rId5" imgW="5587920" imgH="1930320" progId="Equation.3">
                  <p:embed/>
                </p:oleObj>
              </mc:Choice>
              <mc:Fallback>
                <p:oleObj name="Equation" r:id="rId5" imgW="5587920" imgH="193032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300" y="3108325"/>
                        <a:ext cx="8101013" cy="2786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/>
          <p:nvPr/>
        </p:nvSpPr>
        <p:spPr>
          <a:xfrm>
            <a:off x="1016000" y="4618182"/>
            <a:ext cx="2724728" cy="1283853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442691" y="4581236"/>
            <a:ext cx="35744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C00000"/>
                </a:solidFill>
                <a:latin typeface="+mn-lt"/>
              </a:rPr>
              <a:t>Looks “</a:t>
            </a:r>
            <a:r>
              <a:rPr lang="en-US" sz="1800" dirty="0" err="1" smtClean="0">
                <a:solidFill>
                  <a:srgbClr val="C00000"/>
                </a:solidFill>
                <a:latin typeface="+mn-lt"/>
              </a:rPr>
              <a:t>kinda</a:t>
            </a:r>
            <a:r>
              <a:rPr lang="en-US" sz="1800" dirty="0" smtClean="0">
                <a:solidFill>
                  <a:srgbClr val="C00000"/>
                </a:solidFill>
                <a:latin typeface="+mn-lt"/>
              </a:rPr>
              <a:t> like” a harmonic oscillator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3814618" y="4886036"/>
            <a:ext cx="563418" cy="3140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xmlns:p14="http://schemas.microsoft.com/office/powerpoint/2010/main">
    <p:fade thruBlk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Piecewise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776" y="690225"/>
            <a:ext cx="8251825" cy="449027"/>
          </a:xfrm>
        </p:spPr>
        <p:txBody>
          <a:bodyPr/>
          <a:lstStyle/>
          <a:p>
            <a:r>
              <a:rPr lang="en-US" sz="2000" dirty="0" smtClean="0"/>
              <a:t>These equations are in the form</a:t>
            </a:r>
          </a:p>
          <a:p>
            <a:endParaRPr lang="en-US" sz="2000" dirty="0" smtClean="0"/>
          </a:p>
          <a:p>
            <a:r>
              <a:rPr lang="en-US" sz="2000" dirty="0" smtClean="0"/>
              <a:t>For </a:t>
            </a:r>
            <a:r>
              <a:rPr lang="en-US" sz="2000" i="1" dirty="0" smtClean="0"/>
              <a:t>K</a:t>
            </a:r>
            <a:r>
              <a:rPr lang="en-US" sz="2000" dirty="0" smtClean="0"/>
              <a:t> (gradient) constant), these equations are quite simple.  For K&gt;0, it’s just a harmonic oscillator and we write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In terms if initial conditions, we identify</a:t>
            </a:r>
            <a:br>
              <a:rPr lang="en-US" sz="2000" dirty="0" smtClean="0"/>
            </a:br>
            <a:r>
              <a:rPr lang="en-US" sz="2000" dirty="0" smtClean="0"/>
              <a:t>and write</a:t>
            </a:r>
          </a:p>
          <a:p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endParaRPr lang="en-US" sz="2000" dirty="0" smtClean="0"/>
          </a:p>
          <a:p>
            <a:pPr>
              <a:buNone/>
            </a:pP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USPAS, Knoxville, TN, Jan. 20-31,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Lecture 3 - Transverse Motion 1</a:t>
            </a:r>
            <a:endParaRPr lang="en-US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A26155-0DCC-45D2-90B6-32F65F3F6C0F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111708" y="2218544"/>
          <a:ext cx="7220529" cy="9593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872" name="Equation" r:id="rId3" imgW="3632040" imgH="482400" progId="Equation.3">
                  <p:embed/>
                </p:oleObj>
              </mc:Choice>
              <mc:Fallback>
                <p:oleObj name="Equation" r:id="rId3" imgW="3632040" imgH="482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1708" y="2218544"/>
                        <a:ext cx="7220529" cy="95937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843" name="Object 3"/>
          <p:cNvGraphicFramePr>
            <a:graphicFrameLocks noChangeAspect="1"/>
          </p:cNvGraphicFramePr>
          <p:nvPr/>
        </p:nvGraphicFramePr>
        <p:xfrm>
          <a:off x="5591358" y="3125424"/>
          <a:ext cx="1689100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873" name="Equation" r:id="rId5" imgW="965160" imgH="419040" progId="Equation.3">
                  <p:embed/>
                </p:oleObj>
              </mc:Choice>
              <mc:Fallback>
                <p:oleObj name="Equation" r:id="rId5" imgW="965160" imgH="419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1358" y="3125424"/>
                        <a:ext cx="1689100" cy="733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844" name="Object 4"/>
          <p:cNvGraphicFramePr>
            <a:graphicFrameLocks noChangeAspect="1"/>
          </p:cNvGraphicFramePr>
          <p:nvPr/>
        </p:nvGraphicFramePr>
        <p:xfrm>
          <a:off x="1627523" y="4098924"/>
          <a:ext cx="6190273" cy="1387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874" name="Equation" r:id="rId7" imgW="2946240" imgH="660240" progId="Equation.3">
                  <p:embed/>
                </p:oleObj>
              </mc:Choice>
              <mc:Fallback>
                <p:oleObj name="Equation" r:id="rId7" imgW="2946240" imgH="6602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7523" y="4098924"/>
                        <a:ext cx="6190273" cy="1387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846" name="Object 6"/>
          <p:cNvGraphicFramePr>
            <a:graphicFrameLocks noChangeAspect="1"/>
          </p:cNvGraphicFramePr>
          <p:nvPr/>
        </p:nvGraphicFramePr>
        <p:xfrm>
          <a:off x="4634093" y="659568"/>
          <a:ext cx="2223815" cy="4941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875" name="Equation" r:id="rId9" imgW="914400" imgH="203040" progId="Equation.3">
                  <p:embed/>
                </p:oleObj>
              </mc:Choice>
              <mc:Fallback>
                <p:oleObj name="Equation" r:id="rId9" imgW="914400" imgH="2030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4093" y="659568"/>
                        <a:ext cx="2223815" cy="49418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>
    <p:fade thruBlk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776" y="225530"/>
            <a:ext cx="8251825" cy="449027"/>
          </a:xfrm>
        </p:spPr>
        <p:txBody>
          <a:bodyPr/>
          <a:lstStyle/>
          <a:p>
            <a:r>
              <a:rPr lang="en-US" sz="1800" dirty="0" smtClean="0"/>
              <a:t>For K&lt;0, the solution becomes</a:t>
            </a:r>
          </a:p>
          <a:p>
            <a:endParaRPr lang="en-US" sz="1800" dirty="0" smtClean="0"/>
          </a:p>
          <a:p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r>
              <a:rPr lang="en-US" sz="1800" dirty="0" smtClean="0"/>
              <a:t>For K=0 (a “drift”), the solution is simply</a:t>
            </a:r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r>
              <a:rPr lang="en-US" sz="1800" dirty="0" smtClean="0"/>
              <a:t>We can now express the transfer matrix of an arbitrarily complex beam line with</a:t>
            </a:r>
          </a:p>
          <a:p>
            <a:endParaRPr lang="en-US" sz="1800" dirty="0" smtClean="0"/>
          </a:p>
          <a:p>
            <a:endParaRPr lang="en-US" sz="1800" dirty="0" smtClean="0"/>
          </a:p>
          <a:p>
            <a:r>
              <a:rPr lang="en-US" sz="1800" dirty="0" smtClean="0"/>
              <a:t>But there’s a limit to what we can do with this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USPAS, Knoxville, TN, Jan. 20-31,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Lecture 3 - Transverse Motion 1</a:t>
            </a:r>
            <a:endParaRPr lang="en-US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A26155-0DCC-45D2-90B6-32F65F3F6C0F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graphicFrame>
        <p:nvGraphicFramePr>
          <p:cNvPr id="420866" name="Object 2"/>
          <p:cNvGraphicFramePr>
            <a:graphicFrameLocks noChangeAspect="1"/>
          </p:cNvGraphicFramePr>
          <p:nvPr/>
        </p:nvGraphicFramePr>
        <p:xfrm>
          <a:off x="1530011" y="673100"/>
          <a:ext cx="6159086" cy="15604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889" name="Equation" r:id="rId3" imgW="3009600" imgH="761760" progId="Equation.3">
                  <p:embed/>
                </p:oleObj>
              </mc:Choice>
              <mc:Fallback>
                <p:oleObj name="Equation" r:id="rId3" imgW="3009600" imgH="7617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0011" y="673100"/>
                        <a:ext cx="6159086" cy="156043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0867" name="Object 3"/>
          <p:cNvGraphicFramePr>
            <a:graphicFrameLocks noChangeAspect="1"/>
          </p:cNvGraphicFramePr>
          <p:nvPr/>
        </p:nvGraphicFramePr>
        <p:xfrm>
          <a:off x="2196006" y="2644957"/>
          <a:ext cx="3889999" cy="18322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890" name="Equation" r:id="rId5" imgW="1511280" imgH="711000" progId="Equation.3">
                  <p:embed/>
                </p:oleObj>
              </mc:Choice>
              <mc:Fallback>
                <p:oleObj name="Equation" r:id="rId5" imgW="1511280" imgH="7110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6006" y="2644957"/>
                        <a:ext cx="3889999" cy="183223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0868" name="Object 4"/>
          <p:cNvGraphicFramePr>
            <a:graphicFrameLocks noChangeAspect="1"/>
          </p:cNvGraphicFramePr>
          <p:nvPr/>
        </p:nvGraphicFramePr>
        <p:xfrm>
          <a:off x="2750382" y="4977385"/>
          <a:ext cx="3236913" cy="588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891" name="Equation" r:id="rId7" imgW="1257120" imgH="228600" progId="Equation.3">
                  <p:embed/>
                </p:oleObj>
              </mc:Choice>
              <mc:Fallback>
                <p:oleObj name="Equation" r:id="rId7" imgW="125712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0382" y="4977385"/>
                        <a:ext cx="3236913" cy="588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>
    <p:fade thruBlk="1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Closed Form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776" y="690225"/>
            <a:ext cx="8640224" cy="427375"/>
          </a:xfrm>
        </p:spPr>
        <p:txBody>
          <a:bodyPr/>
          <a:lstStyle/>
          <a:p>
            <a:r>
              <a:rPr lang="en-US" sz="1800" dirty="0" smtClean="0">
                <a:solidFill>
                  <a:schemeClr val="bg1">
                    <a:lumMod val="65000"/>
                  </a:schemeClr>
                </a:solidFill>
              </a:rPr>
              <a:t>Our linear equations of motion are in the form of a “Hill’s Equation”</a:t>
            </a:r>
          </a:p>
          <a:p>
            <a:pPr>
              <a:buNone/>
            </a:pPr>
            <a:endParaRPr lang="en-US" sz="1600" dirty="0" smtClean="0">
              <a:solidFill>
                <a:schemeClr val="bg1">
                  <a:lumMod val="65000"/>
                </a:schemeClr>
              </a:solidFill>
            </a:endParaRPr>
          </a:p>
          <a:p>
            <a:pPr>
              <a:buNone/>
            </a:pPr>
            <a:endParaRPr lang="en-US" sz="1600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</a:rPr>
              <a:t>If </a:t>
            </a:r>
            <a:r>
              <a:rPr lang="en-US" sz="1600" i="1" dirty="0" smtClean="0">
                <a:solidFill>
                  <a:schemeClr val="bg1">
                    <a:lumMod val="65000"/>
                  </a:schemeClr>
                </a:solidFill>
              </a:rPr>
              <a:t>K</a:t>
            </a: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</a:rPr>
              <a:t> is a constant </a:t>
            </a:r>
            <a:r>
              <a:rPr lang="en-US" sz="1600" i="1" dirty="0" smtClean="0">
                <a:solidFill>
                  <a:schemeClr val="bg1">
                    <a:lumMod val="65000"/>
                  </a:schemeClr>
                </a:solidFill>
              </a:rPr>
              <a:t>&gt;0</a:t>
            </a: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</a:rPr>
              <a:t>, then                                     so try a solution of the form</a:t>
            </a:r>
          </a:p>
          <a:p>
            <a:endParaRPr lang="en-US" sz="1600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en-US" sz="1800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1800" dirty="0" smtClean="0">
                <a:solidFill>
                  <a:schemeClr val="bg1">
                    <a:lumMod val="65000"/>
                  </a:schemeClr>
                </a:solidFill>
              </a:rPr>
              <a:t>If we plug this into the equation, we get</a:t>
            </a:r>
          </a:p>
          <a:p>
            <a:endParaRPr lang="en-US" sz="1800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1800" dirty="0" smtClean="0">
                <a:solidFill>
                  <a:schemeClr val="bg1">
                    <a:lumMod val="65000"/>
                  </a:schemeClr>
                </a:solidFill>
              </a:rPr>
              <a:t>Coefficients must independently vanish, so the sin term gives</a:t>
            </a:r>
          </a:p>
          <a:p>
            <a:endParaRPr lang="en-US" sz="1800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en-US" sz="1800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1800" dirty="0" smtClean="0">
                <a:solidFill>
                  <a:schemeClr val="bg1">
                    <a:lumMod val="65000"/>
                  </a:schemeClr>
                </a:solidFill>
              </a:rPr>
              <a:t>If we re-express our general solution</a:t>
            </a:r>
          </a:p>
          <a:p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 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USPAS, Knoxville, TN, Jan. 20-31,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Lecture 3 - Transverse Motion 1</a:t>
            </a:r>
            <a:endParaRPr lang="en-US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A26155-0DCC-45D2-90B6-32F65F3F6C0F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902566" y="1174894"/>
          <a:ext cx="3287713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4603" name="Equation" r:id="rId3" imgW="2082600" imgH="203040" progId="Equation.3">
                  <p:embed/>
                </p:oleObj>
              </mc:Choice>
              <mc:Fallback>
                <p:oleObj name="Equation" r:id="rId3" imgW="208260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2566" y="1174894"/>
                        <a:ext cx="3287713" cy="320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756726" y="1025237"/>
            <a:ext cx="31957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C00000"/>
                </a:solidFill>
                <a:latin typeface="+mn-lt"/>
              </a:rPr>
              <a:t>Consider only periodic systems at the moment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4230255" y="1246909"/>
            <a:ext cx="434109" cy="923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64548" name="Object 4"/>
          <p:cNvGraphicFramePr>
            <a:graphicFrameLocks noChangeAspect="1"/>
          </p:cNvGraphicFramePr>
          <p:nvPr/>
        </p:nvGraphicFramePr>
        <p:xfrm>
          <a:off x="748001" y="2168092"/>
          <a:ext cx="3193046" cy="4180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4604" name="Equation" r:id="rId5" imgW="1650960" imgH="215640" progId="Equation.3">
                  <p:embed/>
                </p:oleObj>
              </mc:Choice>
              <mc:Fallback>
                <p:oleObj name="Equation" r:id="rId5" imgW="1650960" imgH="215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8001" y="2168092"/>
                        <a:ext cx="3193046" cy="41809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4549" name="Object 5"/>
          <p:cNvGraphicFramePr>
            <a:graphicFrameLocks noChangeAspect="1"/>
          </p:cNvGraphicFramePr>
          <p:nvPr/>
        </p:nvGraphicFramePr>
        <p:xfrm>
          <a:off x="892897" y="3011487"/>
          <a:ext cx="7078663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4605" name="Equation" r:id="rId7" imgW="4483080" imgH="228600" progId="Equation.3">
                  <p:embed/>
                </p:oleObj>
              </mc:Choice>
              <mc:Fallback>
                <p:oleObj name="Equation" r:id="rId7" imgW="448308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2897" y="3011487"/>
                        <a:ext cx="7078663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4551" name="Object 7"/>
          <p:cNvGraphicFramePr>
            <a:graphicFrameLocks noChangeAspect="1"/>
          </p:cNvGraphicFramePr>
          <p:nvPr/>
        </p:nvGraphicFramePr>
        <p:xfrm>
          <a:off x="888567" y="3771755"/>
          <a:ext cx="7267141" cy="6614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4606" name="Equation" r:id="rId9" imgW="4330440" imgH="393480" progId="Equation.3">
                  <p:embed/>
                </p:oleObj>
              </mc:Choice>
              <mc:Fallback>
                <p:oleObj name="Equation" r:id="rId9" imgW="4330440" imgH="3934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8567" y="3771755"/>
                        <a:ext cx="7267141" cy="66141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4553" name="Object 9"/>
          <p:cNvGraphicFramePr>
            <a:graphicFrameLocks noChangeAspect="1"/>
          </p:cNvGraphicFramePr>
          <p:nvPr/>
        </p:nvGraphicFramePr>
        <p:xfrm>
          <a:off x="1476953" y="4844759"/>
          <a:ext cx="4956513" cy="15190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4607" name="Equation" r:id="rId11" imgW="2946240" imgH="901440" progId="Equation.3">
                  <p:embed/>
                </p:oleObj>
              </mc:Choice>
              <mc:Fallback>
                <p:oleObj name="Equation" r:id="rId11" imgW="2946240" imgH="90144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953" y="4844759"/>
                        <a:ext cx="4956513" cy="151909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Freeform 13"/>
          <p:cNvSpPr/>
          <p:nvPr/>
        </p:nvSpPr>
        <p:spPr>
          <a:xfrm>
            <a:off x="6410037" y="4451927"/>
            <a:ext cx="1450109" cy="1477818"/>
          </a:xfrm>
          <a:custGeom>
            <a:avLst/>
            <a:gdLst>
              <a:gd name="connsiteX0" fmla="*/ 1450109 w 1450109"/>
              <a:gd name="connsiteY0" fmla="*/ 0 h 1477818"/>
              <a:gd name="connsiteX1" fmla="*/ 1191491 w 1450109"/>
              <a:gd name="connsiteY1" fmla="*/ 960582 h 1477818"/>
              <a:gd name="connsiteX2" fmla="*/ 0 w 1450109"/>
              <a:gd name="connsiteY2" fmla="*/ 1477818 h 1477818"/>
              <a:gd name="connsiteX0" fmla="*/ 1450109 w 1450109"/>
              <a:gd name="connsiteY0" fmla="*/ 0 h 1477818"/>
              <a:gd name="connsiteX1" fmla="*/ 996619 w 1450109"/>
              <a:gd name="connsiteY1" fmla="*/ 810680 h 1477818"/>
              <a:gd name="connsiteX2" fmla="*/ 0 w 1450109"/>
              <a:gd name="connsiteY2" fmla="*/ 1477818 h 1477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50109" h="1477818">
                <a:moveTo>
                  <a:pt x="1450109" y="0"/>
                </a:moveTo>
                <a:cubicBezTo>
                  <a:pt x="1441642" y="357139"/>
                  <a:pt x="1238304" y="564377"/>
                  <a:pt x="996619" y="810680"/>
                </a:cubicBezTo>
                <a:cubicBezTo>
                  <a:pt x="754934" y="1056983"/>
                  <a:pt x="0" y="1477818"/>
                  <a:pt x="0" y="1477818"/>
                </a:cubicBezTo>
              </a:path>
            </a:pathLst>
          </a:cu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64554" name="Object 10"/>
          <p:cNvGraphicFramePr>
            <a:graphicFrameLocks noChangeAspect="1"/>
          </p:cNvGraphicFramePr>
          <p:nvPr/>
        </p:nvGraphicFramePr>
        <p:xfrm>
          <a:off x="3255819" y="1635124"/>
          <a:ext cx="216535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4608" name="Equation" r:id="rId13" imgW="1371600" imgH="241200" progId="Equation.3">
                  <p:embed/>
                </p:oleObj>
              </mc:Choice>
              <mc:Fallback>
                <p:oleObj name="Equation" r:id="rId13" imgW="1371600" imgH="24120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5819" y="1635124"/>
                        <a:ext cx="216535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4556" name="Object 12"/>
          <p:cNvGraphicFramePr>
            <a:graphicFrameLocks noChangeAspect="1"/>
          </p:cNvGraphicFramePr>
          <p:nvPr/>
        </p:nvGraphicFramePr>
        <p:xfrm>
          <a:off x="5780954" y="2029258"/>
          <a:ext cx="2968625" cy="68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4609" name="Equation" r:id="rId15" imgW="1879560" imgH="431640" progId="Equation.3">
                  <p:embed/>
                </p:oleObj>
              </mc:Choice>
              <mc:Fallback>
                <p:oleObj name="Equation" r:id="rId15" imgW="1879560" imgH="43164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80954" y="2029258"/>
                        <a:ext cx="2968625" cy="682625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4557" name="Object 13"/>
          <p:cNvGraphicFramePr>
            <a:graphicFrameLocks noChangeAspect="1"/>
          </p:cNvGraphicFramePr>
          <p:nvPr/>
        </p:nvGraphicFramePr>
        <p:xfrm>
          <a:off x="6814722" y="5721871"/>
          <a:ext cx="2124075" cy="811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4610" name="Equation" r:id="rId17" imgW="1091880" imgH="419040" progId="Equation.3">
                  <p:embed/>
                </p:oleObj>
              </mc:Choice>
              <mc:Fallback>
                <p:oleObj name="Equation" r:id="rId17" imgW="1091880" imgH="41904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14722" y="5721871"/>
                        <a:ext cx="2124075" cy="811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7899816" y="4826833"/>
            <a:ext cx="12441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C00000"/>
                </a:solidFill>
                <a:latin typeface="+mn-lt"/>
              </a:rPr>
              <a:t>We’ll see this much later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 flipH="1">
            <a:off x="7809876" y="5681272"/>
            <a:ext cx="239842" cy="2548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xmlns:p14="http://schemas.microsoft.com/office/powerpoint/2010/main">
    <p:fade thruBlk="1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Solving for periodic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776" y="690226"/>
            <a:ext cx="8251825" cy="399666"/>
          </a:xfrm>
        </p:spPr>
        <p:txBody>
          <a:bodyPr/>
          <a:lstStyle/>
          <a:p>
            <a:r>
              <a:rPr lang="en-US" sz="1800" dirty="0" smtClean="0"/>
              <a:t>Plug in initial condition (</a:t>
            </a:r>
            <a:r>
              <a:rPr lang="en-US" sz="1800" i="1" dirty="0" smtClean="0"/>
              <a:t>s=0</a:t>
            </a:r>
            <a:r>
              <a:rPr lang="en-US" sz="1800" i="1" dirty="0" smtClean="0">
                <a:latin typeface="Wingdings"/>
                <a:ea typeface="Wingdings"/>
                <a:cs typeface="Wingdings"/>
                <a:sym typeface="Wingdings"/>
              </a:rPr>
              <a:t>Ψ</a:t>
            </a:r>
            <a:r>
              <a:rPr lang="en-US" sz="1800" i="1" dirty="0" smtClean="0">
                <a:sym typeface="Symbol"/>
              </a:rPr>
              <a:t>=0</a:t>
            </a:r>
            <a:r>
              <a:rPr lang="en-US" sz="1800" dirty="0" smtClean="0">
                <a:sym typeface="Symbol"/>
              </a:rPr>
              <a:t>)</a:t>
            </a:r>
          </a:p>
          <a:p>
            <a:r>
              <a:rPr lang="en-US" sz="1800" dirty="0" smtClean="0">
                <a:sym typeface="Symbol"/>
              </a:rPr>
              <a:t>Define phase advances over one period</a:t>
            </a:r>
          </a:p>
          <a:p>
            <a:endParaRPr lang="en-US" sz="1800" dirty="0" smtClean="0">
              <a:sym typeface="Symbol"/>
            </a:endParaRPr>
          </a:p>
          <a:p>
            <a:pPr>
              <a:buNone/>
            </a:pPr>
            <a:r>
              <a:rPr lang="en-US" sz="1800" dirty="0" smtClean="0">
                <a:sym typeface="Symbol"/>
              </a:rPr>
              <a:t>    and we have</a:t>
            </a:r>
          </a:p>
          <a:p>
            <a:pPr>
              <a:buNone/>
            </a:pPr>
            <a:endParaRPr lang="en-US" sz="1800" dirty="0" smtClean="0">
              <a:sym typeface="Symbol"/>
            </a:endParaRPr>
          </a:p>
          <a:p>
            <a:pPr>
              <a:buNone/>
            </a:pPr>
            <a:endParaRPr lang="en-US" sz="1800" dirty="0" smtClean="0">
              <a:sym typeface="Symbol"/>
            </a:endParaRPr>
          </a:p>
          <a:p>
            <a:pPr>
              <a:buNone/>
            </a:pPr>
            <a:endParaRPr lang="en-US" sz="1800" dirty="0" smtClean="0">
              <a:sym typeface="Symbol"/>
            </a:endParaRPr>
          </a:p>
          <a:p>
            <a:pPr>
              <a:buNone/>
            </a:pPr>
            <a:endParaRPr lang="en-US" sz="1800" dirty="0" smtClean="0">
              <a:sym typeface="Symbol"/>
            </a:endParaRPr>
          </a:p>
          <a:p>
            <a:pPr>
              <a:buNone/>
            </a:pPr>
            <a:endParaRPr lang="en-US" sz="1800" dirty="0" smtClean="0">
              <a:sym typeface="Symbol"/>
            </a:endParaRPr>
          </a:p>
          <a:p>
            <a:pPr>
              <a:buNone/>
            </a:pPr>
            <a:endParaRPr lang="en-US" sz="1800" dirty="0" smtClean="0">
              <a:sym typeface="Symbol"/>
            </a:endParaRPr>
          </a:p>
          <a:p>
            <a:pPr>
              <a:buNone/>
            </a:pPr>
            <a:endParaRPr lang="en-US" sz="1800" dirty="0" smtClean="0">
              <a:sym typeface="Symbol"/>
            </a:endParaRPr>
          </a:p>
          <a:p>
            <a:pPr>
              <a:buNone/>
            </a:pPr>
            <a:endParaRPr lang="en-US" sz="1800" dirty="0" smtClean="0">
              <a:sym typeface="Symbol"/>
            </a:endParaRPr>
          </a:p>
          <a:p>
            <a:pPr>
              <a:buNone/>
            </a:pPr>
            <a:endParaRPr lang="en-US" sz="1800" dirty="0" smtClean="0">
              <a:sym typeface="Symbol"/>
            </a:endParaRPr>
          </a:p>
          <a:p>
            <a:r>
              <a:rPr lang="en-US" sz="1800" dirty="0" smtClean="0">
                <a:sym typeface="Symbol"/>
              </a:rPr>
              <a:t>But wait!  We’ve seen this before…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USPAS, Knoxville, TN, Jan. 20-31,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Lecture 3 - Transverse Motion 1</a:t>
            </a:r>
            <a:endParaRPr lang="en-US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A26155-0DCC-45D2-90B6-32F65F3F6C0F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6157769" y="563419"/>
          <a:ext cx="1924050" cy="14613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6617" name="Equation" r:id="rId3" imgW="1002960" imgH="761760" progId="Equation.3">
                  <p:embed/>
                </p:oleObj>
              </mc:Choice>
              <mc:Fallback>
                <p:oleObj name="Equation" r:id="rId3" imgW="1002960" imgH="7617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7769" y="563419"/>
                        <a:ext cx="1924050" cy="14613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6595" name="Object 3"/>
          <p:cNvGraphicFramePr>
            <a:graphicFrameLocks noChangeAspect="1"/>
          </p:cNvGraphicFramePr>
          <p:nvPr/>
        </p:nvGraphicFramePr>
        <p:xfrm>
          <a:off x="1017588" y="1436688"/>
          <a:ext cx="3216275" cy="38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6618" name="Equation" r:id="rId5" imgW="1676160" imgH="203040" progId="Equation.3">
                  <p:embed/>
                </p:oleObj>
              </mc:Choice>
              <mc:Fallback>
                <p:oleObj name="Equation" r:id="rId5" imgW="167616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7588" y="1436688"/>
                        <a:ext cx="3216275" cy="388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6596" name="Object 4"/>
          <p:cNvGraphicFramePr>
            <a:graphicFrameLocks noChangeAspect="1"/>
          </p:cNvGraphicFramePr>
          <p:nvPr/>
        </p:nvGraphicFramePr>
        <p:xfrm>
          <a:off x="431800" y="2382838"/>
          <a:ext cx="8512175" cy="277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6619" name="Equation" r:id="rId7" imgW="5752800" imgH="1752480" progId="Equation.3">
                  <p:embed/>
                </p:oleObj>
              </mc:Choice>
              <mc:Fallback>
                <p:oleObj name="Equation" r:id="rId7" imgW="5752800" imgH="1752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800" y="2382838"/>
                        <a:ext cx="8512175" cy="2771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677891" y="5153891"/>
            <a:ext cx="22813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C00000"/>
                </a:solidFill>
                <a:latin typeface="+mn-lt"/>
              </a:rPr>
              <a:t>This form will make sense in a minute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H="1" flipV="1">
            <a:off x="6382327" y="4488873"/>
            <a:ext cx="332509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xmlns:p14="http://schemas.microsoft.com/office/powerpoint/2010/main">
    <p:fade thruBlk="1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Recall the </a:t>
            </a:r>
            <a:r>
              <a:rPr lang="en-US" dirty="0" err="1" smtClean="0"/>
              <a:t>Twiss</a:t>
            </a:r>
            <a:r>
              <a:rPr lang="en-US" dirty="0" smtClean="0"/>
              <a:t> representation of a Period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776" y="690225"/>
            <a:ext cx="8251825" cy="2662575"/>
          </a:xfrm>
        </p:spPr>
        <p:txBody>
          <a:bodyPr/>
          <a:lstStyle/>
          <a:p>
            <a:r>
              <a:rPr lang="en-US" sz="1800" dirty="0" smtClean="0"/>
              <a:t>We showed a flew slides ago, that we could write</a:t>
            </a:r>
          </a:p>
          <a:p>
            <a:endParaRPr lang="en-US" sz="1800" dirty="0" smtClean="0"/>
          </a:p>
          <a:p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r>
              <a:rPr lang="en-US" sz="1800" dirty="0" smtClean="0"/>
              <a:t>We quickly identify</a:t>
            </a:r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r>
              <a:rPr lang="en-US" sz="1800" dirty="0" smtClean="0"/>
              <a:t>We also showed some time ago that a requirement of the Hill’s Equation was that </a:t>
            </a:r>
          </a:p>
          <a:p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USPAS, Knoxville, TN, Jan. 20-31,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Lecture 3 - Transverse Motion 1</a:t>
            </a:r>
            <a:endParaRPr lang="en-US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A26155-0DCC-45D2-90B6-32F65F3F6C0F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graphicFrame>
        <p:nvGraphicFramePr>
          <p:cNvPr id="367618" name="Object 2"/>
          <p:cNvGraphicFramePr>
            <a:graphicFrameLocks noChangeAspect="1"/>
          </p:cNvGraphicFramePr>
          <p:nvPr/>
        </p:nvGraphicFramePr>
        <p:xfrm>
          <a:off x="1275918" y="1145930"/>
          <a:ext cx="5651355" cy="15305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7647" name="Equation" r:id="rId3" imgW="3288960" imgH="888840" progId="Equation.3">
                  <p:embed/>
                </p:oleObj>
              </mc:Choice>
              <mc:Fallback>
                <p:oleObj name="Equation" r:id="rId3" imgW="3288960" imgH="8888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5918" y="1145930"/>
                        <a:ext cx="5651355" cy="153050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7619" name="Object 3"/>
          <p:cNvGraphicFramePr>
            <a:graphicFrameLocks noChangeAspect="1"/>
          </p:cNvGraphicFramePr>
          <p:nvPr/>
        </p:nvGraphicFramePr>
        <p:xfrm>
          <a:off x="3067049" y="2715491"/>
          <a:ext cx="4165386" cy="22024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7648" name="Equation" r:id="rId5" imgW="2501640" imgH="1320480" progId="Equation.3">
                  <p:embed/>
                </p:oleObj>
              </mc:Choice>
              <mc:Fallback>
                <p:oleObj name="Equation" r:id="rId5" imgW="2501640" imgH="1320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7049" y="2715491"/>
                        <a:ext cx="4165386" cy="220247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7620" name="Object 4"/>
          <p:cNvGraphicFramePr>
            <a:graphicFrameLocks noChangeAspect="1"/>
          </p:cNvGraphicFramePr>
          <p:nvPr/>
        </p:nvGraphicFramePr>
        <p:xfrm>
          <a:off x="2035463" y="5274397"/>
          <a:ext cx="4335463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7649" name="Equation" r:id="rId7" imgW="2603160" imgH="495000" progId="Equation.3">
                  <p:embed/>
                </p:oleObj>
              </mc:Choice>
              <mc:Fallback>
                <p:oleObj name="Equation" r:id="rId7" imgW="2603160" imgH="4950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5463" y="5274397"/>
                        <a:ext cx="4335463" cy="825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7621" name="Object 5"/>
          <p:cNvGraphicFramePr>
            <a:graphicFrameLocks noChangeAspect="1"/>
          </p:cNvGraphicFramePr>
          <p:nvPr/>
        </p:nvGraphicFramePr>
        <p:xfrm>
          <a:off x="826078" y="3304309"/>
          <a:ext cx="1344467" cy="4392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7650" name="Equation" r:id="rId9" imgW="622080" imgH="203040" progId="Equation.3">
                  <p:embed/>
                </p:oleObj>
              </mc:Choice>
              <mc:Fallback>
                <p:oleObj name="Equation" r:id="rId9" imgW="622080" imgH="2030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6078" y="3304309"/>
                        <a:ext cx="1344467" cy="4392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44945" y="4054763"/>
            <a:ext cx="2142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C00000"/>
                </a:solidFill>
                <a:latin typeface="+mn-lt"/>
              </a:rPr>
              <a:t>Phase advance over one period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943927" y="5255491"/>
            <a:ext cx="2540000" cy="89592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6747164" y="5841999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  <a:latin typeface="+mn-lt"/>
              </a:rPr>
              <a:t>Super important!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+mn-lt"/>
              </a:rPr>
              <a:t>Remember forever!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flipH="1" flipV="1">
            <a:off x="6539345" y="5735782"/>
            <a:ext cx="267856" cy="15701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 flipV="1">
            <a:off x="1134936" y="3689019"/>
            <a:ext cx="221673" cy="3417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xmlns:p14="http://schemas.microsoft.com/office/powerpoint/2010/main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Journey Begins…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776" y="690225"/>
            <a:ext cx="8251825" cy="3162247"/>
          </a:xfrm>
        </p:spPr>
        <p:txBody>
          <a:bodyPr/>
          <a:lstStyle/>
          <a:p>
            <a:r>
              <a:rPr lang="en-US" dirty="0" smtClean="0"/>
              <a:t>We will tackle accelerator physics the way we tackle most problems in classical physics – </a:t>
            </a:r>
            <a:r>
              <a:rPr lang="en-US" dirty="0" err="1" smtClean="0"/>
              <a:t>ie</a:t>
            </a:r>
            <a:r>
              <a:rPr lang="en-US" dirty="0" smtClean="0"/>
              <a:t>, with 18</a:t>
            </a:r>
            <a:r>
              <a:rPr lang="en-US" baseline="30000" dirty="0" smtClean="0"/>
              <a:t>th</a:t>
            </a:r>
            <a:r>
              <a:rPr lang="en-US" dirty="0" smtClean="0"/>
              <a:t> and 19</a:t>
            </a:r>
            <a:r>
              <a:rPr lang="en-US" baseline="30000" dirty="0" smtClean="0"/>
              <a:t>th</a:t>
            </a:r>
            <a:r>
              <a:rPr lang="en-US" dirty="0" smtClean="0"/>
              <a:t> century mathematics!</a:t>
            </a:r>
          </a:p>
          <a:p>
            <a:pPr lvl="1"/>
            <a:r>
              <a:rPr lang="en-US" dirty="0" smtClean="0"/>
              <a:t>Calculate ideal equilibrium trajectory</a:t>
            </a:r>
          </a:p>
          <a:p>
            <a:pPr lvl="1"/>
            <a:r>
              <a:rPr lang="en-US" dirty="0" smtClean="0"/>
              <a:t>Use linear approximations for deviations from this trajectory</a:t>
            </a:r>
          </a:p>
          <a:p>
            <a:pPr lvl="1"/>
            <a:r>
              <a:rPr lang="en-US" dirty="0" smtClean="0"/>
              <a:t>Solve for motion</a:t>
            </a:r>
          </a:p>
          <a:p>
            <a:pPr lvl="1"/>
            <a:r>
              <a:rPr lang="en-US" dirty="0" smtClean="0"/>
              <a:t>Treat everything else as a perturbation to this</a:t>
            </a:r>
          </a:p>
          <a:p>
            <a:r>
              <a:rPr lang="en-US" dirty="0" smtClean="0"/>
              <a:t>As we discussed in our last lecture, the linear term in the expansion of the magnetic field is associated with the quadrupole, so let’s start there…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USPAS, Knoxville, TN, Jan. 20-31,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Lecture 3 - Transverse Motion 1</a:t>
            </a:r>
            <a:endParaRPr lang="en-US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A26155-0DCC-45D2-90B6-32F65F3F6C0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fade thruBlk="1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Closing the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776" y="690226"/>
            <a:ext cx="8251825" cy="612102"/>
          </a:xfrm>
        </p:spPr>
        <p:txBody>
          <a:bodyPr/>
          <a:lstStyle/>
          <a:p>
            <a:r>
              <a:rPr lang="en-US" sz="1800" dirty="0" smtClean="0"/>
              <a:t>We’ve got a general equation of motion in terms of initial conditions and a single “</a:t>
            </a:r>
            <a:r>
              <a:rPr lang="en-US" sz="1800" dirty="0" err="1" smtClean="0"/>
              <a:t>betatron</a:t>
            </a:r>
            <a:r>
              <a:rPr lang="en-US" sz="1800" dirty="0" smtClean="0"/>
              <a:t> function” β(s)</a:t>
            </a:r>
          </a:p>
          <a:p>
            <a:endParaRPr lang="en-US" sz="1800" dirty="0" smtClean="0"/>
          </a:p>
          <a:p>
            <a:r>
              <a:rPr lang="en-US" sz="1800" dirty="0"/>
              <a:t>β(</a:t>
            </a:r>
            <a:r>
              <a:rPr lang="en-US" sz="1800" dirty="0" smtClean="0"/>
              <a:t>s) is a parameter of the machine, but we still don’t know its form!</a:t>
            </a:r>
            <a:endParaRPr lang="en-US" sz="1400" dirty="0" smtClean="0"/>
          </a:p>
          <a:p>
            <a:r>
              <a:rPr lang="en-US" sz="1800" dirty="0" smtClean="0">
                <a:solidFill>
                  <a:srgbClr val="FF0000"/>
                </a:solidFill>
              </a:rPr>
              <a:t>Important note!</a:t>
            </a:r>
          </a:p>
          <a:p>
            <a:pPr lvl="1"/>
            <a:r>
              <a:rPr lang="en-US" sz="1400" i="1" dirty="0" smtClean="0">
                <a:solidFill>
                  <a:srgbClr val="FF0000"/>
                </a:solidFill>
                <a:latin typeface="Symbol" pitchFamily="18" charset="2"/>
              </a:rPr>
              <a:t>β</a:t>
            </a:r>
            <a:r>
              <a:rPr lang="en-US" sz="1400" i="1" dirty="0" smtClean="0">
                <a:solidFill>
                  <a:srgbClr val="FF0000"/>
                </a:solidFill>
              </a:rPr>
              <a:t>(s)</a:t>
            </a:r>
            <a:r>
              <a:rPr lang="en-US" sz="1400" dirty="0" smtClean="0">
                <a:solidFill>
                  <a:srgbClr val="FF0000"/>
                </a:solidFill>
              </a:rPr>
              <a:t> (and therefore </a:t>
            </a:r>
            <a:r>
              <a:rPr lang="en-US" sz="1400" i="1" dirty="0" smtClean="0">
                <a:solidFill>
                  <a:srgbClr val="FF0000"/>
                </a:solidFill>
                <a:latin typeface="Symbol" pitchFamily="18" charset="2"/>
              </a:rPr>
              <a:t>α</a:t>
            </a:r>
            <a:r>
              <a:rPr lang="en-US" sz="1400" i="1" dirty="0" smtClean="0">
                <a:solidFill>
                  <a:srgbClr val="FF0000"/>
                </a:solidFill>
              </a:rPr>
              <a:t>(s)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i="1" dirty="0" smtClean="0">
                <a:solidFill>
                  <a:srgbClr val="FF0000"/>
                </a:solidFill>
              </a:rPr>
              <a:t>and </a:t>
            </a:r>
            <a:r>
              <a:rPr lang="en-US" sz="1400" i="1" dirty="0" err="1" smtClean="0">
                <a:solidFill>
                  <a:srgbClr val="FF0000"/>
                </a:solidFill>
                <a:latin typeface="Symbol" pitchFamily="18" charset="2"/>
              </a:rPr>
              <a:t>Υ</a:t>
            </a:r>
            <a:r>
              <a:rPr lang="en-US" sz="1400" i="1" dirty="0" smtClean="0">
                <a:solidFill>
                  <a:srgbClr val="FF0000"/>
                </a:solidFill>
              </a:rPr>
              <a:t>(s)</a:t>
            </a:r>
            <a:r>
              <a:rPr lang="en-US" sz="1400" dirty="0" smtClean="0">
                <a:solidFill>
                  <a:srgbClr val="FF0000"/>
                </a:solidFill>
              </a:rPr>
              <a:t>)</a:t>
            </a:r>
            <a:r>
              <a:rPr lang="en-US" sz="1400" i="1" dirty="0" smtClean="0">
                <a:solidFill>
                  <a:srgbClr val="FF0000"/>
                </a:solidFill>
              </a:rPr>
              <a:t> </a:t>
            </a:r>
            <a:r>
              <a:rPr lang="en-US" sz="1400" dirty="0" smtClean="0">
                <a:solidFill>
                  <a:srgbClr val="FF0000"/>
                </a:solidFill>
              </a:rPr>
              <a:t>are defined to have the periodicity of the machine!</a:t>
            </a:r>
          </a:p>
          <a:p>
            <a:pPr lvl="1"/>
            <a:r>
              <a:rPr lang="en-US" sz="1400" dirty="0" smtClean="0">
                <a:solidFill>
                  <a:srgbClr val="FF0000"/>
                </a:solidFill>
              </a:rPr>
              <a:t>In general </a:t>
            </a:r>
            <a:r>
              <a:rPr lang="en-US" sz="1400" i="1" dirty="0" err="1" smtClean="0">
                <a:solidFill>
                  <a:srgbClr val="FF0000"/>
                </a:solidFill>
                <a:sym typeface="Symbol"/>
              </a:rPr>
              <a:t>Ψ</a:t>
            </a:r>
            <a:r>
              <a:rPr lang="en-US" sz="1400" i="1" dirty="0" smtClean="0">
                <a:solidFill>
                  <a:srgbClr val="FF0000"/>
                </a:solidFill>
                <a:sym typeface="Symbol"/>
              </a:rPr>
              <a:t>(s)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 (and therefore </a:t>
            </a:r>
            <a:r>
              <a:rPr lang="en-US" sz="1400" i="1" dirty="0" smtClean="0">
                <a:solidFill>
                  <a:srgbClr val="FF0000"/>
                </a:solidFill>
                <a:sym typeface="Symbol"/>
              </a:rPr>
              <a:t>x(s)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) DO NOT!</a:t>
            </a:r>
          </a:p>
          <a:p>
            <a:pPr lvl="2"/>
            <a:r>
              <a:rPr lang="en-US" sz="1400" dirty="0" smtClean="0">
                <a:solidFill>
                  <a:srgbClr val="FF0000"/>
                </a:solidFill>
                <a:sym typeface="Symbol"/>
              </a:rPr>
              <a:t>Indeed, we’ll see it’s very bad if they do</a:t>
            </a:r>
          </a:p>
          <a:p>
            <a:endParaRPr lang="en-US" sz="1800" dirty="0" smtClean="0">
              <a:sym typeface="Symbol"/>
            </a:endParaRPr>
          </a:p>
          <a:p>
            <a:endParaRPr lang="en-US" sz="1800" dirty="0" smtClean="0">
              <a:sym typeface="Symbol"/>
            </a:endParaRPr>
          </a:p>
          <a:p>
            <a:r>
              <a:rPr lang="en-US" sz="1600" dirty="0" smtClean="0">
                <a:sym typeface="Symbol"/>
              </a:rPr>
              <a:t>So far, we have used the lattice functions at a point </a:t>
            </a:r>
            <a:r>
              <a:rPr lang="en-US" sz="1600" i="1" dirty="0" smtClean="0">
                <a:sym typeface="Symbol"/>
              </a:rPr>
              <a:t>s</a:t>
            </a:r>
            <a:r>
              <a:rPr lang="en-US" sz="1600" dirty="0" smtClean="0">
                <a:sym typeface="Symbol"/>
              </a:rPr>
              <a:t> to propagate the particle to the </a:t>
            </a:r>
            <a:r>
              <a:rPr lang="en-US" sz="1600" i="1" dirty="0" smtClean="0">
                <a:sym typeface="Symbol"/>
              </a:rPr>
              <a:t>same point </a:t>
            </a:r>
            <a:r>
              <a:rPr lang="en-US" sz="1600" dirty="0" smtClean="0">
                <a:sym typeface="Symbol"/>
              </a:rPr>
              <a:t>in the next period of the machine.  We now generalize this to transport the beam from one point to another, knowing only initial conditions and the lattice functions at both points</a:t>
            </a: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USPAS, Knoxville, TN, Jan. 20-31,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Lecture 3 - Transverse Motion 1</a:t>
            </a:r>
            <a:endParaRPr lang="en-US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A26155-0DCC-45D2-90B6-32F65F3F6C0F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199658" y="1058141"/>
          <a:ext cx="4333971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665" name="Equation" r:id="rId3" imgW="2831760" imgH="419040" progId="Equation.3">
                  <p:embed/>
                </p:oleObj>
              </mc:Choice>
              <mc:Fallback>
                <p:oleObj name="Equation" r:id="rId3" imgW="2831760" imgH="419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9658" y="1058141"/>
                        <a:ext cx="4333971" cy="641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563419" y="2105891"/>
            <a:ext cx="7481454" cy="106218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1681163" y="4925532"/>
          <a:ext cx="5557919" cy="15652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666" name="Equation" r:id="rId5" imgW="4241520" imgH="1193760" progId="Equation.3">
                  <p:embed/>
                </p:oleObj>
              </mc:Choice>
              <mc:Fallback>
                <p:oleObj name="Equation" r:id="rId5" imgW="4241520" imgH="119376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1163" y="4925532"/>
                        <a:ext cx="5557919" cy="156520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644" name="Object 4"/>
          <p:cNvGraphicFramePr>
            <a:graphicFrameLocks noChangeAspect="1"/>
          </p:cNvGraphicFramePr>
          <p:nvPr/>
        </p:nvGraphicFramePr>
        <p:xfrm>
          <a:off x="4418734" y="3262025"/>
          <a:ext cx="2682875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667" name="Equation" r:id="rId7" imgW="1752480" imgH="419040" progId="Equation.3">
                  <p:embed/>
                </p:oleObj>
              </mc:Choice>
              <mc:Fallback>
                <p:oleObj name="Equation" r:id="rId7" imgW="1752480" imgH="419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8734" y="3262025"/>
                        <a:ext cx="2682875" cy="641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72655" y="3260436"/>
            <a:ext cx="37222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Define “tune” as the number of pseudo-oscillations around the ring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313382" y="3228110"/>
            <a:ext cx="2858654" cy="69734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xmlns:p14="http://schemas.microsoft.com/office/powerpoint/2010/main">
    <p:fade thruBlk="1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540" y="219171"/>
            <a:ext cx="8251825" cy="381193"/>
          </a:xfrm>
        </p:spPr>
        <p:txBody>
          <a:bodyPr/>
          <a:lstStyle/>
          <a:p>
            <a:r>
              <a:rPr lang="en-US" sz="1800" dirty="0" smtClean="0"/>
              <a:t>We use this to define the trigonometric terms at the initial point as</a:t>
            </a:r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r>
              <a:rPr lang="en-US" sz="1800" dirty="0" smtClean="0"/>
              <a:t>We can then use the sum angle formulas to define the trigonometric terms at any point </a:t>
            </a:r>
            <a:r>
              <a:rPr lang="en-US" sz="1800" dirty="0" err="1" smtClean="0">
                <a:sym typeface="Symbol"/>
              </a:rPr>
              <a:t>Ψ</a:t>
            </a:r>
            <a:r>
              <a:rPr lang="en-US" sz="1800" dirty="0" smtClean="0">
                <a:sym typeface="Symbol"/>
              </a:rPr>
              <a:t>(s</a:t>
            </a:r>
            <a:r>
              <a:rPr lang="en-US" sz="1800" baseline="-25000" dirty="0" smtClean="0">
                <a:sym typeface="Symbol"/>
              </a:rPr>
              <a:t>1</a:t>
            </a:r>
            <a:r>
              <a:rPr lang="en-US" sz="1800" dirty="0" smtClean="0">
                <a:sym typeface="Symbol"/>
              </a:rPr>
              <a:t>) as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USPAS, Knoxville, TN, Jan. 20-31,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Lecture 3 - Transverse Motion 1</a:t>
            </a:r>
            <a:endParaRPr lang="en-US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A26155-0DCC-45D2-90B6-32F65F3F6C0F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graphicFrame>
        <p:nvGraphicFramePr>
          <p:cNvPr id="369666" name="Object 2"/>
          <p:cNvGraphicFramePr>
            <a:graphicFrameLocks noChangeAspect="1"/>
          </p:cNvGraphicFramePr>
          <p:nvPr/>
        </p:nvGraphicFramePr>
        <p:xfrm>
          <a:off x="520700" y="577850"/>
          <a:ext cx="4460875" cy="167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683" name="Equation" r:id="rId3" imgW="2577960" imgH="965160" progId="Equation.3">
                  <p:embed/>
                </p:oleObj>
              </mc:Choice>
              <mc:Fallback>
                <p:oleObj name="Equation" r:id="rId3" imgW="2577960" imgH="9651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577850"/>
                        <a:ext cx="4460875" cy="1670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9667" name="Object 3"/>
          <p:cNvGraphicFramePr>
            <a:graphicFrameLocks noChangeAspect="1"/>
          </p:cNvGraphicFramePr>
          <p:nvPr/>
        </p:nvGraphicFramePr>
        <p:xfrm>
          <a:off x="890588" y="2963863"/>
          <a:ext cx="7386637" cy="2670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684" name="Equation" r:id="rId5" imgW="4216320" imgH="1523880" progId="Equation.3">
                  <p:embed/>
                </p:oleObj>
              </mc:Choice>
              <mc:Fallback>
                <p:oleObj name="Equation" r:id="rId5" imgW="4216320" imgH="15238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0588" y="2963863"/>
                        <a:ext cx="7386637" cy="2670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>
    <p:fade thruBlk="1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Transfer Matrix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776" y="690225"/>
            <a:ext cx="8251825" cy="418139"/>
          </a:xfrm>
        </p:spPr>
        <p:txBody>
          <a:bodyPr/>
          <a:lstStyle/>
          <a:p>
            <a:r>
              <a:rPr lang="en-US" sz="1800" dirty="0" smtClean="0"/>
              <a:t>We plug the previous angular identities for C</a:t>
            </a:r>
            <a:r>
              <a:rPr lang="en-US" sz="1800" baseline="-25000" dirty="0" smtClean="0"/>
              <a:t>1</a:t>
            </a:r>
            <a:r>
              <a:rPr lang="en-US" sz="1800" dirty="0" smtClean="0"/>
              <a:t> and S</a:t>
            </a:r>
            <a:r>
              <a:rPr lang="en-US" sz="1800" baseline="-25000" dirty="0" smtClean="0"/>
              <a:t>1</a:t>
            </a:r>
            <a:r>
              <a:rPr lang="en-US" sz="1800" dirty="0" smtClean="0"/>
              <a:t> into the general transport equations</a:t>
            </a:r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And (after a little tedious algebra) we find</a:t>
            </a:r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r>
              <a:rPr lang="en-US" sz="1800" dirty="0" smtClean="0"/>
              <a:t>This is a mess, but we’ll often</a:t>
            </a:r>
            <a:br>
              <a:rPr lang="en-US" sz="1800" dirty="0" smtClean="0"/>
            </a:br>
            <a:r>
              <a:rPr lang="en-US" sz="1800" dirty="0" smtClean="0"/>
              <a:t>restrict ourselves to the </a:t>
            </a:r>
            <a:r>
              <a:rPr lang="en-US" sz="1800" dirty="0" err="1" smtClean="0"/>
              <a:t>extrema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of </a:t>
            </a:r>
            <a:r>
              <a:rPr lang="en-US" sz="1800" dirty="0" smtClean="0">
                <a:latin typeface="Symbol" pitchFamily="18" charset="2"/>
              </a:rPr>
              <a:t>b</a:t>
            </a:r>
            <a:r>
              <a:rPr lang="en-US" sz="1800" dirty="0" smtClean="0"/>
              <a:t>, where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USPAS, Knoxville, TN, Jan. 20-31,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Lecture 3 - Transverse Motion 1</a:t>
            </a:r>
            <a:endParaRPr lang="en-US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A26155-0DCC-45D2-90B6-32F65F3F6C0F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graphicFrame>
        <p:nvGraphicFramePr>
          <p:cNvPr id="370690" name="Object 2"/>
          <p:cNvGraphicFramePr>
            <a:graphicFrameLocks noChangeAspect="1"/>
          </p:cNvGraphicFramePr>
          <p:nvPr/>
        </p:nvGraphicFramePr>
        <p:xfrm>
          <a:off x="3175288" y="1185717"/>
          <a:ext cx="3912832" cy="14374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0720" name="Equation" r:id="rId3" imgW="2006280" imgH="736560" progId="Equation.3">
                  <p:embed/>
                </p:oleObj>
              </mc:Choice>
              <mc:Fallback>
                <p:oleObj name="Equation" r:id="rId3" imgW="2006280" imgH="7365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5288" y="1185717"/>
                        <a:ext cx="3912832" cy="143740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069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6102956"/>
              </p:ext>
            </p:extLst>
          </p:nvPr>
        </p:nvGraphicFramePr>
        <p:xfrm>
          <a:off x="320675" y="3071813"/>
          <a:ext cx="8642350" cy="1725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0721" name="Equation" r:id="rId5" imgW="5842000" imgH="1092200" progId="Equation.DSMT4">
                  <p:embed/>
                </p:oleObj>
              </mc:Choice>
              <mc:Fallback>
                <p:oleObj name="Equation" r:id="rId5" imgW="5842000" imgH="10922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675" y="3071813"/>
                        <a:ext cx="8642350" cy="1725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0693" name="Object 5"/>
          <p:cNvGraphicFramePr>
            <a:graphicFrameLocks noChangeAspect="1"/>
          </p:cNvGraphicFramePr>
          <p:nvPr/>
        </p:nvGraphicFramePr>
        <p:xfrm>
          <a:off x="2300143" y="5483224"/>
          <a:ext cx="1551421" cy="6331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0722" name="Equation" r:id="rId7" imgW="965160" imgH="393480" progId="Equation.3">
                  <p:embed/>
                </p:oleObj>
              </mc:Choice>
              <mc:Fallback>
                <p:oleObj name="Equation" r:id="rId7" imgW="96516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0143" y="5483224"/>
                        <a:ext cx="1551421" cy="63312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0694" name="Object 6"/>
          <p:cNvGraphicFramePr>
            <a:graphicFrameLocks noChangeAspect="1"/>
          </p:cNvGraphicFramePr>
          <p:nvPr/>
        </p:nvGraphicFramePr>
        <p:xfrm>
          <a:off x="4422775" y="4847504"/>
          <a:ext cx="4565650" cy="1525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0723" name="Equation" r:id="rId9" imgW="3085920" imgH="965160" progId="Equation.3">
                  <p:embed/>
                </p:oleObj>
              </mc:Choice>
              <mc:Fallback>
                <p:oleObj name="Equation" r:id="rId9" imgW="3085920" imgH="96516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2775" y="4847504"/>
                        <a:ext cx="4565650" cy="1525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1"/>
          <p:cNvSpPr/>
          <p:nvPr/>
        </p:nvSpPr>
        <p:spPr>
          <a:xfrm>
            <a:off x="637309" y="3048000"/>
            <a:ext cx="8128000" cy="17179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xmlns:p14="http://schemas.microsoft.com/office/powerpoint/2010/main">
    <p:fade thruBlk="1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the Tune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776" y="690225"/>
            <a:ext cx="8251825" cy="733841"/>
          </a:xfrm>
        </p:spPr>
        <p:txBody>
          <a:bodyPr/>
          <a:lstStyle/>
          <a:p>
            <a:r>
              <a:rPr lang="en-US" sz="2000" dirty="0" smtClean="0"/>
              <a:t>The tune is the number of oscillations that a particle makes around equilibrium in one orbit. For a round machine, we can approximate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Note also that in general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USPAS, Knoxville, TN, Jan. 20-31,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Lecture 3 - Transverse Motion 1</a:t>
            </a:r>
            <a:endParaRPr lang="en-US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A26155-0DCC-45D2-90B6-32F65F3F6C0F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402486" y="1497870"/>
          <a:ext cx="3627950" cy="9005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907" name="Equation" r:id="rId3" imgW="1790640" imgH="444240" progId="Equation.3">
                  <p:embed/>
                </p:oleObj>
              </mc:Choice>
              <mc:Fallback>
                <p:oleObj name="Equation" r:id="rId3" imgW="1790640" imgH="4442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2486" y="1497870"/>
                        <a:ext cx="3627950" cy="90055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1891" name="Object 3"/>
          <p:cNvGraphicFramePr>
            <a:graphicFrameLocks noChangeAspect="1"/>
          </p:cNvGraphicFramePr>
          <p:nvPr/>
        </p:nvGraphicFramePr>
        <p:xfrm>
          <a:off x="3263118" y="3070434"/>
          <a:ext cx="1494249" cy="767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908" name="Equation" r:id="rId5" imgW="469800" imgH="241200" progId="Equation.3">
                  <p:embed/>
                </p:oleObj>
              </mc:Choice>
              <mc:Fallback>
                <p:oleObj name="Equation" r:id="rId5" imgW="469800" imgH="241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3118" y="3070434"/>
                        <a:ext cx="1494249" cy="7670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Quadrupole Magnets*</a:t>
            </a:r>
            <a:endParaRPr lang="en-US" dirty="0"/>
          </a:p>
        </p:txBody>
      </p:sp>
      <p:sp>
        <p:nvSpPr>
          <p:cNvPr id="85" name="Content Placeholder 84"/>
          <p:cNvSpPr>
            <a:spLocks noGrp="1"/>
          </p:cNvSpPr>
          <p:nvPr>
            <p:ph sz="half" idx="1"/>
          </p:nvPr>
        </p:nvSpPr>
        <p:spPr>
          <a:xfrm>
            <a:off x="424260" y="3544216"/>
            <a:ext cx="8333885" cy="844910"/>
          </a:xfrm>
        </p:spPr>
        <p:txBody>
          <a:bodyPr/>
          <a:lstStyle/>
          <a:p>
            <a:r>
              <a:rPr lang="en-US" sz="2000" dirty="0" smtClean="0"/>
              <a:t>A positive particle coming out of the page off center in the horizontal plane will experience a </a:t>
            </a:r>
            <a:r>
              <a:rPr lang="en-US" sz="2000" i="1" dirty="0" smtClean="0"/>
              <a:t>restoring</a:t>
            </a:r>
            <a:r>
              <a:rPr lang="en-US" sz="2000" dirty="0" smtClean="0"/>
              <a:t> kick</a:t>
            </a:r>
            <a:endParaRPr lang="en-US" sz="2000" dirty="0"/>
          </a:p>
        </p:txBody>
      </p:sp>
      <p:pic>
        <p:nvPicPr>
          <p:cNvPr id="33795" name="Picture 3" descr="quadlen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3525" y="1355130"/>
            <a:ext cx="19812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854" name="Line 18"/>
          <p:cNvSpPr>
            <a:spLocks noChangeShapeType="1"/>
          </p:cNvSpPr>
          <p:nvPr/>
        </p:nvSpPr>
        <p:spPr bwMode="auto">
          <a:xfrm>
            <a:off x="7139035" y="1469125"/>
            <a:ext cx="1588" cy="1371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55" name="Line 19"/>
          <p:cNvSpPr>
            <a:spLocks noChangeShapeType="1"/>
          </p:cNvSpPr>
          <p:nvPr/>
        </p:nvSpPr>
        <p:spPr bwMode="auto">
          <a:xfrm>
            <a:off x="6377035" y="2231125"/>
            <a:ext cx="1600200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33832" name="Object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15235" y="1316725"/>
            <a:ext cx="360363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33" name="Object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13723" y="2207312"/>
            <a:ext cx="263525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82"/>
          <p:cNvGrpSpPr/>
          <p:nvPr/>
        </p:nvGrpSpPr>
        <p:grpSpPr>
          <a:xfrm>
            <a:off x="5263290" y="4465935"/>
            <a:ext cx="3048000" cy="1143000"/>
            <a:chOff x="1345980" y="4623825"/>
            <a:chExt cx="3048000" cy="1143000"/>
          </a:xfrm>
        </p:grpSpPr>
        <p:grpSp>
          <p:nvGrpSpPr>
            <p:cNvPr id="3" name="Group 28"/>
            <p:cNvGrpSpPr>
              <a:grpSpLocks/>
            </p:cNvGrpSpPr>
            <p:nvPr/>
          </p:nvGrpSpPr>
          <p:grpSpPr bwMode="auto">
            <a:xfrm>
              <a:off x="2641380" y="4623825"/>
              <a:ext cx="304800" cy="1143000"/>
              <a:chOff x="3077" y="2111"/>
              <a:chExt cx="176" cy="481"/>
            </a:xfrm>
          </p:grpSpPr>
          <p:sp>
            <p:nvSpPr>
              <p:cNvPr id="33852" name="Freeform 29"/>
              <p:cNvSpPr>
                <a:spLocks/>
              </p:cNvSpPr>
              <p:nvPr/>
            </p:nvSpPr>
            <p:spPr bwMode="auto">
              <a:xfrm>
                <a:off x="3168" y="2112"/>
                <a:ext cx="85" cy="480"/>
              </a:xfrm>
              <a:custGeom>
                <a:avLst/>
                <a:gdLst>
                  <a:gd name="T0" fmla="*/ 0 w 85"/>
                  <a:gd name="T1" fmla="*/ 0 h 480"/>
                  <a:gd name="T2" fmla="*/ 81 w 85"/>
                  <a:gd name="T3" fmla="*/ 244 h 480"/>
                  <a:gd name="T4" fmla="*/ 23 w 85"/>
                  <a:gd name="T5" fmla="*/ 480 h 480"/>
                  <a:gd name="T6" fmla="*/ 0 60000 65536"/>
                  <a:gd name="T7" fmla="*/ 0 60000 65536"/>
                  <a:gd name="T8" fmla="*/ 0 60000 65536"/>
                  <a:gd name="T9" fmla="*/ 0 w 85"/>
                  <a:gd name="T10" fmla="*/ 0 h 480"/>
                  <a:gd name="T11" fmla="*/ 85 w 85"/>
                  <a:gd name="T12" fmla="*/ 480 h 48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85" h="480">
                    <a:moveTo>
                      <a:pt x="0" y="0"/>
                    </a:moveTo>
                    <a:cubicBezTo>
                      <a:pt x="14" y="41"/>
                      <a:pt x="77" y="164"/>
                      <a:pt x="81" y="244"/>
                    </a:cubicBezTo>
                    <a:cubicBezTo>
                      <a:pt x="85" y="324"/>
                      <a:pt x="35" y="431"/>
                      <a:pt x="23" y="480"/>
                    </a:cubicBez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53" name="Freeform 30"/>
              <p:cNvSpPr>
                <a:spLocks/>
              </p:cNvSpPr>
              <p:nvPr/>
            </p:nvSpPr>
            <p:spPr bwMode="auto">
              <a:xfrm>
                <a:off x="3077" y="2111"/>
                <a:ext cx="90" cy="480"/>
              </a:xfrm>
              <a:custGeom>
                <a:avLst/>
                <a:gdLst>
                  <a:gd name="T0" fmla="*/ 90 w 90"/>
                  <a:gd name="T1" fmla="*/ 480 h 480"/>
                  <a:gd name="T2" fmla="*/ 4 w 90"/>
                  <a:gd name="T3" fmla="*/ 264 h 480"/>
                  <a:gd name="T4" fmla="*/ 67 w 90"/>
                  <a:gd name="T5" fmla="*/ 0 h 480"/>
                  <a:gd name="T6" fmla="*/ 0 60000 65536"/>
                  <a:gd name="T7" fmla="*/ 0 60000 65536"/>
                  <a:gd name="T8" fmla="*/ 0 60000 65536"/>
                  <a:gd name="T9" fmla="*/ 0 w 90"/>
                  <a:gd name="T10" fmla="*/ 0 h 480"/>
                  <a:gd name="T11" fmla="*/ 90 w 90"/>
                  <a:gd name="T12" fmla="*/ 480 h 48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90" h="480">
                    <a:moveTo>
                      <a:pt x="90" y="480"/>
                    </a:moveTo>
                    <a:cubicBezTo>
                      <a:pt x="76" y="444"/>
                      <a:pt x="8" y="344"/>
                      <a:pt x="4" y="264"/>
                    </a:cubicBezTo>
                    <a:cubicBezTo>
                      <a:pt x="0" y="184"/>
                      <a:pt x="54" y="55"/>
                      <a:pt x="67" y="0"/>
                    </a:cubicBez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3800" name="Line 36"/>
            <p:cNvSpPr>
              <a:spLocks noChangeShapeType="1"/>
            </p:cNvSpPr>
            <p:nvPr/>
          </p:nvSpPr>
          <p:spPr bwMode="auto">
            <a:xfrm>
              <a:off x="1345980" y="5157225"/>
              <a:ext cx="2895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02" name="Line 38"/>
            <p:cNvSpPr>
              <a:spLocks noChangeShapeType="1"/>
            </p:cNvSpPr>
            <p:nvPr/>
          </p:nvSpPr>
          <p:spPr bwMode="auto">
            <a:xfrm>
              <a:off x="1726980" y="4928625"/>
              <a:ext cx="1066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03" name="Line 39"/>
            <p:cNvSpPr>
              <a:spLocks noChangeShapeType="1"/>
            </p:cNvSpPr>
            <p:nvPr/>
          </p:nvSpPr>
          <p:spPr bwMode="auto">
            <a:xfrm>
              <a:off x="2793780" y="4928625"/>
              <a:ext cx="152400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04" name="Line 40"/>
            <p:cNvSpPr>
              <a:spLocks noChangeShapeType="1"/>
            </p:cNvSpPr>
            <p:nvPr/>
          </p:nvSpPr>
          <p:spPr bwMode="auto">
            <a:xfrm>
              <a:off x="1803180" y="4776225"/>
              <a:ext cx="990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05" name="Line 41"/>
            <p:cNvSpPr>
              <a:spLocks noChangeShapeType="1"/>
            </p:cNvSpPr>
            <p:nvPr/>
          </p:nvSpPr>
          <p:spPr bwMode="auto">
            <a:xfrm>
              <a:off x="2793780" y="4776225"/>
              <a:ext cx="1371600" cy="609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06" name="Line 42"/>
            <p:cNvSpPr>
              <a:spLocks noChangeShapeType="1"/>
            </p:cNvSpPr>
            <p:nvPr/>
          </p:nvSpPr>
          <p:spPr bwMode="auto">
            <a:xfrm>
              <a:off x="1803180" y="5462025"/>
              <a:ext cx="990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07" name="Line 43"/>
            <p:cNvSpPr>
              <a:spLocks noChangeShapeType="1"/>
            </p:cNvSpPr>
            <p:nvPr/>
          </p:nvSpPr>
          <p:spPr bwMode="auto">
            <a:xfrm flipV="1">
              <a:off x="2793780" y="4852425"/>
              <a:ext cx="1600200" cy="609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828" name="Text Box 78"/>
          <p:cNvSpPr txBox="1">
            <a:spLocks noChangeArrowheads="1"/>
          </p:cNvSpPr>
          <p:nvPr/>
        </p:nvSpPr>
        <p:spPr bwMode="auto">
          <a:xfrm>
            <a:off x="3364975" y="4318415"/>
            <a:ext cx="114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1400"/>
          </a:p>
        </p:txBody>
      </p:sp>
      <p:sp>
        <p:nvSpPr>
          <p:cNvPr id="33863" name="Line 5"/>
          <p:cNvSpPr>
            <a:spLocks noChangeShapeType="1"/>
          </p:cNvSpPr>
          <p:nvPr/>
        </p:nvSpPr>
        <p:spPr bwMode="auto">
          <a:xfrm>
            <a:off x="4604305" y="1583730"/>
            <a:ext cx="1588" cy="1371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64" name="Line 6"/>
          <p:cNvSpPr>
            <a:spLocks noChangeShapeType="1"/>
          </p:cNvSpPr>
          <p:nvPr/>
        </p:nvSpPr>
        <p:spPr bwMode="auto">
          <a:xfrm>
            <a:off x="3842305" y="2345730"/>
            <a:ext cx="1600200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65" name="Line 7"/>
          <p:cNvSpPr>
            <a:spLocks noChangeShapeType="1"/>
          </p:cNvSpPr>
          <p:nvPr/>
        </p:nvSpPr>
        <p:spPr bwMode="auto">
          <a:xfrm flipV="1">
            <a:off x="4756705" y="2193330"/>
            <a:ext cx="1588" cy="15240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866" name="Line 8"/>
          <p:cNvSpPr>
            <a:spLocks noChangeShapeType="1"/>
          </p:cNvSpPr>
          <p:nvPr/>
        </p:nvSpPr>
        <p:spPr bwMode="auto">
          <a:xfrm flipV="1">
            <a:off x="4985305" y="2040930"/>
            <a:ext cx="1588" cy="30480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867" name="Line 9"/>
          <p:cNvSpPr>
            <a:spLocks noChangeShapeType="1"/>
          </p:cNvSpPr>
          <p:nvPr/>
        </p:nvSpPr>
        <p:spPr bwMode="auto">
          <a:xfrm flipV="1">
            <a:off x="5137705" y="1888530"/>
            <a:ext cx="1588" cy="45720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868" name="Line 10"/>
          <p:cNvSpPr>
            <a:spLocks noChangeShapeType="1"/>
          </p:cNvSpPr>
          <p:nvPr/>
        </p:nvSpPr>
        <p:spPr bwMode="auto">
          <a:xfrm>
            <a:off x="4451905" y="2345730"/>
            <a:ext cx="1588" cy="15240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869" name="Line 11"/>
          <p:cNvSpPr>
            <a:spLocks noChangeShapeType="1"/>
          </p:cNvSpPr>
          <p:nvPr/>
        </p:nvSpPr>
        <p:spPr bwMode="auto">
          <a:xfrm>
            <a:off x="4223305" y="2345730"/>
            <a:ext cx="1588" cy="30480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870" name="Line 12"/>
          <p:cNvSpPr>
            <a:spLocks noChangeShapeType="1"/>
          </p:cNvSpPr>
          <p:nvPr/>
        </p:nvSpPr>
        <p:spPr bwMode="auto">
          <a:xfrm>
            <a:off x="4070905" y="2345730"/>
            <a:ext cx="1588" cy="45720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871" name="Line 13"/>
          <p:cNvSpPr>
            <a:spLocks noChangeShapeType="1"/>
          </p:cNvSpPr>
          <p:nvPr/>
        </p:nvSpPr>
        <p:spPr bwMode="auto">
          <a:xfrm flipV="1">
            <a:off x="3842305" y="1659930"/>
            <a:ext cx="1600200" cy="129540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33834" name="Object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80505" y="1355130"/>
            <a:ext cx="360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35" name="Object 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285250" y="2425590"/>
            <a:ext cx="239713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7" name="Object 86"/>
          <p:cNvGraphicFramePr>
            <a:graphicFrameLocks noChangeAspect="1"/>
          </p:cNvGraphicFramePr>
          <p:nvPr/>
        </p:nvGraphicFramePr>
        <p:xfrm>
          <a:off x="808310" y="4581150"/>
          <a:ext cx="3022600" cy="846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2451" name="Equation" r:id="rId8" imgW="1498320" imgH="419040" progId="Equation.3">
                  <p:embed/>
                </p:oleObj>
              </mc:Choice>
              <mc:Fallback>
                <p:oleObj name="Equation" r:id="rId8" imgW="1498320" imgH="419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8310" y="4581150"/>
                        <a:ext cx="3022600" cy="846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8" name="Right Arrow 87"/>
          <p:cNvSpPr/>
          <p:nvPr/>
        </p:nvSpPr>
        <p:spPr>
          <a:xfrm>
            <a:off x="4187950" y="4773175"/>
            <a:ext cx="691290" cy="460860"/>
          </a:xfrm>
          <a:prstGeom prst="rightArrow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02755" name="Object 3"/>
          <p:cNvGraphicFramePr>
            <a:graphicFrameLocks noChangeAspect="1"/>
          </p:cNvGraphicFramePr>
          <p:nvPr/>
        </p:nvGraphicFramePr>
        <p:xfrm>
          <a:off x="6953110" y="5541275"/>
          <a:ext cx="1281113" cy="795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2452" name="Equation" r:id="rId10" imgW="634680" imgH="393480" progId="Equation.3">
                  <p:embed/>
                </p:oleObj>
              </mc:Choice>
              <mc:Fallback>
                <p:oleObj name="Equation" r:id="rId10" imgW="63468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3110" y="5541275"/>
                        <a:ext cx="1281113" cy="795337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1" name="TextBox 90"/>
          <p:cNvSpPr txBox="1"/>
          <p:nvPr/>
        </p:nvSpPr>
        <p:spPr>
          <a:xfrm>
            <a:off x="654690" y="6155755"/>
            <a:ext cx="50310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*or </a:t>
            </a:r>
            <a:r>
              <a:rPr lang="en-US" sz="2000" dirty="0" err="1" smtClean="0"/>
              <a:t>quadrupole</a:t>
            </a:r>
            <a:r>
              <a:rPr lang="en-US" sz="2000" dirty="0" smtClean="0"/>
              <a:t> term in a gradient magnet</a:t>
            </a:r>
            <a:endParaRPr lang="en-US" sz="2000" dirty="0"/>
          </a:p>
        </p:txBody>
      </p:sp>
      <p:sp>
        <p:nvSpPr>
          <p:cNvPr id="49" name="Date Placeholder 4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USPAS, Knoxville, TN, Jan. 20-31, 2014</a:t>
            </a:r>
            <a:endParaRPr lang="en-US" dirty="0"/>
          </a:p>
        </p:txBody>
      </p:sp>
      <p:sp>
        <p:nvSpPr>
          <p:cNvPr id="50" name="Slide Number Placeholder 4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C6E6A2-F555-4934-B7BB-3127D0BCFC2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1" name="Footer Placeholder 5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Lecture 3 - Transverse Motion 1</a:t>
            </a:r>
            <a:endParaRPr lang="en-US"/>
          </a:p>
        </p:txBody>
      </p:sp>
      <p:sp>
        <p:nvSpPr>
          <p:cNvPr id="52" name="Line 7"/>
          <p:cNvSpPr>
            <a:spLocks noChangeShapeType="1"/>
          </p:cNvSpPr>
          <p:nvPr/>
        </p:nvSpPr>
        <p:spPr bwMode="auto">
          <a:xfrm flipV="1">
            <a:off x="7292541" y="2075907"/>
            <a:ext cx="1588" cy="15240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3" name="Line 8"/>
          <p:cNvSpPr>
            <a:spLocks noChangeShapeType="1"/>
          </p:cNvSpPr>
          <p:nvPr/>
        </p:nvSpPr>
        <p:spPr bwMode="auto">
          <a:xfrm flipV="1">
            <a:off x="7521141" y="1923507"/>
            <a:ext cx="1588" cy="30480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4" name="Line 9"/>
          <p:cNvSpPr>
            <a:spLocks noChangeShapeType="1"/>
          </p:cNvSpPr>
          <p:nvPr/>
        </p:nvSpPr>
        <p:spPr bwMode="auto">
          <a:xfrm flipV="1">
            <a:off x="7673541" y="1771107"/>
            <a:ext cx="1588" cy="45720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5" name="Line 10"/>
          <p:cNvSpPr>
            <a:spLocks noChangeShapeType="1"/>
          </p:cNvSpPr>
          <p:nvPr/>
        </p:nvSpPr>
        <p:spPr bwMode="auto">
          <a:xfrm>
            <a:off x="6987741" y="2228307"/>
            <a:ext cx="1588" cy="15240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6" name="Line 11"/>
          <p:cNvSpPr>
            <a:spLocks noChangeShapeType="1"/>
          </p:cNvSpPr>
          <p:nvPr/>
        </p:nvSpPr>
        <p:spPr bwMode="auto">
          <a:xfrm>
            <a:off x="6759141" y="2228307"/>
            <a:ext cx="1588" cy="30480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7" name="Line 12"/>
          <p:cNvSpPr>
            <a:spLocks noChangeShapeType="1"/>
          </p:cNvSpPr>
          <p:nvPr/>
        </p:nvSpPr>
        <p:spPr bwMode="auto">
          <a:xfrm>
            <a:off x="6606741" y="2228307"/>
            <a:ext cx="1588" cy="45720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8" name="Line 13"/>
          <p:cNvSpPr>
            <a:spLocks noChangeShapeType="1"/>
          </p:cNvSpPr>
          <p:nvPr/>
        </p:nvSpPr>
        <p:spPr bwMode="auto">
          <a:xfrm flipV="1">
            <a:off x="6378141" y="1542507"/>
            <a:ext cx="1600200" cy="129540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>
          <a:xfrm>
            <a:off x="736600" y="0"/>
            <a:ext cx="7772400" cy="5334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What about the other plane?</a:t>
            </a:r>
            <a:endParaRPr lang="en-US" dirty="0"/>
          </a:p>
        </p:txBody>
      </p:sp>
      <p:pic>
        <p:nvPicPr>
          <p:cNvPr id="33795" name="Picture 3" descr="quadlen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4690" y="1124700"/>
            <a:ext cx="19812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92"/>
          <p:cNvGrpSpPr/>
          <p:nvPr/>
        </p:nvGrpSpPr>
        <p:grpSpPr>
          <a:xfrm>
            <a:off x="5800960" y="1201510"/>
            <a:ext cx="2895600" cy="1371600"/>
            <a:chOff x="5632450" y="2738438"/>
            <a:chExt cx="2895600" cy="1371600"/>
          </a:xfrm>
        </p:grpSpPr>
        <p:grpSp>
          <p:nvGrpSpPr>
            <p:cNvPr id="3" name="Group 31"/>
            <p:cNvGrpSpPr>
              <a:grpSpLocks/>
            </p:cNvGrpSpPr>
            <p:nvPr/>
          </p:nvGrpSpPr>
          <p:grpSpPr bwMode="auto">
            <a:xfrm>
              <a:off x="6843713" y="2738438"/>
              <a:ext cx="381000" cy="1066800"/>
              <a:chOff x="4267" y="2160"/>
              <a:chExt cx="240" cy="481"/>
            </a:xfrm>
          </p:grpSpPr>
          <p:sp>
            <p:nvSpPr>
              <p:cNvPr id="33848" name="Freeform 32"/>
              <p:cNvSpPr>
                <a:spLocks/>
              </p:cNvSpPr>
              <p:nvPr/>
            </p:nvSpPr>
            <p:spPr bwMode="auto">
              <a:xfrm>
                <a:off x="4267" y="2161"/>
                <a:ext cx="85" cy="480"/>
              </a:xfrm>
              <a:custGeom>
                <a:avLst/>
                <a:gdLst>
                  <a:gd name="T0" fmla="*/ 0 w 85"/>
                  <a:gd name="T1" fmla="*/ 0 h 480"/>
                  <a:gd name="T2" fmla="*/ 81 w 85"/>
                  <a:gd name="T3" fmla="*/ 244 h 480"/>
                  <a:gd name="T4" fmla="*/ 23 w 85"/>
                  <a:gd name="T5" fmla="*/ 480 h 480"/>
                  <a:gd name="T6" fmla="*/ 0 60000 65536"/>
                  <a:gd name="T7" fmla="*/ 0 60000 65536"/>
                  <a:gd name="T8" fmla="*/ 0 60000 65536"/>
                  <a:gd name="T9" fmla="*/ 0 w 85"/>
                  <a:gd name="T10" fmla="*/ 0 h 480"/>
                  <a:gd name="T11" fmla="*/ 85 w 85"/>
                  <a:gd name="T12" fmla="*/ 480 h 48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85" h="480">
                    <a:moveTo>
                      <a:pt x="0" y="0"/>
                    </a:moveTo>
                    <a:cubicBezTo>
                      <a:pt x="14" y="41"/>
                      <a:pt x="77" y="164"/>
                      <a:pt x="81" y="244"/>
                    </a:cubicBezTo>
                    <a:cubicBezTo>
                      <a:pt x="85" y="324"/>
                      <a:pt x="35" y="431"/>
                      <a:pt x="23" y="480"/>
                    </a:cubicBez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49" name="Freeform 33"/>
              <p:cNvSpPr>
                <a:spLocks/>
              </p:cNvSpPr>
              <p:nvPr/>
            </p:nvSpPr>
            <p:spPr bwMode="auto">
              <a:xfrm>
                <a:off x="4416" y="2160"/>
                <a:ext cx="90" cy="480"/>
              </a:xfrm>
              <a:custGeom>
                <a:avLst/>
                <a:gdLst>
                  <a:gd name="T0" fmla="*/ 90 w 90"/>
                  <a:gd name="T1" fmla="*/ 480 h 480"/>
                  <a:gd name="T2" fmla="*/ 4 w 90"/>
                  <a:gd name="T3" fmla="*/ 264 h 480"/>
                  <a:gd name="T4" fmla="*/ 67 w 90"/>
                  <a:gd name="T5" fmla="*/ 0 h 480"/>
                  <a:gd name="T6" fmla="*/ 0 60000 65536"/>
                  <a:gd name="T7" fmla="*/ 0 60000 65536"/>
                  <a:gd name="T8" fmla="*/ 0 60000 65536"/>
                  <a:gd name="T9" fmla="*/ 0 w 90"/>
                  <a:gd name="T10" fmla="*/ 0 h 480"/>
                  <a:gd name="T11" fmla="*/ 90 w 90"/>
                  <a:gd name="T12" fmla="*/ 480 h 48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90" h="480">
                    <a:moveTo>
                      <a:pt x="90" y="480"/>
                    </a:moveTo>
                    <a:cubicBezTo>
                      <a:pt x="76" y="444"/>
                      <a:pt x="8" y="344"/>
                      <a:pt x="4" y="264"/>
                    </a:cubicBezTo>
                    <a:cubicBezTo>
                      <a:pt x="0" y="184"/>
                      <a:pt x="54" y="55"/>
                      <a:pt x="67" y="0"/>
                    </a:cubicBez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50" name="Line 34"/>
              <p:cNvSpPr>
                <a:spLocks noChangeShapeType="1"/>
              </p:cNvSpPr>
              <p:nvPr/>
            </p:nvSpPr>
            <p:spPr bwMode="auto">
              <a:xfrm>
                <a:off x="4267" y="2161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51" name="Line 35"/>
              <p:cNvSpPr>
                <a:spLocks noChangeShapeType="1"/>
              </p:cNvSpPr>
              <p:nvPr/>
            </p:nvSpPr>
            <p:spPr bwMode="auto">
              <a:xfrm>
                <a:off x="4267" y="2641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3801" name="Line 37"/>
            <p:cNvSpPr>
              <a:spLocks noChangeShapeType="1"/>
            </p:cNvSpPr>
            <p:nvPr/>
          </p:nvSpPr>
          <p:spPr bwMode="auto">
            <a:xfrm>
              <a:off x="5632450" y="3271838"/>
              <a:ext cx="2895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10" name="Line 46"/>
            <p:cNvSpPr>
              <a:spLocks noChangeShapeType="1"/>
            </p:cNvSpPr>
            <p:nvPr/>
          </p:nvSpPr>
          <p:spPr bwMode="auto">
            <a:xfrm>
              <a:off x="5937250" y="3119438"/>
              <a:ext cx="1066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11" name="Line 47"/>
            <p:cNvSpPr>
              <a:spLocks noChangeShapeType="1"/>
            </p:cNvSpPr>
            <p:nvPr/>
          </p:nvSpPr>
          <p:spPr bwMode="auto">
            <a:xfrm flipV="1">
              <a:off x="7004050" y="2814638"/>
              <a:ext cx="129540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12" name="Line 48"/>
            <p:cNvSpPr>
              <a:spLocks noChangeShapeType="1"/>
            </p:cNvSpPr>
            <p:nvPr/>
          </p:nvSpPr>
          <p:spPr bwMode="auto">
            <a:xfrm>
              <a:off x="6013450" y="3576638"/>
              <a:ext cx="990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13" name="Line 49"/>
            <p:cNvSpPr>
              <a:spLocks noChangeShapeType="1"/>
            </p:cNvSpPr>
            <p:nvPr/>
          </p:nvSpPr>
          <p:spPr bwMode="auto">
            <a:xfrm>
              <a:off x="7004050" y="3576638"/>
              <a:ext cx="12192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50"/>
          <p:cNvGrpSpPr>
            <a:grpSpLocks/>
          </p:cNvGrpSpPr>
          <p:nvPr/>
        </p:nvGrpSpPr>
        <p:grpSpPr bwMode="auto">
          <a:xfrm>
            <a:off x="1679450" y="4425352"/>
            <a:ext cx="304800" cy="1143000"/>
            <a:chOff x="3077" y="2111"/>
            <a:chExt cx="176" cy="481"/>
          </a:xfrm>
        </p:grpSpPr>
        <p:sp>
          <p:nvSpPr>
            <p:cNvPr id="33846" name="Freeform 51"/>
            <p:cNvSpPr>
              <a:spLocks/>
            </p:cNvSpPr>
            <p:nvPr/>
          </p:nvSpPr>
          <p:spPr bwMode="auto">
            <a:xfrm>
              <a:off x="3168" y="2112"/>
              <a:ext cx="85" cy="480"/>
            </a:xfrm>
            <a:custGeom>
              <a:avLst/>
              <a:gdLst>
                <a:gd name="T0" fmla="*/ 0 w 85"/>
                <a:gd name="T1" fmla="*/ 0 h 480"/>
                <a:gd name="T2" fmla="*/ 81 w 85"/>
                <a:gd name="T3" fmla="*/ 244 h 480"/>
                <a:gd name="T4" fmla="*/ 23 w 85"/>
                <a:gd name="T5" fmla="*/ 480 h 480"/>
                <a:gd name="T6" fmla="*/ 0 60000 65536"/>
                <a:gd name="T7" fmla="*/ 0 60000 65536"/>
                <a:gd name="T8" fmla="*/ 0 60000 65536"/>
                <a:gd name="T9" fmla="*/ 0 w 85"/>
                <a:gd name="T10" fmla="*/ 0 h 480"/>
                <a:gd name="T11" fmla="*/ 85 w 85"/>
                <a:gd name="T12" fmla="*/ 480 h 48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5" h="480">
                  <a:moveTo>
                    <a:pt x="0" y="0"/>
                  </a:moveTo>
                  <a:cubicBezTo>
                    <a:pt x="14" y="41"/>
                    <a:pt x="77" y="164"/>
                    <a:pt x="81" y="244"/>
                  </a:cubicBezTo>
                  <a:cubicBezTo>
                    <a:pt x="85" y="324"/>
                    <a:pt x="35" y="431"/>
                    <a:pt x="23" y="48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47" name="Freeform 52"/>
            <p:cNvSpPr>
              <a:spLocks/>
            </p:cNvSpPr>
            <p:nvPr/>
          </p:nvSpPr>
          <p:spPr bwMode="auto">
            <a:xfrm>
              <a:off x="3077" y="2111"/>
              <a:ext cx="90" cy="480"/>
            </a:xfrm>
            <a:custGeom>
              <a:avLst/>
              <a:gdLst>
                <a:gd name="T0" fmla="*/ 90 w 90"/>
                <a:gd name="T1" fmla="*/ 480 h 480"/>
                <a:gd name="T2" fmla="*/ 4 w 90"/>
                <a:gd name="T3" fmla="*/ 264 h 480"/>
                <a:gd name="T4" fmla="*/ 67 w 90"/>
                <a:gd name="T5" fmla="*/ 0 h 480"/>
                <a:gd name="T6" fmla="*/ 0 60000 65536"/>
                <a:gd name="T7" fmla="*/ 0 60000 65536"/>
                <a:gd name="T8" fmla="*/ 0 60000 65536"/>
                <a:gd name="T9" fmla="*/ 0 w 90"/>
                <a:gd name="T10" fmla="*/ 0 h 480"/>
                <a:gd name="T11" fmla="*/ 90 w 90"/>
                <a:gd name="T12" fmla="*/ 480 h 48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0" h="480">
                  <a:moveTo>
                    <a:pt x="90" y="480"/>
                  </a:moveTo>
                  <a:cubicBezTo>
                    <a:pt x="76" y="444"/>
                    <a:pt x="8" y="344"/>
                    <a:pt x="4" y="264"/>
                  </a:cubicBezTo>
                  <a:cubicBezTo>
                    <a:pt x="0" y="184"/>
                    <a:pt x="54" y="55"/>
                    <a:pt x="67" y="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53"/>
          <p:cNvGrpSpPr>
            <a:grpSpLocks/>
          </p:cNvGrpSpPr>
          <p:nvPr/>
        </p:nvGrpSpPr>
        <p:grpSpPr bwMode="auto">
          <a:xfrm>
            <a:off x="2746250" y="4425352"/>
            <a:ext cx="381000" cy="1066800"/>
            <a:chOff x="4267" y="2160"/>
            <a:chExt cx="240" cy="481"/>
          </a:xfrm>
        </p:grpSpPr>
        <p:sp>
          <p:nvSpPr>
            <p:cNvPr id="33842" name="Freeform 54"/>
            <p:cNvSpPr>
              <a:spLocks/>
            </p:cNvSpPr>
            <p:nvPr/>
          </p:nvSpPr>
          <p:spPr bwMode="auto">
            <a:xfrm>
              <a:off x="4267" y="2161"/>
              <a:ext cx="85" cy="480"/>
            </a:xfrm>
            <a:custGeom>
              <a:avLst/>
              <a:gdLst>
                <a:gd name="T0" fmla="*/ 0 w 85"/>
                <a:gd name="T1" fmla="*/ 0 h 480"/>
                <a:gd name="T2" fmla="*/ 81 w 85"/>
                <a:gd name="T3" fmla="*/ 244 h 480"/>
                <a:gd name="T4" fmla="*/ 23 w 85"/>
                <a:gd name="T5" fmla="*/ 480 h 480"/>
                <a:gd name="T6" fmla="*/ 0 60000 65536"/>
                <a:gd name="T7" fmla="*/ 0 60000 65536"/>
                <a:gd name="T8" fmla="*/ 0 60000 65536"/>
                <a:gd name="T9" fmla="*/ 0 w 85"/>
                <a:gd name="T10" fmla="*/ 0 h 480"/>
                <a:gd name="T11" fmla="*/ 85 w 85"/>
                <a:gd name="T12" fmla="*/ 480 h 48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5" h="480">
                  <a:moveTo>
                    <a:pt x="0" y="0"/>
                  </a:moveTo>
                  <a:cubicBezTo>
                    <a:pt x="14" y="41"/>
                    <a:pt x="77" y="164"/>
                    <a:pt x="81" y="244"/>
                  </a:cubicBezTo>
                  <a:cubicBezTo>
                    <a:pt x="85" y="324"/>
                    <a:pt x="35" y="431"/>
                    <a:pt x="23" y="48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43" name="Freeform 55"/>
            <p:cNvSpPr>
              <a:spLocks/>
            </p:cNvSpPr>
            <p:nvPr/>
          </p:nvSpPr>
          <p:spPr bwMode="auto">
            <a:xfrm>
              <a:off x="4416" y="2160"/>
              <a:ext cx="90" cy="480"/>
            </a:xfrm>
            <a:custGeom>
              <a:avLst/>
              <a:gdLst>
                <a:gd name="T0" fmla="*/ 90 w 90"/>
                <a:gd name="T1" fmla="*/ 480 h 480"/>
                <a:gd name="T2" fmla="*/ 4 w 90"/>
                <a:gd name="T3" fmla="*/ 264 h 480"/>
                <a:gd name="T4" fmla="*/ 67 w 90"/>
                <a:gd name="T5" fmla="*/ 0 h 480"/>
                <a:gd name="T6" fmla="*/ 0 60000 65536"/>
                <a:gd name="T7" fmla="*/ 0 60000 65536"/>
                <a:gd name="T8" fmla="*/ 0 60000 65536"/>
                <a:gd name="T9" fmla="*/ 0 w 90"/>
                <a:gd name="T10" fmla="*/ 0 h 480"/>
                <a:gd name="T11" fmla="*/ 90 w 90"/>
                <a:gd name="T12" fmla="*/ 480 h 48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0" h="480">
                  <a:moveTo>
                    <a:pt x="90" y="480"/>
                  </a:moveTo>
                  <a:cubicBezTo>
                    <a:pt x="76" y="444"/>
                    <a:pt x="8" y="344"/>
                    <a:pt x="4" y="264"/>
                  </a:cubicBezTo>
                  <a:cubicBezTo>
                    <a:pt x="0" y="184"/>
                    <a:pt x="54" y="55"/>
                    <a:pt x="67" y="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44" name="Line 56"/>
            <p:cNvSpPr>
              <a:spLocks noChangeShapeType="1"/>
            </p:cNvSpPr>
            <p:nvPr/>
          </p:nvSpPr>
          <p:spPr bwMode="auto">
            <a:xfrm>
              <a:off x="4267" y="2161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45" name="Line 57"/>
            <p:cNvSpPr>
              <a:spLocks noChangeShapeType="1"/>
            </p:cNvSpPr>
            <p:nvPr/>
          </p:nvSpPr>
          <p:spPr bwMode="auto">
            <a:xfrm>
              <a:off x="4267" y="2641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816" name="Line 58"/>
          <p:cNvSpPr>
            <a:spLocks noChangeShapeType="1"/>
          </p:cNvSpPr>
          <p:nvPr/>
        </p:nvSpPr>
        <p:spPr bwMode="auto">
          <a:xfrm>
            <a:off x="1069850" y="4958752"/>
            <a:ext cx="2895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17" name="Line 59"/>
          <p:cNvSpPr>
            <a:spLocks noChangeShapeType="1"/>
          </p:cNvSpPr>
          <p:nvPr/>
        </p:nvSpPr>
        <p:spPr bwMode="auto">
          <a:xfrm>
            <a:off x="917450" y="4577752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18" name="Line 60"/>
          <p:cNvSpPr>
            <a:spLocks noChangeShapeType="1"/>
          </p:cNvSpPr>
          <p:nvPr/>
        </p:nvSpPr>
        <p:spPr bwMode="auto">
          <a:xfrm>
            <a:off x="1831850" y="4577752"/>
            <a:ext cx="1066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19" name="Line 61"/>
          <p:cNvSpPr>
            <a:spLocks noChangeShapeType="1"/>
          </p:cNvSpPr>
          <p:nvPr/>
        </p:nvSpPr>
        <p:spPr bwMode="auto">
          <a:xfrm>
            <a:off x="2898650" y="4806352"/>
            <a:ext cx="11430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6" name="Group 62"/>
          <p:cNvGrpSpPr>
            <a:grpSpLocks/>
          </p:cNvGrpSpPr>
          <p:nvPr/>
        </p:nvGrpSpPr>
        <p:grpSpPr bwMode="auto">
          <a:xfrm>
            <a:off x="6937250" y="4349152"/>
            <a:ext cx="304800" cy="1143000"/>
            <a:chOff x="3077" y="2111"/>
            <a:chExt cx="176" cy="481"/>
          </a:xfrm>
        </p:grpSpPr>
        <p:sp>
          <p:nvSpPr>
            <p:cNvPr id="33840" name="Freeform 63"/>
            <p:cNvSpPr>
              <a:spLocks/>
            </p:cNvSpPr>
            <p:nvPr/>
          </p:nvSpPr>
          <p:spPr bwMode="auto">
            <a:xfrm>
              <a:off x="3168" y="2112"/>
              <a:ext cx="85" cy="480"/>
            </a:xfrm>
            <a:custGeom>
              <a:avLst/>
              <a:gdLst>
                <a:gd name="T0" fmla="*/ 0 w 85"/>
                <a:gd name="T1" fmla="*/ 0 h 480"/>
                <a:gd name="T2" fmla="*/ 81 w 85"/>
                <a:gd name="T3" fmla="*/ 244 h 480"/>
                <a:gd name="T4" fmla="*/ 23 w 85"/>
                <a:gd name="T5" fmla="*/ 480 h 480"/>
                <a:gd name="T6" fmla="*/ 0 60000 65536"/>
                <a:gd name="T7" fmla="*/ 0 60000 65536"/>
                <a:gd name="T8" fmla="*/ 0 60000 65536"/>
                <a:gd name="T9" fmla="*/ 0 w 85"/>
                <a:gd name="T10" fmla="*/ 0 h 480"/>
                <a:gd name="T11" fmla="*/ 85 w 85"/>
                <a:gd name="T12" fmla="*/ 480 h 48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5" h="480">
                  <a:moveTo>
                    <a:pt x="0" y="0"/>
                  </a:moveTo>
                  <a:cubicBezTo>
                    <a:pt x="14" y="41"/>
                    <a:pt x="77" y="164"/>
                    <a:pt x="81" y="244"/>
                  </a:cubicBezTo>
                  <a:cubicBezTo>
                    <a:pt x="85" y="324"/>
                    <a:pt x="35" y="431"/>
                    <a:pt x="23" y="48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41" name="Freeform 64"/>
            <p:cNvSpPr>
              <a:spLocks/>
            </p:cNvSpPr>
            <p:nvPr/>
          </p:nvSpPr>
          <p:spPr bwMode="auto">
            <a:xfrm>
              <a:off x="3077" y="2111"/>
              <a:ext cx="90" cy="480"/>
            </a:xfrm>
            <a:custGeom>
              <a:avLst/>
              <a:gdLst>
                <a:gd name="T0" fmla="*/ 90 w 90"/>
                <a:gd name="T1" fmla="*/ 480 h 480"/>
                <a:gd name="T2" fmla="*/ 4 w 90"/>
                <a:gd name="T3" fmla="*/ 264 h 480"/>
                <a:gd name="T4" fmla="*/ 67 w 90"/>
                <a:gd name="T5" fmla="*/ 0 h 480"/>
                <a:gd name="T6" fmla="*/ 0 60000 65536"/>
                <a:gd name="T7" fmla="*/ 0 60000 65536"/>
                <a:gd name="T8" fmla="*/ 0 60000 65536"/>
                <a:gd name="T9" fmla="*/ 0 w 90"/>
                <a:gd name="T10" fmla="*/ 0 h 480"/>
                <a:gd name="T11" fmla="*/ 90 w 90"/>
                <a:gd name="T12" fmla="*/ 480 h 48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0" h="480">
                  <a:moveTo>
                    <a:pt x="90" y="480"/>
                  </a:moveTo>
                  <a:cubicBezTo>
                    <a:pt x="76" y="444"/>
                    <a:pt x="8" y="344"/>
                    <a:pt x="4" y="264"/>
                  </a:cubicBezTo>
                  <a:cubicBezTo>
                    <a:pt x="0" y="184"/>
                    <a:pt x="54" y="55"/>
                    <a:pt x="67" y="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" name="Group 65"/>
          <p:cNvGrpSpPr>
            <a:grpSpLocks/>
          </p:cNvGrpSpPr>
          <p:nvPr/>
        </p:nvGrpSpPr>
        <p:grpSpPr bwMode="auto">
          <a:xfrm>
            <a:off x="5794250" y="4349152"/>
            <a:ext cx="381000" cy="1066800"/>
            <a:chOff x="4267" y="2160"/>
            <a:chExt cx="240" cy="481"/>
          </a:xfrm>
        </p:grpSpPr>
        <p:sp>
          <p:nvSpPr>
            <p:cNvPr id="33836" name="Freeform 66"/>
            <p:cNvSpPr>
              <a:spLocks/>
            </p:cNvSpPr>
            <p:nvPr/>
          </p:nvSpPr>
          <p:spPr bwMode="auto">
            <a:xfrm>
              <a:off x="4267" y="2161"/>
              <a:ext cx="85" cy="480"/>
            </a:xfrm>
            <a:custGeom>
              <a:avLst/>
              <a:gdLst>
                <a:gd name="T0" fmla="*/ 0 w 85"/>
                <a:gd name="T1" fmla="*/ 0 h 480"/>
                <a:gd name="T2" fmla="*/ 81 w 85"/>
                <a:gd name="T3" fmla="*/ 244 h 480"/>
                <a:gd name="T4" fmla="*/ 23 w 85"/>
                <a:gd name="T5" fmla="*/ 480 h 480"/>
                <a:gd name="T6" fmla="*/ 0 60000 65536"/>
                <a:gd name="T7" fmla="*/ 0 60000 65536"/>
                <a:gd name="T8" fmla="*/ 0 60000 65536"/>
                <a:gd name="T9" fmla="*/ 0 w 85"/>
                <a:gd name="T10" fmla="*/ 0 h 480"/>
                <a:gd name="T11" fmla="*/ 85 w 85"/>
                <a:gd name="T12" fmla="*/ 480 h 48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5" h="480">
                  <a:moveTo>
                    <a:pt x="0" y="0"/>
                  </a:moveTo>
                  <a:cubicBezTo>
                    <a:pt x="14" y="41"/>
                    <a:pt x="77" y="164"/>
                    <a:pt x="81" y="244"/>
                  </a:cubicBezTo>
                  <a:cubicBezTo>
                    <a:pt x="85" y="324"/>
                    <a:pt x="35" y="431"/>
                    <a:pt x="23" y="48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37" name="Freeform 67"/>
            <p:cNvSpPr>
              <a:spLocks/>
            </p:cNvSpPr>
            <p:nvPr/>
          </p:nvSpPr>
          <p:spPr bwMode="auto">
            <a:xfrm>
              <a:off x="4416" y="2160"/>
              <a:ext cx="90" cy="480"/>
            </a:xfrm>
            <a:custGeom>
              <a:avLst/>
              <a:gdLst>
                <a:gd name="T0" fmla="*/ 90 w 90"/>
                <a:gd name="T1" fmla="*/ 480 h 480"/>
                <a:gd name="T2" fmla="*/ 4 w 90"/>
                <a:gd name="T3" fmla="*/ 264 h 480"/>
                <a:gd name="T4" fmla="*/ 67 w 90"/>
                <a:gd name="T5" fmla="*/ 0 h 480"/>
                <a:gd name="T6" fmla="*/ 0 60000 65536"/>
                <a:gd name="T7" fmla="*/ 0 60000 65536"/>
                <a:gd name="T8" fmla="*/ 0 60000 65536"/>
                <a:gd name="T9" fmla="*/ 0 w 90"/>
                <a:gd name="T10" fmla="*/ 0 h 480"/>
                <a:gd name="T11" fmla="*/ 90 w 90"/>
                <a:gd name="T12" fmla="*/ 480 h 48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0" h="480">
                  <a:moveTo>
                    <a:pt x="90" y="480"/>
                  </a:moveTo>
                  <a:cubicBezTo>
                    <a:pt x="76" y="444"/>
                    <a:pt x="8" y="344"/>
                    <a:pt x="4" y="264"/>
                  </a:cubicBezTo>
                  <a:cubicBezTo>
                    <a:pt x="0" y="184"/>
                    <a:pt x="54" y="55"/>
                    <a:pt x="67" y="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38" name="Line 68"/>
            <p:cNvSpPr>
              <a:spLocks noChangeShapeType="1"/>
            </p:cNvSpPr>
            <p:nvPr/>
          </p:nvSpPr>
          <p:spPr bwMode="auto">
            <a:xfrm>
              <a:off x="4267" y="2161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39" name="Line 69"/>
            <p:cNvSpPr>
              <a:spLocks noChangeShapeType="1"/>
            </p:cNvSpPr>
            <p:nvPr/>
          </p:nvSpPr>
          <p:spPr bwMode="auto">
            <a:xfrm>
              <a:off x="4267" y="2641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822" name="Line 70"/>
          <p:cNvSpPr>
            <a:spLocks noChangeShapeType="1"/>
          </p:cNvSpPr>
          <p:nvPr/>
        </p:nvSpPr>
        <p:spPr bwMode="auto">
          <a:xfrm>
            <a:off x="7089650" y="4501552"/>
            <a:ext cx="1066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23" name="Line 71"/>
          <p:cNvSpPr>
            <a:spLocks noChangeShapeType="1"/>
          </p:cNvSpPr>
          <p:nvPr/>
        </p:nvSpPr>
        <p:spPr bwMode="auto">
          <a:xfrm>
            <a:off x="5108450" y="4653952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24" name="Line 72"/>
          <p:cNvSpPr>
            <a:spLocks noChangeShapeType="1"/>
          </p:cNvSpPr>
          <p:nvPr/>
        </p:nvSpPr>
        <p:spPr bwMode="auto">
          <a:xfrm flipV="1">
            <a:off x="5946650" y="4501552"/>
            <a:ext cx="1143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25" name="Line 73"/>
          <p:cNvSpPr>
            <a:spLocks noChangeShapeType="1"/>
          </p:cNvSpPr>
          <p:nvPr/>
        </p:nvSpPr>
        <p:spPr bwMode="auto">
          <a:xfrm>
            <a:off x="4956050" y="4882552"/>
            <a:ext cx="3352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27" name="Text Box 75"/>
          <p:cNvSpPr txBox="1">
            <a:spLocks noChangeArrowheads="1"/>
          </p:cNvSpPr>
          <p:nvPr/>
        </p:nvSpPr>
        <p:spPr bwMode="auto">
          <a:xfrm>
            <a:off x="577880" y="5618085"/>
            <a:ext cx="8028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 smtClean="0">
                <a:solidFill>
                  <a:srgbClr val="009900"/>
                </a:solidFill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sz="2400" dirty="0" smtClean="0">
                <a:solidFill>
                  <a:srgbClr val="009900"/>
                </a:solidFill>
                <a:cs typeface="Arial" charset="0"/>
              </a:rPr>
              <a:t>pairs </a:t>
            </a:r>
            <a:r>
              <a:rPr lang="en-US" sz="2400" dirty="0">
                <a:solidFill>
                  <a:srgbClr val="009900"/>
                </a:solidFill>
                <a:cs typeface="Arial" charset="0"/>
              </a:rPr>
              <a:t>give net focusing in </a:t>
            </a:r>
            <a:r>
              <a:rPr lang="en-US" sz="2400" i="1" dirty="0">
                <a:solidFill>
                  <a:srgbClr val="009900"/>
                </a:solidFill>
                <a:cs typeface="Arial" charset="0"/>
              </a:rPr>
              <a:t>both </a:t>
            </a:r>
            <a:r>
              <a:rPr lang="en-US" sz="2400" dirty="0" smtClean="0">
                <a:solidFill>
                  <a:srgbClr val="009900"/>
                </a:solidFill>
                <a:cs typeface="Arial" charset="0"/>
              </a:rPr>
              <a:t>planes </a:t>
            </a:r>
            <a:r>
              <a:rPr lang="en-US" sz="2400" dirty="0">
                <a:solidFill>
                  <a:srgbClr val="009900"/>
                </a:solidFill>
                <a:cs typeface="Arial" charset="0"/>
              </a:rPr>
              <a:t>-&gt; </a:t>
            </a:r>
            <a:r>
              <a:rPr lang="en-US" sz="2400" dirty="0">
                <a:solidFill>
                  <a:schemeClr val="accent2"/>
                </a:solidFill>
                <a:cs typeface="Arial" charset="0"/>
              </a:rPr>
              <a:t>“FODO cell”</a:t>
            </a:r>
          </a:p>
        </p:txBody>
      </p:sp>
      <p:grpSp>
        <p:nvGrpSpPr>
          <p:cNvPr id="8" name="Group 93"/>
          <p:cNvGrpSpPr/>
          <p:nvPr/>
        </p:nvGrpSpPr>
        <p:grpSpPr>
          <a:xfrm>
            <a:off x="3151015" y="1201510"/>
            <a:ext cx="1700213" cy="1524000"/>
            <a:chOff x="3343040" y="1201510"/>
            <a:chExt cx="1700213" cy="1524000"/>
          </a:xfrm>
        </p:grpSpPr>
        <p:grpSp>
          <p:nvGrpSpPr>
            <p:cNvPr id="9" name="Group 16"/>
            <p:cNvGrpSpPr>
              <a:grpSpLocks/>
            </p:cNvGrpSpPr>
            <p:nvPr/>
          </p:nvGrpSpPr>
          <p:grpSpPr bwMode="auto">
            <a:xfrm>
              <a:off x="3343040" y="1201510"/>
              <a:ext cx="1700213" cy="1524000"/>
              <a:chOff x="624" y="2160"/>
              <a:chExt cx="1071" cy="960"/>
            </a:xfrm>
          </p:grpSpPr>
          <p:sp>
            <p:nvSpPr>
              <p:cNvPr id="33854" name="Line 18"/>
              <p:cNvSpPr>
                <a:spLocks noChangeShapeType="1"/>
              </p:cNvSpPr>
              <p:nvPr/>
            </p:nvSpPr>
            <p:spPr bwMode="auto">
              <a:xfrm>
                <a:off x="1104" y="2256"/>
                <a:ext cx="1" cy="86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55" name="Line 19"/>
              <p:cNvSpPr>
                <a:spLocks noChangeShapeType="1"/>
              </p:cNvSpPr>
              <p:nvPr/>
            </p:nvSpPr>
            <p:spPr bwMode="auto">
              <a:xfrm>
                <a:off x="624" y="2736"/>
                <a:ext cx="1008" cy="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56" name="Line 20"/>
              <p:cNvSpPr>
                <a:spLocks noChangeShapeType="1"/>
              </p:cNvSpPr>
              <p:nvPr/>
            </p:nvSpPr>
            <p:spPr bwMode="auto">
              <a:xfrm flipV="1">
                <a:off x="1008" y="2640"/>
                <a:ext cx="1" cy="96"/>
              </a:xfrm>
              <a:prstGeom prst="line">
                <a:avLst/>
              </a:prstGeom>
              <a:noFill/>
              <a:ln w="9525">
                <a:solidFill>
                  <a:srgbClr val="CC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57" name="Line 21"/>
              <p:cNvSpPr>
                <a:spLocks noChangeShapeType="1"/>
              </p:cNvSpPr>
              <p:nvPr/>
            </p:nvSpPr>
            <p:spPr bwMode="auto">
              <a:xfrm flipV="1">
                <a:off x="864" y="2544"/>
                <a:ext cx="1" cy="192"/>
              </a:xfrm>
              <a:prstGeom prst="line">
                <a:avLst/>
              </a:prstGeom>
              <a:noFill/>
              <a:ln w="9525">
                <a:solidFill>
                  <a:srgbClr val="CC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58" name="Line 22"/>
              <p:cNvSpPr>
                <a:spLocks noChangeShapeType="1"/>
              </p:cNvSpPr>
              <p:nvPr/>
            </p:nvSpPr>
            <p:spPr bwMode="auto">
              <a:xfrm flipV="1">
                <a:off x="768" y="2448"/>
                <a:ext cx="1" cy="288"/>
              </a:xfrm>
              <a:prstGeom prst="line">
                <a:avLst/>
              </a:prstGeom>
              <a:noFill/>
              <a:ln w="9525">
                <a:solidFill>
                  <a:srgbClr val="CC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59" name="Line 23"/>
              <p:cNvSpPr>
                <a:spLocks noChangeShapeType="1"/>
              </p:cNvSpPr>
              <p:nvPr/>
            </p:nvSpPr>
            <p:spPr bwMode="auto">
              <a:xfrm>
                <a:off x="1248" y="2736"/>
                <a:ext cx="1" cy="96"/>
              </a:xfrm>
              <a:prstGeom prst="line">
                <a:avLst/>
              </a:prstGeom>
              <a:noFill/>
              <a:ln w="9525">
                <a:solidFill>
                  <a:srgbClr val="CC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60" name="Line 24"/>
              <p:cNvSpPr>
                <a:spLocks noChangeShapeType="1"/>
              </p:cNvSpPr>
              <p:nvPr/>
            </p:nvSpPr>
            <p:spPr bwMode="auto">
              <a:xfrm>
                <a:off x="1392" y="2736"/>
                <a:ext cx="1" cy="192"/>
              </a:xfrm>
              <a:prstGeom prst="line">
                <a:avLst/>
              </a:prstGeom>
              <a:noFill/>
              <a:ln w="9525">
                <a:solidFill>
                  <a:srgbClr val="CC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61" name="Line 25"/>
              <p:cNvSpPr>
                <a:spLocks noChangeShapeType="1"/>
              </p:cNvSpPr>
              <p:nvPr/>
            </p:nvSpPr>
            <p:spPr bwMode="auto">
              <a:xfrm>
                <a:off x="1488" y="2736"/>
                <a:ext cx="1" cy="288"/>
              </a:xfrm>
              <a:prstGeom prst="line">
                <a:avLst/>
              </a:prstGeom>
              <a:noFill/>
              <a:ln w="9525">
                <a:solidFill>
                  <a:srgbClr val="CC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62" name="Line 26"/>
              <p:cNvSpPr>
                <a:spLocks noChangeShapeType="1"/>
              </p:cNvSpPr>
              <p:nvPr/>
            </p:nvSpPr>
            <p:spPr bwMode="auto">
              <a:xfrm>
                <a:off x="624" y="2352"/>
                <a:ext cx="1008" cy="768"/>
              </a:xfrm>
              <a:prstGeom prst="line">
                <a:avLst/>
              </a:prstGeom>
              <a:noFill/>
              <a:ln w="9525">
                <a:solidFill>
                  <a:srgbClr val="CC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pic>
          <p:nvPicPr>
            <p:cNvPr id="33832" name="Object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181240" y="1201510"/>
              <a:ext cx="360363" cy="4333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833" name="Object 3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779728" y="2092097"/>
              <a:ext cx="263525" cy="311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5" name="Right Arrow 94"/>
          <p:cNvSpPr/>
          <p:nvPr/>
        </p:nvSpPr>
        <p:spPr>
          <a:xfrm>
            <a:off x="4994455" y="1777585"/>
            <a:ext cx="691290" cy="460860"/>
          </a:xfrm>
          <a:prstGeom prst="rightArrow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03779" name="Object 3"/>
          <p:cNvGraphicFramePr>
            <a:graphicFrameLocks noChangeAspect="1"/>
          </p:cNvGraphicFramePr>
          <p:nvPr/>
        </p:nvGraphicFramePr>
        <p:xfrm>
          <a:off x="6377035" y="2315255"/>
          <a:ext cx="1485900" cy="795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3469" name="Equation" r:id="rId6" imgW="736560" imgH="393480" progId="Equation.3">
                  <p:embed/>
                </p:oleObj>
              </mc:Choice>
              <mc:Fallback>
                <p:oleObj name="Equation" r:id="rId6" imgW="73656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7035" y="2315255"/>
                        <a:ext cx="1485900" cy="795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7" name="Text Box 74"/>
          <p:cNvSpPr txBox="1">
            <a:spLocks noChangeArrowheads="1"/>
          </p:cNvSpPr>
          <p:nvPr/>
        </p:nvSpPr>
        <p:spPr bwMode="auto">
          <a:xfrm>
            <a:off x="6108200" y="3121760"/>
            <a:ext cx="2057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 smtClean="0">
                <a:latin typeface="+mn-lt"/>
              </a:rPr>
              <a:t>Defocusing!</a:t>
            </a:r>
            <a:endParaRPr lang="en-US" sz="2000" dirty="0">
              <a:latin typeface="+mn-lt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846715" y="3544215"/>
            <a:ext cx="75657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Luckily, if we place equal and opposite pairs of lenses, there will be a net focusing </a:t>
            </a:r>
            <a:r>
              <a:rPr lang="en-US" sz="2400" i="1" dirty="0" smtClean="0"/>
              <a:t>regardless of the order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60" name="Date Placeholder 5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USPAS, Knoxville, TN, Jan. 20-31, 2014</a:t>
            </a:r>
            <a:endParaRPr lang="en-US" dirty="0"/>
          </a:p>
        </p:txBody>
      </p:sp>
      <p:sp>
        <p:nvSpPr>
          <p:cNvPr id="61" name="Slide Number Placeholder 6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CB3B5A-5052-4940-8887-DC0AFF3E24E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2" name="Footer Placeholder 6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Lecture 3 - Transverse Motion 1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Transfer matrices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088" y="800100"/>
            <a:ext cx="8355012" cy="593435"/>
          </a:xfrm>
        </p:spPr>
        <p:txBody>
          <a:bodyPr/>
          <a:lstStyle/>
          <a:p>
            <a:r>
              <a:rPr lang="en-US" sz="2000" dirty="0" smtClean="0"/>
              <a:t>The simplest magnetic lattice consists of quadrupoles and the spaces in between them (drifts). We can express each of these as a linear operation in phase space.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By combining these elements, we can represent an arbitrarily complex ring or line as the product of matrices.</a:t>
            </a:r>
            <a:endParaRPr lang="en-US" sz="2000" dirty="0"/>
          </a:p>
        </p:txBody>
      </p:sp>
      <p:graphicFrame>
        <p:nvGraphicFramePr>
          <p:cNvPr id="206851" name="Object 3"/>
          <p:cNvGraphicFramePr>
            <a:graphicFrameLocks noChangeAspect="1"/>
          </p:cNvGraphicFramePr>
          <p:nvPr/>
        </p:nvGraphicFramePr>
        <p:xfrm>
          <a:off x="3573470" y="2238445"/>
          <a:ext cx="5383590" cy="12289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341" name="Equation" r:id="rId3" imgW="2895480" imgH="660240" progId="Equation.3">
                  <p:embed/>
                </p:oleObj>
              </mc:Choice>
              <mc:Fallback>
                <p:oleObj name="Equation" r:id="rId3" imgW="2895480" imgH="6602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3470" y="2238445"/>
                        <a:ext cx="5383590" cy="122896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853" name="Object 5"/>
          <p:cNvGraphicFramePr>
            <a:graphicFrameLocks noChangeAspect="1"/>
          </p:cNvGraphicFramePr>
          <p:nvPr/>
        </p:nvGraphicFramePr>
        <p:xfrm>
          <a:off x="3266230" y="4235505"/>
          <a:ext cx="5764151" cy="8833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342" name="Equation" r:id="rId5" imgW="2984400" imgH="457200" progId="Equation.3">
                  <p:embed/>
                </p:oleObj>
              </mc:Choice>
              <mc:Fallback>
                <p:oleObj name="Equation" r:id="rId5" imgW="2984400" imgH="457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6230" y="4235505"/>
                        <a:ext cx="5764151" cy="88331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62665" y="2008015"/>
            <a:ext cx="14977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Quadrupole:</a:t>
            </a:r>
            <a:endParaRPr lang="en-US" sz="2000" dirty="0"/>
          </a:p>
        </p:txBody>
      </p:sp>
      <p:grpSp>
        <p:nvGrpSpPr>
          <p:cNvPr id="4" name="Group 11"/>
          <p:cNvGrpSpPr/>
          <p:nvPr/>
        </p:nvGrpSpPr>
        <p:grpSpPr>
          <a:xfrm>
            <a:off x="385855" y="2392065"/>
            <a:ext cx="3048000" cy="1143000"/>
            <a:chOff x="1345980" y="4623825"/>
            <a:chExt cx="3048000" cy="1143000"/>
          </a:xfrm>
        </p:grpSpPr>
        <p:grpSp>
          <p:nvGrpSpPr>
            <p:cNvPr id="5" name="Group 28"/>
            <p:cNvGrpSpPr>
              <a:grpSpLocks/>
            </p:cNvGrpSpPr>
            <p:nvPr/>
          </p:nvGrpSpPr>
          <p:grpSpPr bwMode="auto">
            <a:xfrm>
              <a:off x="2641397" y="4623825"/>
              <a:ext cx="304801" cy="1143000"/>
              <a:chOff x="3077" y="2111"/>
              <a:chExt cx="176" cy="481"/>
            </a:xfrm>
          </p:grpSpPr>
          <p:sp>
            <p:nvSpPr>
              <p:cNvPr id="21" name="Freeform 29"/>
              <p:cNvSpPr>
                <a:spLocks/>
              </p:cNvSpPr>
              <p:nvPr/>
            </p:nvSpPr>
            <p:spPr bwMode="auto">
              <a:xfrm>
                <a:off x="3168" y="2112"/>
                <a:ext cx="85" cy="480"/>
              </a:xfrm>
              <a:custGeom>
                <a:avLst/>
                <a:gdLst>
                  <a:gd name="T0" fmla="*/ 0 w 85"/>
                  <a:gd name="T1" fmla="*/ 0 h 480"/>
                  <a:gd name="T2" fmla="*/ 81 w 85"/>
                  <a:gd name="T3" fmla="*/ 244 h 480"/>
                  <a:gd name="T4" fmla="*/ 23 w 85"/>
                  <a:gd name="T5" fmla="*/ 480 h 480"/>
                  <a:gd name="T6" fmla="*/ 0 60000 65536"/>
                  <a:gd name="T7" fmla="*/ 0 60000 65536"/>
                  <a:gd name="T8" fmla="*/ 0 60000 65536"/>
                  <a:gd name="T9" fmla="*/ 0 w 85"/>
                  <a:gd name="T10" fmla="*/ 0 h 480"/>
                  <a:gd name="T11" fmla="*/ 85 w 85"/>
                  <a:gd name="T12" fmla="*/ 480 h 48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85" h="480">
                    <a:moveTo>
                      <a:pt x="0" y="0"/>
                    </a:moveTo>
                    <a:cubicBezTo>
                      <a:pt x="14" y="41"/>
                      <a:pt x="77" y="164"/>
                      <a:pt x="81" y="244"/>
                    </a:cubicBezTo>
                    <a:cubicBezTo>
                      <a:pt x="85" y="324"/>
                      <a:pt x="35" y="431"/>
                      <a:pt x="23" y="480"/>
                    </a:cubicBez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Freeform 30"/>
              <p:cNvSpPr>
                <a:spLocks/>
              </p:cNvSpPr>
              <p:nvPr/>
            </p:nvSpPr>
            <p:spPr bwMode="auto">
              <a:xfrm>
                <a:off x="3077" y="2111"/>
                <a:ext cx="90" cy="480"/>
              </a:xfrm>
              <a:custGeom>
                <a:avLst/>
                <a:gdLst>
                  <a:gd name="T0" fmla="*/ 90 w 90"/>
                  <a:gd name="T1" fmla="*/ 480 h 480"/>
                  <a:gd name="T2" fmla="*/ 4 w 90"/>
                  <a:gd name="T3" fmla="*/ 264 h 480"/>
                  <a:gd name="T4" fmla="*/ 67 w 90"/>
                  <a:gd name="T5" fmla="*/ 0 h 480"/>
                  <a:gd name="T6" fmla="*/ 0 60000 65536"/>
                  <a:gd name="T7" fmla="*/ 0 60000 65536"/>
                  <a:gd name="T8" fmla="*/ 0 60000 65536"/>
                  <a:gd name="T9" fmla="*/ 0 w 90"/>
                  <a:gd name="T10" fmla="*/ 0 h 480"/>
                  <a:gd name="T11" fmla="*/ 90 w 90"/>
                  <a:gd name="T12" fmla="*/ 480 h 48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90" h="480">
                    <a:moveTo>
                      <a:pt x="90" y="480"/>
                    </a:moveTo>
                    <a:cubicBezTo>
                      <a:pt x="76" y="444"/>
                      <a:pt x="8" y="344"/>
                      <a:pt x="4" y="264"/>
                    </a:cubicBezTo>
                    <a:cubicBezTo>
                      <a:pt x="0" y="184"/>
                      <a:pt x="54" y="55"/>
                      <a:pt x="67" y="0"/>
                    </a:cubicBez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" name="Line 36"/>
            <p:cNvSpPr>
              <a:spLocks noChangeShapeType="1"/>
            </p:cNvSpPr>
            <p:nvPr/>
          </p:nvSpPr>
          <p:spPr bwMode="auto">
            <a:xfrm>
              <a:off x="1345980" y="5157225"/>
              <a:ext cx="2895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38"/>
            <p:cNvSpPr>
              <a:spLocks noChangeShapeType="1"/>
            </p:cNvSpPr>
            <p:nvPr/>
          </p:nvSpPr>
          <p:spPr bwMode="auto">
            <a:xfrm>
              <a:off x="1726980" y="4928625"/>
              <a:ext cx="1066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39"/>
            <p:cNvSpPr>
              <a:spLocks noChangeShapeType="1"/>
            </p:cNvSpPr>
            <p:nvPr/>
          </p:nvSpPr>
          <p:spPr bwMode="auto">
            <a:xfrm>
              <a:off x="2793780" y="4928625"/>
              <a:ext cx="152400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40"/>
            <p:cNvSpPr>
              <a:spLocks noChangeShapeType="1"/>
            </p:cNvSpPr>
            <p:nvPr/>
          </p:nvSpPr>
          <p:spPr bwMode="auto">
            <a:xfrm>
              <a:off x="1803180" y="4776225"/>
              <a:ext cx="990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41"/>
            <p:cNvSpPr>
              <a:spLocks noChangeShapeType="1"/>
            </p:cNvSpPr>
            <p:nvPr/>
          </p:nvSpPr>
          <p:spPr bwMode="auto">
            <a:xfrm>
              <a:off x="2793780" y="4776225"/>
              <a:ext cx="1371600" cy="609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42"/>
            <p:cNvSpPr>
              <a:spLocks noChangeShapeType="1"/>
            </p:cNvSpPr>
            <p:nvPr/>
          </p:nvSpPr>
          <p:spPr bwMode="auto">
            <a:xfrm>
              <a:off x="1803180" y="5462025"/>
              <a:ext cx="990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43"/>
            <p:cNvSpPr>
              <a:spLocks noChangeShapeType="1"/>
            </p:cNvSpPr>
            <p:nvPr/>
          </p:nvSpPr>
          <p:spPr bwMode="auto">
            <a:xfrm flipV="1">
              <a:off x="2793780" y="4852425"/>
              <a:ext cx="1600200" cy="609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24" name="Straight Connector 23"/>
          <p:cNvCxnSpPr/>
          <p:nvPr/>
        </p:nvCxnSpPr>
        <p:spPr>
          <a:xfrm>
            <a:off x="610857" y="4773902"/>
            <a:ext cx="261154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879692" y="4236232"/>
            <a:ext cx="1843440" cy="26883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7" name="Object 26"/>
          <p:cNvGraphicFramePr>
            <a:graphicFrameLocks noChangeAspect="1"/>
          </p:cNvGraphicFramePr>
          <p:nvPr/>
        </p:nvGraphicFramePr>
        <p:xfrm>
          <a:off x="879692" y="4850712"/>
          <a:ext cx="460860" cy="13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343" name="Equation" r:id="rId7" imgW="291960" imgH="139680" progId="Equation.3">
                  <p:embed/>
                </p:oleObj>
              </mc:Choice>
              <mc:Fallback>
                <p:oleObj name="Equation" r:id="rId7" imgW="291960" imgH="1396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9692" y="4850712"/>
                        <a:ext cx="460860" cy="139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/>
        </p:nvGraphicFramePr>
        <p:xfrm>
          <a:off x="687667" y="4543472"/>
          <a:ext cx="2413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344" name="Equation" r:id="rId9" imgW="241200" imgH="203040" progId="Equation.3">
                  <p:embed/>
                </p:oleObj>
              </mc:Choice>
              <mc:Fallback>
                <p:oleObj name="Equation" r:id="rId9" imgW="241200" imgH="2030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667" y="4543472"/>
                        <a:ext cx="241300" cy="203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534047" y="3967397"/>
            <a:ext cx="14977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Drift:</a:t>
            </a:r>
            <a:endParaRPr lang="en-US" sz="2000" dirty="0"/>
          </a:p>
        </p:txBody>
      </p:sp>
      <p:graphicFrame>
        <p:nvGraphicFramePr>
          <p:cNvPr id="30" name="Object 29"/>
          <p:cNvGraphicFramePr>
            <a:graphicFrameLocks noChangeAspect="1"/>
          </p:cNvGraphicFramePr>
          <p:nvPr/>
        </p:nvGraphicFramePr>
        <p:xfrm>
          <a:off x="3176588" y="5886450"/>
          <a:ext cx="2357437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345" name="Equation" r:id="rId11" imgW="1079280" imgH="228600" progId="Equation.3">
                  <p:embed/>
                </p:oleObj>
              </mc:Choice>
              <mc:Fallback>
                <p:oleObj name="Equation" r:id="rId11" imgW="1079280" imgH="2286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6588" y="5886450"/>
                        <a:ext cx="2357437" cy="500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USPAS, Knoxville, TN, Jan. 20-31, 2014</a:t>
            </a:r>
            <a:endParaRPr lang="en-US" dirty="0"/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C16510-01E7-4757-9488-65999956462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3" name="Footer Placeholder 3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Lecture 3 - Transverse Motion 1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FODO cell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088" y="800100"/>
            <a:ext cx="8355012" cy="1207915"/>
          </a:xfrm>
        </p:spPr>
        <p:txBody>
          <a:bodyPr/>
          <a:lstStyle/>
          <a:p>
            <a:r>
              <a:rPr lang="en-US" sz="2000" dirty="0" smtClean="0"/>
              <a:t>At the heart of every beam line or ring is the “FODO” cell, consisting of a focusing and a defocusing element, separated by drifts: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The transfer matrix is then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</p:txBody>
      </p:sp>
      <p:grpSp>
        <p:nvGrpSpPr>
          <p:cNvPr id="4" name="Group 50"/>
          <p:cNvGrpSpPr>
            <a:grpSpLocks/>
          </p:cNvGrpSpPr>
          <p:nvPr/>
        </p:nvGrpSpPr>
        <p:grpSpPr bwMode="auto">
          <a:xfrm>
            <a:off x="2545075" y="1739180"/>
            <a:ext cx="304800" cy="1143000"/>
            <a:chOff x="3077" y="2111"/>
            <a:chExt cx="176" cy="481"/>
          </a:xfrm>
        </p:grpSpPr>
        <p:sp>
          <p:nvSpPr>
            <p:cNvPr id="8" name="Freeform 51"/>
            <p:cNvSpPr>
              <a:spLocks/>
            </p:cNvSpPr>
            <p:nvPr/>
          </p:nvSpPr>
          <p:spPr bwMode="auto">
            <a:xfrm>
              <a:off x="3168" y="2112"/>
              <a:ext cx="85" cy="480"/>
            </a:xfrm>
            <a:custGeom>
              <a:avLst/>
              <a:gdLst>
                <a:gd name="T0" fmla="*/ 0 w 85"/>
                <a:gd name="T1" fmla="*/ 0 h 480"/>
                <a:gd name="T2" fmla="*/ 81 w 85"/>
                <a:gd name="T3" fmla="*/ 244 h 480"/>
                <a:gd name="T4" fmla="*/ 23 w 85"/>
                <a:gd name="T5" fmla="*/ 480 h 480"/>
                <a:gd name="T6" fmla="*/ 0 60000 65536"/>
                <a:gd name="T7" fmla="*/ 0 60000 65536"/>
                <a:gd name="T8" fmla="*/ 0 60000 65536"/>
                <a:gd name="T9" fmla="*/ 0 w 85"/>
                <a:gd name="T10" fmla="*/ 0 h 480"/>
                <a:gd name="T11" fmla="*/ 85 w 85"/>
                <a:gd name="T12" fmla="*/ 480 h 48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5" h="480">
                  <a:moveTo>
                    <a:pt x="0" y="0"/>
                  </a:moveTo>
                  <a:cubicBezTo>
                    <a:pt x="14" y="41"/>
                    <a:pt x="77" y="164"/>
                    <a:pt x="81" y="244"/>
                  </a:cubicBezTo>
                  <a:cubicBezTo>
                    <a:pt x="85" y="324"/>
                    <a:pt x="35" y="431"/>
                    <a:pt x="23" y="48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52"/>
            <p:cNvSpPr>
              <a:spLocks/>
            </p:cNvSpPr>
            <p:nvPr/>
          </p:nvSpPr>
          <p:spPr bwMode="auto">
            <a:xfrm>
              <a:off x="3077" y="2111"/>
              <a:ext cx="90" cy="480"/>
            </a:xfrm>
            <a:custGeom>
              <a:avLst/>
              <a:gdLst>
                <a:gd name="T0" fmla="*/ 90 w 90"/>
                <a:gd name="T1" fmla="*/ 480 h 480"/>
                <a:gd name="T2" fmla="*/ 4 w 90"/>
                <a:gd name="T3" fmla="*/ 264 h 480"/>
                <a:gd name="T4" fmla="*/ 67 w 90"/>
                <a:gd name="T5" fmla="*/ 0 h 480"/>
                <a:gd name="T6" fmla="*/ 0 60000 65536"/>
                <a:gd name="T7" fmla="*/ 0 60000 65536"/>
                <a:gd name="T8" fmla="*/ 0 60000 65536"/>
                <a:gd name="T9" fmla="*/ 0 w 90"/>
                <a:gd name="T10" fmla="*/ 0 h 480"/>
                <a:gd name="T11" fmla="*/ 90 w 90"/>
                <a:gd name="T12" fmla="*/ 480 h 48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0" h="480">
                  <a:moveTo>
                    <a:pt x="90" y="480"/>
                  </a:moveTo>
                  <a:cubicBezTo>
                    <a:pt x="76" y="444"/>
                    <a:pt x="8" y="344"/>
                    <a:pt x="4" y="264"/>
                  </a:cubicBezTo>
                  <a:cubicBezTo>
                    <a:pt x="0" y="184"/>
                    <a:pt x="54" y="55"/>
                    <a:pt x="67" y="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53"/>
          <p:cNvGrpSpPr>
            <a:grpSpLocks/>
          </p:cNvGrpSpPr>
          <p:nvPr/>
        </p:nvGrpSpPr>
        <p:grpSpPr bwMode="auto">
          <a:xfrm>
            <a:off x="4264760" y="1777585"/>
            <a:ext cx="381000" cy="1066800"/>
            <a:chOff x="4267" y="2160"/>
            <a:chExt cx="240" cy="481"/>
          </a:xfrm>
        </p:grpSpPr>
        <p:sp>
          <p:nvSpPr>
            <p:cNvPr id="11" name="Freeform 54"/>
            <p:cNvSpPr>
              <a:spLocks/>
            </p:cNvSpPr>
            <p:nvPr/>
          </p:nvSpPr>
          <p:spPr bwMode="auto">
            <a:xfrm>
              <a:off x="4267" y="2161"/>
              <a:ext cx="85" cy="480"/>
            </a:xfrm>
            <a:custGeom>
              <a:avLst/>
              <a:gdLst>
                <a:gd name="T0" fmla="*/ 0 w 85"/>
                <a:gd name="T1" fmla="*/ 0 h 480"/>
                <a:gd name="T2" fmla="*/ 81 w 85"/>
                <a:gd name="T3" fmla="*/ 244 h 480"/>
                <a:gd name="T4" fmla="*/ 23 w 85"/>
                <a:gd name="T5" fmla="*/ 480 h 480"/>
                <a:gd name="T6" fmla="*/ 0 60000 65536"/>
                <a:gd name="T7" fmla="*/ 0 60000 65536"/>
                <a:gd name="T8" fmla="*/ 0 60000 65536"/>
                <a:gd name="T9" fmla="*/ 0 w 85"/>
                <a:gd name="T10" fmla="*/ 0 h 480"/>
                <a:gd name="T11" fmla="*/ 85 w 85"/>
                <a:gd name="T12" fmla="*/ 480 h 48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5" h="480">
                  <a:moveTo>
                    <a:pt x="0" y="0"/>
                  </a:moveTo>
                  <a:cubicBezTo>
                    <a:pt x="14" y="41"/>
                    <a:pt x="77" y="164"/>
                    <a:pt x="81" y="244"/>
                  </a:cubicBezTo>
                  <a:cubicBezTo>
                    <a:pt x="85" y="324"/>
                    <a:pt x="35" y="431"/>
                    <a:pt x="23" y="48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55"/>
            <p:cNvSpPr>
              <a:spLocks/>
            </p:cNvSpPr>
            <p:nvPr/>
          </p:nvSpPr>
          <p:spPr bwMode="auto">
            <a:xfrm>
              <a:off x="4416" y="2160"/>
              <a:ext cx="90" cy="480"/>
            </a:xfrm>
            <a:custGeom>
              <a:avLst/>
              <a:gdLst>
                <a:gd name="T0" fmla="*/ 90 w 90"/>
                <a:gd name="T1" fmla="*/ 480 h 480"/>
                <a:gd name="T2" fmla="*/ 4 w 90"/>
                <a:gd name="T3" fmla="*/ 264 h 480"/>
                <a:gd name="T4" fmla="*/ 67 w 90"/>
                <a:gd name="T5" fmla="*/ 0 h 480"/>
                <a:gd name="T6" fmla="*/ 0 60000 65536"/>
                <a:gd name="T7" fmla="*/ 0 60000 65536"/>
                <a:gd name="T8" fmla="*/ 0 60000 65536"/>
                <a:gd name="T9" fmla="*/ 0 w 90"/>
                <a:gd name="T10" fmla="*/ 0 h 480"/>
                <a:gd name="T11" fmla="*/ 90 w 90"/>
                <a:gd name="T12" fmla="*/ 480 h 48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0" h="480">
                  <a:moveTo>
                    <a:pt x="90" y="480"/>
                  </a:moveTo>
                  <a:cubicBezTo>
                    <a:pt x="76" y="444"/>
                    <a:pt x="8" y="344"/>
                    <a:pt x="4" y="264"/>
                  </a:cubicBezTo>
                  <a:cubicBezTo>
                    <a:pt x="0" y="184"/>
                    <a:pt x="54" y="55"/>
                    <a:pt x="67" y="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56"/>
            <p:cNvSpPr>
              <a:spLocks noChangeShapeType="1"/>
            </p:cNvSpPr>
            <p:nvPr/>
          </p:nvSpPr>
          <p:spPr bwMode="auto">
            <a:xfrm>
              <a:off x="4267" y="2161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57"/>
            <p:cNvSpPr>
              <a:spLocks noChangeShapeType="1"/>
            </p:cNvSpPr>
            <p:nvPr/>
          </p:nvSpPr>
          <p:spPr bwMode="auto">
            <a:xfrm>
              <a:off x="4267" y="2641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2468265" y="2968140"/>
            <a:ext cx="460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273300" y="2968140"/>
            <a:ext cx="460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-f</a:t>
            </a:r>
            <a:endParaRPr lang="en-US" dirty="0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2698695" y="2315255"/>
            <a:ext cx="1694653" cy="57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465325" y="2315255"/>
            <a:ext cx="1694653" cy="57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351580" y="2353660"/>
            <a:ext cx="460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081264" y="2279769"/>
            <a:ext cx="7376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graphicFrame>
        <p:nvGraphicFramePr>
          <p:cNvPr id="207874" name="Object 2"/>
          <p:cNvGraphicFramePr>
            <a:graphicFrameLocks noChangeAspect="1"/>
          </p:cNvGraphicFramePr>
          <p:nvPr/>
        </p:nvGraphicFramePr>
        <p:xfrm>
          <a:off x="933450" y="3813175"/>
          <a:ext cx="7429500" cy="1563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5341" name="Equation" r:id="rId3" imgW="4343400" imgH="914400" progId="Equation.3">
                  <p:embed/>
                </p:oleObj>
              </mc:Choice>
              <mc:Fallback>
                <p:oleObj name="Equation" r:id="rId3" imgW="4343400" imgH="914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3450" y="3813175"/>
                        <a:ext cx="7429500" cy="1563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USPAS, Knoxville, TN, Jan. 20-31, 2014</a:t>
            </a:r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C16510-01E7-4757-9488-65999956462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Lecture 3 - Transverse Motion 1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we’re going…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776" y="560917"/>
            <a:ext cx="8251825" cy="1914430"/>
          </a:xfrm>
        </p:spPr>
        <p:txBody>
          <a:bodyPr/>
          <a:lstStyle/>
          <a:p>
            <a:r>
              <a:rPr lang="en-US" sz="1800" dirty="0" smtClean="0"/>
              <a:t>It might seem like we would start by looking at beam lines and them move on to rings, but it turns out that there is no unique treatment of a standalone beam line</a:t>
            </a:r>
          </a:p>
          <a:p>
            <a:pPr lvl="1"/>
            <a:r>
              <a:rPr lang="en-US" sz="1400" dirty="0" smtClean="0"/>
              <a:t>Depends implicitly in input beam parameters</a:t>
            </a:r>
          </a:p>
          <a:p>
            <a:r>
              <a:rPr lang="en-US" sz="1800" dirty="0" smtClean="0"/>
              <a:t>Therefore, we will initially solve for stable motion in a ring.</a:t>
            </a:r>
          </a:p>
          <a:p>
            <a:r>
              <a:rPr lang="en-US" sz="1800" dirty="0" smtClean="0"/>
              <a:t>Rings are generally periodic, made up of more or less identical cells</a:t>
            </a:r>
          </a:p>
          <a:p>
            <a:pPr lvl="1"/>
            <a:r>
              <a:rPr lang="en-US" sz="1600" dirty="0" smtClean="0"/>
              <a:t>In addition to simplifying the design, we’ll see that periodicity is important to stability</a:t>
            </a:r>
          </a:p>
          <a:p>
            <a:r>
              <a:rPr lang="en-US" sz="1800" dirty="0" smtClean="0"/>
              <a:t>The simplest rings are made of dipoles and FODO cells</a:t>
            </a:r>
          </a:p>
          <a:p>
            <a:pPr lvl="1"/>
            <a:r>
              <a:rPr lang="en-US" sz="1600" dirty="0" smtClean="0"/>
              <a:t>Or “combined function magnets” which couple the two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USPAS, Knoxville, TN, Jan. 20-31,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Lecture 3 - Transverse Motion 1</a:t>
            </a:r>
            <a:endParaRPr lang="en-US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A26155-0DCC-45D2-90B6-32F65F3F6C0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766618" y="3842325"/>
            <a:ext cx="1847272" cy="1801091"/>
          </a:xfrm>
          <a:prstGeom prst="ellipse">
            <a:avLst/>
          </a:prstGeom>
          <a:noFill/>
          <a:ln w="63500"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807855" y="3694543"/>
            <a:ext cx="15978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C00000"/>
                </a:solidFill>
                <a:latin typeface="+mn-lt"/>
              </a:rPr>
              <a:t>Periodic “cell”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558473" y="4119417"/>
            <a:ext cx="193964" cy="1477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4480031" y="3613535"/>
            <a:ext cx="4475052" cy="1914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73000"/>
              <a:buFont typeface="Wingdings 2" pitchFamily="18" charset="2"/>
              <a:buChar char="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Our goal is to de</a:t>
            </a:r>
            <a:r>
              <a:rPr lang="en-US" sz="1600" dirty="0" smtClean="0">
                <a:latin typeface="+mn-lt"/>
              </a:rPr>
              <a:t>-couple the problem into two parts</a:t>
            </a:r>
          </a:p>
          <a:p>
            <a:pPr marL="730250" lvl="1" indent="-273050"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" pitchFamily="2" charset="2"/>
              <a:buChar char="§"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C6C6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“lattice”: a mathematical description of the machine itself, based only on the magnetic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rgbClr val="6C6C6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fields, </a:t>
            </a:r>
            <a:r>
              <a:rPr kumimoji="0" lang="en-US" sz="1600" b="0" i="1" u="none" strike="noStrike" kern="1200" cap="none" spc="0" normalizeH="0" noProof="0" dirty="0" smtClean="0">
                <a:ln>
                  <a:noFill/>
                </a:ln>
                <a:solidFill>
                  <a:srgbClr val="6C6C6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which is identical for each identical cell</a:t>
            </a:r>
          </a:p>
          <a:p>
            <a:pPr marL="730250" lvl="1" indent="-273050"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" pitchFamily="2" charset="2"/>
              <a:buChar char="§"/>
            </a:pPr>
            <a:r>
              <a:rPr lang="en-US" sz="1600" baseline="0" dirty="0" smtClean="0">
                <a:solidFill>
                  <a:srgbClr val="6C6C6C"/>
                </a:solidFill>
                <a:latin typeface="+mn-lt"/>
              </a:rPr>
              <a:t>A</a:t>
            </a:r>
            <a:r>
              <a:rPr lang="en-US" sz="1600" dirty="0" smtClean="0">
                <a:solidFill>
                  <a:srgbClr val="6C6C6C"/>
                </a:solidFill>
                <a:latin typeface="+mn-lt"/>
              </a:rPr>
              <a:t> mathematical description for the ensemble of particles circulating in the machine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rgbClr val="6C6C6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794327" y="5855854"/>
          <a:ext cx="3546768" cy="4433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6845" name="Equation" r:id="rId3" imgW="2031840" imgH="253800" progId="Equation.3">
                  <p:embed/>
                </p:oleObj>
              </mc:Choice>
              <mc:Fallback>
                <p:oleObj name="Equation" r:id="rId3" imgW="2031840" imgH="2538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4327" y="5855854"/>
                        <a:ext cx="3546768" cy="44334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Stability Criterion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776" y="690226"/>
            <a:ext cx="8251825" cy="898430"/>
          </a:xfrm>
        </p:spPr>
        <p:txBody>
          <a:bodyPr/>
          <a:lstStyle/>
          <a:p>
            <a:r>
              <a:rPr lang="en-US" sz="2000" dirty="0" smtClean="0"/>
              <a:t>We can represent an arbitrarily complex ring as a combination of individual matrices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We can express an arbitrary initial state as the sum of the eigenvectors of this matrix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After </a:t>
            </a:r>
            <a:r>
              <a:rPr lang="en-US" sz="2000" i="1" dirty="0" smtClean="0"/>
              <a:t>n</a:t>
            </a:r>
            <a:r>
              <a:rPr lang="en-US" sz="2000" dirty="0" smtClean="0"/>
              <a:t> turns, we have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Because the individual matrices have unit determinants, the product must as well, so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USPAS, Knoxville, TN, Jan. 20-31,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Lecture 3 - Transverse Motion 1</a:t>
            </a:r>
            <a:endParaRPr lang="en-US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A26155-0DCC-45D2-90B6-32F65F3F6C0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356354" name="Object 2"/>
          <p:cNvGraphicFramePr>
            <a:graphicFrameLocks noChangeAspect="1"/>
          </p:cNvGraphicFramePr>
          <p:nvPr/>
        </p:nvGraphicFramePr>
        <p:xfrm>
          <a:off x="2967904" y="1487777"/>
          <a:ext cx="3184525" cy="534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6384" name="Equation" r:id="rId3" imgW="1434960" imgH="241200" progId="Equation.3">
                  <p:embed/>
                </p:oleObj>
              </mc:Choice>
              <mc:Fallback>
                <p:oleObj name="Equation" r:id="rId3" imgW="1434960" imgH="241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7904" y="1487777"/>
                        <a:ext cx="3184525" cy="534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6356" name="Object 4"/>
          <p:cNvGraphicFramePr>
            <a:graphicFrameLocks noChangeAspect="1"/>
          </p:cNvGraphicFramePr>
          <p:nvPr/>
        </p:nvGraphicFramePr>
        <p:xfrm>
          <a:off x="1660525" y="2832100"/>
          <a:ext cx="6065838" cy="99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6385" name="Equation" r:id="rId5" imgW="2781000" imgH="457200" progId="Equation.3">
                  <p:embed/>
                </p:oleObj>
              </mc:Choice>
              <mc:Fallback>
                <p:oleObj name="Equation" r:id="rId5" imgW="2781000" imgH="4572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0525" y="2832100"/>
                        <a:ext cx="6065838" cy="996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6357" name="Object 5"/>
          <p:cNvGraphicFramePr>
            <a:graphicFrameLocks noChangeAspect="1"/>
          </p:cNvGraphicFramePr>
          <p:nvPr/>
        </p:nvGraphicFramePr>
        <p:xfrm>
          <a:off x="3557588" y="4194175"/>
          <a:ext cx="3462337" cy="99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6386" name="Equation" r:id="rId7" imgW="1587240" imgH="457200" progId="Equation.3">
                  <p:embed/>
                </p:oleObj>
              </mc:Choice>
              <mc:Fallback>
                <p:oleObj name="Equation" r:id="rId7" imgW="1587240" imgH="4572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7588" y="4194175"/>
                        <a:ext cx="3462337" cy="996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6358" name="Object 6"/>
          <p:cNvGraphicFramePr>
            <a:graphicFrameLocks noChangeAspect="1"/>
          </p:cNvGraphicFramePr>
          <p:nvPr/>
        </p:nvGraphicFramePr>
        <p:xfrm>
          <a:off x="3746211" y="5808518"/>
          <a:ext cx="1301750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6387" name="Equation" r:id="rId9" imgW="596880" imgH="215640" progId="Equation.3">
                  <p:embed/>
                </p:oleObj>
              </mc:Choice>
              <mc:Fallback>
                <p:oleObj name="Equation" r:id="rId9" imgW="596880" imgH="2156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6211" y="5808518"/>
                        <a:ext cx="1301750" cy="471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Stability Criteria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776" y="690226"/>
            <a:ext cx="8251825" cy="565920"/>
          </a:xfrm>
        </p:spPr>
        <p:txBody>
          <a:bodyPr/>
          <a:lstStyle/>
          <a:p>
            <a:r>
              <a:rPr lang="en-US" dirty="0" smtClean="0"/>
              <a:t>We can therefore express the eigenvalues as</a:t>
            </a:r>
          </a:p>
          <a:p>
            <a:endParaRPr lang="en-US" dirty="0" smtClean="0"/>
          </a:p>
          <a:p>
            <a:r>
              <a:rPr lang="en-US" dirty="0" smtClean="0"/>
              <a:t>However, if a has any real component, one of the solutions will grow exponentially, so the only stable values are</a:t>
            </a:r>
          </a:p>
          <a:p>
            <a:endParaRPr lang="en-US" dirty="0" smtClean="0"/>
          </a:p>
          <a:p>
            <a:r>
              <a:rPr lang="en-US" dirty="0" smtClean="0"/>
              <a:t>Examining the (invariant) trace of the matrix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So the general stability criterion is simply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USPAS, Knoxville, TN, Jan. 20-31,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Lecture 3 - Transverse Motion 1</a:t>
            </a:r>
            <a:endParaRPr lang="en-US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A26155-0DCC-45D2-90B6-32F65F3F6C0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357379" name="Object 3"/>
          <p:cNvGraphicFramePr>
            <a:graphicFrameLocks noChangeAspect="1"/>
          </p:cNvGraphicFramePr>
          <p:nvPr/>
        </p:nvGraphicFramePr>
        <p:xfrm>
          <a:off x="1346488" y="1109374"/>
          <a:ext cx="6315075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7409" name="Equation" r:id="rId3" imgW="2895480" imgH="228600" progId="Equation.3">
                  <p:embed/>
                </p:oleObj>
              </mc:Choice>
              <mc:Fallback>
                <p:oleObj name="Equation" r:id="rId3" imgW="289548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6488" y="1109374"/>
                        <a:ext cx="6315075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7380" name="Object 4"/>
          <p:cNvGraphicFramePr>
            <a:graphicFrameLocks noChangeAspect="1"/>
          </p:cNvGraphicFramePr>
          <p:nvPr/>
        </p:nvGraphicFramePr>
        <p:xfrm>
          <a:off x="2190895" y="2703367"/>
          <a:ext cx="4486275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7410" name="Equation" r:id="rId5" imgW="2057400" imgH="228600" progId="Equation.3">
                  <p:embed/>
                </p:oleObj>
              </mc:Choice>
              <mc:Fallback>
                <p:oleObj name="Equation" r:id="rId5" imgW="205740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0895" y="2703367"/>
                        <a:ext cx="4486275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7382" name="Object 6"/>
          <p:cNvGraphicFramePr>
            <a:graphicFrameLocks noChangeAspect="1"/>
          </p:cNvGraphicFramePr>
          <p:nvPr/>
        </p:nvGraphicFramePr>
        <p:xfrm>
          <a:off x="2381250" y="3806825"/>
          <a:ext cx="3654425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7411" name="Equation" r:id="rId7" imgW="1676160" imgH="228600" progId="Equation.3">
                  <p:embed/>
                </p:oleObj>
              </mc:Choice>
              <mc:Fallback>
                <p:oleObj name="Equation" r:id="rId7" imgW="1676160" imgH="2286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1250" y="3806825"/>
                        <a:ext cx="3654425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7383" name="Object 7"/>
          <p:cNvGraphicFramePr>
            <a:graphicFrameLocks noChangeAspect="1"/>
          </p:cNvGraphicFramePr>
          <p:nvPr/>
        </p:nvGraphicFramePr>
        <p:xfrm>
          <a:off x="3049588" y="5227638"/>
          <a:ext cx="2046287" cy="471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7412" name="Equation" r:id="rId9" imgW="939600" imgH="215640" progId="Equation.3">
                  <p:embed/>
                </p:oleObj>
              </mc:Choice>
              <mc:Fallback>
                <p:oleObj name="Equation" r:id="rId9" imgW="939600" imgH="2156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9588" y="5227638"/>
                        <a:ext cx="2046287" cy="471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>
    <p:fade thruBlk="1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PREBYS@7EJIGINFUVWYY57I" val="435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>
        <a:noFill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sz="1800" dirty="0" smtClean="0">
            <a:solidFill>
              <a:srgbClr val="C00000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quantum_universe_RMS_20080415</Template>
  <TotalTime>3798</TotalTime>
  <Words>1710</Words>
  <Application>Microsoft Macintosh PowerPoint</Application>
  <PresentationFormat>On-screen Show (4:3)</PresentationFormat>
  <Paragraphs>324</Paragraphs>
  <Slides>23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Opulent</vt:lpstr>
      <vt:lpstr>Equation</vt:lpstr>
      <vt:lpstr>MathType 6.0 Equation</vt:lpstr>
      <vt:lpstr>Transverse Motion 1</vt:lpstr>
      <vt:lpstr>The Journey Begins…</vt:lpstr>
      <vt:lpstr>Quadrupole Magnets*</vt:lpstr>
      <vt:lpstr>What about the other plane?</vt:lpstr>
      <vt:lpstr>Transfer matrices</vt:lpstr>
      <vt:lpstr>Example: FODO cell</vt:lpstr>
      <vt:lpstr>Where we’re going…</vt:lpstr>
      <vt:lpstr>Stability Criterion</vt:lpstr>
      <vt:lpstr>Stability Criteria (cont’d)</vt:lpstr>
      <vt:lpstr>Example</vt:lpstr>
      <vt:lpstr>Twiss Parametrization </vt:lpstr>
      <vt:lpstr>Equations of Motion</vt:lpstr>
      <vt:lpstr>Equations of Motion (cont’d)</vt:lpstr>
      <vt:lpstr>Equations of Motion</vt:lpstr>
      <vt:lpstr>Piecewise solution</vt:lpstr>
      <vt:lpstr>PowerPoint Presentation</vt:lpstr>
      <vt:lpstr>Closed Form Solution</vt:lpstr>
      <vt:lpstr>Solving for periodic motion</vt:lpstr>
      <vt:lpstr>Recall the Twiss representation of a Period</vt:lpstr>
      <vt:lpstr>Closing the Loop</vt:lpstr>
      <vt:lpstr>PowerPoint Presentation</vt:lpstr>
      <vt:lpstr>General Transfer Matrix</vt:lpstr>
      <vt:lpstr>About the Tune</vt:lpstr>
    </vt:vector>
  </TitlesOfParts>
  <Company>Fermilab Beams Division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Antiproton Stacking and Cooling</dc:title>
  <dc:creator>localadmin</dc:creator>
  <cp:lastModifiedBy>Accelerator Division</cp:lastModifiedBy>
  <cp:revision>137</cp:revision>
  <dcterms:created xsi:type="dcterms:W3CDTF">2003-06-24T14:15:57Z</dcterms:created>
  <dcterms:modified xsi:type="dcterms:W3CDTF">2014-01-21T12:55:51Z</dcterms:modified>
</cp:coreProperties>
</file>