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1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74"/>
  </p:notesMasterIdLst>
  <p:handoutMasterIdLst>
    <p:handoutMasterId r:id="rId75"/>
  </p:handoutMasterIdLst>
  <p:sldIdLst>
    <p:sldId id="271" r:id="rId2"/>
    <p:sldId id="431" r:id="rId3"/>
    <p:sldId id="432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410" r:id="rId28"/>
    <p:sldId id="411" r:id="rId29"/>
    <p:sldId id="412" r:id="rId30"/>
    <p:sldId id="310" r:id="rId31"/>
    <p:sldId id="311" r:id="rId32"/>
    <p:sldId id="312" r:id="rId33"/>
    <p:sldId id="313" r:id="rId34"/>
    <p:sldId id="408" r:id="rId35"/>
    <p:sldId id="409" r:id="rId36"/>
    <p:sldId id="314" r:id="rId37"/>
    <p:sldId id="317" r:id="rId38"/>
    <p:sldId id="391" r:id="rId39"/>
    <p:sldId id="392" r:id="rId40"/>
    <p:sldId id="393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17" r:id="rId50"/>
    <p:sldId id="403" r:id="rId51"/>
    <p:sldId id="413" r:id="rId52"/>
    <p:sldId id="433" r:id="rId53"/>
    <p:sldId id="414" r:id="rId54"/>
    <p:sldId id="415" r:id="rId55"/>
    <p:sldId id="416" r:id="rId56"/>
    <p:sldId id="418" r:id="rId57"/>
    <p:sldId id="378" r:id="rId58"/>
    <p:sldId id="379" r:id="rId59"/>
    <p:sldId id="380" r:id="rId60"/>
    <p:sldId id="381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382" r:id="rId70"/>
    <p:sldId id="383" r:id="rId71"/>
    <p:sldId id="384" r:id="rId72"/>
    <p:sldId id="385" r:id="rId73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1520" y="-96"/>
      </p:cViewPr>
      <p:guideLst>
        <p:guide orient="horz" pos="2160"/>
        <p:guide pos="26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tags" Target="tags/tag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6" Type="http://schemas.openxmlformats.org/officeDocument/2006/relationships/image" Target="../media/image103.wmf"/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4" Type="http://schemas.openxmlformats.org/officeDocument/2006/relationships/image" Target="../media/image108.wmf"/><Relationship Id="rId5" Type="http://schemas.openxmlformats.org/officeDocument/2006/relationships/image" Target="../media/image109.wmf"/><Relationship Id="rId6" Type="http://schemas.openxmlformats.org/officeDocument/2006/relationships/image" Target="../media/image110.wmf"/><Relationship Id="rId1" Type="http://schemas.openxmlformats.org/officeDocument/2006/relationships/image" Target="../media/image107.wmf"/><Relationship Id="rId2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4" Type="http://schemas.openxmlformats.org/officeDocument/2006/relationships/image" Target="../media/image114.wmf"/><Relationship Id="rId5" Type="http://schemas.openxmlformats.org/officeDocument/2006/relationships/image" Target="../media/image115.wmf"/><Relationship Id="rId6" Type="http://schemas.openxmlformats.org/officeDocument/2006/relationships/image" Target="../media/image116.wmf"/><Relationship Id="rId7" Type="http://schemas.openxmlformats.org/officeDocument/2006/relationships/image" Target="../media/image117.wmf"/><Relationship Id="rId1" Type="http://schemas.openxmlformats.org/officeDocument/2006/relationships/image" Target="../media/image111.wmf"/><Relationship Id="rId2" Type="http://schemas.openxmlformats.org/officeDocument/2006/relationships/image" Target="../media/image11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Relationship Id="rId2" Type="http://schemas.openxmlformats.org/officeDocument/2006/relationships/image" Target="../media/image12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Relationship Id="rId2" Type="http://schemas.openxmlformats.org/officeDocument/2006/relationships/image" Target="../media/image12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Relationship Id="rId2" Type="http://schemas.openxmlformats.org/officeDocument/2006/relationships/image" Target="../media/image12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4" Type="http://schemas.openxmlformats.org/officeDocument/2006/relationships/image" Target="../media/image132.wmf"/><Relationship Id="rId1" Type="http://schemas.openxmlformats.org/officeDocument/2006/relationships/image" Target="../media/image129.wmf"/><Relationship Id="rId2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4520-BC95-8040-A960-8008E9D6993B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AA71-9127-3549-8844-78AC591D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98281-BDE8-4DDB-8C35-48F00FEB66A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21F48-7B7D-4D17-963F-E4B54F8A6B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7FE8-51C5-4648-9E54-A2671E802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52500"/>
            <a:ext cx="3810000" cy="529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EB2A-877F-411F-A90D-72AC44042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044966" y="6569076"/>
            <a:ext cx="3212988" cy="1925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018690" y="6569076"/>
            <a:ext cx="323926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  <p:sldLayoutId id="2147483768" r:id="rId12"/>
    <p:sldLayoutId id="2147483769" r:id="rId13"/>
    <p:sldLayoutId id="2147483770" r:id="rId14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8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19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8.w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3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5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5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58.wmf"/><Relationship Id="rId5" Type="http://schemas.openxmlformats.org/officeDocument/2006/relationships/image" Target="../media/image59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6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5" Type="http://schemas.openxmlformats.org/officeDocument/2006/relationships/image" Target="../media/image69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70.w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6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20" Type="http://schemas.openxmlformats.org/officeDocument/2006/relationships/oleObject" Target="../embeddings/oleObject47.bin"/><Relationship Id="rId10" Type="http://schemas.openxmlformats.org/officeDocument/2006/relationships/image" Target="../media/image74.wmf"/><Relationship Id="rId11" Type="http://schemas.openxmlformats.org/officeDocument/2006/relationships/oleObject" Target="../embeddings/oleObject40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76.wmf"/><Relationship Id="rId15" Type="http://schemas.openxmlformats.org/officeDocument/2006/relationships/oleObject" Target="../embeddings/oleObject42.bin"/><Relationship Id="rId16" Type="http://schemas.openxmlformats.org/officeDocument/2006/relationships/oleObject" Target="../embeddings/oleObject43.bin"/><Relationship Id="rId17" Type="http://schemas.openxmlformats.org/officeDocument/2006/relationships/oleObject" Target="../embeddings/oleObject44.bin"/><Relationship Id="rId18" Type="http://schemas.openxmlformats.org/officeDocument/2006/relationships/oleObject" Target="../embeddings/oleObject45.bin"/><Relationship Id="rId19" Type="http://schemas.openxmlformats.org/officeDocument/2006/relationships/oleObject" Target="../embeddings/oleObject4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77.wmf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85.w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80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82.w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8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88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9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wmf"/><Relationship Id="rId12" Type="http://schemas.openxmlformats.org/officeDocument/2006/relationships/oleObject" Target="../embeddings/oleObject64.bin"/><Relationship Id="rId13" Type="http://schemas.openxmlformats.org/officeDocument/2006/relationships/image" Target="../media/image95.wmf"/><Relationship Id="rId14" Type="http://schemas.openxmlformats.org/officeDocument/2006/relationships/oleObject" Target="../embeddings/oleObject65.bin"/><Relationship Id="rId15" Type="http://schemas.openxmlformats.org/officeDocument/2006/relationships/image" Target="../media/image96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7.jpeg"/><Relationship Id="rId4" Type="http://schemas.openxmlformats.org/officeDocument/2006/relationships/oleObject" Target="../embeddings/oleObject60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61.bin"/><Relationship Id="rId7" Type="http://schemas.openxmlformats.org/officeDocument/2006/relationships/image" Target="../media/image92.w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93.wmf"/><Relationship Id="rId10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oleObject" Target="../embeddings/oleObject70.bin"/><Relationship Id="rId13" Type="http://schemas.openxmlformats.org/officeDocument/2006/relationships/image" Target="../media/image102.wmf"/><Relationship Id="rId14" Type="http://schemas.openxmlformats.org/officeDocument/2006/relationships/oleObject" Target="../embeddings/oleObject71.bin"/><Relationship Id="rId15" Type="http://schemas.openxmlformats.org/officeDocument/2006/relationships/image" Target="../media/image103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98.w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99.w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100.wmf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6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wmf"/><Relationship Id="rId12" Type="http://schemas.openxmlformats.org/officeDocument/2006/relationships/oleObject" Target="../embeddings/oleObject76.bin"/><Relationship Id="rId13" Type="http://schemas.openxmlformats.org/officeDocument/2006/relationships/image" Target="../media/image109.wmf"/><Relationship Id="rId14" Type="http://schemas.openxmlformats.org/officeDocument/2006/relationships/oleObject" Target="../embeddings/oleObject77.bin"/><Relationship Id="rId15" Type="http://schemas.openxmlformats.org/officeDocument/2006/relationships/image" Target="../media/image110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107.wmf"/><Relationship Id="rId5" Type="http://schemas.openxmlformats.org/officeDocument/2006/relationships/image" Target="../media/image24.w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101.wmf"/><Relationship Id="rId8" Type="http://schemas.openxmlformats.org/officeDocument/2006/relationships/oleObject" Target="../embeddings/oleObject74.bin"/><Relationship Id="rId9" Type="http://schemas.openxmlformats.org/officeDocument/2006/relationships/image" Target="../media/image103.wmf"/><Relationship Id="rId10" Type="http://schemas.openxmlformats.org/officeDocument/2006/relationships/oleObject" Target="../embeddings/oleObject75.bin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w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115.w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116.wmf"/><Relationship Id="rId16" Type="http://schemas.openxmlformats.org/officeDocument/2006/relationships/oleObject" Target="../embeddings/oleObject84.bin"/><Relationship Id="rId17" Type="http://schemas.openxmlformats.org/officeDocument/2006/relationships/image" Target="../media/image11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8.jpeg"/><Relationship Id="rId4" Type="http://schemas.openxmlformats.org/officeDocument/2006/relationships/oleObject" Target="../embeddings/oleObject78.bin"/><Relationship Id="rId5" Type="http://schemas.openxmlformats.org/officeDocument/2006/relationships/image" Target="../media/image111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112.w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113.wmf"/><Relationship Id="rId10" Type="http://schemas.openxmlformats.org/officeDocument/2006/relationships/oleObject" Target="../embeddings/oleObject8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image" Target="../media/image119.w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120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121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122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2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124.w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125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127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4" Type="http://schemas.openxmlformats.org/officeDocument/2006/relationships/image" Target="../media/image129.w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130.w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131.wmf"/><Relationship Id="rId9" Type="http://schemas.openxmlformats.org/officeDocument/2006/relationships/oleObject" Target="../embeddings/oleObject96.bin"/><Relationship Id="rId10" Type="http://schemas.openxmlformats.org/officeDocument/2006/relationships/image" Target="../media/image132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3.wmf"/><Relationship Id="rId3" Type="http://schemas.openxmlformats.org/officeDocument/2006/relationships/image" Target="../media/image13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gif"/><Relationship Id="rId3" Type="http://schemas.openxmlformats.org/officeDocument/2006/relationships/image" Target="../media/image1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4" Type="http://schemas.openxmlformats.org/officeDocument/2006/relationships/image" Target="../media/image140.png"/><Relationship Id="rId5" Type="http://schemas.openxmlformats.org/officeDocument/2006/relationships/oleObject" Target="../embeddings/oleObject97.bin"/><Relationship Id="rId6" Type="http://schemas.openxmlformats.org/officeDocument/2006/relationships/image" Target="../media/image138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42.png"/><Relationship Id="rId1" Type="http://schemas.microsoft.com/office/2007/relationships/media" Target="file://localhost/Users/prebys/GoogleDrive/USPAS%202014/uspas_2012/quench.wmv" TargetMode="External"/><Relationship Id="rId2" Type="http://schemas.openxmlformats.org/officeDocument/2006/relationships/video" Target="file://localhost/Users/prebys/GoogleDrive/USPAS%202014/uspas_2012/quench.wmv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4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0.jpeg"/><Relationship Id="rId3" Type="http://schemas.openxmlformats.org/officeDocument/2006/relationships/image" Target="../media/image1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2.jpeg"/><Relationship Id="rId3" Type="http://schemas.openxmlformats.org/officeDocument/2006/relationships/image" Target="../media/image15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3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4" Type="http://schemas.openxmlformats.org/officeDocument/2006/relationships/image" Target="../media/image159.jpeg"/><Relationship Id="rId5" Type="http://schemas.openxmlformats.org/officeDocument/2006/relationships/image" Target="../media/image16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5.wmf"/><Relationship Id="rId8" Type="http://schemas.openxmlformats.org/officeDocument/2006/relationships/image" Target="../media/image20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Relationship Id="rId3" Type="http://schemas.openxmlformats.org/officeDocument/2006/relationships/image" Target="../media/image16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1491" y="533400"/>
            <a:ext cx="7280777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and Overview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smtClean="0"/>
              <a:t>Eric Prebys,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1" y="0"/>
            <a:ext cx="7772400" cy="45950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Synchrotrons and beam “stiffness”</a:t>
            </a:r>
            <a:endParaRPr lang="en-US" dirty="0"/>
          </a:p>
        </p:txBody>
      </p:sp>
      <p:sp>
        <p:nvSpPr>
          <p:cNvPr id="32771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462665" y="625435"/>
            <a:ext cx="8449100" cy="3846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relativistic form of Newton’s Laws for a particle in a magnetic</a:t>
            </a:r>
            <a:br>
              <a:rPr lang="en-US" sz="2000" dirty="0" smtClean="0"/>
            </a:br>
            <a:r>
              <a:rPr lang="en-US" sz="2000" dirty="0" smtClean="0"/>
              <a:t>field is: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particle in a uniform magnetic </a:t>
            </a:r>
            <a:br>
              <a:rPr lang="en-US" sz="2000" dirty="0" smtClean="0"/>
            </a:br>
            <a:r>
              <a:rPr lang="en-US" sz="2000" dirty="0" smtClean="0"/>
              <a:t>field will move in a circle of radius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 a “synchrotron”, the magnetic fields are varied as the beam accelerates such that at all points                    , and beam motion can be analyzed in a momentum independent way.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is usual to talk about he beam “stiffness” in T-m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11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Thus if at all points                     , then the local bend radius (and therefore the trajectory) will remain constant.</a:t>
            </a:r>
            <a:endParaRPr lang="en-US" sz="2000" i="1" dirty="0" smtClean="0"/>
          </a:p>
        </p:txBody>
      </p:sp>
      <p:sp>
        <p:nvSpPr>
          <p:cNvPr id="32779" name="Rectangle 39"/>
          <p:cNvSpPr>
            <a:spLocks noChangeArrowheads="1"/>
          </p:cNvSpPr>
          <p:nvPr/>
        </p:nvSpPr>
        <p:spPr bwMode="auto">
          <a:xfrm>
            <a:off x="3213251" y="2584090"/>
            <a:ext cx="3341235" cy="10296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690155" y="1009485"/>
          <a:ext cx="2586763" cy="92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1104840" imgH="393480" progId="Equation.3">
                  <p:embed/>
                </p:oleObj>
              </mc:Choice>
              <mc:Fallback>
                <p:oleObj name="Equation" r:id="rId3" imgW="1104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155" y="1009485"/>
                        <a:ext cx="2586763" cy="921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4764025" y="3928265"/>
          <a:ext cx="1468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5" imgW="863280" imgH="203040" progId="Equation.3">
                  <p:embed/>
                </p:oleObj>
              </mc:Choice>
              <mc:Fallback>
                <p:oleObj name="Equation" r:id="rId5" imgW="863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25" y="3928265"/>
                        <a:ext cx="14684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1000125" y="4887913"/>
          <a:ext cx="50434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7" imgW="2247840" imgH="419040" progId="Equation.3">
                  <p:embed/>
                </p:oleObj>
              </mc:Choice>
              <mc:Fallback>
                <p:oleObj name="Equation" r:id="rId7" imgW="22478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887913"/>
                        <a:ext cx="5043488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112610" y="5797476"/>
          <a:ext cx="1468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9" imgW="863280" imgH="203040" progId="Equation.3">
                  <p:embed/>
                </p:oleObj>
              </mc:Choice>
              <mc:Fallback>
                <p:oleObj name="Equation" r:id="rId9" imgW="8632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610" y="5797476"/>
                        <a:ext cx="14684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149350" y="2660650"/>
          <a:ext cx="53578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1" imgW="2387520" imgH="419040" progId="Equation.3">
                  <p:embed/>
                </p:oleObj>
              </mc:Choice>
              <mc:Fallback>
                <p:oleObj name="Equation" r:id="rId11" imgW="23875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660650"/>
                        <a:ext cx="5357813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53845" y="4965200"/>
            <a:ext cx="24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Booster: (B</a:t>
            </a:r>
            <a:r>
              <a:rPr lang="en-US" sz="1800" dirty="0" smtClean="0">
                <a:latin typeface="Symbol" pitchFamily="18" charset="2"/>
              </a:rPr>
              <a:t>r</a:t>
            </a:r>
            <a:r>
              <a:rPr lang="en-US" sz="1800" dirty="0" smtClean="0"/>
              <a:t>)~30 Tm</a:t>
            </a:r>
          </a:p>
          <a:p>
            <a:r>
              <a:rPr lang="en-US" sz="1800" dirty="0" smtClean="0"/>
              <a:t>LHC : (B</a:t>
            </a:r>
            <a:r>
              <a:rPr lang="en-US" sz="1800" dirty="0" smtClean="0">
                <a:latin typeface="Symbol" pitchFamily="18" charset="2"/>
              </a:rPr>
              <a:t>r</a:t>
            </a:r>
            <a:r>
              <a:rPr lang="en-US" sz="1800" dirty="0" smtClean="0"/>
              <a:t>)~23000 Tm</a:t>
            </a:r>
            <a:endParaRPr lang="en-US" sz="18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973433" y="4851617"/>
            <a:ext cx="5261112" cy="10296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39080"/>
          </a:xfrm>
        </p:spPr>
        <p:txBody>
          <a:bodyPr/>
          <a:lstStyle/>
          <a:p>
            <a:r>
              <a:rPr lang="en-US" sz="2000" dirty="0" smtClean="0"/>
              <a:t>Cyclotrons relied on the fact that </a:t>
            </a:r>
            <a:br>
              <a:rPr lang="en-US" sz="2000" dirty="0" smtClean="0"/>
            </a:br>
            <a:r>
              <a:rPr lang="en-US" sz="2000" dirty="0" smtClean="0"/>
              <a:t>magnetic fields between two pole </a:t>
            </a:r>
            <a:br>
              <a:rPr lang="en-US" sz="2000" dirty="0" smtClean="0"/>
            </a:br>
            <a:r>
              <a:rPr lang="en-US" sz="2000" dirty="0" smtClean="0"/>
              <a:t>faces are never perfectly uniform.</a:t>
            </a:r>
          </a:p>
          <a:p>
            <a:r>
              <a:rPr lang="en-US" sz="2000" dirty="0" smtClean="0"/>
              <a:t>This prevents the particles from </a:t>
            </a:r>
            <a:br>
              <a:rPr lang="en-US" sz="2000" dirty="0" smtClean="0"/>
            </a:br>
            <a:r>
              <a:rPr lang="en-US" sz="2000" dirty="0" smtClean="0"/>
              <a:t>spiraling out of the pole gap.</a:t>
            </a:r>
          </a:p>
          <a:p>
            <a:r>
              <a:rPr lang="en-US" sz="2000" dirty="0" smtClean="0"/>
              <a:t>In early synchrotrons, radial field </a:t>
            </a:r>
            <a:br>
              <a:rPr lang="en-US" sz="2000" dirty="0" smtClean="0"/>
            </a:br>
            <a:r>
              <a:rPr lang="en-US" sz="2000" dirty="0" smtClean="0"/>
              <a:t>profiles were optimized to take advantage of this effect, but in </a:t>
            </a:r>
            <a:br>
              <a:rPr lang="en-US" sz="2000" dirty="0" smtClean="0"/>
            </a:br>
            <a:r>
              <a:rPr lang="en-US" sz="2000" dirty="0" smtClean="0"/>
              <a:t>any weak focused beams, </a:t>
            </a:r>
            <a:r>
              <a:rPr lang="en-US" sz="2000" i="1" dirty="0" smtClean="0"/>
              <a:t>the beam size grows with energy.</a:t>
            </a:r>
          </a:p>
          <a:p>
            <a:r>
              <a:rPr lang="en-US" sz="2000" dirty="0" smtClean="0"/>
              <a:t>The highest energy weak </a:t>
            </a:r>
            <a:br>
              <a:rPr lang="en-US" sz="2000" dirty="0" smtClean="0"/>
            </a:br>
            <a:r>
              <a:rPr lang="en-US" sz="2000" dirty="0" smtClean="0"/>
              <a:t>focusing accelerator was the </a:t>
            </a:r>
            <a:br>
              <a:rPr lang="en-US" sz="2000" dirty="0" smtClean="0"/>
            </a:br>
            <a:r>
              <a:rPr lang="en-US" sz="2000" dirty="0" smtClean="0"/>
              <a:t>Berkeley </a:t>
            </a:r>
            <a:r>
              <a:rPr lang="en-US" sz="2000" dirty="0" err="1" smtClean="0"/>
              <a:t>Bevatron</a:t>
            </a:r>
            <a:r>
              <a:rPr lang="en-US" sz="2000" dirty="0" smtClean="0"/>
              <a:t>, which had </a:t>
            </a:r>
            <a:br>
              <a:rPr lang="en-US" sz="2000" dirty="0" smtClean="0"/>
            </a:br>
            <a:r>
              <a:rPr lang="en-US" sz="2000" dirty="0" smtClean="0"/>
              <a:t>a kinetic energy of 6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1600" dirty="0" smtClean="0"/>
              <a:t>High enough to make antiprotons</a:t>
            </a:r>
            <a:br>
              <a:rPr lang="en-US" sz="1600" dirty="0" smtClean="0"/>
            </a:br>
            <a:r>
              <a:rPr lang="en-US" sz="1600" dirty="0" smtClean="0"/>
              <a:t>(and win a Nobel Prize)</a:t>
            </a:r>
          </a:p>
          <a:p>
            <a:pPr lvl="1"/>
            <a:r>
              <a:rPr lang="en-US" sz="1600" dirty="0" smtClean="0"/>
              <a:t>It had an aperture 12”x48”!</a:t>
            </a:r>
            <a:endParaRPr lang="en-US" sz="1600" dirty="0"/>
          </a:p>
        </p:txBody>
      </p:sp>
      <p:pic>
        <p:nvPicPr>
          <p:cNvPr id="193538" name="Picture 2" descr="http://www.physics.rutgers.edu/cyclotron/images/12inchmagmeas/images/focus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78" y="279790"/>
            <a:ext cx="4297822" cy="2419515"/>
          </a:xfrm>
          <a:prstGeom prst="rect">
            <a:avLst/>
          </a:prstGeom>
          <a:noFill/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71" y="3544215"/>
            <a:ext cx="4802430" cy="24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765495" y="4849986"/>
            <a:ext cx="3379640" cy="57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Strong focusing utilizes alternating magnetic gradients to precisely control the focusing of a beam of particles</a:t>
            </a:r>
          </a:p>
          <a:p>
            <a:pPr lvl="1"/>
            <a:r>
              <a:rPr lang="en-US" sz="1800" dirty="0" smtClean="0"/>
              <a:t>The principle was first developed in 1949  by Nicholas </a:t>
            </a:r>
            <a:r>
              <a:rPr lang="en-US" sz="1800" dirty="0" err="1" smtClean="0"/>
              <a:t>Christophilos</a:t>
            </a:r>
            <a:r>
              <a:rPr lang="en-US" sz="1800" dirty="0" smtClean="0"/>
              <a:t>, a Greek-American engineer, who was working for an elevator company in Athens at the time.</a:t>
            </a:r>
          </a:p>
          <a:p>
            <a:pPr lvl="1"/>
            <a:r>
              <a:rPr lang="en-US" sz="1800" dirty="0" smtClean="0"/>
              <a:t>Rather than publish the idea, he applied for a patent, and it went largely ignored.</a:t>
            </a:r>
          </a:p>
          <a:p>
            <a:pPr lvl="1"/>
            <a:r>
              <a:rPr lang="en-US" sz="1800" dirty="0" smtClean="0"/>
              <a:t>The idea was independently invented in 1952 by Courant, Livingston and Snyder, who later acknowledged the priority of </a:t>
            </a:r>
            <a:r>
              <a:rPr lang="en-US" sz="1800" dirty="0" err="1" smtClean="0"/>
              <a:t>Christophilos</a:t>
            </a:r>
            <a:r>
              <a:rPr lang="en-US" sz="1800" dirty="0" smtClean="0"/>
              <a:t>’ work.</a:t>
            </a:r>
          </a:p>
          <a:p>
            <a:r>
              <a:rPr lang="en-US" sz="2000" dirty="0" smtClean="0"/>
              <a:t>Although the technique was originally formulated in terms of magnetic gradients, it’s much easier to understand in terms of the separate </a:t>
            </a:r>
            <a:r>
              <a:rPr lang="en-US" sz="2000" dirty="0" err="1" smtClean="0"/>
              <a:t>funcntions</a:t>
            </a:r>
            <a:r>
              <a:rPr lang="en-US" sz="2000" dirty="0" smtClean="0"/>
              <a:t> of dipole and quadrupole magnets.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lens approximation and magnetic “kick”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668775"/>
          </a:xfrm>
        </p:spPr>
        <p:txBody>
          <a:bodyPr/>
          <a:lstStyle/>
          <a:p>
            <a:r>
              <a:rPr lang="en-US" sz="2000" dirty="0" smtClean="0"/>
              <a:t>If the path length through a </a:t>
            </a:r>
            <a:br>
              <a:rPr lang="en-US" sz="2000" dirty="0" smtClean="0"/>
            </a:br>
            <a:r>
              <a:rPr lang="en-US" sz="2000" dirty="0" smtClean="0"/>
              <a:t>transverse magnetic field is short </a:t>
            </a:r>
            <a:br>
              <a:rPr lang="en-US" sz="2000" dirty="0" smtClean="0"/>
            </a:br>
            <a:r>
              <a:rPr lang="en-US" sz="2000" dirty="0" smtClean="0"/>
              <a:t>compared to the bend radius </a:t>
            </a:r>
            <a:br>
              <a:rPr lang="en-US" sz="2000" dirty="0" smtClean="0"/>
            </a:br>
            <a:r>
              <a:rPr lang="en-US" sz="2000" dirty="0" smtClean="0"/>
              <a:t>of the particle, then we can think of</a:t>
            </a:r>
            <a:br>
              <a:rPr lang="en-US" sz="2000" dirty="0" smtClean="0"/>
            </a:br>
            <a:r>
              <a:rPr lang="en-US" sz="2000" dirty="0" smtClean="0"/>
              <a:t>the particle receiving a transverse “kick”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and it will be bent through small angle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this “thin lens approximation”, a </a:t>
            </a:r>
            <a:br>
              <a:rPr lang="en-US" sz="2000" dirty="0" smtClean="0"/>
            </a:br>
            <a:r>
              <a:rPr lang="en-US" sz="2000" dirty="0" smtClean="0"/>
              <a:t>dipole is the equivalent of a prism in </a:t>
            </a:r>
            <a:br>
              <a:rPr lang="en-US" sz="2000" dirty="0" smtClean="0"/>
            </a:br>
            <a:r>
              <a:rPr lang="en-US" sz="2000" dirty="0" smtClean="0"/>
              <a:t>classical optics.</a:t>
            </a:r>
            <a:endParaRPr lang="en-US" sz="1800" dirty="0" smtClean="0"/>
          </a:p>
        </p:txBody>
      </p:sp>
      <p:grpSp>
        <p:nvGrpSpPr>
          <p:cNvPr id="2" name="Group 8"/>
          <p:cNvGrpSpPr/>
          <p:nvPr/>
        </p:nvGrpSpPr>
        <p:grpSpPr>
          <a:xfrm>
            <a:off x="4994455" y="1009485"/>
            <a:ext cx="3775255" cy="1382580"/>
            <a:chOff x="5410200" y="2514600"/>
            <a:chExt cx="3352800" cy="1201738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410200" y="2514600"/>
              <a:ext cx="3352800" cy="922338"/>
              <a:chOff x="5410200" y="2133600"/>
              <a:chExt cx="3352800" cy="922338"/>
            </a:xfrm>
          </p:grpSpPr>
          <p:sp>
            <p:nvSpPr>
              <p:cNvPr id="15" name="Rectangle 45"/>
              <p:cNvSpPr>
                <a:spLocks noChangeArrowheads="1"/>
              </p:cNvSpPr>
              <p:nvPr/>
            </p:nvSpPr>
            <p:spPr bwMode="auto">
              <a:xfrm>
                <a:off x="6705600" y="2133600"/>
                <a:ext cx="762000" cy="6858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>
                <a:off x="5410200" y="2438400"/>
                <a:ext cx="3352800" cy="457200"/>
              </a:xfrm>
              <a:custGeom>
                <a:avLst/>
                <a:gdLst>
                  <a:gd name="T0" fmla="*/ 0 w 1776"/>
                  <a:gd name="T1" fmla="*/ 2147483647 h 680"/>
                  <a:gd name="T2" fmla="*/ 2147483647 w 1776"/>
                  <a:gd name="T3" fmla="*/ 2147483647 h 680"/>
                  <a:gd name="T4" fmla="*/ 2147483647 w 1776"/>
                  <a:gd name="T5" fmla="*/ 2147483647 h 680"/>
                  <a:gd name="T6" fmla="*/ 2147483647 w 1776"/>
                  <a:gd name="T7" fmla="*/ 2147483647 h 680"/>
                  <a:gd name="T8" fmla="*/ 2147483647 w 1776"/>
                  <a:gd name="T9" fmla="*/ 2147483647 h 680"/>
                  <a:gd name="T10" fmla="*/ 2147483647 w 1776"/>
                  <a:gd name="T11" fmla="*/ 2147483647 h 680"/>
                  <a:gd name="T12" fmla="*/ 2147483647 w 1776"/>
                  <a:gd name="T13" fmla="*/ 2147483647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680"/>
                  <a:gd name="T23" fmla="*/ 1776 w 1776"/>
                  <a:gd name="T24" fmla="*/ 680 h 6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680">
                    <a:moveTo>
                      <a:pt x="0" y="8"/>
                    </a:moveTo>
                    <a:cubicBezTo>
                      <a:pt x="252" y="8"/>
                      <a:pt x="504" y="8"/>
                      <a:pt x="624" y="8"/>
                    </a:cubicBezTo>
                    <a:cubicBezTo>
                      <a:pt x="744" y="8"/>
                      <a:pt x="688" y="8"/>
                      <a:pt x="720" y="8"/>
                    </a:cubicBezTo>
                    <a:cubicBezTo>
                      <a:pt x="752" y="8"/>
                      <a:pt x="776" y="0"/>
                      <a:pt x="816" y="8"/>
                    </a:cubicBezTo>
                    <a:cubicBezTo>
                      <a:pt x="856" y="16"/>
                      <a:pt x="912" y="32"/>
                      <a:pt x="960" y="56"/>
                    </a:cubicBezTo>
                    <a:cubicBezTo>
                      <a:pt x="1008" y="80"/>
                      <a:pt x="968" y="48"/>
                      <a:pt x="1104" y="152"/>
                    </a:cubicBezTo>
                    <a:cubicBezTo>
                      <a:pt x="1240" y="256"/>
                      <a:pt x="1508" y="468"/>
                      <a:pt x="1776" y="6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>
                <a:off x="6400800" y="2438400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51"/>
              <p:cNvSpPr>
                <a:spLocks noChangeShapeType="1"/>
              </p:cNvSpPr>
              <p:nvPr/>
            </p:nvSpPr>
            <p:spPr bwMode="auto">
              <a:xfrm>
                <a:off x="6705600" y="2979738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2"/>
              <p:cNvSpPr>
                <a:spLocks noChangeShapeType="1"/>
              </p:cNvSpPr>
              <p:nvPr/>
            </p:nvSpPr>
            <p:spPr bwMode="auto">
              <a:xfrm>
                <a:off x="6705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3"/>
              <p:cNvSpPr>
                <a:spLocks noChangeShapeType="1"/>
              </p:cNvSpPr>
              <p:nvPr/>
            </p:nvSpPr>
            <p:spPr bwMode="auto">
              <a:xfrm>
                <a:off x="7467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75" y="3363913"/>
              <a:ext cx="176213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895600"/>
              <a:ext cx="280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ject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48638" y="2808288"/>
              <a:ext cx="442912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ject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2588" y="2527300"/>
              <a:ext cx="2794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534543" y="3429000"/>
          <a:ext cx="2835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7" imgW="1066680" imgH="419040" progId="Equation.3">
                  <p:embed/>
                </p:oleObj>
              </mc:Choice>
              <mc:Fallback>
                <p:oleObj name="Equation" r:id="rId7" imgW="1066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543" y="3429000"/>
                        <a:ext cx="2835275" cy="1114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2114080" y="2507280"/>
          <a:ext cx="4800625" cy="59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9" imgW="1739880" imgH="215640" progId="Equation.3">
                  <p:embed/>
                </p:oleObj>
              </mc:Choice>
              <mc:Fallback>
                <p:oleObj name="Equation" r:id="rId9" imgW="17398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080" y="2507280"/>
                        <a:ext cx="4800625" cy="59513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/>
          <p:nvPr/>
        </p:nvGrpSpPr>
        <p:grpSpPr>
          <a:xfrm>
            <a:off x="5340100" y="4773175"/>
            <a:ext cx="3352800" cy="1092200"/>
            <a:chOff x="5340350" y="3795713"/>
            <a:chExt cx="3352800" cy="1092200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340350" y="3795721"/>
              <a:ext cx="3352800" cy="1092192"/>
              <a:chOff x="5340350" y="3414721"/>
              <a:chExt cx="3352800" cy="1092192"/>
            </a:xfrm>
          </p:grpSpPr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5340350" y="4030663"/>
                <a:ext cx="3352800" cy="476250"/>
              </a:xfrm>
              <a:custGeom>
                <a:avLst/>
                <a:gdLst>
                  <a:gd name="T0" fmla="*/ 0 w 2112"/>
                  <a:gd name="T1" fmla="*/ 2147483647 h 300"/>
                  <a:gd name="T2" fmla="*/ 2147483647 w 2112"/>
                  <a:gd name="T3" fmla="*/ 2147483647 h 300"/>
                  <a:gd name="T4" fmla="*/ 2147483647 w 2112"/>
                  <a:gd name="T5" fmla="*/ 2147483647 h 300"/>
                  <a:gd name="T6" fmla="*/ 2147483647 w 2112"/>
                  <a:gd name="T7" fmla="*/ 2147483647 h 300"/>
                  <a:gd name="T8" fmla="*/ 2147483647 w 2112"/>
                  <a:gd name="T9" fmla="*/ 2147483647 h 300"/>
                  <a:gd name="T10" fmla="*/ 2147483647 w 2112"/>
                  <a:gd name="T11" fmla="*/ 2147483647 h 300"/>
                  <a:gd name="T12" fmla="*/ 2147483647 w 2112"/>
                  <a:gd name="T13" fmla="*/ 2147483647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300"/>
                  <a:gd name="T23" fmla="*/ 2112 w 2112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300">
                    <a:moveTo>
                      <a:pt x="0" y="15"/>
                    </a:moveTo>
                    <a:cubicBezTo>
                      <a:pt x="300" y="15"/>
                      <a:pt x="599" y="15"/>
                      <a:pt x="742" y="15"/>
                    </a:cubicBezTo>
                    <a:cubicBezTo>
                      <a:pt x="885" y="15"/>
                      <a:pt x="806" y="17"/>
                      <a:pt x="856" y="15"/>
                    </a:cubicBezTo>
                    <a:cubicBezTo>
                      <a:pt x="906" y="13"/>
                      <a:pt x="995" y="0"/>
                      <a:pt x="1043" y="3"/>
                    </a:cubicBezTo>
                    <a:cubicBezTo>
                      <a:pt x="1091" y="6"/>
                      <a:pt x="1097" y="24"/>
                      <a:pt x="1142" y="36"/>
                    </a:cubicBezTo>
                    <a:cubicBezTo>
                      <a:pt x="1187" y="48"/>
                      <a:pt x="1151" y="32"/>
                      <a:pt x="1313" y="76"/>
                    </a:cubicBezTo>
                    <a:cubicBezTo>
                      <a:pt x="1475" y="120"/>
                      <a:pt x="1793" y="210"/>
                      <a:pt x="2112" y="3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>
                <a:off x="6330950" y="4049713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3"/>
              <p:cNvGrpSpPr>
                <a:grpSpLocks/>
              </p:cNvGrpSpPr>
              <p:nvPr/>
            </p:nvGrpSpPr>
            <p:grpSpPr bwMode="auto">
              <a:xfrm flipV="1">
                <a:off x="6858000" y="3414721"/>
                <a:ext cx="363538" cy="1052510"/>
                <a:chOff x="4206" y="2239"/>
                <a:chExt cx="283" cy="728"/>
              </a:xfrm>
            </p:grpSpPr>
            <p:sp>
              <p:nvSpPr>
                <p:cNvPr id="29" name="Line 70"/>
                <p:cNvSpPr>
                  <a:spLocks noChangeShapeType="1"/>
                </p:cNvSpPr>
                <p:nvPr/>
              </p:nvSpPr>
              <p:spPr bwMode="auto">
                <a:xfrm>
                  <a:off x="4217" y="2250"/>
                  <a:ext cx="141" cy="70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358" y="2250"/>
                  <a:ext cx="131" cy="717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72"/>
                <p:cNvSpPr>
                  <a:spLocks noChangeShapeType="1"/>
                </p:cNvSpPr>
                <p:nvPr/>
              </p:nvSpPr>
              <p:spPr bwMode="auto">
                <a:xfrm>
                  <a:off x="4206" y="223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" name="Object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8788" y="4419600"/>
              <a:ext cx="44291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Quadrupole magnets*</a:t>
            </a:r>
            <a:endParaRPr lang="en-US" dirty="0"/>
          </a:p>
        </p:txBody>
      </p:sp>
      <p:sp>
        <p:nvSpPr>
          <p:cNvPr id="85" name="Content Placeholder 84"/>
          <p:cNvSpPr>
            <a:spLocks noGrp="1"/>
          </p:cNvSpPr>
          <p:nvPr>
            <p:ph sz="half" idx="1"/>
          </p:nvPr>
        </p:nvSpPr>
        <p:spPr>
          <a:xfrm>
            <a:off x="424260" y="3544216"/>
            <a:ext cx="8333885" cy="844910"/>
          </a:xfrm>
        </p:spPr>
        <p:txBody>
          <a:bodyPr/>
          <a:lstStyle/>
          <a:p>
            <a:r>
              <a:rPr lang="en-US" sz="2000" dirty="0" smtClean="0"/>
              <a:t>A positive particle coming out of the page off center in the horizontal plane will experience a </a:t>
            </a:r>
            <a:r>
              <a:rPr lang="en-US" sz="2000" i="1" dirty="0" smtClean="0"/>
              <a:t>restoring</a:t>
            </a:r>
            <a:r>
              <a:rPr lang="en-US" sz="2000" dirty="0" smtClean="0"/>
              <a:t> kick</a:t>
            </a:r>
            <a:endParaRPr lang="en-US" sz="2000" dirty="0"/>
          </a:p>
        </p:txBody>
      </p:sp>
      <p:pic>
        <p:nvPicPr>
          <p:cNvPr id="33795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25" y="135513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4" name="Line 18"/>
          <p:cNvSpPr>
            <a:spLocks noChangeShapeType="1"/>
          </p:cNvSpPr>
          <p:nvPr/>
        </p:nvSpPr>
        <p:spPr bwMode="auto">
          <a:xfrm>
            <a:off x="7139035" y="1469125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19"/>
          <p:cNvSpPr>
            <a:spLocks noChangeShapeType="1"/>
          </p:cNvSpPr>
          <p:nvPr/>
        </p:nvSpPr>
        <p:spPr bwMode="auto">
          <a:xfrm>
            <a:off x="6377035" y="2231125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32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35" y="1316725"/>
            <a:ext cx="36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3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723" y="2207312"/>
            <a:ext cx="26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2"/>
          <p:cNvGrpSpPr/>
          <p:nvPr/>
        </p:nvGrpSpPr>
        <p:grpSpPr>
          <a:xfrm>
            <a:off x="5263290" y="4465935"/>
            <a:ext cx="3048000" cy="1143000"/>
            <a:chOff x="1345980" y="4623825"/>
            <a:chExt cx="3048000" cy="1143000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641380" y="4623825"/>
              <a:ext cx="304800" cy="1143000"/>
              <a:chOff x="3077" y="2111"/>
              <a:chExt cx="176" cy="481"/>
            </a:xfrm>
          </p:grpSpPr>
          <p:sp>
            <p:nvSpPr>
              <p:cNvPr id="33852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0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8" name="Text Box 78"/>
          <p:cNvSpPr txBox="1">
            <a:spLocks noChangeArrowheads="1"/>
          </p:cNvSpPr>
          <p:nvPr/>
        </p:nvSpPr>
        <p:spPr bwMode="auto">
          <a:xfrm>
            <a:off x="3364975" y="431841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sp>
        <p:nvSpPr>
          <p:cNvPr id="33863" name="Line 5"/>
          <p:cNvSpPr>
            <a:spLocks noChangeShapeType="1"/>
          </p:cNvSpPr>
          <p:nvPr/>
        </p:nvSpPr>
        <p:spPr bwMode="auto">
          <a:xfrm>
            <a:off x="4604305" y="1583730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Line 6"/>
          <p:cNvSpPr>
            <a:spLocks noChangeShapeType="1"/>
          </p:cNvSpPr>
          <p:nvPr/>
        </p:nvSpPr>
        <p:spPr bwMode="auto">
          <a:xfrm>
            <a:off x="3842305" y="2345730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Line 7"/>
          <p:cNvSpPr>
            <a:spLocks noChangeShapeType="1"/>
          </p:cNvSpPr>
          <p:nvPr/>
        </p:nvSpPr>
        <p:spPr bwMode="auto">
          <a:xfrm flipV="1">
            <a:off x="4756705" y="2193330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Line 8"/>
          <p:cNvSpPr>
            <a:spLocks noChangeShapeType="1"/>
          </p:cNvSpPr>
          <p:nvPr/>
        </p:nvSpPr>
        <p:spPr bwMode="auto">
          <a:xfrm flipV="1">
            <a:off x="4985305" y="2040930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Line 9"/>
          <p:cNvSpPr>
            <a:spLocks noChangeShapeType="1"/>
          </p:cNvSpPr>
          <p:nvPr/>
        </p:nvSpPr>
        <p:spPr bwMode="auto">
          <a:xfrm flipV="1">
            <a:off x="5137705" y="1888530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Line 10"/>
          <p:cNvSpPr>
            <a:spLocks noChangeShapeType="1"/>
          </p:cNvSpPr>
          <p:nvPr/>
        </p:nvSpPr>
        <p:spPr bwMode="auto">
          <a:xfrm>
            <a:off x="4451905" y="2345730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Line 11"/>
          <p:cNvSpPr>
            <a:spLocks noChangeShapeType="1"/>
          </p:cNvSpPr>
          <p:nvPr/>
        </p:nvSpPr>
        <p:spPr bwMode="auto">
          <a:xfrm>
            <a:off x="4223305" y="2345730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Line 12"/>
          <p:cNvSpPr>
            <a:spLocks noChangeShapeType="1"/>
          </p:cNvSpPr>
          <p:nvPr/>
        </p:nvSpPr>
        <p:spPr bwMode="auto">
          <a:xfrm>
            <a:off x="4070905" y="2345730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Line 13"/>
          <p:cNvSpPr>
            <a:spLocks noChangeShapeType="1"/>
          </p:cNvSpPr>
          <p:nvPr/>
        </p:nvSpPr>
        <p:spPr bwMode="auto">
          <a:xfrm flipV="1">
            <a:off x="3842305" y="1659930"/>
            <a:ext cx="160020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34" name="Object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505" y="135513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5" name="Object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5250" y="242559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808310" y="4581150"/>
          <a:ext cx="3022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8" imgW="1498320" imgH="419040" progId="Equation.3">
                  <p:embed/>
                </p:oleObj>
              </mc:Choice>
              <mc:Fallback>
                <p:oleObj name="Equation" r:id="rId8" imgW="14983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10" y="4581150"/>
                        <a:ext cx="302260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ight Arrow 87"/>
          <p:cNvSpPr/>
          <p:nvPr/>
        </p:nvSpPr>
        <p:spPr>
          <a:xfrm>
            <a:off x="4187950" y="4773175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6953110" y="5541275"/>
          <a:ext cx="128111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0" imgW="634680" imgH="393480" progId="Equation.3">
                  <p:embed/>
                </p:oleObj>
              </mc:Choice>
              <mc:Fallback>
                <p:oleObj name="Equation" r:id="rId10" imgW="634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110" y="5541275"/>
                        <a:ext cx="1281113" cy="7953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54690" y="6155755"/>
            <a:ext cx="503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*or quadrupole term in a gradient magnet</a:t>
            </a:r>
            <a:endParaRPr lang="en-US" sz="2000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 flipV="1">
            <a:off x="7292541" y="2075907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V="1">
            <a:off x="7521141" y="1923507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7673541" y="1771107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6987741" y="2228307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>
            <a:off x="6759141" y="2228307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>
            <a:off x="6606741" y="2228307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V="1">
            <a:off x="6378141" y="1542507"/>
            <a:ext cx="160020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about the other plane?</a:t>
            </a:r>
            <a:endParaRPr lang="en-US" dirty="0"/>
          </a:p>
        </p:txBody>
      </p:sp>
      <p:pic>
        <p:nvPicPr>
          <p:cNvPr id="33795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90" y="11247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2"/>
          <p:cNvGrpSpPr/>
          <p:nvPr/>
        </p:nvGrpSpPr>
        <p:grpSpPr>
          <a:xfrm>
            <a:off x="5800960" y="1201510"/>
            <a:ext cx="2895600" cy="1371600"/>
            <a:chOff x="5632450" y="2738438"/>
            <a:chExt cx="2895600" cy="137160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6843713" y="2738438"/>
              <a:ext cx="381000" cy="1066800"/>
              <a:chOff x="4267" y="2160"/>
              <a:chExt cx="240" cy="481"/>
            </a:xfrm>
          </p:grpSpPr>
          <p:sp>
            <p:nvSpPr>
              <p:cNvPr id="33848" name="Freeform 32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Freeform 33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Line 34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Line 35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1" name="Line 37"/>
            <p:cNvSpPr>
              <a:spLocks noChangeShapeType="1"/>
            </p:cNvSpPr>
            <p:nvPr/>
          </p:nvSpPr>
          <p:spPr bwMode="auto">
            <a:xfrm>
              <a:off x="5632450" y="3271838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46"/>
            <p:cNvSpPr>
              <a:spLocks noChangeShapeType="1"/>
            </p:cNvSpPr>
            <p:nvPr/>
          </p:nvSpPr>
          <p:spPr bwMode="auto">
            <a:xfrm>
              <a:off x="5937250" y="3119438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47"/>
            <p:cNvSpPr>
              <a:spLocks noChangeShapeType="1"/>
            </p:cNvSpPr>
            <p:nvPr/>
          </p:nvSpPr>
          <p:spPr bwMode="auto">
            <a:xfrm flipV="1">
              <a:off x="7004050" y="2814638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8"/>
            <p:cNvSpPr>
              <a:spLocks noChangeShapeType="1"/>
            </p:cNvSpPr>
            <p:nvPr/>
          </p:nvSpPr>
          <p:spPr bwMode="auto">
            <a:xfrm>
              <a:off x="6013450" y="357663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9"/>
            <p:cNvSpPr>
              <a:spLocks noChangeShapeType="1"/>
            </p:cNvSpPr>
            <p:nvPr/>
          </p:nvSpPr>
          <p:spPr bwMode="auto">
            <a:xfrm>
              <a:off x="7004050" y="3576638"/>
              <a:ext cx="1219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679450" y="4425352"/>
            <a:ext cx="304800" cy="1143000"/>
            <a:chOff x="3077" y="2111"/>
            <a:chExt cx="176" cy="481"/>
          </a:xfrm>
        </p:grpSpPr>
        <p:sp>
          <p:nvSpPr>
            <p:cNvPr id="33846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746250" y="4425352"/>
            <a:ext cx="381000" cy="1066800"/>
            <a:chOff x="4267" y="2160"/>
            <a:chExt cx="240" cy="481"/>
          </a:xfrm>
        </p:grpSpPr>
        <p:sp>
          <p:nvSpPr>
            <p:cNvPr id="33842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6" name="Line 58"/>
          <p:cNvSpPr>
            <a:spLocks noChangeShapeType="1"/>
          </p:cNvSpPr>
          <p:nvPr/>
        </p:nvSpPr>
        <p:spPr bwMode="auto">
          <a:xfrm>
            <a:off x="1069850" y="4958752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59"/>
          <p:cNvSpPr>
            <a:spLocks noChangeShapeType="1"/>
          </p:cNvSpPr>
          <p:nvPr/>
        </p:nvSpPr>
        <p:spPr bwMode="auto">
          <a:xfrm>
            <a:off x="917450" y="45777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60"/>
          <p:cNvSpPr>
            <a:spLocks noChangeShapeType="1"/>
          </p:cNvSpPr>
          <p:nvPr/>
        </p:nvSpPr>
        <p:spPr bwMode="auto">
          <a:xfrm>
            <a:off x="1831850" y="4577752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61"/>
          <p:cNvSpPr>
            <a:spLocks noChangeShapeType="1"/>
          </p:cNvSpPr>
          <p:nvPr/>
        </p:nvSpPr>
        <p:spPr bwMode="auto">
          <a:xfrm>
            <a:off x="2898650" y="4806352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937250" y="4349152"/>
            <a:ext cx="304800" cy="1143000"/>
            <a:chOff x="3077" y="2111"/>
            <a:chExt cx="176" cy="481"/>
          </a:xfrm>
        </p:grpSpPr>
        <p:sp>
          <p:nvSpPr>
            <p:cNvPr id="33840" name="Freeform 63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64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794250" y="4349152"/>
            <a:ext cx="381000" cy="1066800"/>
            <a:chOff x="4267" y="2160"/>
            <a:chExt cx="240" cy="481"/>
          </a:xfrm>
        </p:grpSpPr>
        <p:sp>
          <p:nvSpPr>
            <p:cNvPr id="33836" name="Freeform 66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67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68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69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2" name="Line 70"/>
          <p:cNvSpPr>
            <a:spLocks noChangeShapeType="1"/>
          </p:cNvSpPr>
          <p:nvPr/>
        </p:nvSpPr>
        <p:spPr bwMode="auto">
          <a:xfrm>
            <a:off x="7089650" y="4501552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71"/>
          <p:cNvSpPr>
            <a:spLocks noChangeShapeType="1"/>
          </p:cNvSpPr>
          <p:nvPr/>
        </p:nvSpPr>
        <p:spPr bwMode="auto">
          <a:xfrm>
            <a:off x="5108450" y="465395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72"/>
          <p:cNvSpPr>
            <a:spLocks noChangeShapeType="1"/>
          </p:cNvSpPr>
          <p:nvPr/>
        </p:nvSpPr>
        <p:spPr bwMode="auto">
          <a:xfrm flipV="1">
            <a:off x="5946650" y="4501552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73"/>
          <p:cNvSpPr>
            <a:spLocks noChangeShapeType="1"/>
          </p:cNvSpPr>
          <p:nvPr/>
        </p:nvSpPr>
        <p:spPr bwMode="auto">
          <a:xfrm>
            <a:off x="4956050" y="4882552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Text Box 75"/>
          <p:cNvSpPr txBox="1">
            <a:spLocks noChangeArrowheads="1"/>
          </p:cNvSpPr>
          <p:nvPr/>
        </p:nvSpPr>
        <p:spPr bwMode="auto">
          <a:xfrm>
            <a:off x="577880" y="5618085"/>
            <a:ext cx="802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olidFill>
                  <a:srgbClr val="009900"/>
                </a:solidFill>
                <a:cs typeface="Arial" charset="0"/>
              </a:rPr>
              <a:t>pairs </a:t>
            </a:r>
            <a:r>
              <a:rPr lang="en-US" sz="2400" dirty="0">
                <a:solidFill>
                  <a:srgbClr val="009900"/>
                </a:solidFill>
                <a:cs typeface="Arial" charset="0"/>
              </a:rPr>
              <a:t>give net focusing in </a:t>
            </a:r>
            <a:r>
              <a:rPr lang="en-US" sz="2400" i="1" dirty="0">
                <a:solidFill>
                  <a:srgbClr val="009900"/>
                </a:solidFill>
                <a:cs typeface="Arial" charset="0"/>
              </a:rPr>
              <a:t>both </a:t>
            </a:r>
            <a:r>
              <a:rPr lang="en-US" sz="2400" dirty="0" smtClean="0">
                <a:solidFill>
                  <a:srgbClr val="009900"/>
                </a:solidFill>
                <a:cs typeface="Arial" charset="0"/>
              </a:rPr>
              <a:t>planes </a:t>
            </a:r>
            <a:r>
              <a:rPr lang="en-US" sz="2400" dirty="0">
                <a:solidFill>
                  <a:srgbClr val="009900"/>
                </a:solidFill>
                <a:cs typeface="Arial" charset="0"/>
              </a:rPr>
              <a:t>-&gt; 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“FODO cell”</a:t>
            </a:r>
          </a:p>
        </p:txBody>
      </p:sp>
      <p:grpSp>
        <p:nvGrpSpPr>
          <p:cNvPr id="8" name="Group 93"/>
          <p:cNvGrpSpPr/>
          <p:nvPr/>
        </p:nvGrpSpPr>
        <p:grpSpPr>
          <a:xfrm>
            <a:off x="3151015" y="1201510"/>
            <a:ext cx="1700213" cy="1524000"/>
            <a:chOff x="3343040" y="1201510"/>
            <a:chExt cx="1700213" cy="1524000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3343040" y="1201510"/>
              <a:ext cx="1700213" cy="1524000"/>
              <a:chOff x="624" y="2160"/>
              <a:chExt cx="1071" cy="960"/>
            </a:xfrm>
          </p:grpSpPr>
          <p:sp>
            <p:nvSpPr>
              <p:cNvPr id="33854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1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5" name="Line 19"/>
              <p:cNvSpPr>
                <a:spLocks noChangeShapeType="1"/>
              </p:cNvSpPr>
              <p:nvPr/>
            </p:nvSpPr>
            <p:spPr bwMode="auto">
              <a:xfrm>
                <a:off x="624" y="2736"/>
                <a:ext cx="100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Line 20"/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7" name="Line 21"/>
              <p:cNvSpPr>
                <a:spLocks noChangeShapeType="1"/>
              </p:cNvSpPr>
              <p:nvPr/>
            </p:nvSpPr>
            <p:spPr bwMode="auto">
              <a:xfrm flipV="1">
                <a:off x="864" y="2544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Line 22"/>
              <p:cNvSpPr>
                <a:spLocks noChangeShapeType="1"/>
              </p:cNvSpPr>
              <p:nvPr/>
            </p:nvSpPr>
            <p:spPr bwMode="auto">
              <a:xfrm flipV="1">
                <a:off x="768" y="2448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9" name="Line 23"/>
              <p:cNvSpPr>
                <a:spLocks noChangeShapeType="1"/>
              </p:cNvSpPr>
              <p:nvPr/>
            </p:nvSpPr>
            <p:spPr bwMode="auto">
              <a:xfrm>
                <a:off x="1248" y="273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0" name="Line 24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1" name="Line 25"/>
              <p:cNvSpPr>
                <a:spLocks noChangeShapeType="1"/>
              </p:cNvSpPr>
              <p:nvPr/>
            </p:nvSpPr>
            <p:spPr bwMode="auto">
              <a:xfrm>
                <a:off x="1488" y="2736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Line 26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100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832" name="Object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1240" y="1201510"/>
              <a:ext cx="36036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3" name="Object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9728" y="2092097"/>
              <a:ext cx="26352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" name="Right Arrow 94"/>
          <p:cNvSpPr/>
          <p:nvPr/>
        </p:nvSpPr>
        <p:spPr>
          <a:xfrm>
            <a:off x="4994455" y="1777585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6377035" y="2315255"/>
          <a:ext cx="14859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6" imgW="736560" imgH="393480" progId="Equation.3">
                  <p:embed/>
                </p:oleObj>
              </mc:Choice>
              <mc:Fallback>
                <p:oleObj name="Equation" r:id="rId6" imgW="736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35" y="2315255"/>
                        <a:ext cx="14859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74"/>
          <p:cNvSpPr txBox="1">
            <a:spLocks noChangeArrowheads="1"/>
          </p:cNvSpPr>
          <p:nvPr/>
        </p:nvSpPr>
        <p:spPr bwMode="auto">
          <a:xfrm>
            <a:off x="6108200" y="312176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Defocusing!</a:t>
            </a:r>
            <a:endParaRPr lang="en-US" sz="20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6715" y="3544215"/>
            <a:ext cx="756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if we place equal and opposite pairs of lenses, there will be a net focusing </a:t>
            </a:r>
            <a:r>
              <a:rPr lang="en-US" sz="2400" i="1" dirty="0" smtClean="0"/>
              <a:t>regardless of the order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and phase space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862270"/>
          </a:xfrm>
        </p:spPr>
        <p:txBody>
          <a:bodyPr/>
          <a:lstStyle/>
          <a:p>
            <a:r>
              <a:rPr lang="en-US" sz="2000" dirty="0" smtClean="0"/>
              <a:t>In general, we assume the dipoles define the nominal particle trajectory, and we solve for </a:t>
            </a:r>
            <a:br>
              <a:rPr lang="en-US" sz="2000" dirty="0" smtClean="0"/>
            </a:br>
            <a:r>
              <a:rPr lang="en-US" sz="2000" dirty="0" smtClean="0"/>
              <a:t>lateral deviations from that </a:t>
            </a:r>
            <a:br>
              <a:rPr lang="en-US" sz="2000" dirty="0" smtClean="0"/>
            </a:br>
            <a:r>
              <a:rPr lang="en-US" sz="2000" dirty="0" smtClean="0"/>
              <a:t>trajectory.</a:t>
            </a:r>
          </a:p>
          <a:p>
            <a:r>
              <a:rPr lang="en-US" sz="2000" dirty="0" smtClean="0"/>
              <a:t>At any point along the</a:t>
            </a:r>
            <a:br>
              <a:rPr lang="en-US" sz="2000" dirty="0" smtClean="0"/>
            </a:br>
            <a:r>
              <a:rPr lang="en-US" sz="2000" dirty="0" smtClean="0"/>
              <a:t>trajectory, each particle</a:t>
            </a:r>
            <a:br>
              <a:rPr lang="en-US" sz="2000" dirty="0" smtClean="0"/>
            </a:br>
            <a:r>
              <a:rPr lang="en-US" sz="2000" dirty="0" smtClean="0"/>
              <a:t>can be represented by</a:t>
            </a:r>
            <a:br>
              <a:rPr lang="en-US" sz="2000" dirty="0" smtClean="0"/>
            </a:br>
            <a:r>
              <a:rPr lang="en-US" sz="2000" dirty="0" smtClean="0"/>
              <a:t>its position in “phase space”</a:t>
            </a:r>
          </a:p>
        </p:txBody>
      </p:sp>
      <p:sp>
        <p:nvSpPr>
          <p:cNvPr id="12" name="Freeform 11"/>
          <p:cNvSpPr/>
          <p:nvPr/>
        </p:nvSpPr>
        <p:spPr>
          <a:xfrm>
            <a:off x="4840835" y="1585560"/>
            <a:ext cx="3859078" cy="1879081"/>
          </a:xfrm>
          <a:custGeom>
            <a:avLst/>
            <a:gdLst>
              <a:gd name="connsiteX0" fmla="*/ 0 w 3859078"/>
              <a:gd name="connsiteY0" fmla="*/ 1301858 h 1301858"/>
              <a:gd name="connsiteX1" fmla="*/ 883404 w 3859078"/>
              <a:gd name="connsiteY1" fmla="*/ 402956 h 1301858"/>
              <a:gd name="connsiteX2" fmla="*/ 2123268 w 3859078"/>
              <a:gd name="connsiteY2" fmla="*/ 46495 h 1301858"/>
              <a:gd name="connsiteX3" fmla="*/ 3859078 w 3859078"/>
              <a:gd name="connsiteY3" fmla="*/ 123986 h 130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078" h="1301858">
                <a:moveTo>
                  <a:pt x="0" y="1301858"/>
                </a:moveTo>
                <a:cubicBezTo>
                  <a:pt x="264763" y="957020"/>
                  <a:pt x="529526" y="612183"/>
                  <a:pt x="883404" y="402956"/>
                </a:cubicBezTo>
                <a:cubicBezTo>
                  <a:pt x="1237282" y="193729"/>
                  <a:pt x="1627322" y="92990"/>
                  <a:pt x="2123268" y="46495"/>
                </a:cubicBezTo>
                <a:cubicBezTo>
                  <a:pt x="2619214" y="0"/>
                  <a:pt x="3239146" y="61993"/>
                  <a:pt x="3859078" y="123986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V="1">
            <a:off x="5724239" y="1815990"/>
            <a:ext cx="460771" cy="35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16910" y="1854395"/>
            <a:ext cx="115215" cy="1152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301695" y="2008015"/>
            <a:ext cx="76810" cy="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570530" y="2238445"/>
            <a:ext cx="76810" cy="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340100" y="2046420"/>
            <a:ext cx="230430" cy="2304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86480" y="2084825"/>
            <a:ext cx="30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x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2555" y="2008015"/>
            <a:ext cx="30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1390" y="2161635"/>
            <a:ext cx="192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Position along trajectory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3900" y="1892800"/>
            <a:ext cx="138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33CC"/>
                </a:solidFill>
              </a:rPr>
              <a:t>Lateral deviation</a:t>
            </a:r>
            <a:endParaRPr lang="en-US" sz="2000" dirty="0">
              <a:solidFill>
                <a:srgbClr val="0033CC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057942" y="4984402"/>
            <a:ext cx="2419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46715" y="4888390"/>
            <a:ext cx="284197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96660" y="4888390"/>
          <a:ext cx="231111" cy="27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660" y="4888390"/>
                        <a:ext cx="231111" cy="275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/>
          <p:cNvSpPr/>
          <p:nvPr/>
        </p:nvSpPr>
        <p:spPr>
          <a:xfrm>
            <a:off x="2766965" y="4504340"/>
            <a:ext cx="115215" cy="1152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2247900" y="3544888"/>
          <a:ext cx="749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544888"/>
                        <a:ext cx="7493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Content Placeholder 6"/>
          <p:cNvSpPr txBox="1">
            <a:spLocks/>
          </p:cNvSpPr>
          <p:nvPr/>
        </p:nvSpPr>
        <p:spPr bwMode="auto">
          <a:xfrm>
            <a:off x="4226354" y="4005075"/>
            <a:ext cx="4917645" cy="8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would like to solve for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x(s)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en-US" sz="2000" noProof="0" dirty="0" smtClean="0">
                <a:latin typeface="+mn-lt"/>
              </a:rPr>
              <a:t>We will assume: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noProof="0" dirty="0" smtClean="0">
                <a:latin typeface="+mn-lt"/>
              </a:rPr>
              <a:t>Both transverse planes are independent</a:t>
            </a:r>
          </a:p>
          <a:p>
            <a:pPr marL="1187450" lvl="2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No “coupling”</a:t>
            </a:r>
            <a:endParaRPr lang="en-US" sz="1600" noProof="0" dirty="0" smtClean="0">
              <a:latin typeface="+mn-lt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All particles independent from each other</a:t>
            </a:r>
          </a:p>
          <a:p>
            <a:pPr marL="1187450" lvl="2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noProof="0" dirty="0" smtClean="0">
                <a:latin typeface="+mn-lt"/>
              </a:rPr>
              <a:t>No space charge effects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93435"/>
          </a:xfrm>
        </p:spPr>
        <p:txBody>
          <a:bodyPr/>
          <a:lstStyle/>
          <a:p>
            <a:r>
              <a:rPr lang="en-US" sz="2000" dirty="0" smtClean="0"/>
              <a:t>The simplest magnetic lattice consists of quadrupoles and the spaces in between them (drifts). We can express each of these as a linear operation in phase space.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By combining these elements, we can represent an arbitrarily complex ring or line as the product of matrices.</a:t>
            </a:r>
            <a:endParaRPr lang="en-US" sz="2000" dirty="0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3573470" y="2238445"/>
          <a:ext cx="5383590" cy="122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3" imgW="2895480" imgH="660240" progId="Equation.3">
                  <p:embed/>
                </p:oleObj>
              </mc:Choice>
              <mc:Fallback>
                <p:oleObj name="Equation" r:id="rId3" imgW="28954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70" y="2238445"/>
                        <a:ext cx="5383590" cy="1228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3266230" y="4235505"/>
          <a:ext cx="5764151" cy="88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5" imgW="2984400" imgH="457200" progId="Equation.3">
                  <p:embed/>
                </p:oleObj>
              </mc:Choice>
              <mc:Fallback>
                <p:oleObj name="Equation" r:id="rId5" imgW="2984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230" y="4235505"/>
                        <a:ext cx="5764151" cy="883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2665" y="2008015"/>
            <a:ext cx="149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Quadrupole:</a:t>
            </a:r>
            <a:endParaRPr lang="en-US" sz="2000" dirty="0"/>
          </a:p>
        </p:txBody>
      </p:sp>
      <p:grpSp>
        <p:nvGrpSpPr>
          <p:cNvPr id="4" name="Group 11"/>
          <p:cNvGrpSpPr/>
          <p:nvPr/>
        </p:nvGrpSpPr>
        <p:grpSpPr>
          <a:xfrm>
            <a:off x="385855" y="2392065"/>
            <a:ext cx="3048000" cy="1143000"/>
            <a:chOff x="1345980" y="4623825"/>
            <a:chExt cx="3048000" cy="1143000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641397" y="4623825"/>
              <a:ext cx="304801" cy="1143000"/>
              <a:chOff x="3077" y="2111"/>
              <a:chExt cx="176" cy="481"/>
            </a:xfrm>
          </p:grpSpPr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610857" y="4773902"/>
            <a:ext cx="26115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79692" y="4236232"/>
            <a:ext cx="1843440" cy="268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79692" y="4850712"/>
          <a:ext cx="46086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7" imgW="291960" imgH="139680" progId="Equation.3">
                  <p:embed/>
                </p:oleObj>
              </mc:Choice>
              <mc:Fallback>
                <p:oleObj name="Equation" r:id="rId7" imgW="29196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92" y="4850712"/>
                        <a:ext cx="46086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87667" y="4543472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9" imgW="241200" imgH="203040" progId="Equation.3">
                  <p:embed/>
                </p:oleObj>
              </mc:Choice>
              <mc:Fallback>
                <p:oleObj name="Equation" r:id="rId9" imgW="241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67" y="4543472"/>
                        <a:ext cx="241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4047" y="3967397"/>
            <a:ext cx="149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Drift:</a:t>
            </a:r>
            <a:endParaRPr lang="en-US" sz="20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189420" y="5886920"/>
          <a:ext cx="2329903" cy="49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11" imgW="1066680" imgH="228600" progId="Equation.3">
                  <p:embed/>
                </p:oleObj>
              </mc:Choice>
              <mc:Fallback>
                <p:oleObj name="Equation" r:id="rId11" imgW="10666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420" y="5886920"/>
                        <a:ext cx="2329903" cy="499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FODO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207915"/>
          </a:xfrm>
        </p:spPr>
        <p:txBody>
          <a:bodyPr/>
          <a:lstStyle/>
          <a:p>
            <a:r>
              <a:rPr lang="en-US" sz="2000" dirty="0" smtClean="0"/>
              <a:t>At the heart of every beam line or ring is the “FODO” cell, consisting of a focusing and a defocusing element, separated by drifts: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transfer matrix is then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can build a ring out of N of these, and the overall transfer matrix will be</a:t>
            </a:r>
            <a:endParaRPr lang="en-US" sz="2000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545075" y="1739180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264760" y="1777585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68265" y="296814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73300" y="296814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-f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98695" y="2315255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65325" y="2315255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1580" y="235366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8210" y="235366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-L</a:t>
            </a:r>
            <a:endParaRPr lang="en-US" dirty="0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923525" y="3813050"/>
          <a:ext cx="7450570" cy="156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" imgW="4356000" imgH="914400" progId="Equation.3">
                  <p:embed/>
                </p:oleObj>
              </mc:Choice>
              <mc:Fallback>
                <p:oleObj name="Equation" r:id="rId3" imgW="435600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25" y="3813050"/>
                        <a:ext cx="7450570" cy="156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458255" y="5771705"/>
          <a:ext cx="1819184" cy="57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761760" imgH="241200" progId="Equation.3">
                  <p:embed/>
                </p:oleObj>
              </mc:Choice>
              <mc:Fallback>
                <p:oleObj name="Equation" r:id="rId5" imgW="7617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55" y="5771705"/>
                        <a:ext cx="1819184" cy="57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Betatron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24260" y="625435"/>
            <a:ext cx="8355012" cy="1190555"/>
          </a:xfrm>
        </p:spPr>
        <p:txBody>
          <a:bodyPr/>
          <a:lstStyle/>
          <a:p>
            <a:r>
              <a:rPr lang="en-US" sz="2000" dirty="0" smtClean="0"/>
              <a:t>Skipping </a:t>
            </a:r>
            <a:r>
              <a:rPr lang="en-US" sz="2000" i="1" dirty="0" smtClean="0"/>
              <a:t>a lot</a:t>
            </a:r>
            <a:r>
              <a:rPr lang="en-US" sz="2000" dirty="0" smtClean="0"/>
              <a:t> of math, we find that we can describe particle motion in terms of initial conditions and a “beta function”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(s), which is only a function of location in the nominal path.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Minor but important note: we need constraints to define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(s)</a:t>
            </a:r>
          </a:p>
          <a:p>
            <a:pPr lvl="1"/>
            <a:r>
              <a:rPr lang="en-US" sz="1600" dirty="0" smtClean="0"/>
              <a:t>For a ring, we require periodicity (of </a:t>
            </a:r>
            <a:r>
              <a:rPr lang="en-US" sz="1600" i="1" dirty="0" smtClean="0">
                <a:latin typeface="Symbol" pitchFamily="18" charset="2"/>
              </a:rPr>
              <a:t>b</a:t>
            </a:r>
            <a:r>
              <a:rPr lang="en-US" sz="1600" dirty="0" smtClean="0"/>
              <a:t>, NOT motion): </a:t>
            </a:r>
            <a:r>
              <a:rPr lang="en-US" sz="1600" i="1" dirty="0" smtClean="0">
                <a:latin typeface="Symbol" pitchFamily="18" charset="2"/>
              </a:rPr>
              <a:t>b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s+C</a:t>
            </a:r>
            <a:r>
              <a:rPr lang="en-US" sz="1600" i="1" dirty="0" smtClean="0"/>
              <a:t>) = </a:t>
            </a:r>
            <a:r>
              <a:rPr lang="en-US" sz="1600" i="1" dirty="0" smtClean="0">
                <a:latin typeface="Symbol" pitchFamily="18" charset="2"/>
              </a:rPr>
              <a:t>b</a:t>
            </a:r>
            <a:r>
              <a:rPr lang="en-US" sz="1600" i="1" dirty="0" smtClean="0"/>
              <a:t>(s) </a:t>
            </a:r>
          </a:p>
          <a:p>
            <a:pPr lvl="1"/>
            <a:r>
              <a:rPr lang="en-US" sz="1600" dirty="0" smtClean="0"/>
              <a:t>For beam line: matched to ring or source</a:t>
            </a:r>
            <a:endParaRPr lang="en-US" sz="1600" dirty="0"/>
          </a:p>
        </p:txBody>
      </p:sp>
      <p:pic>
        <p:nvPicPr>
          <p:cNvPr id="34819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50" y="2450802"/>
            <a:ext cx="3500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2933402"/>
            <a:ext cx="16430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84813" y="3009602"/>
            <a:ext cx="3659187" cy="1323439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“betatron function” </a:t>
            </a:r>
            <a:r>
              <a:rPr lang="en-US" sz="2000" i="1" dirty="0">
                <a:solidFill>
                  <a:srgbClr val="009900"/>
                </a:solidFill>
                <a:latin typeface="Symbol" pitchFamily="18" charset="2"/>
              </a:rPr>
              <a:t>b(</a:t>
            </a:r>
            <a:r>
              <a:rPr lang="en-US" sz="2000" i="1" dirty="0">
                <a:solidFill>
                  <a:srgbClr val="009900"/>
                </a:solidFill>
              </a:rPr>
              <a:t>s</a:t>
            </a:r>
            <a:r>
              <a:rPr lang="en-US" sz="2000" i="1" dirty="0">
                <a:solidFill>
                  <a:srgbClr val="009900"/>
                </a:solidFill>
                <a:latin typeface="Symbol" pitchFamily="18" charset="2"/>
              </a:rPr>
              <a:t>)</a:t>
            </a:r>
            <a:r>
              <a:rPr lang="en-US" sz="2000" dirty="0"/>
              <a:t> is effectively the </a:t>
            </a:r>
            <a:r>
              <a:rPr lang="en-US" sz="2000" dirty="0">
                <a:solidFill>
                  <a:srgbClr val="009900"/>
                </a:solidFill>
              </a:rPr>
              <a:t>local wavenumber</a:t>
            </a:r>
            <a:r>
              <a:rPr lang="en-US" sz="2000" dirty="0"/>
              <a:t> and  also defines the </a:t>
            </a:r>
            <a:r>
              <a:rPr lang="en-US" sz="2000" dirty="0">
                <a:solidFill>
                  <a:srgbClr val="009900"/>
                </a:solidFill>
              </a:rPr>
              <a:t>beam envelope.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4586288" y="2896890"/>
            <a:ext cx="89852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951413" y="3543002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89013" y="3162002"/>
            <a:ext cx="1600200" cy="83099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Phase advance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589213" y="3314402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419100" y="2392065"/>
            <a:ext cx="1981200" cy="707886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Lateral deviation in one plane</a:t>
            </a:r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2400300" y="2723852"/>
            <a:ext cx="44291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808310" y="4427530"/>
            <a:ext cx="7848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C0000"/>
                </a:solidFill>
              </a:rPr>
              <a:t>Closely spaced strong quads</a:t>
            </a:r>
            <a:r>
              <a:rPr lang="en-US" sz="2000" dirty="0"/>
              <a:t> -&gt; small </a:t>
            </a:r>
            <a:r>
              <a:rPr lang="en-US" sz="2000" i="1" dirty="0">
                <a:latin typeface="Symbol" pitchFamily="18" charset="2"/>
              </a:rPr>
              <a:t>b</a:t>
            </a:r>
            <a:r>
              <a:rPr lang="en-US" sz="2000" dirty="0"/>
              <a:t> -&gt; </a:t>
            </a:r>
            <a:r>
              <a:rPr lang="en-US" sz="2000" dirty="0">
                <a:solidFill>
                  <a:srgbClr val="009900"/>
                </a:solidFill>
              </a:rPr>
              <a:t>small aperture, lots of wiggles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Sparsely spaced weak quads</a:t>
            </a:r>
            <a:r>
              <a:rPr lang="en-US" sz="2000" dirty="0"/>
              <a:t> -&gt; large </a:t>
            </a:r>
            <a:r>
              <a:rPr lang="en-US" sz="2000" i="1" dirty="0">
                <a:latin typeface="Symbol" pitchFamily="18" charset="2"/>
              </a:rPr>
              <a:t>b</a:t>
            </a:r>
            <a:r>
              <a:rPr lang="en-US" sz="2000" dirty="0"/>
              <a:t> -&gt; </a:t>
            </a:r>
            <a:r>
              <a:rPr lang="en-US" sz="2000" dirty="0">
                <a:solidFill>
                  <a:srgbClr val="CC0000"/>
                </a:solidFill>
              </a:rPr>
              <a:t>large aperture, few wiggles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6569060" y="1508750"/>
            <a:ext cx="2446337" cy="1169988"/>
            <a:chOff x="6510338" y="1257300"/>
            <a:chExt cx="2446337" cy="1169988"/>
          </a:xfrm>
        </p:grpSpPr>
        <p:sp>
          <p:nvSpPr>
            <p:cNvPr id="34830" name="Freeform 19"/>
            <p:cNvSpPr>
              <a:spLocks/>
            </p:cNvSpPr>
            <p:nvPr/>
          </p:nvSpPr>
          <p:spPr bwMode="auto">
            <a:xfrm>
              <a:off x="6788150" y="1362075"/>
              <a:ext cx="2168525" cy="841375"/>
            </a:xfrm>
            <a:custGeom>
              <a:avLst/>
              <a:gdLst>
                <a:gd name="T0" fmla="*/ 0 w 1366"/>
                <a:gd name="T1" fmla="*/ 2147483647 h 530"/>
                <a:gd name="T2" fmla="*/ 2147483647 w 1366"/>
                <a:gd name="T3" fmla="*/ 2147483647 h 530"/>
                <a:gd name="T4" fmla="*/ 2147483647 w 1366"/>
                <a:gd name="T5" fmla="*/ 2147483647 h 530"/>
                <a:gd name="T6" fmla="*/ 2147483647 w 1366"/>
                <a:gd name="T7" fmla="*/ 2147483647 h 530"/>
                <a:gd name="T8" fmla="*/ 2147483647 w 1366"/>
                <a:gd name="T9" fmla="*/ 0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6"/>
                <a:gd name="T16" fmla="*/ 0 h 530"/>
                <a:gd name="T17" fmla="*/ 1366 w 136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6" h="530">
                  <a:moveTo>
                    <a:pt x="0" y="530"/>
                  </a:moveTo>
                  <a:cubicBezTo>
                    <a:pt x="140" y="436"/>
                    <a:pt x="280" y="342"/>
                    <a:pt x="397" y="280"/>
                  </a:cubicBezTo>
                  <a:cubicBezTo>
                    <a:pt x="514" y="218"/>
                    <a:pt x="571" y="200"/>
                    <a:pt x="703" y="158"/>
                  </a:cubicBezTo>
                  <a:cubicBezTo>
                    <a:pt x="835" y="116"/>
                    <a:pt x="1077" y="56"/>
                    <a:pt x="1187" y="30"/>
                  </a:cubicBezTo>
                  <a:cubicBezTo>
                    <a:pt x="1297" y="4"/>
                    <a:pt x="1331" y="2"/>
                    <a:pt x="136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20"/>
            <p:cNvSpPr>
              <a:spLocks/>
            </p:cNvSpPr>
            <p:nvPr/>
          </p:nvSpPr>
          <p:spPr bwMode="auto">
            <a:xfrm>
              <a:off x="6819900" y="1257300"/>
              <a:ext cx="2120900" cy="922338"/>
            </a:xfrm>
            <a:custGeom>
              <a:avLst/>
              <a:gdLst>
                <a:gd name="T0" fmla="*/ 0 w 1336"/>
                <a:gd name="T1" fmla="*/ 2147483647 h 581"/>
                <a:gd name="T2" fmla="*/ 2147483647 w 1336"/>
                <a:gd name="T3" fmla="*/ 2147483647 h 581"/>
                <a:gd name="T4" fmla="*/ 2147483647 w 1336"/>
                <a:gd name="T5" fmla="*/ 2147483647 h 581"/>
                <a:gd name="T6" fmla="*/ 2147483647 w 1336"/>
                <a:gd name="T7" fmla="*/ 2147483647 h 581"/>
                <a:gd name="T8" fmla="*/ 2147483647 w 1336"/>
                <a:gd name="T9" fmla="*/ 2147483647 h 581"/>
                <a:gd name="T10" fmla="*/ 2147483647 w 1336"/>
                <a:gd name="T11" fmla="*/ 0 h 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6"/>
                <a:gd name="T19" fmla="*/ 0 h 581"/>
                <a:gd name="T20" fmla="*/ 1336 w 1336"/>
                <a:gd name="T21" fmla="*/ 581 h 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6" h="581">
                  <a:moveTo>
                    <a:pt x="0" y="581"/>
                  </a:moveTo>
                  <a:cubicBezTo>
                    <a:pt x="46" y="482"/>
                    <a:pt x="92" y="384"/>
                    <a:pt x="219" y="331"/>
                  </a:cubicBezTo>
                  <a:cubicBezTo>
                    <a:pt x="346" y="278"/>
                    <a:pt x="645" y="280"/>
                    <a:pt x="760" y="265"/>
                  </a:cubicBezTo>
                  <a:cubicBezTo>
                    <a:pt x="875" y="250"/>
                    <a:pt x="848" y="254"/>
                    <a:pt x="907" y="239"/>
                  </a:cubicBezTo>
                  <a:cubicBezTo>
                    <a:pt x="966" y="224"/>
                    <a:pt x="1044" y="218"/>
                    <a:pt x="1116" y="178"/>
                  </a:cubicBezTo>
                  <a:cubicBezTo>
                    <a:pt x="1188" y="138"/>
                    <a:pt x="1262" y="69"/>
                    <a:pt x="13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21"/>
            <p:cNvSpPr>
              <a:spLocks noChangeShapeType="1"/>
            </p:cNvSpPr>
            <p:nvPr/>
          </p:nvSpPr>
          <p:spPr bwMode="auto">
            <a:xfrm flipV="1">
              <a:off x="6908800" y="2017713"/>
              <a:ext cx="461963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7054850" y="2122488"/>
              <a:ext cx="227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</a:t>
              </a:r>
            </a:p>
          </p:txBody>
        </p:sp>
        <p:sp>
          <p:nvSpPr>
            <p:cNvPr id="34834" name="Line 23"/>
            <p:cNvSpPr>
              <a:spLocks noChangeShapeType="1"/>
            </p:cNvSpPr>
            <p:nvPr/>
          </p:nvSpPr>
          <p:spPr bwMode="auto">
            <a:xfrm flipH="1" flipV="1">
              <a:off x="6561138" y="1952625"/>
              <a:ext cx="153987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Text Box 24"/>
            <p:cNvSpPr txBox="1">
              <a:spLocks noChangeArrowheads="1"/>
            </p:cNvSpPr>
            <p:nvPr/>
          </p:nvSpPr>
          <p:spPr bwMode="auto">
            <a:xfrm>
              <a:off x="6510338" y="1698625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x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164575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all started about energy and collision rate</a:t>
            </a:r>
            <a:endParaRPr lang="en-US" dirty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47700" y="614363"/>
            <a:ext cx="8251825" cy="663957"/>
          </a:xfrm>
        </p:spPr>
        <p:txBody>
          <a:bodyPr/>
          <a:lstStyle/>
          <a:p>
            <a:r>
              <a:rPr lang="en-US" dirty="0" smtClean="0"/>
              <a:t>To probe smaller scales, we must go to higher energy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To discover new particles, we need enough energy available to create them</a:t>
            </a:r>
          </a:p>
          <a:p>
            <a:pPr lvl="1"/>
            <a:r>
              <a:rPr lang="en-US" dirty="0" smtClean="0"/>
              <a:t>The Higgs particle, the last piece of the Standard Model probably has a mass of about 150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i="1" dirty="0" smtClean="0"/>
              <a:t>just at the limit </a:t>
            </a:r>
            <a:r>
              <a:rPr lang="en-US" dirty="0" smtClean="0"/>
              <a:t>of the Fermilab Tevatron</a:t>
            </a:r>
          </a:p>
          <a:p>
            <a:pPr lvl="1"/>
            <a:r>
              <a:rPr lang="en-US" dirty="0" smtClean="0"/>
              <a:t>Many theories beyond the Standard Model, such as </a:t>
            </a:r>
            <a:r>
              <a:rPr lang="en-US" dirty="0" err="1" smtClean="0"/>
              <a:t>SuperSymmetry</a:t>
            </a:r>
            <a:r>
              <a:rPr lang="en-US" dirty="0" smtClean="0"/>
              <a:t>, predict a “zoo” of particles in the range of a few hundred </a:t>
            </a:r>
            <a:r>
              <a:rPr lang="en-US" dirty="0" err="1" smtClean="0"/>
              <a:t>GeV</a:t>
            </a:r>
            <a:r>
              <a:rPr lang="en-US" dirty="0" smtClean="0"/>
              <a:t> to a few TeV</a:t>
            </a:r>
          </a:p>
          <a:p>
            <a:pPr lvl="1"/>
            <a:r>
              <a:rPr lang="en-US" dirty="0" smtClean="0"/>
              <a:t>Of course, we also hope for surprises.</a:t>
            </a:r>
          </a:p>
          <a:p>
            <a:r>
              <a:rPr lang="en-US" dirty="0" smtClean="0"/>
              <a:t>The rarer a process is, the more collisions (luminosity) we need to observe it.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270125" y="1158875"/>
          <a:ext cx="39544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Equation" r:id="rId3" imgW="1358640" imgH="419040" progId="Equation.3">
                  <p:embed/>
                </p:oleObj>
              </mc:Choice>
              <mc:Fallback>
                <p:oleObj name="Equation" r:id="rId3" imgW="13586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158875"/>
                        <a:ext cx="39544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USPAS, Knoxville, TN, January 20-31, 2013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FAE25B-088C-414E-8FF7-4F191AE590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01-Introduction and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0655" y="1508750"/>
            <a:ext cx="218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~size of proton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800962" y="1431943"/>
            <a:ext cx="844908" cy="192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Betatron tune</a:t>
            </a:r>
            <a:endParaRPr lang="en-US" dirty="0"/>
          </a:p>
        </p:txBody>
      </p:sp>
      <p:sp>
        <p:nvSpPr>
          <p:cNvPr id="2053" name="Content Placeholder 19"/>
          <p:cNvSpPr>
            <a:spLocks noGrp="1"/>
          </p:cNvSpPr>
          <p:nvPr>
            <p:ph sz="half" idx="1"/>
          </p:nvPr>
        </p:nvSpPr>
        <p:spPr>
          <a:xfrm>
            <a:off x="4725620" y="971080"/>
            <a:ext cx="4060371" cy="3648475"/>
          </a:xfrm>
        </p:spPr>
        <p:txBody>
          <a:bodyPr/>
          <a:lstStyle/>
          <a:p>
            <a:r>
              <a:rPr lang="en-US" sz="2000" dirty="0" smtClean="0"/>
              <a:t>As particles go around a ring, they will undergo a number of </a:t>
            </a:r>
            <a:r>
              <a:rPr lang="en-US" sz="2000" dirty="0" err="1" smtClean="0"/>
              <a:t>betatrons</a:t>
            </a:r>
            <a:r>
              <a:rPr lang="en-US" sz="2000" dirty="0" smtClean="0"/>
              <a:t> oscillations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(sometimes </a:t>
            </a:r>
            <a:r>
              <a:rPr lang="en-US" sz="2000" i="1" dirty="0" smtClean="0"/>
              <a:t>Q</a:t>
            </a:r>
            <a:r>
              <a:rPr lang="en-US" sz="2000" dirty="0" smtClean="0"/>
              <a:t>) given by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is referred to as the “tune”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54690" y="4811580"/>
            <a:ext cx="8218670" cy="1344175"/>
          </a:xfrm>
        </p:spPr>
        <p:txBody>
          <a:bodyPr/>
          <a:lstStyle/>
          <a:p>
            <a:r>
              <a:rPr lang="en-US" sz="2000" dirty="0" smtClean="0"/>
              <a:t>We can generally think of the tune in two parts:</a:t>
            </a:r>
            <a:endParaRPr lang="en-US" sz="2000" dirty="0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484375" y="1121040"/>
            <a:ext cx="2989263" cy="2971800"/>
            <a:chOff x="1409700" y="1047135"/>
            <a:chExt cx="3162300" cy="3143865"/>
          </a:xfrm>
        </p:grpSpPr>
        <p:sp>
          <p:nvSpPr>
            <p:cNvPr id="8" name="Oval 7"/>
            <p:cNvSpPr/>
            <p:nvPr/>
          </p:nvSpPr>
          <p:spPr>
            <a:xfrm>
              <a:off x="1409700" y="1181488"/>
              <a:ext cx="3123673" cy="30095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85273" y="1047135"/>
              <a:ext cx="3086727" cy="3101880"/>
            </a:xfrm>
            <a:custGeom>
              <a:avLst/>
              <a:gdLst>
                <a:gd name="connsiteX0" fmla="*/ 1332271 w 3087329"/>
                <a:gd name="connsiteY0" fmla="*/ 132736 h 3102078"/>
                <a:gd name="connsiteX1" fmla="*/ 2172929 w 3087329"/>
                <a:gd name="connsiteY1" fmla="*/ 162233 h 3102078"/>
                <a:gd name="connsiteX2" fmla="*/ 2659626 w 3087329"/>
                <a:gd name="connsiteY2" fmla="*/ 619433 h 3102078"/>
                <a:gd name="connsiteX3" fmla="*/ 2939845 w 3087329"/>
                <a:gd name="connsiteY3" fmla="*/ 1430594 h 3102078"/>
                <a:gd name="connsiteX4" fmla="*/ 3057832 w 3087329"/>
                <a:gd name="connsiteY4" fmla="*/ 1828800 h 3102078"/>
                <a:gd name="connsiteX5" fmla="*/ 2969342 w 3087329"/>
                <a:gd name="connsiteY5" fmla="*/ 2551471 h 3102078"/>
                <a:gd name="connsiteX6" fmla="*/ 2349910 w 3087329"/>
                <a:gd name="connsiteY6" fmla="*/ 2890684 h 3102078"/>
                <a:gd name="connsiteX7" fmla="*/ 1553497 w 3087329"/>
                <a:gd name="connsiteY7" fmla="*/ 2993923 h 3102078"/>
                <a:gd name="connsiteX8" fmla="*/ 978310 w 3087329"/>
                <a:gd name="connsiteY8" fmla="*/ 3067665 h 3102078"/>
                <a:gd name="connsiteX9" fmla="*/ 226142 w 3087329"/>
                <a:gd name="connsiteY9" fmla="*/ 2787446 h 3102078"/>
                <a:gd name="connsiteX10" fmla="*/ 19664 w 3087329"/>
                <a:gd name="connsiteY10" fmla="*/ 2064775 h 3102078"/>
                <a:gd name="connsiteX11" fmla="*/ 108155 w 3087329"/>
                <a:gd name="connsiteY11" fmla="*/ 1401097 h 3102078"/>
                <a:gd name="connsiteX12" fmla="*/ 299884 w 3087329"/>
                <a:gd name="connsiteY12" fmla="*/ 648930 h 3102078"/>
                <a:gd name="connsiteX13" fmla="*/ 742335 w 3087329"/>
                <a:gd name="connsiteY13" fmla="*/ 147484 h 3102078"/>
                <a:gd name="connsiteX14" fmla="*/ 1450258 w 3087329"/>
                <a:gd name="connsiteY14" fmla="*/ 0 h 310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7329" h="3102078">
                  <a:moveTo>
                    <a:pt x="1332271" y="132736"/>
                  </a:moveTo>
                  <a:cubicBezTo>
                    <a:pt x="1641987" y="106926"/>
                    <a:pt x="1951703" y="81117"/>
                    <a:pt x="2172929" y="162233"/>
                  </a:cubicBezTo>
                  <a:cubicBezTo>
                    <a:pt x="2394155" y="243349"/>
                    <a:pt x="2531807" y="408040"/>
                    <a:pt x="2659626" y="619433"/>
                  </a:cubicBezTo>
                  <a:cubicBezTo>
                    <a:pt x="2787445" y="830827"/>
                    <a:pt x="2873477" y="1229033"/>
                    <a:pt x="2939845" y="1430594"/>
                  </a:cubicBezTo>
                  <a:cubicBezTo>
                    <a:pt x="3006213" y="1632155"/>
                    <a:pt x="3052916" y="1641987"/>
                    <a:pt x="3057832" y="1828800"/>
                  </a:cubicBezTo>
                  <a:cubicBezTo>
                    <a:pt x="3062748" y="2015613"/>
                    <a:pt x="3087329" y="2374490"/>
                    <a:pt x="2969342" y="2551471"/>
                  </a:cubicBezTo>
                  <a:cubicBezTo>
                    <a:pt x="2851355" y="2728452"/>
                    <a:pt x="2585884" y="2816942"/>
                    <a:pt x="2349910" y="2890684"/>
                  </a:cubicBezTo>
                  <a:cubicBezTo>
                    <a:pt x="2113936" y="2964426"/>
                    <a:pt x="1553497" y="2993923"/>
                    <a:pt x="1553497" y="2993923"/>
                  </a:cubicBezTo>
                  <a:cubicBezTo>
                    <a:pt x="1324897" y="3023420"/>
                    <a:pt x="1199536" y="3102078"/>
                    <a:pt x="978310" y="3067665"/>
                  </a:cubicBezTo>
                  <a:cubicBezTo>
                    <a:pt x="757084" y="3033252"/>
                    <a:pt x="385916" y="2954594"/>
                    <a:pt x="226142" y="2787446"/>
                  </a:cubicBezTo>
                  <a:cubicBezTo>
                    <a:pt x="66368" y="2620298"/>
                    <a:pt x="39329" y="2295833"/>
                    <a:pt x="19664" y="2064775"/>
                  </a:cubicBezTo>
                  <a:cubicBezTo>
                    <a:pt x="0" y="1833717"/>
                    <a:pt x="61452" y="1637071"/>
                    <a:pt x="108155" y="1401097"/>
                  </a:cubicBezTo>
                  <a:cubicBezTo>
                    <a:pt x="154858" y="1165123"/>
                    <a:pt x="194187" y="857866"/>
                    <a:pt x="299884" y="648930"/>
                  </a:cubicBezTo>
                  <a:cubicBezTo>
                    <a:pt x="405581" y="439995"/>
                    <a:pt x="550606" y="255639"/>
                    <a:pt x="742335" y="147484"/>
                  </a:cubicBezTo>
                  <a:cubicBezTo>
                    <a:pt x="934064" y="39329"/>
                    <a:pt x="1192161" y="19664"/>
                    <a:pt x="1450258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55675" y="1121040"/>
            <a:ext cx="95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/>
              <a:t>Ideal orbit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293875" y="184494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379975" y="663840"/>
            <a:ext cx="2171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Particle trajectory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8975" y="1044840"/>
            <a:ext cx="4191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493720" y="2507280"/>
          <a:ext cx="2286108" cy="111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990360" imgH="482400" progId="Equation.3">
                  <p:embed/>
                </p:oleObj>
              </mc:Choice>
              <mc:Fallback>
                <p:oleObj name="Equation" r:id="rId3" imgW="990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720" y="2507280"/>
                        <a:ext cx="2286108" cy="1113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669525" y="523525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6</a:t>
            </a:r>
            <a:r>
              <a:rPr lang="en-US"/>
              <a:t>.</a:t>
            </a:r>
            <a:r>
              <a:rPr lang="en-US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98865" y="5387655"/>
            <a:ext cx="2289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rgbClr val="009900"/>
                </a:solidFill>
              </a:rPr>
              <a:t>Integer : magnet/aperture optimization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630769" y="5301463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Fraction: Beam Stability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5321597" y="5500706"/>
            <a:ext cx="304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4440925" y="5540055"/>
            <a:ext cx="2286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Tune, stability, and the tune plane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If the tune is an integer, or low order rational number, then the effect of any imperfection or perturbation will tend be reinforced on subsequent orbits.</a:t>
            </a:r>
          </a:p>
          <a:p>
            <a:r>
              <a:rPr lang="en-US" sz="1800" dirty="0" smtClean="0"/>
              <a:t>When we add the effects of coupling between the planes, we find this is also true for </a:t>
            </a:r>
            <a:r>
              <a:rPr lang="en-US" sz="1800" i="1" dirty="0" smtClean="0"/>
              <a:t>combinations</a:t>
            </a:r>
            <a:r>
              <a:rPr lang="en-US" sz="1800" dirty="0" smtClean="0"/>
              <a:t> of the tunes from both planes, so in general, we want to avoid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Many instabilities occur when something perturbs the tune of the beam, or part of the beam, until it falls onto a resonance, thus you will often hear effects characterized by the “tune shift” they produce.</a:t>
            </a:r>
            <a:endParaRPr lang="en-US" sz="18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9475" y="2814520"/>
          <a:ext cx="5683940" cy="49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3" imgW="2755800" imgH="241200" progId="Equation.3">
                  <p:embed/>
                </p:oleObj>
              </mc:Choice>
              <mc:Fallback>
                <p:oleObj name="Equation" r:id="rId3" imgW="27558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75" y="2814520"/>
                        <a:ext cx="5683940" cy="49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3605" y="3694328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</a:rPr>
              <a:t>“small” integers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699805" y="331332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538005" y="3313328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380530" y="2660900"/>
            <a:ext cx="2609850" cy="2470150"/>
            <a:chOff x="3360" y="2688"/>
            <a:chExt cx="1644" cy="1556"/>
          </a:xfrm>
        </p:grpSpPr>
        <p:pic>
          <p:nvPicPr>
            <p:cNvPr id="16" name="Picture 22" descr="tunepla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688"/>
              <a:ext cx="1500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648" y="403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X tune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 rot="-5400000">
              <a:off x="2842" y="330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Y tune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19115" y="3621025"/>
            <a:ext cx="207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Avoid lines in the “tune plane”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992985" y="3803902"/>
            <a:ext cx="387545" cy="171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Twiss</a:t>
            </a:r>
            <a:r>
              <a:rPr lang="en-US" dirty="0" smtClean="0"/>
              <a:t> parameters: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, and </a:t>
            </a:r>
            <a:r>
              <a:rPr lang="en-US" dirty="0" smtClean="0">
                <a:latin typeface="Symbol" pitchFamily="18" charset="2"/>
              </a:rPr>
              <a:t>g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77485"/>
          </a:xfrm>
        </p:spPr>
        <p:txBody>
          <a:bodyPr/>
          <a:lstStyle/>
          <a:p>
            <a:r>
              <a:rPr lang="en-US" sz="2000" dirty="0" smtClean="0"/>
              <a:t>As a particle returns to the same point </a:t>
            </a:r>
            <a:r>
              <a:rPr lang="en-US" sz="2000" i="1" dirty="0" smtClean="0"/>
              <a:t>s</a:t>
            </a:r>
            <a:r>
              <a:rPr lang="en-US" sz="2000" dirty="0" smtClean="0"/>
              <a:t> on </a:t>
            </a:r>
            <a:br>
              <a:rPr lang="en-US" sz="2000" dirty="0" smtClean="0"/>
            </a:br>
            <a:r>
              <a:rPr lang="en-US" sz="2000" dirty="0" smtClean="0"/>
              <a:t>subsequent revolutions, it will map out an </a:t>
            </a:r>
            <a:br>
              <a:rPr lang="en-US" sz="2000" dirty="0" smtClean="0"/>
            </a:br>
            <a:r>
              <a:rPr lang="en-US" sz="2000" dirty="0" smtClean="0"/>
              <a:t>ellipse in phase space, defined by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As we examine different locations on the</a:t>
            </a:r>
            <a:br>
              <a:rPr lang="en-US" sz="2000" dirty="0" smtClean="0"/>
            </a:br>
            <a:r>
              <a:rPr lang="en-US" sz="2000" dirty="0" smtClean="0"/>
              <a:t>ring, the parameters will change, but the</a:t>
            </a:r>
            <a:br>
              <a:rPr lang="en-US" sz="2000" dirty="0" smtClean="0"/>
            </a:br>
            <a:r>
              <a:rPr lang="en-US" sz="2000" dirty="0" smtClean="0"/>
              <a:t>area (</a:t>
            </a:r>
            <a:r>
              <a:rPr lang="en-US" sz="2000" i="1" dirty="0" smtClean="0"/>
              <a:t>A</a:t>
            </a:r>
            <a:r>
              <a:rPr lang="en-US" sz="2000" i="1" dirty="0" smtClean="0">
                <a:latin typeface="Symbol" pitchFamily="18" charset="2"/>
              </a:rPr>
              <a:t>π</a:t>
            </a:r>
            <a:r>
              <a:rPr lang="en-US" sz="2000" dirty="0" smtClean="0"/>
              <a:t>) remains constant.</a:t>
            </a:r>
            <a:endParaRPr lang="en-US" sz="2000" dirty="0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7209893" y="7494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6371693" y="166381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 rot="2700000">
            <a:off x="6991612" y="859744"/>
            <a:ext cx="457200" cy="160178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6784443" y="173366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7409918" y="11383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7714718" y="1300275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7435318" y="1690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7074956" y="202576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6641568" y="215911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7090831" y="139711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56" name="Objec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181" y="1709850"/>
            <a:ext cx="282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Object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606" y="598600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7830606" y="1087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7983006" y="1087550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7802031" y="755763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7221006" y="935150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Text Box 26"/>
          <p:cNvSpPr txBox="1">
            <a:spLocks noChangeArrowheads="1"/>
          </p:cNvSpPr>
          <p:nvPr/>
        </p:nvSpPr>
        <p:spPr bwMode="auto">
          <a:xfrm>
            <a:off x="1922055" y="2852925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Twiss</a:t>
            </a:r>
            <a:r>
              <a:rPr lang="en-US" sz="2000" dirty="0"/>
              <a:t> Parameters</a:t>
            </a:r>
          </a:p>
        </p:txBody>
      </p:sp>
      <p:sp>
        <p:nvSpPr>
          <p:cNvPr id="35866" name="Line 27"/>
          <p:cNvSpPr>
            <a:spLocks noChangeShapeType="1"/>
          </p:cNvSpPr>
          <p:nvPr/>
        </p:nvSpPr>
        <p:spPr bwMode="auto">
          <a:xfrm flipH="1" flipV="1">
            <a:off x="1115549" y="2545685"/>
            <a:ext cx="576076" cy="3456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Line 28"/>
          <p:cNvSpPr>
            <a:spLocks noChangeShapeType="1"/>
          </p:cNvSpPr>
          <p:nvPr/>
        </p:nvSpPr>
        <p:spPr bwMode="auto">
          <a:xfrm flipH="1" flipV="1">
            <a:off x="2498130" y="2507280"/>
            <a:ext cx="76810" cy="307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 flipV="1">
            <a:off x="3727090" y="2430470"/>
            <a:ext cx="459640" cy="38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30225" y="2046288"/>
          <a:ext cx="54213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2933640" imgH="228600" progId="Equation.3">
                  <p:embed/>
                </p:oleObj>
              </mc:Choice>
              <mc:Fallback>
                <p:oleObj name="Equation" r:id="rId5" imgW="2933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46288"/>
                        <a:ext cx="54213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015788" y="1209475"/>
          <a:ext cx="430136" cy="30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7" imgW="355320" imgH="253800" progId="Equation.3">
                  <p:embed/>
                </p:oleObj>
              </mc:Choice>
              <mc:Fallback>
                <p:oleObj name="Equation" r:id="rId7" imgW="3553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788" y="1209475"/>
                        <a:ext cx="430136" cy="30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7231711" y="594613"/>
          <a:ext cx="4619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9" imgW="380880" imgH="253800" progId="Equation.3">
                  <p:embed/>
                </p:oleObj>
              </mc:Choice>
              <mc:Fallback>
                <p:oleObj name="Equation" r:id="rId9" imgW="3808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711" y="594613"/>
                        <a:ext cx="4619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031390" y="3083355"/>
          <a:ext cx="2738437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1" imgW="1650960" imgH="990360" progId="Equation.3">
                  <p:embed/>
                </p:oleObj>
              </mc:Choice>
              <mc:Fallback>
                <p:oleObj name="Equation" r:id="rId11" imgW="1650960" imgH="990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1390" y="3083355"/>
                        <a:ext cx="2738437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Emittance</a:t>
            </a:r>
          </a:p>
        </p:txBody>
      </p:sp>
      <p:pic>
        <p:nvPicPr>
          <p:cNvPr id="35843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303318"/>
            <a:ext cx="4356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219200" y="149066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81000" y="24050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 rot="2700000">
            <a:off x="1000919" y="1600994"/>
            <a:ext cx="457200" cy="1601788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54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90600"/>
            <a:ext cx="4810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Object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828800"/>
            <a:ext cx="401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Object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9488" y="2451100"/>
            <a:ext cx="282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Object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3" y="1339850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1839913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1992313" y="1828800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1811338" y="1497013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1230313" y="1676400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2743200" y="1143000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If each particle is described by an ellipse with a particular amplitude, then an </a:t>
            </a:r>
            <a:r>
              <a:rPr lang="en-US" sz="2000" i="1" dirty="0" smtClean="0"/>
              <a:t>ensemble</a:t>
            </a:r>
            <a:r>
              <a:rPr lang="en-US" sz="2000" dirty="0" smtClean="0"/>
              <a:t> of particles will always remain within a bounding ellipse of a particular area: </a:t>
            </a:r>
            <a:endParaRPr lang="en-US" sz="2000" dirty="0"/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1676400" y="28956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Area = </a:t>
            </a:r>
            <a:r>
              <a:rPr lang="en-US" sz="2000" i="1" dirty="0">
                <a:latin typeface="Symbol" pitchFamily="18" charset="2"/>
              </a:rPr>
              <a:t>e</a:t>
            </a:r>
          </a:p>
        </p:txBody>
      </p:sp>
      <p:sp>
        <p:nvSpPr>
          <p:cNvPr id="35864" name="Freeform 25"/>
          <p:cNvSpPr>
            <a:spLocks/>
          </p:cNvSpPr>
          <p:nvPr/>
        </p:nvSpPr>
        <p:spPr bwMode="auto">
          <a:xfrm>
            <a:off x="1371600" y="2286000"/>
            <a:ext cx="304800" cy="838200"/>
          </a:xfrm>
          <a:custGeom>
            <a:avLst/>
            <a:gdLst>
              <a:gd name="T0" fmla="*/ 2147483647 w 240"/>
              <a:gd name="T1" fmla="*/ 2147483647 h 456"/>
              <a:gd name="T2" fmla="*/ 2147483647 w 240"/>
              <a:gd name="T3" fmla="*/ 2147483647 h 456"/>
              <a:gd name="T4" fmla="*/ 0 w 240"/>
              <a:gd name="T5" fmla="*/ 0 h 456"/>
              <a:gd name="T6" fmla="*/ 0 60000 65536"/>
              <a:gd name="T7" fmla="*/ 0 60000 65536"/>
              <a:gd name="T8" fmla="*/ 0 60000 65536"/>
              <a:gd name="T9" fmla="*/ 0 w 240"/>
              <a:gd name="T10" fmla="*/ 0 h 456"/>
              <a:gd name="T11" fmla="*/ 240 w 240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456">
                <a:moveTo>
                  <a:pt x="240" y="432"/>
                </a:moveTo>
                <a:cubicBezTo>
                  <a:pt x="164" y="444"/>
                  <a:pt x="88" y="456"/>
                  <a:pt x="48" y="384"/>
                </a:cubicBezTo>
                <a:cubicBezTo>
                  <a:pt x="8" y="312"/>
                  <a:pt x="4" y="156"/>
                  <a:pt x="0" y="0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Text Box 30"/>
          <p:cNvSpPr txBox="1">
            <a:spLocks noChangeArrowheads="1"/>
          </p:cNvSpPr>
          <p:nvPr/>
        </p:nvSpPr>
        <p:spPr bwMode="auto">
          <a:xfrm>
            <a:off x="577880" y="3467405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Since these distributions often have long tails, we typically define the “emittance” as an area which contains some specific fraction of the particles. Typical conventions: </a:t>
            </a:r>
            <a:endParaRPr lang="en-US" sz="2000" dirty="0"/>
          </a:p>
        </p:txBody>
      </p:sp>
      <p:pic>
        <p:nvPicPr>
          <p:cNvPr id="35870" name="Object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5100" y="4191000"/>
            <a:ext cx="1143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Text Box 33"/>
          <p:cNvSpPr txBox="1">
            <a:spLocks noChangeArrowheads="1"/>
          </p:cNvSpPr>
          <p:nvPr/>
        </p:nvSpPr>
        <p:spPr bwMode="auto">
          <a:xfrm>
            <a:off x="539475" y="4419600"/>
            <a:ext cx="2165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Electron machines, CERN:</a:t>
            </a:r>
            <a:endParaRPr lang="en-US" sz="1800" dirty="0"/>
          </a:p>
        </p:txBody>
      </p:sp>
      <p:sp>
        <p:nvSpPr>
          <p:cNvPr id="35873" name="Text Box 34"/>
          <p:cNvSpPr txBox="1">
            <a:spLocks noChangeArrowheads="1"/>
          </p:cNvSpPr>
          <p:nvPr/>
        </p:nvSpPr>
        <p:spPr bwMode="auto">
          <a:xfrm>
            <a:off x="4000500" y="44196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Contains 39% of Gaussian particles</a:t>
            </a:r>
          </a:p>
        </p:txBody>
      </p:sp>
      <p:sp>
        <p:nvSpPr>
          <p:cNvPr id="35874" name="Text Box 35"/>
          <p:cNvSpPr txBox="1">
            <a:spLocks noChangeArrowheads="1"/>
          </p:cNvSpPr>
          <p:nvPr/>
        </p:nvSpPr>
        <p:spPr bwMode="auto">
          <a:xfrm>
            <a:off x="1192360" y="5618085"/>
            <a:ext cx="1120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FNAL:</a:t>
            </a:r>
            <a:endParaRPr lang="en-US" sz="2400" dirty="0"/>
          </a:p>
        </p:txBody>
      </p:sp>
      <p:sp>
        <p:nvSpPr>
          <p:cNvPr id="35875" name="Text Box 36"/>
          <p:cNvSpPr txBox="1">
            <a:spLocks noChangeArrowheads="1"/>
          </p:cNvSpPr>
          <p:nvPr/>
        </p:nvSpPr>
        <p:spPr bwMode="auto">
          <a:xfrm>
            <a:off x="4000500" y="563880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Contains 95% of Gaussian particles</a:t>
            </a:r>
          </a:p>
        </p:txBody>
      </p:sp>
      <p:sp>
        <p:nvSpPr>
          <p:cNvPr id="35876" name="Text Box 37"/>
          <p:cNvSpPr txBox="1">
            <a:spLocks noChangeArrowheads="1"/>
          </p:cNvSpPr>
          <p:nvPr/>
        </p:nvSpPr>
        <p:spPr bwMode="auto">
          <a:xfrm>
            <a:off x="4187950" y="4849985"/>
            <a:ext cx="4800600" cy="36933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Usually leave </a:t>
            </a:r>
            <a:r>
              <a:rPr lang="en-US" sz="1800" i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rgbClr val="009900"/>
                </a:solidFill>
              </a:rPr>
              <a:t>  as a unit, e.g.  E=12 </a:t>
            </a:r>
            <a:r>
              <a:rPr lang="en-US" sz="1800" i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rgbClr val="009900"/>
                </a:solidFill>
              </a:rPr>
              <a:t>-mm-mrad</a:t>
            </a:r>
          </a:p>
        </p:txBody>
      </p:sp>
      <p:sp>
        <p:nvSpPr>
          <p:cNvPr id="35877" name="Freeform 38"/>
          <p:cNvSpPr>
            <a:spLocks/>
          </p:cNvSpPr>
          <p:nvPr/>
        </p:nvSpPr>
        <p:spPr bwMode="auto">
          <a:xfrm>
            <a:off x="3419850" y="5003605"/>
            <a:ext cx="762000" cy="457200"/>
          </a:xfrm>
          <a:custGeom>
            <a:avLst/>
            <a:gdLst>
              <a:gd name="T0" fmla="*/ 2147483647 w 432"/>
              <a:gd name="T1" fmla="*/ 2147483647 h 112"/>
              <a:gd name="T2" fmla="*/ 2147483647 w 432"/>
              <a:gd name="T3" fmla="*/ 2147483647 h 112"/>
              <a:gd name="T4" fmla="*/ 0 w 432"/>
              <a:gd name="T5" fmla="*/ 2147483647 h 112"/>
              <a:gd name="T6" fmla="*/ 0 60000 65536"/>
              <a:gd name="T7" fmla="*/ 0 60000 65536"/>
              <a:gd name="T8" fmla="*/ 0 60000 65536"/>
              <a:gd name="T9" fmla="*/ 0 w 432"/>
              <a:gd name="T10" fmla="*/ 0 h 112"/>
              <a:gd name="T11" fmla="*/ 432 w 43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12">
                <a:moveTo>
                  <a:pt x="432" y="16"/>
                </a:moveTo>
                <a:cubicBezTo>
                  <a:pt x="324" y="8"/>
                  <a:pt x="216" y="0"/>
                  <a:pt x="144" y="16"/>
                </a:cubicBezTo>
                <a:cubicBezTo>
                  <a:pt x="72" y="32"/>
                  <a:pt x="36" y="72"/>
                  <a:pt x="0" y="112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Rectangle 39"/>
          <p:cNvSpPr>
            <a:spLocks noChangeArrowheads="1"/>
          </p:cNvSpPr>
          <p:nvPr/>
        </p:nvSpPr>
        <p:spPr bwMode="auto">
          <a:xfrm>
            <a:off x="1077144" y="5334000"/>
            <a:ext cx="2847155" cy="914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" name="Oval 7"/>
          <p:cNvSpPr>
            <a:spLocks noChangeAspect="1" noChangeArrowheads="1"/>
          </p:cNvSpPr>
          <p:nvPr/>
        </p:nvSpPr>
        <p:spPr bwMode="auto">
          <a:xfrm rot="2700000">
            <a:off x="1072451" y="1657269"/>
            <a:ext cx="365454" cy="14416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"/>
          <p:cNvSpPr>
            <a:spLocks noChangeAspect="1" noChangeArrowheads="1"/>
          </p:cNvSpPr>
          <p:nvPr/>
        </p:nvSpPr>
        <p:spPr bwMode="auto">
          <a:xfrm rot="2700000">
            <a:off x="1100410" y="1817669"/>
            <a:ext cx="265206" cy="1153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"/>
          <p:cNvSpPr>
            <a:spLocks noChangeAspect="1" noChangeArrowheads="1"/>
          </p:cNvSpPr>
          <p:nvPr/>
        </p:nvSpPr>
        <p:spPr bwMode="auto">
          <a:xfrm rot="2700000">
            <a:off x="1152979" y="1959432"/>
            <a:ext cx="136127" cy="92263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graphicFrame>
        <p:nvGraphicFramePr>
          <p:cNvPr id="277505" name="Object 1"/>
          <p:cNvGraphicFramePr>
            <a:graphicFrameLocks noChangeAspect="1"/>
          </p:cNvGraphicFramePr>
          <p:nvPr/>
        </p:nvGraphicFramePr>
        <p:xfrm>
          <a:off x="2558376" y="5373401"/>
          <a:ext cx="1322334" cy="82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9" imgW="736560" imgH="457200" progId="Equation.3">
                  <p:embed/>
                </p:oleObj>
              </mc:Choice>
              <mc:Fallback>
                <p:oleObj name="Equation" r:id="rId9" imgW="7365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376" y="5373401"/>
                        <a:ext cx="1322334" cy="820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</a:t>
            </a:r>
            <a:r>
              <a:rPr lang="en-US" dirty="0" err="1" smtClean="0"/>
              <a:t>twiss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740650"/>
            <a:ext cx="8355012" cy="806505"/>
          </a:xfrm>
        </p:spPr>
        <p:txBody>
          <a:bodyPr/>
          <a:lstStyle/>
          <a:p>
            <a:r>
              <a:rPr lang="en-US" dirty="0" smtClean="0"/>
              <a:t>As particles go through the lattice, the </a:t>
            </a:r>
            <a:r>
              <a:rPr lang="en-US" dirty="0" err="1" smtClean="0"/>
              <a:t>Twiss</a:t>
            </a:r>
            <a:r>
              <a:rPr lang="en-US" dirty="0" smtClean="0"/>
              <a:t> parameters will vary periodically:</a:t>
            </a:r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170" y="1777585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725620" y="1815990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1461195" y="2353660"/>
            <a:ext cx="3507313" cy="4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V="1">
            <a:off x="4968508" y="2397776"/>
            <a:ext cx="3564040" cy="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8412500" y="1854395"/>
            <a:ext cx="304800" cy="1143000"/>
            <a:chOff x="3077" y="2111"/>
            <a:chExt cx="176" cy="481"/>
          </a:xfrm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1000335" y="3928265"/>
            <a:ext cx="74121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1868" y="3448203"/>
            <a:ext cx="960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69905" y="3083355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05" y="3083355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8201025" y="3998913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3998913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422790" y="3198570"/>
            <a:ext cx="3494855" cy="46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4917645" y="3160164"/>
            <a:ext cx="3686880" cy="49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019537" y="4792377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961930" y="4773175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1973263" y="4804448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804448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1499600" y="4197100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9" imgW="164880" imgH="177480" progId="Equation.3">
                  <p:embed/>
                </p:oleObj>
              </mc:Choice>
              <mc:Fallback>
                <p:oleObj name="Equation" r:id="rId9" imgW="1648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600" y="4197100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1230765" y="4696365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2747762" y="4753972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2690155" y="4734770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3701488" y="4766043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488" y="4766043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3227825" y="4158695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13" imgW="164880" imgH="177480" progId="Equation.3">
                  <p:embed/>
                </p:oleObj>
              </mc:Choice>
              <mc:Fallback>
                <p:oleObj name="Equation" r:id="rId13" imgW="1648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825" y="4158695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61"/>
          <p:cNvSpPr/>
          <p:nvPr/>
        </p:nvSpPr>
        <p:spPr>
          <a:xfrm rot="1853510">
            <a:off x="2958990" y="4657960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495190" y="4734770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4437583" y="4715568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"/>
          <p:cNvGraphicFramePr>
            <a:graphicFrameLocks noChangeAspect="1"/>
          </p:cNvGraphicFramePr>
          <p:nvPr/>
        </p:nvGraphicFramePr>
        <p:xfrm>
          <a:off x="5448916" y="474684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916" y="4746841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7"/>
          <p:cNvGraphicFramePr>
            <a:graphicFrameLocks noChangeAspect="1"/>
          </p:cNvGraphicFramePr>
          <p:nvPr/>
        </p:nvGraphicFramePr>
        <p:xfrm>
          <a:off x="4975253" y="4139493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16" imgW="164880" imgH="177480" progId="Equation.3">
                  <p:embed/>
                </p:oleObj>
              </mc:Choice>
              <mc:Fallback>
                <p:oleObj name="Equation" r:id="rId16" imgW="16488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53" y="4139493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66"/>
          <p:cNvSpPr/>
          <p:nvPr/>
        </p:nvSpPr>
        <p:spPr>
          <a:xfrm rot="5400000">
            <a:off x="4706418" y="4638758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6396237" y="4753972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6338630" y="4734770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6"/>
          <p:cNvGraphicFramePr>
            <a:graphicFrameLocks noChangeAspect="1"/>
          </p:cNvGraphicFramePr>
          <p:nvPr/>
        </p:nvGraphicFramePr>
        <p:xfrm>
          <a:off x="7349963" y="4766043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17" imgW="126720" imgH="139680" progId="Equation.3">
                  <p:embed/>
                </p:oleObj>
              </mc:Choice>
              <mc:Fallback>
                <p:oleObj name="Equation" r:id="rId17" imgW="126720" imgH="1396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963" y="4766043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/>
        </p:nvGraphicFramePr>
        <p:xfrm>
          <a:off x="6876300" y="4158695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18" imgW="164880" imgH="177480" progId="Equation.3">
                  <p:embed/>
                </p:oleObj>
              </mc:Choice>
              <mc:Fallback>
                <p:oleObj name="Equation" r:id="rId18" imgW="16488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300" y="4158695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73"/>
          <p:cNvSpPr/>
          <p:nvPr/>
        </p:nvSpPr>
        <p:spPr>
          <a:xfrm rot="18781640">
            <a:off x="6607465" y="4657960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7932437" y="4753972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V="1">
            <a:off x="7874830" y="4734770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6"/>
          <p:cNvGraphicFramePr>
            <a:graphicFrameLocks noChangeAspect="1"/>
          </p:cNvGraphicFramePr>
          <p:nvPr/>
        </p:nvGraphicFramePr>
        <p:xfrm>
          <a:off x="8886163" y="4766043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19" imgW="126720" imgH="139680" progId="Equation.3">
                  <p:embed/>
                </p:oleObj>
              </mc:Choice>
              <mc:Fallback>
                <p:oleObj name="Equation" r:id="rId19" imgW="126720" imgH="139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163" y="4766043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/>
        </p:nvGraphicFramePr>
        <p:xfrm>
          <a:off x="8412500" y="4158695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20" imgW="164880" imgH="177480" progId="Equation.3">
                  <p:embed/>
                </p:oleObj>
              </mc:Choice>
              <mc:Fallback>
                <p:oleObj name="Equation" r:id="rId20" imgW="16488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2500" y="4158695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val 78"/>
          <p:cNvSpPr/>
          <p:nvPr/>
        </p:nvSpPr>
        <p:spPr>
          <a:xfrm>
            <a:off x="8143665" y="4657960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46715" y="5349250"/>
            <a:ext cx="126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max</a:t>
            </a:r>
            <a:br>
              <a:rPr lang="en-US" sz="1400" dirty="0" smtClean="0"/>
            </a:br>
            <a:r>
              <a:rPr lang="en-US" sz="1400" dirty="0" smtClean="0">
                <a:latin typeface="Symbol" pitchFamily="18" charset="2"/>
              </a:rPr>
              <a:t>α</a:t>
            </a:r>
            <a:r>
              <a:rPr lang="en-US" sz="1400" dirty="0" smtClean="0"/>
              <a:t> = 0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maximum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574940" y="5387655"/>
            <a:ext cx="1459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decreasing</a:t>
            </a:r>
            <a:br>
              <a:rPr lang="en-US" sz="1400" dirty="0" smtClean="0"/>
            </a:br>
            <a:r>
              <a:rPr lang="en-US" sz="1400" dirty="0">
                <a:latin typeface="Symbol" pitchFamily="18" charset="2"/>
              </a:rPr>
              <a:t>α</a:t>
            </a:r>
            <a:r>
              <a:rPr lang="en-US" sz="1400" dirty="0" smtClean="0"/>
              <a:t> &gt;0</a:t>
            </a:r>
          </a:p>
          <a:p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focusing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418380" y="5426060"/>
            <a:ext cx="126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min</a:t>
            </a:r>
            <a:br>
              <a:rPr lang="en-US" sz="1400" dirty="0" smtClean="0"/>
            </a:br>
            <a:r>
              <a:rPr lang="en-US" sz="1400" dirty="0">
                <a:latin typeface="Symbol" pitchFamily="18" charset="2"/>
              </a:rPr>
              <a:t>α</a:t>
            </a:r>
            <a:r>
              <a:rPr lang="en-US" sz="1400" dirty="0" smtClean="0"/>
              <a:t> = 0</a:t>
            </a:r>
          </a:p>
          <a:p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minimum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223415" y="5426060"/>
            <a:ext cx="1497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increasing</a:t>
            </a:r>
            <a:br>
              <a:rPr lang="en-US" sz="1400" dirty="0" smtClean="0"/>
            </a:br>
            <a:r>
              <a:rPr lang="en-US" sz="1400" dirty="0">
                <a:latin typeface="Symbol" pitchFamily="18" charset="2"/>
              </a:rPr>
              <a:t>α</a:t>
            </a:r>
            <a:r>
              <a:rPr lang="en-US" sz="1400" dirty="0" smtClean="0"/>
              <a:t> &lt; 0</a:t>
            </a:r>
          </a:p>
          <a:p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defocusing</a:t>
            </a:r>
            <a:endParaRPr lang="en-US" sz="1400" dirty="0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understanding of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323130"/>
          </a:xfrm>
        </p:spPr>
        <p:txBody>
          <a:bodyPr/>
          <a:lstStyle/>
          <a:p>
            <a:r>
              <a:rPr lang="en-US" sz="1800" dirty="0" smtClean="0"/>
              <a:t>In this representation, we have separated the properties of the accelerator itself (</a:t>
            </a:r>
            <a:r>
              <a:rPr lang="en-US" sz="1800" dirty="0" err="1" smtClean="0"/>
              <a:t>Twiss</a:t>
            </a:r>
            <a:r>
              <a:rPr lang="en-US" sz="1800" dirty="0" smtClean="0"/>
              <a:t> Parameters) from the properties of the ensemble (emittance). At any point, we can calculate the size of the beam by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It’s important to remember that the betatron function represents a bounding envelope to the beam motion, not the beam motion itself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14700" y="1739900"/>
          <a:ext cx="15541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3" imgW="698400" imgH="469800" progId="Equation.3">
                  <p:embed/>
                </p:oleObj>
              </mc:Choice>
              <mc:Fallback>
                <p:oleObj name="Equation" r:id="rId3" imgW="6984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739900"/>
                        <a:ext cx="1554163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310" y="3813050"/>
            <a:ext cx="3409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095" y="3467405"/>
            <a:ext cx="337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Normalized particle trajectory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0834" y="3851454"/>
            <a:ext cx="3384183" cy="21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02430" y="3505810"/>
            <a:ext cx="337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Trajectories over multiple turns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errors (or corrections)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439815"/>
          </a:xfrm>
        </p:spPr>
        <p:txBody>
          <a:bodyPr/>
          <a:lstStyle/>
          <a:p>
            <a:r>
              <a:rPr lang="en-US" sz="1800" dirty="0" smtClean="0"/>
              <a:t>A dipole magnet will perturb the trajectory of a beam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 dipole perturbation in a ring will cause a “closed orbit distortion” given by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	    We can create a localized distortion by 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introducing three angular kicks with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ratios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These “three bumps” are a very powerful tool for beam </a:t>
            </a:r>
            <a:br>
              <a:rPr lang="en-US" sz="1800" dirty="0" smtClean="0"/>
            </a:br>
            <a:r>
              <a:rPr lang="en-US" sz="1800" dirty="0" smtClean="0"/>
              <a:t>control and tuning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35213" y="1163638"/>
          <a:ext cx="3114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3" imgW="1663560" imgH="266400" progId="Equation.3">
                  <p:embed/>
                </p:oleObj>
              </mc:Choice>
              <mc:Fallback>
                <p:oleObj name="Equation" r:id="rId3" imgW="16635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163638"/>
                        <a:ext cx="3114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961930" y="2468875"/>
            <a:ext cx="2261426" cy="21890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1031551" y="2415391"/>
            <a:ext cx="2234678" cy="2201965"/>
          </a:xfrm>
          <a:custGeom>
            <a:avLst/>
            <a:gdLst>
              <a:gd name="connsiteX0" fmla="*/ 1332271 w 3087329"/>
              <a:gd name="connsiteY0" fmla="*/ 132736 h 3102078"/>
              <a:gd name="connsiteX1" fmla="*/ 2172929 w 3087329"/>
              <a:gd name="connsiteY1" fmla="*/ 162233 h 3102078"/>
              <a:gd name="connsiteX2" fmla="*/ 2659626 w 3087329"/>
              <a:gd name="connsiteY2" fmla="*/ 619433 h 3102078"/>
              <a:gd name="connsiteX3" fmla="*/ 2939845 w 3087329"/>
              <a:gd name="connsiteY3" fmla="*/ 1430594 h 3102078"/>
              <a:gd name="connsiteX4" fmla="*/ 3057832 w 3087329"/>
              <a:gd name="connsiteY4" fmla="*/ 1828800 h 3102078"/>
              <a:gd name="connsiteX5" fmla="*/ 2969342 w 3087329"/>
              <a:gd name="connsiteY5" fmla="*/ 2551471 h 3102078"/>
              <a:gd name="connsiteX6" fmla="*/ 2349910 w 3087329"/>
              <a:gd name="connsiteY6" fmla="*/ 2890684 h 3102078"/>
              <a:gd name="connsiteX7" fmla="*/ 1553497 w 3087329"/>
              <a:gd name="connsiteY7" fmla="*/ 2993923 h 3102078"/>
              <a:gd name="connsiteX8" fmla="*/ 978310 w 3087329"/>
              <a:gd name="connsiteY8" fmla="*/ 3067665 h 3102078"/>
              <a:gd name="connsiteX9" fmla="*/ 226142 w 3087329"/>
              <a:gd name="connsiteY9" fmla="*/ 2787446 h 3102078"/>
              <a:gd name="connsiteX10" fmla="*/ 19664 w 3087329"/>
              <a:gd name="connsiteY10" fmla="*/ 2064775 h 3102078"/>
              <a:gd name="connsiteX11" fmla="*/ 108155 w 3087329"/>
              <a:gd name="connsiteY11" fmla="*/ 1401097 h 3102078"/>
              <a:gd name="connsiteX12" fmla="*/ 299884 w 3087329"/>
              <a:gd name="connsiteY12" fmla="*/ 648930 h 3102078"/>
              <a:gd name="connsiteX13" fmla="*/ 742335 w 3087329"/>
              <a:gd name="connsiteY13" fmla="*/ 147484 h 3102078"/>
              <a:gd name="connsiteX14" fmla="*/ 1450258 w 3087329"/>
              <a:gd name="connsiteY14" fmla="*/ 0 h 3102078"/>
              <a:gd name="connsiteX0" fmla="*/ 1332271 w 3087329"/>
              <a:gd name="connsiteY0" fmla="*/ 52776 h 3022118"/>
              <a:gd name="connsiteX1" fmla="*/ 2172929 w 3087329"/>
              <a:gd name="connsiteY1" fmla="*/ 82273 h 3022118"/>
              <a:gd name="connsiteX2" fmla="*/ 2659626 w 3087329"/>
              <a:gd name="connsiteY2" fmla="*/ 539473 h 3022118"/>
              <a:gd name="connsiteX3" fmla="*/ 2939845 w 3087329"/>
              <a:gd name="connsiteY3" fmla="*/ 1350634 h 3022118"/>
              <a:gd name="connsiteX4" fmla="*/ 3057832 w 3087329"/>
              <a:gd name="connsiteY4" fmla="*/ 1748840 h 3022118"/>
              <a:gd name="connsiteX5" fmla="*/ 2969342 w 3087329"/>
              <a:gd name="connsiteY5" fmla="*/ 2471511 h 3022118"/>
              <a:gd name="connsiteX6" fmla="*/ 2349910 w 3087329"/>
              <a:gd name="connsiteY6" fmla="*/ 2810724 h 3022118"/>
              <a:gd name="connsiteX7" fmla="*/ 1553497 w 3087329"/>
              <a:gd name="connsiteY7" fmla="*/ 2913963 h 3022118"/>
              <a:gd name="connsiteX8" fmla="*/ 978310 w 3087329"/>
              <a:gd name="connsiteY8" fmla="*/ 2987705 h 3022118"/>
              <a:gd name="connsiteX9" fmla="*/ 226142 w 3087329"/>
              <a:gd name="connsiteY9" fmla="*/ 2707486 h 3022118"/>
              <a:gd name="connsiteX10" fmla="*/ 19664 w 3087329"/>
              <a:gd name="connsiteY10" fmla="*/ 1984815 h 3022118"/>
              <a:gd name="connsiteX11" fmla="*/ 108155 w 3087329"/>
              <a:gd name="connsiteY11" fmla="*/ 1321137 h 3022118"/>
              <a:gd name="connsiteX12" fmla="*/ 299884 w 3087329"/>
              <a:gd name="connsiteY12" fmla="*/ 568970 h 3022118"/>
              <a:gd name="connsiteX13" fmla="*/ 742335 w 3087329"/>
              <a:gd name="connsiteY13" fmla="*/ 67524 h 3022118"/>
              <a:gd name="connsiteX14" fmla="*/ 1387310 w 3087329"/>
              <a:gd name="connsiteY14" fmla="*/ 163827 h 3022118"/>
              <a:gd name="connsiteX0" fmla="*/ 1332271 w 3087329"/>
              <a:gd name="connsiteY0" fmla="*/ 52776 h 3022118"/>
              <a:gd name="connsiteX1" fmla="*/ 2172929 w 3087329"/>
              <a:gd name="connsiteY1" fmla="*/ 82273 h 3022118"/>
              <a:gd name="connsiteX2" fmla="*/ 2659626 w 3087329"/>
              <a:gd name="connsiteY2" fmla="*/ 539473 h 3022118"/>
              <a:gd name="connsiteX3" fmla="*/ 2939845 w 3087329"/>
              <a:gd name="connsiteY3" fmla="*/ 1350634 h 3022118"/>
              <a:gd name="connsiteX4" fmla="*/ 3057832 w 3087329"/>
              <a:gd name="connsiteY4" fmla="*/ 1748840 h 3022118"/>
              <a:gd name="connsiteX5" fmla="*/ 2969342 w 3087329"/>
              <a:gd name="connsiteY5" fmla="*/ 2471511 h 3022118"/>
              <a:gd name="connsiteX6" fmla="*/ 2349910 w 3087329"/>
              <a:gd name="connsiteY6" fmla="*/ 2810724 h 3022118"/>
              <a:gd name="connsiteX7" fmla="*/ 1553497 w 3087329"/>
              <a:gd name="connsiteY7" fmla="*/ 2913963 h 3022118"/>
              <a:gd name="connsiteX8" fmla="*/ 978310 w 3087329"/>
              <a:gd name="connsiteY8" fmla="*/ 2987705 h 3022118"/>
              <a:gd name="connsiteX9" fmla="*/ 226142 w 3087329"/>
              <a:gd name="connsiteY9" fmla="*/ 2707486 h 3022118"/>
              <a:gd name="connsiteX10" fmla="*/ 19664 w 3087329"/>
              <a:gd name="connsiteY10" fmla="*/ 1984815 h 3022118"/>
              <a:gd name="connsiteX11" fmla="*/ 108155 w 3087329"/>
              <a:gd name="connsiteY11" fmla="*/ 1321137 h 3022118"/>
              <a:gd name="connsiteX12" fmla="*/ 299884 w 3087329"/>
              <a:gd name="connsiteY12" fmla="*/ 568970 h 3022118"/>
              <a:gd name="connsiteX13" fmla="*/ 742335 w 3087329"/>
              <a:gd name="connsiteY13" fmla="*/ 67524 h 3022118"/>
              <a:gd name="connsiteX14" fmla="*/ 1387310 w 3087329"/>
              <a:gd name="connsiteY14" fmla="*/ 163827 h 3022118"/>
              <a:gd name="connsiteX0" fmla="*/ 1468582 w 3087329"/>
              <a:gd name="connsiteY0" fmla="*/ 123195 h 3022118"/>
              <a:gd name="connsiteX1" fmla="*/ 2172929 w 3087329"/>
              <a:gd name="connsiteY1" fmla="*/ 82273 h 3022118"/>
              <a:gd name="connsiteX2" fmla="*/ 2659626 w 3087329"/>
              <a:gd name="connsiteY2" fmla="*/ 539473 h 3022118"/>
              <a:gd name="connsiteX3" fmla="*/ 2939845 w 3087329"/>
              <a:gd name="connsiteY3" fmla="*/ 1350634 h 3022118"/>
              <a:gd name="connsiteX4" fmla="*/ 3057832 w 3087329"/>
              <a:gd name="connsiteY4" fmla="*/ 1748840 h 3022118"/>
              <a:gd name="connsiteX5" fmla="*/ 2969342 w 3087329"/>
              <a:gd name="connsiteY5" fmla="*/ 2471511 h 3022118"/>
              <a:gd name="connsiteX6" fmla="*/ 2349910 w 3087329"/>
              <a:gd name="connsiteY6" fmla="*/ 2810724 h 3022118"/>
              <a:gd name="connsiteX7" fmla="*/ 1553497 w 3087329"/>
              <a:gd name="connsiteY7" fmla="*/ 2913963 h 3022118"/>
              <a:gd name="connsiteX8" fmla="*/ 978310 w 3087329"/>
              <a:gd name="connsiteY8" fmla="*/ 2987705 h 3022118"/>
              <a:gd name="connsiteX9" fmla="*/ 226142 w 3087329"/>
              <a:gd name="connsiteY9" fmla="*/ 2707486 h 3022118"/>
              <a:gd name="connsiteX10" fmla="*/ 19664 w 3087329"/>
              <a:gd name="connsiteY10" fmla="*/ 1984815 h 3022118"/>
              <a:gd name="connsiteX11" fmla="*/ 108155 w 3087329"/>
              <a:gd name="connsiteY11" fmla="*/ 1321137 h 3022118"/>
              <a:gd name="connsiteX12" fmla="*/ 299884 w 3087329"/>
              <a:gd name="connsiteY12" fmla="*/ 568970 h 3022118"/>
              <a:gd name="connsiteX13" fmla="*/ 742335 w 3087329"/>
              <a:gd name="connsiteY13" fmla="*/ 67524 h 3022118"/>
              <a:gd name="connsiteX14" fmla="*/ 1387310 w 3087329"/>
              <a:gd name="connsiteY14" fmla="*/ 163827 h 3022118"/>
              <a:gd name="connsiteX0" fmla="*/ 1468582 w 3087329"/>
              <a:gd name="connsiteY0" fmla="*/ 223481 h 3122404"/>
              <a:gd name="connsiteX1" fmla="*/ 2172929 w 3087329"/>
              <a:gd name="connsiteY1" fmla="*/ 182559 h 3122404"/>
              <a:gd name="connsiteX2" fmla="*/ 2659626 w 3087329"/>
              <a:gd name="connsiteY2" fmla="*/ 639759 h 3122404"/>
              <a:gd name="connsiteX3" fmla="*/ 2939845 w 3087329"/>
              <a:gd name="connsiteY3" fmla="*/ 1450920 h 3122404"/>
              <a:gd name="connsiteX4" fmla="*/ 3057832 w 3087329"/>
              <a:gd name="connsiteY4" fmla="*/ 1849126 h 3122404"/>
              <a:gd name="connsiteX5" fmla="*/ 2969342 w 3087329"/>
              <a:gd name="connsiteY5" fmla="*/ 2571797 h 3122404"/>
              <a:gd name="connsiteX6" fmla="*/ 2349910 w 3087329"/>
              <a:gd name="connsiteY6" fmla="*/ 2911010 h 3122404"/>
              <a:gd name="connsiteX7" fmla="*/ 1553497 w 3087329"/>
              <a:gd name="connsiteY7" fmla="*/ 3014249 h 3122404"/>
              <a:gd name="connsiteX8" fmla="*/ 978310 w 3087329"/>
              <a:gd name="connsiteY8" fmla="*/ 3087991 h 3122404"/>
              <a:gd name="connsiteX9" fmla="*/ 226142 w 3087329"/>
              <a:gd name="connsiteY9" fmla="*/ 2807772 h 3122404"/>
              <a:gd name="connsiteX10" fmla="*/ 19664 w 3087329"/>
              <a:gd name="connsiteY10" fmla="*/ 2085101 h 3122404"/>
              <a:gd name="connsiteX11" fmla="*/ 108155 w 3087329"/>
              <a:gd name="connsiteY11" fmla="*/ 1421423 h 3122404"/>
              <a:gd name="connsiteX12" fmla="*/ 299884 w 3087329"/>
              <a:gd name="connsiteY12" fmla="*/ 669256 h 3122404"/>
              <a:gd name="connsiteX13" fmla="*/ 742335 w 3087329"/>
              <a:gd name="connsiteY13" fmla="*/ 167810 h 3122404"/>
              <a:gd name="connsiteX14" fmla="*/ 1387310 w 3087329"/>
              <a:gd name="connsiteY14" fmla="*/ 264113 h 3122404"/>
              <a:gd name="connsiteX0" fmla="*/ 1387310 w 3087329"/>
              <a:gd name="connsiteY0" fmla="*/ 223481 h 3041141"/>
              <a:gd name="connsiteX1" fmla="*/ 2172929 w 3087329"/>
              <a:gd name="connsiteY1" fmla="*/ 101296 h 3041141"/>
              <a:gd name="connsiteX2" fmla="*/ 2659626 w 3087329"/>
              <a:gd name="connsiteY2" fmla="*/ 558496 h 3041141"/>
              <a:gd name="connsiteX3" fmla="*/ 2939845 w 3087329"/>
              <a:gd name="connsiteY3" fmla="*/ 1369657 h 3041141"/>
              <a:gd name="connsiteX4" fmla="*/ 3057832 w 3087329"/>
              <a:gd name="connsiteY4" fmla="*/ 1767863 h 3041141"/>
              <a:gd name="connsiteX5" fmla="*/ 2969342 w 3087329"/>
              <a:gd name="connsiteY5" fmla="*/ 2490534 h 3041141"/>
              <a:gd name="connsiteX6" fmla="*/ 2349910 w 3087329"/>
              <a:gd name="connsiteY6" fmla="*/ 2829747 h 3041141"/>
              <a:gd name="connsiteX7" fmla="*/ 1553497 w 3087329"/>
              <a:gd name="connsiteY7" fmla="*/ 2932986 h 3041141"/>
              <a:gd name="connsiteX8" fmla="*/ 978310 w 3087329"/>
              <a:gd name="connsiteY8" fmla="*/ 3006728 h 3041141"/>
              <a:gd name="connsiteX9" fmla="*/ 226142 w 3087329"/>
              <a:gd name="connsiteY9" fmla="*/ 2726509 h 3041141"/>
              <a:gd name="connsiteX10" fmla="*/ 19664 w 3087329"/>
              <a:gd name="connsiteY10" fmla="*/ 2003838 h 3041141"/>
              <a:gd name="connsiteX11" fmla="*/ 108155 w 3087329"/>
              <a:gd name="connsiteY11" fmla="*/ 1340160 h 3041141"/>
              <a:gd name="connsiteX12" fmla="*/ 299884 w 3087329"/>
              <a:gd name="connsiteY12" fmla="*/ 587993 h 3041141"/>
              <a:gd name="connsiteX13" fmla="*/ 742335 w 3087329"/>
              <a:gd name="connsiteY13" fmla="*/ 86547 h 3041141"/>
              <a:gd name="connsiteX14" fmla="*/ 1387310 w 3087329"/>
              <a:gd name="connsiteY14" fmla="*/ 182850 h 3041141"/>
              <a:gd name="connsiteX0" fmla="*/ 1387310 w 3087329"/>
              <a:gd name="connsiteY0" fmla="*/ 223481 h 3041141"/>
              <a:gd name="connsiteX1" fmla="*/ 2172929 w 3087329"/>
              <a:gd name="connsiteY1" fmla="*/ 101296 h 3041141"/>
              <a:gd name="connsiteX2" fmla="*/ 2659626 w 3087329"/>
              <a:gd name="connsiteY2" fmla="*/ 558496 h 3041141"/>
              <a:gd name="connsiteX3" fmla="*/ 2939845 w 3087329"/>
              <a:gd name="connsiteY3" fmla="*/ 1369657 h 3041141"/>
              <a:gd name="connsiteX4" fmla="*/ 3057832 w 3087329"/>
              <a:gd name="connsiteY4" fmla="*/ 1767863 h 3041141"/>
              <a:gd name="connsiteX5" fmla="*/ 2969342 w 3087329"/>
              <a:gd name="connsiteY5" fmla="*/ 2490534 h 3041141"/>
              <a:gd name="connsiteX6" fmla="*/ 2349910 w 3087329"/>
              <a:gd name="connsiteY6" fmla="*/ 2829747 h 3041141"/>
              <a:gd name="connsiteX7" fmla="*/ 1553497 w 3087329"/>
              <a:gd name="connsiteY7" fmla="*/ 2932986 h 3041141"/>
              <a:gd name="connsiteX8" fmla="*/ 978310 w 3087329"/>
              <a:gd name="connsiteY8" fmla="*/ 3006728 h 3041141"/>
              <a:gd name="connsiteX9" fmla="*/ 226142 w 3087329"/>
              <a:gd name="connsiteY9" fmla="*/ 2726509 h 3041141"/>
              <a:gd name="connsiteX10" fmla="*/ 19664 w 3087329"/>
              <a:gd name="connsiteY10" fmla="*/ 2003838 h 3041141"/>
              <a:gd name="connsiteX11" fmla="*/ 108155 w 3087329"/>
              <a:gd name="connsiteY11" fmla="*/ 1340160 h 3041141"/>
              <a:gd name="connsiteX12" fmla="*/ 299884 w 3087329"/>
              <a:gd name="connsiteY12" fmla="*/ 587993 h 3041141"/>
              <a:gd name="connsiteX13" fmla="*/ 742335 w 3087329"/>
              <a:gd name="connsiteY13" fmla="*/ 86547 h 3041141"/>
              <a:gd name="connsiteX14" fmla="*/ 1427946 w 3087329"/>
              <a:gd name="connsiteY14" fmla="*/ 182848 h 3041141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427946 w 3087329"/>
              <a:gd name="connsiteY14" fmla="*/ 264112 h 3122405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398089 w 3087329"/>
              <a:gd name="connsiteY14" fmla="*/ 262215 h 3122405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398089 w 3087329"/>
              <a:gd name="connsiteY14" fmla="*/ 262215 h 3122405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398089 w 3087329"/>
              <a:gd name="connsiteY14" fmla="*/ 262215 h 3122405"/>
              <a:gd name="connsiteX0" fmla="*/ 1427946 w 3087329"/>
              <a:gd name="connsiteY0" fmla="*/ 123510 h 3022434"/>
              <a:gd name="connsiteX1" fmla="*/ 1547140 w 3087329"/>
              <a:gd name="connsiteY1" fmla="*/ 16224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427946 w 3087329"/>
              <a:gd name="connsiteY0" fmla="*/ 123510 h 3022434"/>
              <a:gd name="connsiteX1" fmla="*/ 1596824 w 3087329"/>
              <a:gd name="connsiteY1" fmla="*/ 6366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398089 w 3087329"/>
              <a:gd name="connsiteY0" fmla="*/ 162244 h 3022434"/>
              <a:gd name="connsiteX1" fmla="*/ 1596824 w 3087329"/>
              <a:gd name="connsiteY1" fmla="*/ 6366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398089 w 3087329"/>
              <a:gd name="connsiteY0" fmla="*/ 162244 h 3022434"/>
              <a:gd name="connsiteX1" fmla="*/ 2172929 w 3087329"/>
              <a:gd name="connsiteY1" fmla="*/ 82589 h 3022434"/>
              <a:gd name="connsiteX2" fmla="*/ 2659626 w 3087329"/>
              <a:gd name="connsiteY2" fmla="*/ 539789 h 3022434"/>
              <a:gd name="connsiteX3" fmla="*/ 2939845 w 3087329"/>
              <a:gd name="connsiteY3" fmla="*/ 1350950 h 3022434"/>
              <a:gd name="connsiteX4" fmla="*/ 3057832 w 3087329"/>
              <a:gd name="connsiteY4" fmla="*/ 1749156 h 3022434"/>
              <a:gd name="connsiteX5" fmla="*/ 2969342 w 3087329"/>
              <a:gd name="connsiteY5" fmla="*/ 2471827 h 3022434"/>
              <a:gd name="connsiteX6" fmla="*/ 2349910 w 3087329"/>
              <a:gd name="connsiteY6" fmla="*/ 2811040 h 3022434"/>
              <a:gd name="connsiteX7" fmla="*/ 1553497 w 3087329"/>
              <a:gd name="connsiteY7" fmla="*/ 2914279 h 3022434"/>
              <a:gd name="connsiteX8" fmla="*/ 978310 w 3087329"/>
              <a:gd name="connsiteY8" fmla="*/ 2988021 h 3022434"/>
              <a:gd name="connsiteX9" fmla="*/ 226142 w 3087329"/>
              <a:gd name="connsiteY9" fmla="*/ 2707802 h 3022434"/>
              <a:gd name="connsiteX10" fmla="*/ 19664 w 3087329"/>
              <a:gd name="connsiteY10" fmla="*/ 1985131 h 3022434"/>
              <a:gd name="connsiteX11" fmla="*/ 108155 w 3087329"/>
              <a:gd name="connsiteY11" fmla="*/ 1321453 h 3022434"/>
              <a:gd name="connsiteX12" fmla="*/ 299884 w 3087329"/>
              <a:gd name="connsiteY12" fmla="*/ 569286 h 3022434"/>
              <a:gd name="connsiteX13" fmla="*/ 742335 w 3087329"/>
              <a:gd name="connsiteY13" fmla="*/ 67840 h 3022434"/>
              <a:gd name="connsiteX14" fmla="*/ 1398089 w 3087329"/>
              <a:gd name="connsiteY14" fmla="*/ 162244 h 3022434"/>
              <a:gd name="connsiteX0" fmla="*/ 1398089 w 3087329"/>
              <a:gd name="connsiteY0" fmla="*/ 162244 h 3022434"/>
              <a:gd name="connsiteX1" fmla="*/ 1653671 w 3087329"/>
              <a:gd name="connsiteY1" fmla="*/ 12391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398089 w 3087329"/>
              <a:gd name="connsiteY0" fmla="*/ 167224 h 3027414"/>
              <a:gd name="connsiteX1" fmla="*/ 1646507 w 3087329"/>
              <a:gd name="connsiteY1" fmla="*/ 19353 h 3027414"/>
              <a:gd name="connsiteX2" fmla="*/ 2172929 w 3087329"/>
              <a:gd name="connsiteY2" fmla="*/ 87569 h 3027414"/>
              <a:gd name="connsiteX3" fmla="*/ 2659626 w 3087329"/>
              <a:gd name="connsiteY3" fmla="*/ 544769 h 3027414"/>
              <a:gd name="connsiteX4" fmla="*/ 2939845 w 3087329"/>
              <a:gd name="connsiteY4" fmla="*/ 1355930 h 3027414"/>
              <a:gd name="connsiteX5" fmla="*/ 3057832 w 3087329"/>
              <a:gd name="connsiteY5" fmla="*/ 1754136 h 3027414"/>
              <a:gd name="connsiteX6" fmla="*/ 2969342 w 3087329"/>
              <a:gd name="connsiteY6" fmla="*/ 2476807 h 3027414"/>
              <a:gd name="connsiteX7" fmla="*/ 2349910 w 3087329"/>
              <a:gd name="connsiteY7" fmla="*/ 2816020 h 3027414"/>
              <a:gd name="connsiteX8" fmla="*/ 1553497 w 3087329"/>
              <a:gd name="connsiteY8" fmla="*/ 2919259 h 3027414"/>
              <a:gd name="connsiteX9" fmla="*/ 978310 w 3087329"/>
              <a:gd name="connsiteY9" fmla="*/ 2993001 h 3027414"/>
              <a:gd name="connsiteX10" fmla="*/ 226142 w 3087329"/>
              <a:gd name="connsiteY10" fmla="*/ 2712782 h 3027414"/>
              <a:gd name="connsiteX11" fmla="*/ 19664 w 3087329"/>
              <a:gd name="connsiteY11" fmla="*/ 1990111 h 3027414"/>
              <a:gd name="connsiteX12" fmla="*/ 108155 w 3087329"/>
              <a:gd name="connsiteY12" fmla="*/ 1326433 h 3027414"/>
              <a:gd name="connsiteX13" fmla="*/ 299884 w 3087329"/>
              <a:gd name="connsiteY13" fmla="*/ 574266 h 3027414"/>
              <a:gd name="connsiteX14" fmla="*/ 742335 w 3087329"/>
              <a:gd name="connsiteY14" fmla="*/ 72820 h 3027414"/>
              <a:gd name="connsiteX15" fmla="*/ 1398089 w 3087329"/>
              <a:gd name="connsiteY15" fmla="*/ 167224 h 30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7329" h="3027414">
                <a:moveTo>
                  <a:pt x="1398089" y="167224"/>
                </a:moveTo>
                <a:cubicBezTo>
                  <a:pt x="1440686" y="160836"/>
                  <a:pt x="1517367" y="32629"/>
                  <a:pt x="1646507" y="19353"/>
                </a:cubicBezTo>
                <a:cubicBezTo>
                  <a:pt x="1775647" y="6077"/>
                  <a:pt x="2004076" y="0"/>
                  <a:pt x="2172929" y="87569"/>
                </a:cubicBezTo>
                <a:cubicBezTo>
                  <a:pt x="2341782" y="175138"/>
                  <a:pt x="2531807" y="333376"/>
                  <a:pt x="2659626" y="544769"/>
                </a:cubicBezTo>
                <a:cubicBezTo>
                  <a:pt x="2787445" y="756163"/>
                  <a:pt x="2873477" y="1154369"/>
                  <a:pt x="2939845" y="1355930"/>
                </a:cubicBezTo>
                <a:cubicBezTo>
                  <a:pt x="3006213" y="1557491"/>
                  <a:pt x="3052916" y="1567323"/>
                  <a:pt x="3057832" y="1754136"/>
                </a:cubicBezTo>
                <a:cubicBezTo>
                  <a:pt x="3062748" y="1940949"/>
                  <a:pt x="3087329" y="2299826"/>
                  <a:pt x="2969342" y="2476807"/>
                </a:cubicBezTo>
                <a:cubicBezTo>
                  <a:pt x="2851355" y="2653788"/>
                  <a:pt x="2585884" y="2742278"/>
                  <a:pt x="2349910" y="2816020"/>
                </a:cubicBezTo>
                <a:cubicBezTo>
                  <a:pt x="2113936" y="2889762"/>
                  <a:pt x="1553497" y="2919259"/>
                  <a:pt x="1553497" y="2919259"/>
                </a:cubicBezTo>
                <a:cubicBezTo>
                  <a:pt x="1324897" y="2948756"/>
                  <a:pt x="1199536" y="3027414"/>
                  <a:pt x="978310" y="2993001"/>
                </a:cubicBezTo>
                <a:cubicBezTo>
                  <a:pt x="757084" y="2958588"/>
                  <a:pt x="385916" y="2879930"/>
                  <a:pt x="226142" y="2712782"/>
                </a:cubicBezTo>
                <a:cubicBezTo>
                  <a:pt x="66368" y="2545634"/>
                  <a:pt x="39329" y="2221169"/>
                  <a:pt x="19664" y="1990111"/>
                </a:cubicBezTo>
                <a:cubicBezTo>
                  <a:pt x="0" y="1759053"/>
                  <a:pt x="61452" y="1562407"/>
                  <a:pt x="108155" y="1326433"/>
                </a:cubicBezTo>
                <a:cubicBezTo>
                  <a:pt x="154858" y="1090459"/>
                  <a:pt x="194187" y="783202"/>
                  <a:pt x="299884" y="574266"/>
                </a:cubicBezTo>
                <a:cubicBezTo>
                  <a:pt x="405581" y="365331"/>
                  <a:pt x="559301" y="140660"/>
                  <a:pt x="742335" y="72820"/>
                </a:cubicBezTo>
                <a:cubicBezTo>
                  <a:pt x="925369" y="4980"/>
                  <a:pt x="1174248" y="18804"/>
                  <a:pt x="1398089" y="1672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826041" y="2257646"/>
            <a:ext cx="192028" cy="76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3833813" y="2354263"/>
          <a:ext cx="36322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5" imgW="2133360" imgH="444240" progId="Equation.3">
                  <p:embed/>
                </p:oleObj>
              </mc:Choice>
              <mc:Fallback>
                <p:oleObj name="Equation" r:id="rId5" imgW="21333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2354263"/>
                        <a:ext cx="363220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6645870" y="4120290"/>
            <a:ext cx="2261426" cy="21890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945555" y="4019855"/>
            <a:ext cx="561975" cy="419100"/>
          </a:xfrm>
          <a:custGeom>
            <a:avLst/>
            <a:gdLst>
              <a:gd name="connsiteX0" fmla="*/ 0 w 561975"/>
              <a:gd name="connsiteY0" fmla="*/ 419100 h 419100"/>
              <a:gd name="connsiteX1" fmla="*/ 180975 w 561975"/>
              <a:gd name="connsiteY1" fmla="*/ 85725 h 419100"/>
              <a:gd name="connsiteX2" fmla="*/ 561975 w 561975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419100">
                <a:moveTo>
                  <a:pt x="0" y="419100"/>
                </a:moveTo>
                <a:cubicBezTo>
                  <a:pt x="43656" y="287337"/>
                  <a:pt x="87313" y="155575"/>
                  <a:pt x="180975" y="85725"/>
                </a:cubicBezTo>
                <a:cubicBezTo>
                  <a:pt x="274638" y="15875"/>
                  <a:pt x="418306" y="7937"/>
                  <a:pt x="56197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488480" y="3883330"/>
            <a:ext cx="638175" cy="279400"/>
          </a:xfrm>
          <a:custGeom>
            <a:avLst/>
            <a:gdLst>
              <a:gd name="connsiteX0" fmla="*/ 0 w 638175"/>
              <a:gd name="connsiteY0" fmla="*/ 146050 h 279400"/>
              <a:gd name="connsiteX1" fmla="*/ 304800 w 638175"/>
              <a:gd name="connsiteY1" fmla="*/ 22225 h 279400"/>
              <a:gd name="connsiteX2" fmla="*/ 638175 w 638175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279400">
                <a:moveTo>
                  <a:pt x="0" y="146050"/>
                </a:moveTo>
                <a:cubicBezTo>
                  <a:pt x="99219" y="73025"/>
                  <a:pt x="198438" y="0"/>
                  <a:pt x="304800" y="22225"/>
                </a:cubicBezTo>
                <a:cubicBezTo>
                  <a:pt x="411163" y="44450"/>
                  <a:pt x="524669" y="161925"/>
                  <a:pt x="638175" y="279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922054" y="2584089"/>
          <a:ext cx="192025" cy="34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054" y="2584089"/>
                        <a:ext cx="192025" cy="34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6934443" y="4429430"/>
          <a:ext cx="230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443" y="4429430"/>
                        <a:ext cx="23018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7337160" y="3621025"/>
          <a:ext cx="2492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160" y="3621025"/>
                        <a:ext cx="2492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8077443" y="3802368"/>
          <a:ext cx="250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443" y="3802368"/>
                        <a:ext cx="250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6" name="Object 8"/>
          <p:cNvGraphicFramePr>
            <a:graphicFrameLocks noChangeAspect="1"/>
          </p:cNvGraphicFramePr>
          <p:nvPr/>
        </p:nvGraphicFramePr>
        <p:xfrm>
          <a:off x="3611875" y="4120290"/>
          <a:ext cx="2332405" cy="165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15" imgW="1460160" imgH="1041120" progId="Equation.3">
                  <p:embed/>
                </p:oleObj>
              </mc:Choice>
              <mc:Fallback>
                <p:oleObj name="Equation" r:id="rId15" imgW="1460160" imgH="1041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75" y="4120290"/>
                        <a:ext cx="2332405" cy="1657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6200000" flipV="1">
            <a:off x="7394768" y="4101087"/>
            <a:ext cx="230430" cy="1152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single quadrupole of focal length </a:t>
            </a:r>
            <a:r>
              <a:rPr lang="en-US" sz="2000" i="1" dirty="0" smtClean="0"/>
              <a:t>f</a:t>
            </a:r>
            <a:r>
              <a:rPr lang="en-US" sz="2000" dirty="0" smtClean="0"/>
              <a:t> will introduce a tune shift given by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Studying these tune shifts turn out to be one very good way to measure </a:t>
            </a:r>
            <a:r>
              <a:rPr lang="en-US" sz="2000" i="1" dirty="0" smtClean="0">
                <a:latin typeface="Symbol" pitchFamily="18" charset="2"/>
              </a:rPr>
              <a:t>b</a:t>
            </a:r>
            <a:r>
              <a:rPr lang="en-US" sz="2000" i="1" dirty="0" smtClean="0"/>
              <a:t>(s) </a:t>
            </a:r>
            <a:r>
              <a:rPr lang="en-US" sz="2000" dirty="0" smtClean="0"/>
              <a:t>at quadrupole locations (more about that tomorrow).</a:t>
            </a:r>
          </a:p>
          <a:p>
            <a:r>
              <a:rPr lang="en-US" sz="2000" dirty="0" smtClean="0"/>
              <a:t>In addition, a small quadrupole perturbation will cause a “beta wave” distortion of the betatron function around the ring given by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81445" y="1316725"/>
          <a:ext cx="1716587" cy="96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Equation" r:id="rId3" imgW="749160" imgH="419040" progId="Equation.3">
                  <p:embed/>
                </p:oleObj>
              </mc:Choice>
              <mc:Fallback>
                <p:oleObj name="Equation" r:id="rId3" imgW="7491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445" y="1316725"/>
                        <a:ext cx="1716587" cy="96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1691625" y="3928265"/>
          <a:ext cx="6071419" cy="99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Equation" r:id="rId5" imgW="2539800" imgH="419040" progId="Equation.3">
                  <p:embed/>
                </p:oleObj>
              </mc:Choice>
              <mc:Fallback>
                <p:oleObj name="Equation" r:id="rId5" imgW="25398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25" y="3928265"/>
                        <a:ext cx="6071419" cy="998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and chromaticity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436875"/>
          </a:xfrm>
        </p:spPr>
        <p:txBody>
          <a:bodyPr/>
          <a:lstStyle/>
          <a:p>
            <a:r>
              <a:rPr lang="en-US" dirty="0" smtClean="0"/>
              <a:t>Up until now, we have assumed that momentum is constant.  </a:t>
            </a:r>
          </a:p>
          <a:p>
            <a:r>
              <a:rPr lang="en-US" dirty="0" smtClean="0"/>
              <a:t>Real beams will have a distribution of </a:t>
            </a:r>
            <a:r>
              <a:rPr lang="en-US" dirty="0" err="1" smtClean="0"/>
              <a:t>momenta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two most important parameters describing the behavior of off-momentum particles are</a:t>
            </a:r>
          </a:p>
          <a:p>
            <a:pPr lvl="1"/>
            <a:r>
              <a:rPr lang="en-US" dirty="0" smtClean="0"/>
              <a:t>“Dispersion”: describes the position dependence on momentum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Most important in the bend plane</a:t>
            </a:r>
          </a:p>
          <a:p>
            <a:pPr lvl="1"/>
            <a:r>
              <a:rPr lang="en-US" dirty="0" smtClean="0"/>
              <a:t>Chromaticity: describes the tune dependence on momentum.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Often expressed in “units” of 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73438" y="3236913"/>
          <a:ext cx="13970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7" name="Equation" r:id="rId3" imgW="863280" imgH="419040" progId="Equation.3">
                  <p:embed/>
                </p:oleObj>
              </mc:Choice>
              <mc:Fallback>
                <p:oleObj name="Equation" r:id="rId3" imgW="8632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3236913"/>
                        <a:ext cx="13970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2344510" y="4773175"/>
          <a:ext cx="43561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8" name="Equation" r:id="rId5" imgW="2044440" imgH="419040" progId="Equation.3">
                  <p:embed/>
                </p:oleObj>
              </mc:Choice>
              <mc:Fallback>
                <p:oleObj name="Equation" r:id="rId5" imgW="20444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10" y="4773175"/>
                        <a:ext cx="435610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26170"/>
            <a:ext cx="8371114" cy="507274"/>
          </a:xfrm>
        </p:spPr>
        <p:txBody>
          <a:bodyPr/>
          <a:lstStyle/>
          <a:p>
            <a:r>
              <a:rPr lang="en-US" dirty="0" err="1" smtClean="0"/>
              <a:t>Sextupoles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75" y="702245"/>
            <a:ext cx="4060371" cy="2539719"/>
          </a:xfrm>
        </p:spPr>
        <p:txBody>
          <a:bodyPr/>
          <a:lstStyle/>
          <a:p>
            <a:r>
              <a:rPr lang="en-US" sz="1800" dirty="0" err="1" smtClean="0"/>
              <a:t>Sextupole</a:t>
            </a:r>
            <a:r>
              <a:rPr lang="en-US" sz="1800" dirty="0" smtClean="0"/>
              <a:t> magnets have a field</a:t>
            </a:r>
            <a:br>
              <a:rPr lang="en-US" sz="1800" dirty="0" smtClean="0"/>
            </a:br>
            <a:r>
              <a:rPr lang="en-US" sz="1800" dirty="0" smtClean="0"/>
              <a:t>(on the principle axis) given by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If the magnet is put in a sufficiently dispersive</a:t>
            </a:r>
            <a:br>
              <a:rPr lang="en-US" sz="1800" dirty="0" smtClean="0"/>
            </a:br>
            <a:r>
              <a:rPr lang="en-US" sz="1800" dirty="0" smtClean="0"/>
              <a:t>region, the momentum-dependent motion will be large compared to the betatron motion,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7" name="Content Placeholder 36"/>
          <p:cNvSpPr>
            <a:spLocks noGrp="1"/>
          </p:cNvSpPr>
          <p:nvPr>
            <p:ph sz="half" idx="2"/>
          </p:nvPr>
        </p:nvSpPr>
        <p:spPr>
          <a:xfrm>
            <a:off x="4648810" y="2929735"/>
            <a:ext cx="4297156" cy="2565315"/>
          </a:xfrm>
        </p:spPr>
        <p:txBody>
          <a:bodyPr/>
          <a:lstStyle/>
          <a:p>
            <a:r>
              <a:rPr lang="en-US" sz="1800" dirty="0" smtClean="0"/>
              <a:t>The important effect will then be slope, which is effectively like adding a quadrupole of strength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resulting tune shift will be</a:t>
            </a:r>
            <a:endParaRPr lang="en-US" sz="1800" dirty="0"/>
          </a:p>
        </p:txBody>
      </p:sp>
      <p:pic>
        <p:nvPicPr>
          <p:cNvPr id="258050" name="Picture 2" descr="http://upload.wikimedia.org/wikipedia/commons/thumb/6/6f/Aust.-Synchrotron,-Sextupole-Focusing-Magnet,-14.06.2007.jpg/250px-Aust.-Synchrotron,-Sextupole-Focusing-Magnet,-14.06.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745" y="202980"/>
            <a:ext cx="1881985" cy="2506805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45245" y="1316725"/>
          <a:ext cx="1411405" cy="43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5" name="Equation" r:id="rId4" imgW="825480" imgH="253800" progId="Equation.3">
                  <p:embed/>
                </p:oleObj>
              </mc:Choice>
              <mc:Fallback>
                <p:oleObj name="Equation" r:id="rId4" imgW="8254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245" y="1316725"/>
                        <a:ext cx="1411405" cy="434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07754" y="3489978"/>
            <a:ext cx="4147740" cy="2346810"/>
            <a:chOff x="507754" y="3489978"/>
            <a:chExt cx="4147740" cy="234681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813524" y="4526914"/>
              <a:ext cx="20738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736714" y="4795748"/>
              <a:ext cx="20738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120765" y="3643598"/>
              <a:ext cx="1459390" cy="1178777"/>
            </a:xfrm>
            <a:custGeom>
              <a:avLst/>
              <a:gdLst>
                <a:gd name="connsiteX0" fmla="*/ 0 w 1228725"/>
                <a:gd name="connsiteY0" fmla="*/ 0 h 871537"/>
                <a:gd name="connsiteX1" fmla="*/ 628650 w 1228725"/>
                <a:gd name="connsiteY1" fmla="*/ 866775 h 871537"/>
                <a:gd name="connsiteX2" fmla="*/ 1228725 w 1228725"/>
                <a:gd name="connsiteY2" fmla="*/ 28575 h 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725" h="871537">
                  <a:moveTo>
                    <a:pt x="0" y="0"/>
                  </a:moveTo>
                  <a:cubicBezTo>
                    <a:pt x="211931" y="431006"/>
                    <a:pt x="423863" y="862013"/>
                    <a:pt x="628650" y="866775"/>
                  </a:cubicBezTo>
                  <a:cubicBezTo>
                    <a:pt x="833437" y="871537"/>
                    <a:pt x="1031081" y="450056"/>
                    <a:pt x="1228725" y="285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695369" y="4834153"/>
            <a:ext cx="209482" cy="230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6" name="Equation" r:id="rId6" imgW="126720" imgH="139680" progId="Equation.3">
                    <p:embed/>
                  </p:oleObj>
                </mc:Choice>
                <mc:Fallback>
                  <p:oleObj name="Equation" r:id="rId6" imgW="12672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5369" y="4834153"/>
                          <a:ext cx="209482" cy="2304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8053" name="Object 5"/>
            <p:cNvGraphicFramePr>
              <a:graphicFrameLocks noChangeAspect="1"/>
            </p:cNvGraphicFramePr>
            <p:nvPr/>
          </p:nvGraphicFramePr>
          <p:xfrm>
            <a:off x="2850459" y="3489978"/>
            <a:ext cx="3111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7" name="Equation" r:id="rId8" imgW="190440" imgH="241200" progId="Equation.3">
                    <p:embed/>
                  </p:oleObj>
                </mc:Choice>
                <mc:Fallback>
                  <p:oleObj name="Equation" r:id="rId8" imgW="19044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0459" y="3489978"/>
                          <a:ext cx="31115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22"/>
            <p:cNvSpPr/>
            <p:nvPr/>
          </p:nvSpPr>
          <p:spPr>
            <a:xfrm>
              <a:off x="2735244" y="4718938"/>
              <a:ext cx="230430" cy="15362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7879471">
              <a:off x="3080889" y="4450103"/>
              <a:ext cx="230430" cy="15362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7754" y="5102988"/>
              <a:ext cx="1997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Nominal momentum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428004" y="4910963"/>
              <a:ext cx="230430" cy="192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695369" y="4142863"/>
              <a:ext cx="960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p=p</a:t>
              </a:r>
              <a:r>
                <a:rPr lang="en-US" sz="1400" baseline="-25000" dirty="0" smtClean="0">
                  <a:solidFill>
                    <a:schemeClr val="bg2">
                      <a:lumMod val="50000"/>
                    </a:schemeClr>
                  </a:solidFill>
                </a:rPr>
                <a:t>0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+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p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3349725" y="4334888"/>
              <a:ext cx="345645" cy="192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080889" y="5102988"/>
              <a:ext cx="2304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850459" y="5102988"/>
              <a:ext cx="345645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8054" name="Object 6"/>
            <p:cNvGraphicFramePr>
              <a:graphicFrameLocks noChangeAspect="1"/>
            </p:cNvGraphicFramePr>
            <p:nvPr/>
          </p:nvGraphicFramePr>
          <p:xfrm>
            <a:off x="2845197" y="5141463"/>
            <a:ext cx="127000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8" name="Equation" r:id="rId10" imgW="774360" imgH="419040" progId="Equation.3">
                    <p:embed/>
                  </p:oleObj>
                </mc:Choice>
                <mc:Fallback>
                  <p:oleObj name="Equation" r:id="rId10" imgW="774360" imgH="419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5197" y="5141463"/>
                          <a:ext cx="1270000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8055" name="Object 7"/>
          <p:cNvGraphicFramePr>
            <a:graphicFrameLocks noChangeAspect="1"/>
          </p:cNvGraphicFramePr>
          <p:nvPr/>
        </p:nvGraphicFramePr>
        <p:xfrm>
          <a:off x="5455315" y="3928265"/>
          <a:ext cx="24606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9" name="Equation" r:id="rId12" imgW="1574640" imgH="419040" progId="Equation.3">
                  <p:embed/>
                </p:oleObj>
              </mc:Choice>
              <mc:Fallback>
                <p:oleObj name="Equation" r:id="rId12" imgW="15746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315" y="3928265"/>
                        <a:ext cx="246062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6" name="Object 8"/>
          <p:cNvGraphicFramePr>
            <a:graphicFrameLocks noChangeAspect="1"/>
          </p:cNvGraphicFramePr>
          <p:nvPr/>
        </p:nvGraphicFramePr>
        <p:xfrm>
          <a:off x="5301695" y="4965200"/>
          <a:ext cx="2678113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Equation" r:id="rId14" imgW="1714320" imgH="863280" progId="Equation.3">
                  <p:embed/>
                </p:oleObj>
              </mc:Choice>
              <mc:Fallback>
                <p:oleObj name="Equation" r:id="rId14" imgW="1714320" imgH="863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1695" y="4965200"/>
                        <a:ext cx="2678113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452375" y="5886920"/>
            <a:ext cx="138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chromaticity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rot="10800000">
            <a:off x="6991517" y="6002137"/>
            <a:ext cx="460859" cy="38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0"/>
            <a:ext cx="7334250" cy="6210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457200" y="62103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We’re currently probing down </a:t>
            </a:r>
            <a:r>
              <a:rPr lang="en-US" sz="2000" dirty="0"/>
              <a:t>to a few picoseconds after the Big Bang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USPAS, Knoxville, TN, January 20-31, 2013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24CD7-437F-44D6-8070-F64BA1C87FF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01-Introduction and Overview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motion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729695"/>
          </a:xfrm>
        </p:spPr>
        <p:txBody>
          <a:bodyPr/>
          <a:lstStyle/>
          <a:p>
            <a:r>
              <a:rPr lang="en-US" sz="1800" dirty="0" smtClean="0"/>
              <a:t>We will generally accelerate particles using structures that generate time-varying electric fields (RF cavities), either in a linear arrangement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or located within a circulating ring</a:t>
            </a:r>
          </a:p>
          <a:p>
            <a:r>
              <a:rPr lang="en-US" sz="1800" dirty="0" smtClean="0"/>
              <a:t>In both cases, we want to phase the RF so a nominal</a:t>
            </a:r>
            <a:br>
              <a:rPr lang="en-US" sz="1800" dirty="0" smtClean="0"/>
            </a:br>
            <a:r>
              <a:rPr lang="en-US" sz="1800" dirty="0" smtClean="0"/>
              <a:t>arriving particle will see the same accelerating voltage</a:t>
            </a:r>
            <a:br>
              <a:rPr lang="en-US" sz="1800" dirty="0" smtClean="0"/>
            </a:br>
            <a:r>
              <a:rPr lang="en-US" sz="1800" dirty="0" smtClean="0"/>
              <a:t>and therefore get the same boost in energy</a:t>
            </a:r>
            <a:endParaRPr lang="en-US" sz="1800" baseline="-250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611875" y="1854395"/>
            <a:ext cx="883315" cy="422455"/>
            <a:chOff x="1422790" y="2084824"/>
            <a:chExt cx="883315" cy="422455"/>
          </a:xfrm>
        </p:grpSpPr>
        <p:sp>
          <p:nvSpPr>
            <p:cNvPr id="8" name="Rectangle 7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22790" y="2353660"/>
          <a:ext cx="149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790" y="2353660"/>
                        <a:ext cx="149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6"/>
          <p:cNvGrpSpPr/>
          <p:nvPr/>
        </p:nvGrpSpPr>
        <p:grpSpPr>
          <a:xfrm>
            <a:off x="1768435" y="1854395"/>
            <a:ext cx="883315" cy="422455"/>
            <a:chOff x="1422790" y="2084824"/>
            <a:chExt cx="883315" cy="422455"/>
          </a:xfrm>
        </p:grpSpPr>
        <p:sp>
          <p:nvSpPr>
            <p:cNvPr id="18" name="Rectangle 17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4"/>
          <p:cNvGrpSpPr/>
          <p:nvPr/>
        </p:nvGrpSpPr>
        <p:grpSpPr>
          <a:xfrm>
            <a:off x="7260350" y="1854395"/>
            <a:ext cx="883315" cy="422455"/>
            <a:chOff x="1422790" y="2084824"/>
            <a:chExt cx="883315" cy="422455"/>
          </a:xfrm>
        </p:grpSpPr>
        <p:sp>
          <p:nvSpPr>
            <p:cNvPr id="26" name="Rectangle 25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7010095" y="2354020"/>
          <a:ext cx="153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095" y="2354020"/>
                        <a:ext cx="1536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387420" y="2354020"/>
          <a:ext cx="148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Equation" r:id="rId7" imgW="1485720" imgH="228600" progId="Equation.3">
                  <p:embed/>
                </p:oleObj>
              </mc:Choice>
              <mc:Fallback>
                <p:oleObj name="Equation" r:id="rId7" imgW="14857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420" y="2354020"/>
                        <a:ext cx="148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1000335" y="2046420"/>
            <a:ext cx="7834620" cy="384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53220" y="147034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cavity 0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496660" y="147034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cavity 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45135" y="147034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cavity N</a:t>
            </a:r>
            <a:endParaRPr lang="en-US" sz="2000" dirty="0"/>
          </a:p>
        </p:txBody>
      </p:sp>
      <p:sp>
        <p:nvSpPr>
          <p:cNvPr id="37" name="Oval 36"/>
          <p:cNvSpPr/>
          <p:nvPr/>
        </p:nvSpPr>
        <p:spPr>
          <a:xfrm>
            <a:off x="6569060" y="3006545"/>
            <a:ext cx="2304300" cy="2304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7"/>
          <p:cNvGrpSpPr/>
          <p:nvPr/>
        </p:nvGrpSpPr>
        <p:grpSpPr>
          <a:xfrm>
            <a:off x="7337160" y="5042010"/>
            <a:ext cx="883315" cy="422455"/>
            <a:chOff x="1422790" y="2084824"/>
            <a:chExt cx="883315" cy="422455"/>
          </a:xfrm>
        </p:grpSpPr>
        <p:sp>
          <p:nvSpPr>
            <p:cNvPr id="39" name="Rectangle 38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3"/>
          <p:cNvSpPr>
            <a:spLocks/>
          </p:cNvSpPr>
          <p:nvPr/>
        </p:nvSpPr>
        <p:spPr bwMode="auto">
          <a:xfrm>
            <a:off x="731500" y="4389125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731500" y="545592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960100" y="385572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" name="Object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6300" y="385572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2690155" y="477317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1192360" y="435072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Nominal Energy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421320" y="4657960"/>
            <a:ext cx="19202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651750" y="581011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2344510" y="581011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59725" y="5810110"/>
            <a:ext cx="30724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2524735" y="5852135"/>
          <a:ext cx="2159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735" y="5852135"/>
                        <a:ext cx="2159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3995738" y="4067175"/>
          <a:ext cx="20732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12" imgW="1015920" imgH="393480" progId="Equation.3">
                  <p:embed/>
                </p:oleObj>
              </mc:Choice>
              <mc:Fallback>
                <p:oleObj name="Equation" r:id="rId12" imgW="1015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67175"/>
                        <a:ext cx="20732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4303165" y="5464465"/>
          <a:ext cx="779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14" imgW="545760" imgH="215640" progId="Equation.3">
                  <p:embed/>
                </p:oleObj>
              </mc:Choice>
              <mc:Fallback>
                <p:oleObj name="Equation" r:id="rId14" imgW="5457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165" y="5464465"/>
                        <a:ext cx="7794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Examples of accelerating RF structures</a:t>
            </a:r>
            <a:endParaRPr lang="en-US" dirty="0"/>
          </a:p>
        </p:txBody>
      </p:sp>
      <p:pic>
        <p:nvPicPr>
          <p:cNvPr id="27651" name="Picture 2" descr="http://www-bd.fnal.gov/wao/fermipics/95-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876300"/>
            <a:ext cx="31242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www.linearcollider.org/newsline/images/20060706_d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05" y="3889860"/>
            <a:ext cx="3767325" cy="18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62000" y="48006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err="1"/>
              <a:t>Fermilab</a:t>
            </a:r>
            <a:r>
              <a:rPr lang="en-US" sz="1800" dirty="0"/>
              <a:t> Drift Tube </a:t>
            </a:r>
            <a:r>
              <a:rPr lang="en-US" sz="1800" dirty="0" err="1"/>
              <a:t>Linac</a:t>
            </a:r>
            <a:r>
              <a:rPr lang="en-US" sz="1800" dirty="0"/>
              <a:t> (200MHz): oscillating field uniform along length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4456785" y="5810110"/>
            <a:ext cx="422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ILC prototype </a:t>
            </a:r>
            <a:r>
              <a:rPr lang="en-US" sz="1800" dirty="0" err="1"/>
              <a:t>elipical</a:t>
            </a:r>
            <a:r>
              <a:rPr lang="en-US" sz="1800" dirty="0"/>
              <a:t> cell “</a:t>
            </a:r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-cavity” (1.3 GHz): field alternates with each cell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pic>
        <p:nvPicPr>
          <p:cNvPr id="270338" name="Picture 2" descr="http://www.fnal.gov/pub/today/images04/Booster-new-cav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102" y="1278320"/>
            <a:ext cx="3397898" cy="2548424"/>
          </a:xfrm>
          <a:prstGeom prst="rect">
            <a:avLst/>
          </a:prstGeom>
          <a:noFill/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148075" y="817460"/>
            <a:ext cx="38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37-&gt;53MHz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 Booster cavity</a:t>
            </a:r>
            <a:endParaRPr lang="en-US" sz="1800" dirty="0"/>
          </a:p>
        </p:txBody>
      </p:sp>
      <p:cxnSp>
        <p:nvCxnSpPr>
          <p:cNvPr id="18" name="Straight Arrow Connector 17"/>
          <p:cNvCxnSpPr>
            <a:stCxn id="19" idx="3"/>
          </p:cNvCxnSpPr>
          <p:nvPr/>
        </p:nvCxnSpPr>
        <p:spPr>
          <a:xfrm>
            <a:off x="5683940" y="2031568"/>
            <a:ext cx="1000335" cy="2452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072735" y="1739180"/>
            <a:ext cx="1611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Biased ferrite frequency tuner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70" y="740650"/>
            <a:ext cx="8355012" cy="1131105"/>
          </a:xfrm>
        </p:spPr>
        <p:txBody>
          <a:bodyPr/>
          <a:lstStyle/>
          <a:p>
            <a:r>
              <a:rPr lang="en-US" sz="2000" dirty="0" smtClean="0"/>
              <a:t>A particle with a slightly different energy will arrive at a slightly different time, and experience a slightly different acceleration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                 then particles will stably oscillate around this equilibrium energy with a “synchrotron frequency” and “synchrotron tune”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3688685" y="1777585"/>
          <a:ext cx="525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3" imgW="2577960" imgH="457200" progId="Equation.3">
                  <p:embed/>
                </p:oleObj>
              </mc:Choice>
              <mc:Fallback>
                <p:oleObj name="Equation" r:id="rId3" imgW="25779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685" y="1777585"/>
                        <a:ext cx="5256213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3"/>
          <p:cNvSpPr>
            <a:spLocks/>
          </p:cNvSpPr>
          <p:nvPr/>
        </p:nvSpPr>
        <p:spPr bwMode="auto">
          <a:xfrm>
            <a:off x="654690" y="2161635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54690" y="322843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883290" y="162823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490" y="162823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613345" y="254568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5550" y="212323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Nominal Energy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44510" y="2430470"/>
            <a:ext cx="19202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74940" y="358262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67700" y="358262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82915" y="3582620"/>
            <a:ext cx="30724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447925" y="3624645"/>
          <a:ext cx="2159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624645"/>
                        <a:ext cx="2159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4226355" y="3236975"/>
          <a:ext cx="779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8" imgW="545760" imgH="215640" progId="Equation.3">
                  <p:embed/>
                </p:oleObj>
              </mc:Choice>
              <mc:Fallback>
                <p:oleObj name="Equation" r:id="rId8" imgW="5457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355" y="3236975"/>
                        <a:ext cx="7794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728560" y="2392065"/>
            <a:ext cx="152400" cy="152400"/>
          </a:xfrm>
          <a:prstGeom prst="ellipse">
            <a:avLst/>
          </a:prstGeom>
          <a:solidFill>
            <a:srgbClr val="009900">
              <a:alpha val="31000"/>
            </a:srgbClr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76410" y="173918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Off Energy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498130" y="2123229"/>
            <a:ext cx="34564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5762555" y="3160165"/>
          <a:ext cx="23479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10" imgW="1409400" imgH="419040" progId="Equation.3">
                  <p:embed/>
                </p:oleObj>
              </mc:Choice>
              <mc:Fallback>
                <p:oleObj name="Equation" r:id="rId10" imgW="14094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555" y="3160165"/>
                        <a:ext cx="23479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6" name="Object 8"/>
          <p:cNvGraphicFramePr>
            <a:graphicFrameLocks noChangeAspect="1"/>
          </p:cNvGraphicFramePr>
          <p:nvPr/>
        </p:nvGraphicFramePr>
        <p:xfrm>
          <a:off x="1153955" y="4427530"/>
          <a:ext cx="12080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12" imgW="723600" imgH="228600" progId="Equation.3">
                  <p:embed/>
                </p:oleObj>
              </mc:Choice>
              <mc:Fallback>
                <p:oleObj name="Equation" r:id="rId12" imgW="723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955" y="4427530"/>
                        <a:ext cx="12080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8" name="Object 10"/>
          <p:cNvGraphicFramePr>
            <a:graphicFrameLocks noChangeAspect="1"/>
          </p:cNvGraphicFramePr>
          <p:nvPr/>
        </p:nvGraphicFramePr>
        <p:xfrm>
          <a:off x="2174875" y="5310188"/>
          <a:ext cx="41338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14" imgW="2476440" imgH="482400" progId="Equation.3">
                  <p:embed/>
                </p:oleObj>
              </mc:Choice>
              <mc:Fallback>
                <p:oleObj name="Equation" r:id="rId14" imgW="24764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5310188"/>
                        <a:ext cx="4133850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30765" y="2852925"/>
            <a:ext cx="307240" cy="92172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phase and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587030"/>
            <a:ext cx="4454980" cy="921720"/>
          </a:xfrm>
        </p:spPr>
        <p:txBody>
          <a:bodyPr/>
          <a:lstStyle/>
          <a:p>
            <a:r>
              <a:rPr lang="en-US" sz="1800" dirty="0" smtClean="0"/>
              <a:t>The accelerating voltage grows as </a:t>
            </a:r>
            <a:br>
              <a:rPr lang="en-US" sz="1800" dirty="0" smtClean="0"/>
            </a:br>
            <a:r>
              <a:rPr lang="en-US" sz="1800" dirty="0" err="1" smtClean="0"/>
              <a:t>sin</a:t>
            </a:r>
            <a:r>
              <a:rPr lang="en-US" sz="1800" i="1" dirty="0" err="1" smtClean="0">
                <a:latin typeface="Symbol" pitchFamily="18" charset="2"/>
              </a:rPr>
              <a:t>f</a:t>
            </a:r>
            <a:r>
              <a:rPr lang="en-US" sz="1800" i="1" baseline="-25000" dirty="0" err="1" smtClean="0"/>
              <a:t>s</a:t>
            </a:r>
            <a:r>
              <a:rPr lang="en-US" sz="1800" dirty="0" smtClean="0"/>
              <a:t>, but the stable bucket area </a:t>
            </a:r>
            <a:br>
              <a:rPr lang="en-US" sz="1800" dirty="0" smtClean="0"/>
            </a:br>
            <a:r>
              <a:rPr lang="en-US" sz="1800" dirty="0" smtClean="0"/>
              <a:t>shrinks</a:t>
            </a:r>
          </a:p>
          <a:p>
            <a:r>
              <a:rPr lang="en-US" sz="1800" dirty="0" smtClean="0"/>
              <a:t>Just as in the transverse plane, we</a:t>
            </a:r>
            <a:br>
              <a:rPr lang="en-US" sz="1800" dirty="0" smtClean="0"/>
            </a:br>
            <a:r>
              <a:rPr lang="en-US" sz="1800" dirty="0" smtClean="0"/>
              <a:t>can define a phase space, this time in the </a:t>
            </a:r>
            <a:r>
              <a:rPr lang="en-US" sz="1800" i="1" dirty="0" err="1" smtClean="0">
                <a:latin typeface="Symbol" pitchFamily="18" charset="2"/>
              </a:rPr>
              <a:t>D</a:t>
            </a:r>
            <a:r>
              <a:rPr lang="en-US" sz="1800" i="1" dirty="0" err="1" smtClean="0"/>
              <a:t>t</a:t>
            </a:r>
            <a:r>
              <a:rPr lang="en-US" sz="1800" i="1" dirty="0" smtClean="0"/>
              <a:t>-</a:t>
            </a:r>
            <a:r>
              <a:rPr lang="en-US" sz="1800" i="1" dirty="0" smtClean="0">
                <a:latin typeface="Symbol" pitchFamily="18" charset="2"/>
              </a:rPr>
              <a:t>D</a:t>
            </a:r>
            <a:r>
              <a:rPr lang="en-US" sz="1800" i="1" dirty="0" smtClean="0"/>
              <a:t>E</a:t>
            </a:r>
            <a:r>
              <a:rPr lang="en-US" sz="1800" dirty="0" smtClean="0"/>
              <a:t> plane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As particles accelerate or accelerating voltage changes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 descr="imag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">
            <a:off x="4809592" y="689974"/>
            <a:ext cx="3040758" cy="524831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82804" y="1163105"/>
          <a:ext cx="793703" cy="4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4" imgW="393480" imgH="228600" progId="Equation.3">
                  <p:embed/>
                </p:oleObj>
              </mc:Choice>
              <mc:Fallback>
                <p:oleObj name="Equation" r:id="rId4" imgW="393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804" y="1163105"/>
                        <a:ext cx="793703" cy="460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7721210" y="2968140"/>
          <a:ext cx="1076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210" y="2968140"/>
                        <a:ext cx="10763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7759615" y="4734770"/>
          <a:ext cx="1076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8" imgW="533160" imgH="228600" progId="Equation.3">
                  <p:embed/>
                </p:oleObj>
              </mc:Choice>
              <mc:Fallback>
                <p:oleObj name="Equation" r:id="rId8" imgW="533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615" y="4734770"/>
                        <a:ext cx="10763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577880" y="3390595"/>
            <a:ext cx="1613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070" y="3313785"/>
            <a:ext cx="1728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37269" y="3313784"/>
          <a:ext cx="268835" cy="2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10" imgW="190440" imgH="177480" progId="Equation.3">
                  <p:embed/>
                </p:oleObj>
              </mc:Choice>
              <mc:Fallback>
                <p:oleObj name="Equation" r:id="rId10" imgW="1904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269" y="3313784"/>
                        <a:ext cx="268835" cy="2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1461195" y="2392065"/>
          <a:ext cx="330608" cy="22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12" imgW="241200" imgH="164880" progId="Equation.3">
                  <p:embed/>
                </p:oleObj>
              </mc:Choice>
              <mc:Fallback>
                <p:oleObj name="Equation" r:id="rId12" imgW="24120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195" y="2392065"/>
                        <a:ext cx="330608" cy="226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768435" y="2660900"/>
          <a:ext cx="307240" cy="37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14" imgW="177480" imgH="215640" progId="Equation.3">
                  <p:embed/>
                </p:oleObj>
              </mc:Choice>
              <mc:Fallback>
                <p:oleObj name="Equation" r:id="rId14" imgW="1774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35" y="2660900"/>
                        <a:ext cx="307240" cy="373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0800000" flipV="1">
            <a:off x="1461196" y="2968140"/>
            <a:ext cx="268835" cy="23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6105" y="2545685"/>
            <a:ext cx="253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Area = “longitudinal emittance” (usually in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eV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-s)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69320" name="Object 8"/>
          <p:cNvGraphicFramePr>
            <a:graphicFrameLocks noChangeAspect="1"/>
          </p:cNvGraphicFramePr>
          <p:nvPr/>
        </p:nvGraphicFramePr>
        <p:xfrm>
          <a:off x="1230765" y="4811580"/>
          <a:ext cx="2925763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16" imgW="1688760" imgH="901440" progId="Equation.3">
                  <p:embed/>
                </p:oleObj>
              </mc:Choice>
              <mc:Fallback>
                <p:oleObj name="Equation" r:id="rId16" imgW="1688760" imgH="901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65" y="4811580"/>
                        <a:ext cx="2925763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781050"/>
          </a:xfrm>
        </p:spPr>
        <p:txBody>
          <a:bodyPr/>
          <a:lstStyle/>
          <a:p>
            <a:r>
              <a:rPr lang="en-US" sz="1800" dirty="0" smtClean="0"/>
              <a:t>We showed earlier that in a </a:t>
            </a:r>
            <a:r>
              <a:rPr lang="en-US" sz="1800" dirty="0" err="1" smtClean="0"/>
              <a:t>synchro</a:t>
            </a:r>
            <a:r>
              <a:rPr lang="en-US" sz="1800" dirty="0" smtClean="0"/>
              <a:t>-cyclotron, high momentum particles take longer to go around.</a:t>
            </a:r>
          </a:p>
          <a:p>
            <a:pPr lvl="1"/>
            <a:r>
              <a:rPr lang="en-US" sz="1600" dirty="0" smtClean="0"/>
              <a:t>This led to the initial understanding of phase stability during acceleration.</a:t>
            </a:r>
          </a:p>
          <a:p>
            <a:r>
              <a:rPr lang="en-US" sz="1800" dirty="0" smtClean="0"/>
              <a:t>In a synchrotron, two effects compete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This means that at the slip factor will change sign for  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46715" y="2968140"/>
          <a:ext cx="70246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5" name="Equation" r:id="rId3" imgW="3429000" imgH="457200" progId="Equation.3">
                  <p:embed/>
                </p:oleObj>
              </mc:Choice>
              <mc:Fallback>
                <p:oleObj name="Equation" r:id="rId3" imgW="3429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15" y="2968140"/>
                        <a:ext cx="70246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7"/>
          <p:cNvGrpSpPr/>
          <p:nvPr/>
        </p:nvGrpSpPr>
        <p:grpSpPr>
          <a:xfrm>
            <a:off x="1768435" y="2200040"/>
            <a:ext cx="2381110" cy="883315"/>
            <a:chOff x="1768435" y="2545685"/>
            <a:chExt cx="2381110" cy="883315"/>
          </a:xfrm>
        </p:grpSpPr>
        <p:sp>
          <p:nvSpPr>
            <p:cNvPr id="8" name="TextBox 7"/>
            <p:cNvSpPr txBox="1"/>
            <p:nvPr/>
          </p:nvSpPr>
          <p:spPr>
            <a:xfrm>
              <a:off x="1768435" y="2660900"/>
              <a:ext cx="92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Path length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2690155" y="2922510"/>
              <a:ext cx="499265" cy="5064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3573472" y="3121759"/>
              <a:ext cx="460857" cy="76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12610" y="2545685"/>
              <a:ext cx="1036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Velocity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075675" y="3582620"/>
            <a:ext cx="2803565" cy="1314739"/>
            <a:chOff x="2075675" y="3928265"/>
            <a:chExt cx="2803565" cy="1314739"/>
          </a:xfrm>
        </p:grpSpPr>
        <p:sp>
          <p:nvSpPr>
            <p:cNvPr id="20" name="TextBox 19"/>
            <p:cNvSpPr txBox="1"/>
            <p:nvPr/>
          </p:nvSpPr>
          <p:spPr>
            <a:xfrm>
              <a:off x="2075675" y="4504340"/>
              <a:ext cx="28035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“momentum compaction factor”: a constant of the lattice.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</a:rPr>
                <a:t>Usually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 positive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226355" y="4043480"/>
              <a:ext cx="537670" cy="3072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/>
          <p:nvPr/>
        </p:nvGrpSpPr>
        <p:grpSpPr>
          <a:xfrm>
            <a:off x="5416910" y="3659430"/>
            <a:ext cx="2995590" cy="883852"/>
            <a:chOff x="5416910" y="4005075"/>
            <a:chExt cx="2995590" cy="883852"/>
          </a:xfrm>
        </p:grpSpPr>
        <p:sp>
          <p:nvSpPr>
            <p:cNvPr id="23" name="TextBox 22"/>
            <p:cNvSpPr txBox="1"/>
            <p:nvPr/>
          </p:nvSpPr>
          <p:spPr>
            <a:xfrm>
              <a:off x="5416910" y="4581150"/>
              <a:ext cx="299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Momentum dependent “slip factor”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7164338" y="4139493"/>
              <a:ext cx="499265" cy="230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730030" y="3044950"/>
            <a:ext cx="2457920" cy="844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03164" y="2852925"/>
            <a:ext cx="3648475" cy="111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997395" y="5272440"/>
          <a:ext cx="1843440" cy="98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Equation" r:id="rId5" imgW="787320" imgH="419040" progId="Equation.3">
                  <p:embed/>
                </p:oleObj>
              </mc:Choice>
              <mc:Fallback>
                <p:oleObj name="Equation" r:id="rId5" imgW="7873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395" y="5272440"/>
                        <a:ext cx="1843440" cy="981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63290" y="5541275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“transition” gamma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4840835" y="5733300"/>
            <a:ext cx="422455" cy="38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Transition and phase stability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708650"/>
          </a:xfrm>
        </p:spPr>
        <p:txBody>
          <a:bodyPr/>
          <a:lstStyle/>
          <a:p>
            <a:r>
              <a:rPr lang="en-US" sz="1800" dirty="0" smtClean="0"/>
              <a:t>The sign of the slip factor determines the stable region on the RF curve.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Somwhat</a:t>
            </a:r>
            <a:r>
              <a:rPr lang="en-US" sz="1800" dirty="0" smtClean="0"/>
              <a:t> complicated phase </a:t>
            </a:r>
            <a:r>
              <a:rPr lang="en-US" sz="1800" dirty="0" err="1" smtClean="0"/>
              <a:t>manpulation</a:t>
            </a:r>
            <a:r>
              <a:rPr lang="en-US" sz="1800" dirty="0" smtClean="0"/>
              <a:t> at transition, which can result in losses, emittance growth, and instability</a:t>
            </a:r>
          </a:p>
          <a:p>
            <a:r>
              <a:rPr lang="en-US" sz="1800" dirty="0" smtClean="0"/>
              <a:t>For a simple FODO ring, we can show that </a:t>
            </a:r>
          </a:p>
          <a:p>
            <a:endParaRPr lang="en-US" sz="1800" dirty="0" smtClean="0"/>
          </a:p>
          <a:p>
            <a:pPr lvl="1"/>
            <a:r>
              <a:rPr lang="en-US" sz="1400" dirty="0" smtClean="0"/>
              <a:t>Never a factor for electrons!</a:t>
            </a:r>
          </a:p>
          <a:p>
            <a:r>
              <a:rPr lang="en-US" sz="1800" dirty="0" smtClean="0"/>
              <a:t>Rings have been designed (but never built) with </a:t>
            </a:r>
            <a:r>
              <a:rPr lang="en-US" sz="1800" dirty="0" smtClean="0">
                <a:latin typeface="Symbol" pitchFamily="18" charset="2"/>
              </a:rPr>
              <a:t>α</a:t>
            </a:r>
            <a:r>
              <a:rPr lang="en-US" sz="1800" dirty="0" smtClean="0"/>
              <a:t>&lt;0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latin typeface="Symbol" pitchFamily="18" charset="2"/>
                <a:sym typeface="Symbol"/>
              </a:rPr>
              <a:t>γ</a:t>
            </a:r>
            <a:r>
              <a:rPr lang="en-US" sz="1800" baseline="-25000" dirty="0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 imaginary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62665" y="2200040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62665" y="326684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91265" y="166664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65" y="1666640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0265" y="3343040"/>
            <a:ext cx="15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291465" y="280964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367665" y="250484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2062865" y="296204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91465" y="341924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Nominal Energy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5702" y="2009540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Particles with lower E arrive </a:t>
            </a:r>
            <a:r>
              <a:rPr lang="en-US" sz="1400" i="1"/>
              <a:t>later </a:t>
            </a:r>
            <a:r>
              <a:rPr lang="en-US" sz="1400"/>
              <a:t>and see greater V.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986665" y="250484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 flipV="1">
            <a:off x="2443865" y="303824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01237" y="1128970"/>
            <a:ext cx="36775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Below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: velocity dominates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171432" y="1128970"/>
            <a:ext cx="362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Above </a:t>
            </a:r>
            <a:r>
              <a:rPr lang="en-US" sz="1800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: path length dominates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 rot="1572066">
            <a:off x="2173990" y="2404828"/>
            <a:ext cx="390525" cy="10175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4941002" y="1666640"/>
            <a:ext cx="3962400" cy="2667000"/>
            <a:chOff x="4953000" y="3429000"/>
            <a:chExt cx="3962400" cy="2667000"/>
          </a:xfrm>
        </p:grpSpPr>
        <p:sp>
          <p:nvSpPr>
            <p:cNvPr id="26639" name="Freeform 15"/>
            <p:cNvSpPr>
              <a:spLocks/>
            </p:cNvSpPr>
            <p:nvPr/>
          </p:nvSpPr>
          <p:spPr bwMode="auto">
            <a:xfrm flipV="1">
              <a:off x="4953000" y="3962400"/>
              <a:ext cx="3390900" cy="2057400"/>
            </a:xfrm>
            <a:custGeom>
              <a:avLst/>
              <a:gdLst>
                <a:gd name="T0" fmla="*/ 0 w 2136"/>
                <a:gd name="T1" fmla="*/ 2147483647 h 1305"/>
                <a:gd name="T2" fmla="*/ 2147483647 w 2136"/>
                <a:gd name="T3" fmla="*/ 2147483647 h 1305"/>
                <a:gd name="T4" fmla="*/ 2147483647 w 2136"/>
                <a:gd name="T5" fmla="*/ 2147483647 h 1305"/>
                <a:gd name="T6" fmla="*/ 2147483647 w 2136"/>
                <a:gd name="T7" fmla="*/ 2147483647 h 1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6"/>
                <a:gd name="T13" fmla="*/ 0 h 1305"/>
                <a:gd name="T14" fmla="*/ 2136 w 2136"/>
                <a:gd name="T15" fmla="*/ 1305 h 1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6" h="1305">
                  <a:moveTo>
                    <a:pt x="0" y="566"/>
                  </a:moveTo>
                  <a:cubicBezTo>
                    <a:pt x="112" y="675"/>
                    <a:pt x="432" y="1305"/>
                    <a:pt x="680" y="1224"/>
                  </a:cubicBezTo>
                  <a:cubicBezTo>
                    <a:pt x="928" y="1143"/>
                    <a:pt x="1245" y="160"/>
                    <a:pt x="1488" y="80"/>
                  </a:cubicBezTo>
                  <a:cubicBezTo>
                    <a:pt x="1731" y="0"/>
                    <a:pt x="2001" y="608"/>
                    <a:pt x="2136" y="747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953000" y="5029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181600" y="34290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42" name="Object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3429000"/>
              <a:ext cx="533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Object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0600" y="5105400"/>
              <a:ext cx="1555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 flipV="1">
              <a:off x="6324600" y="41910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6629400" y="46482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1524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Nominal Energy</a:t>
              </a: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7010400" y="3581400"/>
              <a:ext cx="1447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Particles with lower E arrive </a:t>
              </a:r>
              <a:r>
                <a:rPr lang="en-US" sz="1400" i="1"/>
                <a:t>earlier</a:t>
              </a:r>
              <a:r>
                <a:rPr lang="en-US" sz="1400"/>
                <a:t> and see greater V.</a:t>
              </a: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6629400" y="4191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V="1">
              <a:off x="6172200" y="4800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9764231" flipH="1">
              <a:off x="6346825" y="4108450"/>
              <a:ext cx="388938" cy="101758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59" name="Text Box 11"/>
          <p:cNvSpPr txBox="1">
            <a:spLocks noChangeArrowheads="1"/>
          </p:cNvSpPr>
          <p:nvPr/>
        </p:nvSpPr>
        <p:spPr bwMode="auto">
          <a:xfrm>
            <a:off x="2769302" y="166664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“bunch”</a:t>
            </a:r>
          </a:p>
        </p:txBody>
      </p:sp>
      <p:sp>
        <p:nvSpPr>
          <p:cNvPr id="26660" name="Line 14"/>
          <p:cNvSpPr>
            <a:spLocks noChangeShapeType="1"/>
          </p:cNvSpPr>
          <p:nvPr/>
        </p:nvSpPr>
        <p:spPr bwMode="auto">
          <a:xfrm flipH="1">
            <a:off x="2616902" y="1933340"/>
            <a:ext cx="342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919115" y="5387655"/>
          <a:ext cx="960125" cy="54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Equation" r:id="rId6" imgW="406080" imgH="228600" progId="Equation.3">
                  <p:embed/>
                </p:oleObj>
              </mc:Choice>
              <mc:Fallback>
                <p:oleObj name="Equation" r:id="rId6" imgW="406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115" y="5387655"/>
                        <a:ext cx="960125" cy="540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Case for Colliding Beams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For a relativistic beam hitting a fixed target, the center of mass energy is:</a:t>
            </a:r>
          </a:p>
          <a:p>
            <a:r>
              <a:rPr lang="en-US" sz="2400" smtClean="0"/>
              <a:t>On the other hand, for colliding beams (of equal mass and energy):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14900" y="1143000"/>
          <a:ext cx="34290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3" imgW="1409400" imgH="304560" progId="Equation.3">
                  <p:embed/>
                </p:oleObj>
              </mc:Choice>
              <mc:Fallback>
                <p:oleObj name="Equation" r:id="rId3" imgW="140940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3000"/>
                        <a:ext cx="34290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757488"/>
          <a:ext cx="22860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5" imgW="825480" imgH="228600" progId="Equation.3">
                  <p:embed/>
                </p:oleObj>
              </mc:Choice>
              <mc:Fallback>
                <p:oleObj name="Equation" r:id="rId5" imgW="825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57488"/>
                        <a:ext cx="2286000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3810000"/>
            <a:ext cx="8191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>
                <a:latin typeface="+mn-lt"/>
              </a:rPr>
              <a:t>To get the 14 </a:t>
            </a:r>
            <a:r>
              <a:rPr lang="en-US" sz="2400" dirty="0" err="1">
                <a:latin typeface="+mn-lt"/>
              </a:rPr>
              <a:t>TeV</a:t>
            </a:r>
            <a:r>
              <a:rPr lang="en-US" sz="2400" dirty="0">
                <a:latin typeface="+mn-lt"/>
              </a:rPr>
              <a:t> CM design energy of the LHC with a single beam  on a fixed target would require that beam to have an energy of 100,000 </a:t>
            </a:r>
            <a:r>
              <a:rPr lang="en-US" sz="2400" dirty="0" err="1">
                <a:latin typeface="+mn-lt"/>
              </a:rPr>
              <a:t>TeV</a:t>
            </a:r>
            <a:r>
              <a:rPr lang="en-US" sz="2400" dirty="0">
                <a:latin typeface="+mn-lt"/>
              </a:rPr>
              <a:t>! 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Would require a ring 10 times the diameter of the Earth!!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4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4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Luminosity: cont’d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16625"/>
          </a:xfrm>
        </p:spPr>
        <p:txBody>
          <a:bodyPr/>
          <a:lstStyle/>
          <a:p>
            <a:r>
              <a:rPr lang="en-US" sz="2000" dirty="0" smtClean="0"/>
              <a:t>For equally intense Gaussian beams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Expressing this in terms of our usual beam parameters</a:t>
            </a:r>
          </a:p>
          <a:p>
            <a:endParaRPr lang="en-US" sz="20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382915" y="3621025"/>
          <a:ext cx="4416575" cy="127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3" imgW="1498320" imgH="431640" progId="Equation.3">
                  <p:embed/>
                </p:oleObj>
              </mc:Choice>
              <mc:Fallback>
                <p:oleObj name="Equation" r:id="rId3" imgW="14983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15" y="3621025"/>
                        <a:ext cx="4416575" cy="1272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3189420" y="1508750"/>
          <a:ext cx="26447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5" imgW="901440" imgH="431640" progId="Equation.3">
                  <p:embed/>
                </p:oleObj>
              </mc:Choice>
              <mc:Fallback>
                <p:oleObj name="Equation" r:id="rId5" imgW="9014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420" y="1508750"/>
                        <a:ext cx="2644775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00225" y="1508750"/>
            <a:ext cx="249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Geometrical factor: 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 - crossing angle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 - hourglass effect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5839365" y="1815989"/>
            <a:ext cx="460862" cy="268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46605" y="932675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Particles in a bunch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5224886" y="1239914"/>
            <a:ext cx="960125" cy="460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46605" y="2699305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Transverse size (RMS)</a:t>
            </a:r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 flipV="1">
            <a:off x="5186481" y="2622500"/>
            <a:ext cx="960124" cy="276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310" y="1355130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Collision frequency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19850" y="1585560"/>
            <a:ext cx="652885" cy="42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665" y="5003605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Revolution frequency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2862977" y="4638758"/>
            <a:ext cx="460860" cy="345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92360" y="5502870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Number of bunches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3592673" y="4600353"/>
            <a:ext cx="1190556" cy="768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62555" y="5464465"/>
            <a:ext cx="264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Betatron function at collision point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16200000" flipV="1">
            <a:off x="5320898" y="4984403"/>
            <a:ext cx="729695" cy="30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94055" y="4926795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Normalized emittance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10800000">
            <a:off x="6338631" y="4734770"/>
            <a:ext cx="192025" cy="153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09900"/>
            <a:ext cx="3733800" cy="33813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Electrons (leptons) vs. Protons (hadrons)</a:t>
            </a:r>
            <a:endParaRPr lang="en-US" dirty="0"/>
          </a:p>
        </p:txBody>
      </p:sp>
      <p:sp>
        <p:nvSpPr>
          <p:cNvPr id="22532" name="Content Placeholder 23"/>
          <p:cNvSpPr>
            <a:spLocks noGrp="1"/>
          </p:cNvSpPr>
          <p:nvPr>
            <p:ph sz="half" idx="1"/>
          </p:nvPr>
        </p:nvSpPr>
        <p:spPr>
          <a:xfrm>
            <a:off x="4114800" y="571500"/>
            <a:ext cx="5029200" cy="3448050"/>
          </a:xfrm>
        </p:spPr>
        <p:txBody>
          <a:bodyPr/>
          <a:lstStyle/>
          <a:p>
            <a:r>
              <a:rPr lang="en-US" sz="2000" smtClean="0"/>
              <a:t>Electrons are point-like</a:t>
            </a:r>
          </a:p>
          <a:p>
            <a:pPr lvl="1"/>
            <a:r>
              <a:rPr lang="en-US" sz="2000" smtClean="0"/>
              <a:t>Well-defined initial state</a:t>
            </a:r>
          </a:p>
          <a:p>
            <a:pPr lvl="1"/>
            <a:r>
              <a:rPr lang="en-US" sz="2000" smtClean="0"/>
              <a:t>Full energy available to interaction</a:t>
            </a:r>
          </a:p>
          <a:p>
            <a:pPr lvl="1"/>
            <a:r>
              <a:rPr lang="en-US" sz="2000" smtClean="0"/>
              <a:t>Can calculate from first principles</a:t>
            </a:r>
          </a:p>
          <a:p>
            <a:pPr lvl="1"/>
            <a:r>
              <a:rPr lang="en-US" sz="2000" smtClean="0"/>
              <a:t>Can use energy/momentum conservation to find “invisible” particles.</a:t>
            </a:r>
          </a:p>
        </p:txBody>
      </p:sp>
      <p:sp>
        <p:nvSpPr>
          <p:cNvPr id="22533" name="Content Placeholder 24"/>
          <p:cNvSpPr>
            <a:spLocks noGrp="1"/>
          </p:cNvSpPr>
          <p:nvPr>
            <p:ph sz="half" idx="2"/>
          </p:nvPr>
        </p:nvSpPr>
        <p:spPr>
          <a:xfrm>
            <a:off x="342900" y="3124200"/>
            <a:ext cx="5448300" cy="2971800"/>
          </a:xfrm>
        </p:spPr>
        <p:txBody>
          <a:bodyPr/>
          <a:lstStyle/>
          <a:p>
            <a:r>
              <a:rPr lang="en-US" sz="2000" dirty="0" smtClean="0"/>
              <a:t>Protons are made of quarks and gluons</a:t>
            </a:r>
          </a:p>
          <a:p>
            <a:pPr lvl="1"/>
            <a:r>
              <a:rPr lang="en-US" sz="2000" dirty="0" smtClean="0"/>
              <a:t>Interaction take place between these </a:t>
            </a:r>
            <a:r>
              <a:rPr lang="en-US" sz="2000" dirty="0" err="1" smtClean="0"/>
              <a:t>consituents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At high energies, virtual “sea” particles dominate</a:t>
            </a:r>
          </a:p>
          <a:p>
            <a:pPr lvl="1"/>
            <a:r>
              <a:rPr lang="en-US" sz="2000" dirty="0" smtClean="0"/>
              <a:t>Only a small fraction of energy available, not well-defined.</a:t>
            </a:r>
          </a:p>
          <a:p>
            <a:pPr lvl="1"/>
            <a:r>
              <a:rPr lang="en-US" sz="2000" dirty="0" smtClean="0"/>
              <a:t>Rest of particle fragments -&gt; big mess!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47700" y="685800"/>
            <a:ext cx="3200400" cy="1676400"/>
            <a:chOff x="1143000" y="800100"/>
            <a:chExt cx="3200400" cy="1676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143000" y="17145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2743200" y="1714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609850" y="1047750"/>
              <a:ext cx="8001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724150" y="1047750"/>
              <a:ext cx="723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533650" y="1085850"/>
              <a:ext cx="8001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305050" y="1771650"/>
              <a:ext cx="571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305050" y="1962150"/>
              <a:ext cx="6477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400300" y="1981200"/>
              <a:ext cx="7239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1981200" y="1676400"/>
              <a:ext cx="8382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5" name="TextBox 26"/>
          <p:cNvSpPr txBox="1">
            <a:spLocks noChangeArrowheads="1"/>
          </p:cNvSpPr>
          <p:nvPr/>
        </p:nvSpPr>
        <p:spPr bwMode="auto">
          <a:xfrm>
            <a:off x="1466850" y="6096000"/>
            <a:ext cx="621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 why don’t we stick to electrons??</a:t>
            </a:r>
          </a:p>
        </p:txBody>
      </p:sp>
      <p:sp>
        <p:nvSpPr>
          <p:cNvPr id="22536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USPAS, Knoxville, TN, January 20-31, 2013</a:t>
            </a:r>
          </a:p>
        </p:txBody>
      </p:sp>
      <p:sp>
        <p:nvSpPr>
          <p:cNvPr id="22537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65691-515A-4060-80FB-E42CCC3485C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2538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01-Introduction and Overview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  <p:bldP spid="225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80391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Synchrotron Radiation: a </a:t>
            </a:r>
            <a:r>
              <a:rPr lang="en-US" b="0" dirty="0" smtClean="0"/>
              <a:t>B</a:t>
            </a:r>
            <a:r>
              <a:rPr lang="en-US" dirty="0" smtClean="0"/>
              <a:t>lessing and a Curse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762000"/>
            <a:ext cx="2036763" cy="736600"/>
            <a:chOff x="2367" y="1661"/>
            <a:chExt cx="1429" cy="576"/>
          </a:xfrm>
        </p:grpSpPr>
        <p:sp>
          <p:nvSpPr>
            <p:cNvPr id="3087" name="Freeform 4"/>
            <p:cNvSpPr>
              <a:spLocks/>
            </p:cNvSpPr>
            <p:nvPr/>
          </p:nvSpPr>
          <p:spPr bwMode="auto">
            <a:xfrm>
              <a:off x="2367" y="1661"/>
              <a:ext cx="746" cy="576"/>
            </a:xfrm>
            <a:custGeom>
              <a:avLst/>
              <a:gdLst>
                <a:gd name="T0" fmla="*/ 0 w 746"/>
                <a:gd name="T1" fmla="*/ 0 h 576"/>
                <a:gd name="T2" fmla="*/ 514 w 746"/>
                <a:gd name="T3" fmla="*/ 180 h 576"/>
                <a:gd name="T4" fmla="*/ 746 w 746"/>
                <a:gd name="T5" fmla="*/ 576 h 576"/>
                <a:gd name="T6" fmla="*/ 0 60000 65536"/>
                <a:gd name="T7" fmla="*/ 0 60000 65536"/>
                <a:gd name="T8" fmla="*/ 0 60000 65536"/>
                <a:gd name="T9" fmla="*/ 0 w 746"/>
                <a:gd name="T10" fmla="*/ 0 h 576"/>
                <a:gd name="T11" fmla="*/ 746 w 74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576">
                  <a:moveTo>
                    <a:pt x="0" y="0"/>
                  </a:moveTo>
                  <a:cubicBezTo>
                    <a:pt x="195" y="42"/>
                    <a:pt x="390" y="84"/>
                    <a:pt x="514" y="180"/>
                  </a:cubicBezTo>
                  <a:cubicBezTo>
                    <a:pt x="638" y="276"/>
                    <a:pt x="692" y="426"/>
                    <a:pt x="746" y="576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5"/>
            <p:cNvSpPr>
              <a:spLocks/>
            </p:cNvSpPr>
            <p:nvPr/>
          </p:nvSpPr>
          <p:spPr bwMode="auto">
            <a:xfrm>
              <a:off x="2853" y="1781"/>
              <a:ext cx="943" cy="117"/>
            </a:xfrm>
            <a:custGeom>
              <a:avLst/>
              <a:gdLst>
                <a:gd name="T0" fmla="*/ 0 w 943"/>
                <a:gd name="T1" fmla="*/ 32 h 117"/>
                <a:gd name="T2" fmla="*/ 51 w 943"/>
                <a:gd name="T3" fmla="*/ 4 h 117"/>
                <a:gd name="T4" fmla="*/ 102 w 943"/>
                <a:gd name="T5" fmla="*/ 55 h 117"/>
                <a:gd name="T6" fmla="*/ 170 w 943"/>
                <a:gd name="T7" fmla="*/ 21 h 117"/>
                <a:gd name="T8" fmla="*/ 226 w 943"/>
                <a:gd name="T9" fmla="*/ 60 h 117"/>
                <a:gd name="T10" fmla="*/ 305 w 943"/>
                <a:gd name="T11" fmla="*/ 21 h 117"/>
                <a:gd name="T12" fmla="*/ 350 w 943"/>
                <a:gd name="T13" fmla="*/ 72 h 117"/>
                <a:gd name="T14" fmla="*/ 424 w 943"/>
                <a:gd name="T15" fmla="*/ 26 h 117"/>
                <a:gd name="T16" fmla="*/ 452 w 943"/>
                <a:gd name="T17" fmla="*/ 83 h 117"/>
                <a:gd name="T18" fmla="*/ 525 w 943"/>
                <a:gd name="T19" fmla="*/ 43 h 117"/>
                <a:gd name="T20" fmla="*/ 576 w 943"/>
                <a:gd name="T21" fmla="*/ 94 h 117"/>
                <a:gd name="T22" fmla="*/ 633 w 943"/>
                <a:gd name="T23" fmla="*/ 49 h 117"/>
                <a:gd name="T24" fmla="*/ 689 w 943"/>
                <a:gd name="T25" fmla="*/ 100 h 117"/>
                <a:gd name="T26" fmla="*/ 762 w 943"/>
                <a:gd name="T27" fmla="*/ 66 h 117"/>
                <a:gd name="T28" fmla="*/ 819 w 943"/>
                <a:gd name="T29" fmla="*/ 111 h 117"/>
                <a:gd name="T30" fmla="*/ 898 w 943"/>
                <a:gd name="T31" fmla="*/ 66 h 117"/>
                <a:gd name="T32" fmla="*/ 943 w 943"/>
                <a:gd name="T33" fmla="*/ 117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3"/>
                <a:gd name="T52" fmla="*/ 0 h 117"/>
                <a:gd name="T53" fmla="*/ 943 w 943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3" h="117">
                  <a:moveTo>
                    <a:pt x="0" y="32"/>
                  </a:moveTo>
                  <a:cubicBezTo>
                    <a:pt x="17" y="16"/>
                    <a:pt x="34" y="0"/>
                    <a:pt x="51" y="4"/>
                  </a:cubicBezTo>
                  <a:cubicBezTo>
                    <a:pt x="68" y="8"/>
                    <a:pt x="82" y="52"/>
                    <a:pt x="102" y="55"/>
                  </a:cubicBezTo>
                  <a:cubicBezTo>
                    <a:pt x="122" y="58"/>
                    <a:pt x="149" y="20"/>
                    <a:pt x="170" y="21"/>
                  </a:cubicBezTo>
                  <a:cubicBezTo>
                    <a:pt x="191" y="22"/>
                    <a:pt x="204" y="60"/>
                    <a:pt x="226" y="60"/>
                  </a:cubicBezTo>
                  <a:cubicBezTo>
                    <a:pt x="248" y="60"/>
                    <a:pt x="284" y="19"/>
                    <a:pt x="305" y="21"/>
                  </a:cubicBezTo>
                  <a:cubicBezTo>
                    <a:pt x="326" y="23"/>
                    <a:pt x="330" y="71"/>
                    <a:pt x="350" y="72"/>
                  </a:cubicBezTo>
                  <a:cubicBezTo>
                    <a:pt x="370" y="73"/>
                    <a:pt x="407" y="24"/>
                    <a:pt x="424" y="26"/>
                  </a:cubicBezTo>
                  <a:cubicBezTo>
                    <a:pt x="441" y="28"/>
                    <a:pt x="435" y="80"/>
                    <a:pt x="452" y="83"/>
                  </a:cubicBezTo>
                  <a:cubicBezTo>
                    <a:pt x="469" y="86"/>
                    <a:pt x="504" y="41"/>
                    <a:pt x="525" y="43"/>
                  </a:cubicBezTo>
                  <a:cubicBezTo>
                    <a:pt x="546" y="45"/>
                    <a:pt x="558" y="93"/>
                    <a:pt x="576" y="94"/>
                  </a:cubicBezTo>
                  <a:cubicBezTo>
                    <a:pt x="594" y="95"/>
                    <a:pt x="614" y="48"/>
                    <a:pt x="633" y="49"/>
                  </a:cubicBezTo>
                  <a:cubicBezTo>
                    <a:pt x="652" y="50"/>
                    <a:pt x="668" y="97"/>
                    <a:pt x="689" y="100"/>
                  </a:cubicBezTo>
                  <a:cubicBezTo>
                    <a:pt x="710" y="103"/>
                    <a:pt x="740" y="64"/>
                    <a:pt x="762" y="66"/>
                  </a:cubicBezTo>
                  <a:cubicBezTo>
                    <a:pt x="784" y="68"/>
                    <a:pt x="796" y="111"/>
                    <a:pt x="819" y="111"/>
                  </a:cubicBezTo>
                  <a:cubicBezTo>
                    <a:pt x="842" y="111"/>
                    <a:pt x="877" y="65"/>
                    <a:pt x="898" y="66"/>
                  </a:cubicBezTo>
                  <a:cubicBezTo>
                    <a:pt x="919" y="67"/>
                    <a:pt x="931" y="92"/>
                    <a:pt x="943" y="117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71500"/>
            <a:ext cx="608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As the trajectory of a charged particle is deflected, it emits “synchrotron radiation”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76500" y="1524000"/>
          <a:ext cx="237807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Equation" r:id="rId3" imgW="1206360" imgH="482400" progId="Equation.3">
                  <p:embed/>
                </p:oleObj>
              </mc:Choice>
              <mc:Fallback>
                <p:oleObj name="Equation" r:id="rId3" imgW="12063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524000"/>
                        <a:ext cx="2378075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434013" y="1698625"/>
            <a:ext cx="3709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An electron will radiate about </a:t>
            </a:r>
            <a:r>
              <a:rPr lang="en-US" sz="2000" i="1">
                <a:solidFill>
                  <a:srgbClr val="CC0000"/>
                </a:solidFill>
              </a:rPr>
              <a:t>10</a:t>
            </a:r>
            <a:r>
              <a:rPr lang="en-US" sz="2000" i="1" baseline="30000">
                <a:solidFill>
                  <a:srgbClr val="CC0000"/>
                </a:solidFill>
              </a:rPr>
              <a:t>13</a:t>
            </a:r>
            <a:r>
              <a:rPr lang="en-US" sz="2000" i="1">
                <a:solidFill>
                  <a:srgbClr val="CC0000"/>
                </a:solidFill>
              </a:rPr>
              <a:t> times more power </a:t>
            </a:r>
            <a:r>
              <a:rPr lang="en-US" sz="2000">
                <a:solidFill>
                  <a:srgbClr val="CC0000"/>
                </a:solidFill>
              </a:rPr>
              <a:t>than a proton of the same energy!!!!</a:t>
            </a: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 flipH="1" flipV="1">
            <a:off x="4849813" y="1693863"/>
            <a:ext cx="595312" cy="158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323850" y="2857500"/>
            <a:ext cx="88201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algn="l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Protons: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 Synchrotron radiation does not affect kinematics very much</a:t>
            </a:r>
          </a:p>
          <a:p>
            <a:pPr marL="236538" indent="-236538" algn="l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Electrons: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Beyond a few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MeV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synchrotron radiation becomes very important, and by a few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it dominates kinematics</a:t>
            </a:r>
            <a:br>
              <a:rPr lang="en-US" sz="2000" dirty="0">
                <a:solidFill>
                  <a:schemeClr val="accent2"/>
                </a:solidFill>
                <a:latin typeface="+mn-lt"/>
              </a:rPr>
            </a:br>
            <a:r>
              <a:rPr lang="en-US" sz="2000" dirty="0">
                <a:solidFill>
                  <a:schemeClr val="accent2"/>
                </a:solidFill>
                <a:latin typeface="+mn-lt"/>
              </a:rPr>
              <a:t>      - 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Good Effects: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rgbClr val="009900"/>
                </a:solidFill>
                <a:latin typeface="+mn-lt"/>
              </a:rPr>
              <a:t>               - Naturally “cools” beam in all dimensions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rgbClr val="009900"/>
                </a:solidFill>
                <a:latin typeface="+mn-lt"/>
              </a:rPr>
              <a:t>               - Basis for light sources, FEL’s, etc.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chemeClr val="accent2"/>
                </a:solidFill>
                <a:latin typeface="+mn-lt"/>
              </a:rPr>
              <a:t>     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- Bad Effects:</a:t>
            </a:r>
            <a:br>
              <a:rPr lang="en-US" sz="2000" dirty="0">
                <a:solidFill>
                  <a:srgbClr val="CC0000"/>
                </a:solidFill>
                <a:latin typeface="+mn-lt"/>
              </a:rPr>
            </a:br>
            <a:r>
              <a:rPr lang="en-US" sz="2000" dirty="0">
                <a:solidFill>
                  <a:srgbClr val="CC0000"/>
                </a:solidFill>
                <a:latin typeface="+mn-lt"/>
              </a:rPr>
              <a:t>               - Beam pipe heating</a:t>
            </a:r>
            <a:br>
              <a:rPr lang="en-US" sz="2000" dirty="0">
                <a:solidFill>
                  <a:srgbClr val="CC0000"/>
                </a:solidFill>
                <a:latin typeface="+mn-lt"/>
              </a:rPr>
            </a:br>
            <a:r>
              <a:rPr lang="en-US" sz="2000" dirty="0">
                <a:solidFill>
                  <a:srgbClr val="CC0000"/>
                </a:solidFill>
                <a:latin typeface="+mn-lt"/>
              </a:rPr>
              <a:t>               - </a:t>
            </a:r>
            <a:r>
              <a:rPr lang="en-US" sz="2000" dirty="0">
                <a:solidFill>
                  <a:srgbClr val="CC0000"/>
                </a:solidFill>
              </a:rPr>
              <a:t>Exacerbates beam-beam effects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+mn-lt"/>
              </a:rPr>
            </a:br>
            <a:r>
              <a:rPr lang="en-US" sz="2000" dirty="0">
                <a:solidFill>
                  <a:srgbClr val="CC0000"/>
                </a:solidFill>
                <a:latin typeface="+mn-lt"/>
              </a:rPr>
              <a:t>               -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Energy loss ultimately limits circular accelerators</a:t>
            </a:r>
            <a:endParaRPr lang="en-US" sz="2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1752600" y="5943600"/>
            <a:ext cx="6491288" cy="3651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42900" y="1712913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Radius of curvature</a:t>
            </a:r>
          </a:p>
        </p:txBody>
      </p:sp>
      <p:sp>
        <p:nvSpPr>
          <p:cNvPr id="3083" name="Freeform 16"/>
          <p:cNvSpPr>
            <a:spLocks/>
          </p:cNvSpPr>
          <p:nvPr/>
        </p:nvSpPr>
        <p:spPr bwMode="auto">
          <a:xfrm>
            <a:off x="1703388" y="2378075"/>
            <a:ext cx="1982787" cy="327025"/>
          </a:xfrm>
          <a:custGeom>
            <a:avLst/>
            <a:gdLst>
              <a:gd name="T0" fmla="*/ 0 w 1282"/>
              <a:gd name="T1" fmla="*/ 0 h 304"/>
              <a:gd name="T2" fmla="*/ 2147483647 w 1282"/>
              <a:gd name="T3" fmla="*/ 2147483647 h 304"/>
              <a:gd name="T4" fmla="*/ 2147483647 w 1282"/>
              <a:gd name="T5" fmla="*/ 2147483647 h 304"/>
              <a:gd name="T6" fmla="*/ 2147483647 w 1282"/>
              <a:gd name="T7" fmla="*/ 2147483647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1282"/>
              <a:gd name="T13" fmla="*/ 0 h 304"/>
              <a:gd name="T14" fmla="*/ 1282 w 1282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2" h="304">
                <a:moveTo>
                  <a:pt x="0" y="0"/>
                </a:moveTo>
                <a:cubicBezTo>
                  <a:pt x="216" y="109"/>
                  <a:pt x="433" y="218"/>
                  <a:pt x="619" y="261"/>
                </a:cubicBezTo>
                <a:cubicBezTo>
                  <a:pt x="805" y="304"/>
                  <a:pt x="1009" y="283"/>
                  <a:pt x="1119" y="261"/>
                </a:cubicBezTo>
                <a:cubicBezTo>
                  <a:pt x="1229" y="239"/>
                  <a:pt x="1255" y="185"/>
                  <a:pt x="1282" y="131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USPAS, Knoxville, TN, January 20-31, 2013</a:t>
            </a:r>
          </a:p>
        </p:txBody>
      </p:sp>
      <p:sp>
        <p:nvSpPr>
          <p:cNvPr id="3085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304EC-857A-4462-BBEF-1F011C05906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086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01-Introduction and Overview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pre-history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85800"/>
            <a:ext cx="8001000" cy="54483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first artificial acceleration of particles </a:t>
            </a:r>
            <a:br>
              <a:rPr lang="en-US" sz="2000" dirty="0" smtClean="0"/>
            </a:br>
            <a:r>
              <a:rPr lang="en-US" sz="2000" dirty="0" smtClean="0"/>
              <a:t>was  done using “Crookes tubes”, in the </a:t>
            </a:r>
            <a:br>
              <a:rPr lang="en-US" sz="2000" dirty="0" smtClean="0"/>
            </a:br>
            <a:r>
              <a:rPr lang="en-US" sz="2000" dirty="0" smtClean="0"/>
              <a:t>latter half of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pPr lvl="1" eaLnBrk="1" hangingPunct="1"/>
            <a:r>
              <a:rPr lang="en-US" sz="1600" dirty="0" smtClean="0"/>
              <a:t>These were used to produce the first X-rays (1875)</a:t>
            </a:r>
          </a:p>
          <a:p>
            <a:pPr lvl="1" eaLnBrk="1" hangingPunct="1"/>
            <a:r>
              <a:rPr lang="en-US" sz="1600" dirty="0" smtClean="0"/>
              <a:t>But at the time no one understood what was going on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The first “particle physics experiment” told Ernest Rutherford the structure of the atom (1911)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In this case, the “accelerator” was a </a:t>
            </a:r>
            <a:br>
              <a:rPr lang="en-US" sz="2000" dirty="0" smtClean="0"/>
            </a:br>
            <a:r>
              <a:rPr lang="en-US" sz="2000" dirty="0" smtClean="0"/>
              <a:t>naturally decaying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nucleus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3313785"/>
            <a:ext cx="419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685745" y="2852925"/>
            <a:ext cx="2895600" cy="15621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Study the way radioactive particles “scatter” off of atoms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4764025" y="3582620"/>
            <a:ext cx="9144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/>
          <a:srcRect l="1932" t="3453" r="1932" b="3453"/>
          <a:stretch>
            <a:fillRect/>
          </a:stretch>
        </p:blipFill>
        <p:spPr bwMode="auto">
          <a:xfrm>
            <a:off x="5378505" y="4581150"/>
            <a:ext cx="3009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http://upload.wikimedia.org/wikipedia/commons/thumb/b/bf/Crookes_tube_two_views.jpg/250px-Crookes_tube_two_views.jpg"/>
          <p:cNvPicPr>
            <a:picLocks noChangeAspect="1" noChangeArrowheads="1"/>
          </p:cNvPicPr>
          <p:nvPr/>
        </p:nvPicPr>
        <p:blipFill>
          <a:blip r:embed="rId4" cstate="print"/>
          <a:srcRect b="50958"/>
          <a:stretch>
            <a:fillRect/>
          </a:stretch>
        </p:blipFill>
        <p:spPr bwMode="auto">
          <a:xfrm>
            <a:off x="6069795" y="471815"/>
            <a:ext cx="2752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456621" y="6569077"/>
            <a:ext cx="2801333" cy="87476"/>
          </a:xfrm>
        </p:spPr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75" y="20298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Practical Consequences of Synchrotron Radiation</a:t>
            </a:r>
            <a:endParaRPr lang="en-US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47700" y="876300"/>
            <a:ext cx="8251825" cy="2898345"/>
          </a:xfrm>
        </p:spPr>
        <p:txBody>
          <a:bodyPr/>
          <a:lstStyle/>
          <a:p>
            <a:r>
              <a:rPr lang="en-US" sz="2000" dirty="0" smtClean="0"/>
              <a:t>Proton accelerators</a:t>
            </a:r>
          </a:p>
          <a:p>
            <a:pPr lvl="1"/>
            <a:r>
              <a:rPr lang="en-US" sz="1800" dirty="0" smtClean="0"/>
              <a:t>Synchrotron radiation not an issue to first order</a:t>
            </a:r>
          </a:p>
          <a:p>
            <a:pPr lvl="1"/>
            <a:r>
              <a:rPr lang="en-US" sz="1800" dirty="0" smtClean="0"/>
              <a:t>Energy limited by the maximum feasible size and magnetic field.</a:t>
            </a:r>
          </a:p>
          <a:p>
            <a:r>
              <a:rPr lang="en-US" sz="2000" dirty="0" smtClean="0"/>
              <a:t>Electron accelerators</a:t>
            </a:r>
            <a:endParaRPr lang="en-US" sz="1800" dirty="0" smtClean="0"/>
          </a:p>
          <a:p>
            <a:pPr lvl="1"/>
            <a:r>
              <a:rPr lang="en-US" sz="1800" dirty="0" smtClean="0"/>
              <a:t>To keep power loss constant, radius must go up as the </a:t>
            </a:r>
            <a:r>
              <a:rPr lang="en-US" sz="1800" i="1" dirty="0" smtClean="0"/>
              <a:t>square</a:t>
            </a:r>
            <a:r>
              <a:rPr lang="en-US" sz="1800" dirty="0" smtClean="0"/>
              <a:t> of the energy (B</a:t>
            </a:r>
            <a:r>
              <a:rPr lang="en-US" sz="1800" dirty="0" smtClean="0">
                <a:sym typeface="Symbol" pitchFamily="18" charset="2"/>
              </a:rPr>
              <a:t> proportional to 1/E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/>
              <a:t>weak magnets, BIG rings):</a:t>
            </a:r>
          </a:p>
          <a:p>
            <a:pPr lvl="2"/>
            <a:r>
              <a:rPr lang="en-US" sz="1800" dirty="0" smtClean="0"/>
              <a:t>The LHC tunnel was built for LEP, and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collider which used the 27 km tunnel to contain 100 </a:t>
            </a:r>
            <a:r>
              <a:rPr lang="en-US" sz="1800" dirty="0" err="1" smtClean="0"/>
              <a:t>GeV</a:t>
            </a:r>
            <a:r>
              <a:rPr lang="en-US" sz="1800" dirty="0" smtClean="0"/>
              <a:t> beams (1/70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the LHC energy!!)</a:t>
            </a:r>
          </a:p>
          <a:p>
            <a:pPr lvl="2"/>
            <a:r>
              <a:rPr lang="en-US" sz="1800" dirty="0" smtClean="0"/>
              <a:t>Beyond LEP energy, circular synchrotrons have no advantage for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</a:p>
          <a:p>
            <a:pPr lvl="3"/>
            <a:r>
              <a:rPr lang="en-US" sz="1800" dirty="0" smtClean="0"/>
              <a:t> -&gt; Linear Collider (a bit more about that later)</a:t>
            </a:r>
          </a:p>
          <a:p>
            <a:r>
              <a:rPr lang="en-US" sz="2000" dirty="0" smtClean="0"/>
              <a:t>What about muons?</a:t>
            </a:r>
          </a:p>
          <a:p>
            <a:pPr lvl="1"/>
            <a:r>
              <a:rPr lang="en-US" sz="1800" dirty="0" smtClean="0"/>
              <a:t>Point-like, but heavier than electrons</a:t>
            </a:r>
          </a:p>
          <a:p>
            <a:pPr lvl="1"/>
            <a:r>
              <a:rPr lang="en-US" sz="1800" dirty="0" smtClean="0"/>
              <a:t>Unstable</a:t>
            </a:r>
          </a:p>
          <a:p>
            <a:pPr lvl="1"/>
            <a:r>
              <a:rPr lang="en-US" sz="1800" dirty="0" smtClean="0"/>
              <a:t>More about that later, too…</a:t>
            </a:r>
          </a:p>
          <a:p>
            <a:r>
              <a:rPr lang="en-US" sz="2200" dirty="0" smtClean="0"/>
              <a:t>Since the beginning, the energy frontier has belonged to proton (and/or antiproton) machines</a:t>
            </a:r>
          </a:p>
        </p:txBody>
      </p:sp>
      <p:sp>
        <p:nvSpPr>
          <p:cNvPr id="410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USPAS, Knoxville, TN, January 20-31, 2013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9BCD92-6452-40C0-9683-E377CA1837F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0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01-Introduction and Overview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690" y="5579680"/>
            <a:ext cx="7757810" cy="844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0"/>
            <a:ext cx="8371114" cy="507274"/>
          </a:xfrm>
        </p:spPr>
        <p:txBody>
          <a:bodyPr/>
          <a:lstStyle/>
          <a:p>
            <a:r>
              <a:rPr lang="en-US" dirty="0" smtClean="0"/>
              <a:t>Evolution of the Energy Frontier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98755" y="2353660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~a factor of 10 every 15 years</a:t>
            </a:r>
            <a:endParaRPr lang="en-US" dirty="0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548625"/>
            <a:ext cx="6644065" cy="60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Luminosity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9975" y="4978940"/>
          <a:ext cx="27384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Equation" r:id="rId3" imgW="1473120" imgH="228600" progId="Equation.3">
                  <p:embed/>
                </p:oleObj>
              </mc:Choice>
              <mc:Fallback>
                <p:oleObj name="Equation" r:id="rId3" imgW="14731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75" y="4978940"/>
                        <a:ext cx="27384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462665" y="625435"/>
            <a:ext cx="4076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The relationship of the beam to the rate of observed physics processes is given by the “Luminosity”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4362810" y="375345"/>
            <a:ext cx="80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Rate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7071085" y="1127820"/>
            <a:ext cx="1804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Cross-section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(“physics”)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4777146" y="1481832"/>
            <a:ext cx="1797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“Luminosity”</a:t>
            </a:r>
            <a:endParaRPr lang="en-US" sz="2000" dirty="0">
              <a:latin typeface="+mn-lt"/>
            </a:endParaRPr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 flipV="1">
            <a:off x="6013810" y="894457"/>
            <a:ext cx="36671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>
            <a:off x="5196247" y="637282"/>
            <a:ext cx="2667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 flipH="1" flipV="1">
            <a:off x="6886935" y="978595"/>
            <a:ext cx="242887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2958990" y="2276850"/>
            <a:ext cx="59772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Standard unit for Luminosity is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cm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-2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br>
              <a:rPr lang="en-US" sz="2000" baseline="30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Standard unit of cross section is “barn”=10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-24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cm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br>
              <a:rPr lang="en-US" sz="2000" baseline="30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Integrated luminosity is usually in barn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,where</a:t>
            </a:r>
          </a:p>
          <a:p>
            <a:pPr algn="l">
              <a:spcBef>
                <a:spcPct val="50000"/>
              </a:spcBef>
              <a:defRPr/>
            </a:pP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nb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= 10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9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, fb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=10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15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, etc</a:t>
            </a:r>
          </a:p>
        </p:txBody>
      </p:sp>
      <p:sp>
        <p:nvSpPr>
          <p:cNvPr id="3087" name="Text Box 13"/>
          <p:cNvSpPr txBox="1">
            <a:spLocks noChangeArrowheads="1"/>
          </p:cNvSpPr>
          <p:nvPr/>
        </p:nvSpPr>
        <p:spPr bwMode="auto">
          <a:xfrm>
            <a:off x="1798763" y="5532978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Incident rate</a:t>
            </a:r>
          </a:p>
        </p:txBody>
      </p:sp>
      <p:sp>
        <p:nvSpPr>
          <p:cNvPr id="3088" name="Text Box 14"/>
          <p:cNvSpPr txBox="1">
            <a:spLocks noChangeArrowheads="1"/>
          </p:cNvSpPr>
          <p:nvPr/>
        </p:nvSpPr>
        <p:spPr bwMode="auto">
          <a:xfrm>
            <a:off x="1026198" y="6046155"/>
            <a:ext cx="285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Target number density</a:t>
            </a:r>
          </a:p>
        </p:txBody>
      </p:sp>
      <p:sp>
        <p:nvSpPr>
          <p:cNvPr id="3089" name="Rectangle 15"/>
          <p:cNvSpPr>
            <a:spLocks noChangeArrowheads="1"/>
          </p:cNvSpPr>
          <p:nvPr/>
        </p:nvSpPr>
        <p:spPr bwMode="auto">
          <a:xfrm>
            <a:off x="4187950" y="4696365"/>
            <a:ext cx="2107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Target </a:t>
            </a:r>
            <a:r>
              <a:rPr lang="en-US" sz="2000" dirty="0" smtClean="0">
                <a:solidFill>
                  <a:srgbClr val="009900"/>
                </a:solidFill>
              </a:rPr>
              <a:t> thickness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3090" name="Line 16"/>
          <p:cNvSpPr>
            <a:spLocks noChangeShapeType="1"/>
          </p:cNvSpPr>
          <p:nvPr/>
        </p:nvSpPr>
        <p:spPr bwMode="auto">
          <a:xfrm flipV="1">
            <a:off x="3365625" y="5391690"/>
            <a:ext cx="1555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091" name="Line 17"/>
          <p:cNvSpPr>
            <a:spLocks noChangeShapeType="1"/>
          </p:cNvSpPr>
          <p:nvPr/>
        </p:nvSpPr>
        <p:spPr bwMode="auto">
          <a:xfrm flipV="1">
            <a:off x="3637738" y="5387654"/>
            <a:ext cx="127757" cy="543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092" name="Line 18"/>
          <p:cNvSpPr>
            <a:spLocks noChangeShapeType="1"/>
          </p:cNvSpPr>
          <p:nvPr/>
        </p:nvSpPr>
        <p:spPr bwMode="auto">
          <a:xfrm flipH="1">
            <a:off x="4072063" y="4945603"/>
            <a:ext cx="13335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093" name="Text Box 19"/>
          <p:cNvSpPr txBox="1">
            <a:spLocks noChangeArrowheads="1"/>
          </p:cNvSpPr>
          <p:nvPr/>
        </p:nvSpPr>
        <p:spPr bwMode="auto">
          <a:xfrm>
            <a:off x="5736692" y="5228420"/>
            <a:ext cx="2916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Example: </a:t>
            </a:r>
            <a:r>
              <a:rPr lang="en-US" sz="2000" dirty="0" err="1">
                <a:solidFill>
                  <a:schemeClr val="accent2"/>
                </a:solidFill>
                <a:latin typeface="Comic Sans MS" pitchFamily="66" charset="0"/>
              </a:rPr>
              <a:t>MiniBooNe</a:t>
            </a: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 primary target: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59147" y="5919710"/>
          <a:ext cx="2253287" cy="53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8" name="Equation" r:id="rId5" imgW="990360" imgH="203040" progId="Equation.3">
                  <p:embed/>
                </p:oleObj>
              </mc:Choice>
              <mc:Fallback>
                <p:oleObj name="Equation" r:id="rId5" imgW="9903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147" y="5919710"/>
                        <a:ext cx="2253287" cy="537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416910" y="318195"/>
          <a:ext cx="15906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Equation" r:id="rId7" imgW="507960" imgH="177480" progId="Equation.3">
                  <p:embed/>
                </p:oleObj>
              </mc:Choice>
              <mc:Fallback>
                <p:oleObj name="Equation" r:id="rId7" imgW="5079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910" y="318195"/>
                        <a:ext cx="15906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EB2A-877F-411F-A90D-72AC4404211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688685" y="3275380"/>
          <a:ext cx="3379640" cy="4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0" name="Equation" r:id="rId9" imgW="1676160" imgH="228600" progId="Equation.3">
                  <p:embed/>
                </p:oleObj>
              </mc:Choice>
              <mc:Fallback>
                <p:oleObj name="Equation" r:id="rId9" imgW="1676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685" y="3275380"/>
                        <a:ext cx="3379640" cy="460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0553" y="4394740"/>
            <a:ext cx="318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For (thin) fixed target: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3087" grpId="0"/>
      <p:bldP spid="3088" grpId="0"/>
      <p:bldP spid="3089" grpId="0"/>
      <p:bldP spid="3090" grpId="0" animBg="1"/>
      <p:bldP spid="3091" grpId="0" animBg="1"/>
      <p:bldP spid="3092" grpId="0" animBg="1"/>
      <p:bldP spid="3093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55" y="12617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/>
              <a:t>Colliding Beam Luminosity</a:t>
            </a:r>
          </a:p>
        </p:txBody>
      </p:sp>
      <p:pic>
        <p:nvPicPr>
          <p:cNvPr id="3891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63" y="1322388"/>
            <a:ext cx="14970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2963" y="1403350"/>
            <a:ext cx="1195387" cy="1190625"/>
            <a:chOff x="776" y="966"/>
            <a:chExt cx="753" cy="750"/>
          </a:xfrm>
        </p:grpSpPr>
        <p:sp>
          <p:nvSpPr>
            <p:cNvPr id="38940" name="Oval 5"/>
            <p:cNvSpPr>
              <a:spLocks noChangeArrowheads="1"/>
            </p:cNvSpPr>
            <p:nvPr/>
          </p:nvSpPr>
          <p:spPr bwMode="auto">
            <a:xfrm>
              <a:off x="815" y="1002"/>
              <a:ext cx="69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1" name="Oval 6"/>
            <p:cNvSpPr>
              <a:spLocks noChangeArrowheads="1"/>
            </p:cNvSpPr>
            <p:nvPr/>
          </p:nvSpPr>
          <p:spPr bwMode="auto">
            <a:xfrm>
              <a:off x="1143" y="966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2" name="Oval 7"/>
            <p:cNvSpPr>
              <a:spLocks noChangeArrowheads="1"/>
            </p:cNvSpPr>
            <p:nvPr/>
          </p:nvSpPr>
          <p:spPr bwMode="auto">
            <a:xfrm>
              <a:off x="1473" y="1308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3" name="Oval 8"/>
            <p:cNvSpPr>
              <a:spLocks noChangeArrowheads="1"/>
            </p:cNvSpPr>
            <p:nvPr/>
          </p:nvSpPr>
          <p:spPr bwMode="auto">
            <a:xfrm>
              <a:off x="776" y="1292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4" name="Oval 9"/>
            <p:cNvSpPr>
              <a:spLocks noChangeArrowheads="1"/>
            </p:cNvSpPr>
            <p:nvPr/>
          </p:nvSpPr>
          <p:spPr bwMode="auto">
            <a:xfrm>
              <a:off x="1134" y="1657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5" name="Oval 10"/>
            <p:cNvSpPr>
              <a:spLocks noChangeArrowheads="1"/>
            </p:cNvSpPr>
            <p:nvPr/>
          </p:nvSpPr>
          <p:spPr bwMode="auto">
            <a:xfrm>
              <a:off x="1387" y="1087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6" name="Oval 11"/>
            <p:cNvSpPr>
              <a:spLocks noChangeArrowheads="1"/>
            </p:cNvSpPr>
            <p:nvPr/>
          </p:nvSpPr>
          <p:spPr bwMode="auto">
            <a:xfrm>
              <a:off x="885" y="1080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7" name="Oval 12"/>
            <p:cNvSpPr>
              <a:spLocks noChangeArrowheads="1"/>
            </p:cNvSpPr>
            <p:nvPr/>
          </p:nvSpPr>
          <p:spPr bwMode="auto">
            <a:xfrm>
              <a:off x="891" y="1549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8" name="Oval 13"/>
            <p:cNvSpPr>
              <a:spLocks noChangeArrowheads="1"/>
            </p:cNvSpPr>
            <p:nvPr/>
          </p:nvSpPr>
          <p:spPr bwMode="auto">
            <a:xfrm>
              <a:off x="1390" y="1555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8917" name="Oval 14"/>
          <p:cNvSpPr>
            <a:spLocks noChangeArrowheads="1"/>
          </p:cNvSpPr>
          <p:nvPr/>
        </p:nvSpPr>
        <p:spPr bwMode="auto">
          <a:xfrm>
            <a:off x="3143250" y="1449388"/>
            <a:ext cx="665163" cy="296862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8" name="Oval 15"/>
          <p:cNvSpPr>
            <a:spLocks noChangeArrowheads="1"/>
          </p:cNvSpPr>
          <p:nvPr/>
        </p:nvSpPr>
        <p:spPr bwMode="auto">
          <a:xfrm>
            <a:off x="3178175" y="2184400"/>
            <a:ext cx="665163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9" name="Oval 16"/>
          <p:cNvSpPr>
            <a:spLocks noChangeArrowheads="1"/>
          </p:cNvSpPr>
          <p:nvPr/>
        </p:nvSpPr>
        <p:spPr bwMode="auto">
          <a:xfrm>
            <a:off x="4325938" y="2146300"/>
            <a:ext cx="665162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0" name="Oval 17"/>
          <p:cNvSpPr>
            <a:spLocks noChangeArrowheads="1"/>
          </p:cNvSpPr>
          <p:nvPr/>
        </p:nvSpPr>
        <p:spPr bwMode="auto">
          <a:xfrm>
            <a:off x="4337050" y="1454150"/>
            <a:ext cx="665163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1" name="Oval 18"/>
          <p:cNvSpPr>
            <a:spLocks noChangeArrowheads="1"/>
          </p:cNvSpPr>
          <p:nvPr/>
        </p:nvSpPr>
        <p:spPr bwMode="auto">
          <a:xfrm>
            <a:off x="3724275" y="1814513"/>
            <a:ext cx="665163" cy="2968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>
            <a:off x="3856038" y="15922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20"/>
          <p:cNvSpPr>
            <a:spLocks noChangeShapeType="1"/>
          </p:cNvSpPr>
          <p:nvPr/>
        </p:nvSpPr>
        <p:spPr bwMode="auto">
          <a:xfrm flipH="1" flipV="1">
            <a:off x="4152900" y="1592263"/>
            <a:ext cx="1317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21"/>
          <p:cNvSpPr>
            <a:spLocks noChangeShapeType="1"/>
          </p:cNvSpPr>
          <p:nvPr/>
        </p:nvSpPr>
        <p:spPr bwMode="auto">
          <a:xfrm>
            <a:off x="5021263" y="2308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22"/>
          <p:cNvSpPr>
            <a:spLocks noChangeShapeType="1"/>
          </p:cNvSpPr>
          <p:nvPr/>
        </p:nvSpPr>
        <p:spPr bwMode="auto">
          <a:xfrm flipH="1">
            <a:off x="2887663" y="2308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381000" y="838200"/>
            <a:ext cx="573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Circulating beams typically “bunched”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5964238" y="993775"/>
            <a:ext cx="317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(number of interactions)</a:t>
            </a:r>
          </a:p>
        </p:txBody>
      </p:sp>
      <p:sp>
        <p:nvSpPr>
          <p:cNvPr id="14354" name="Text Box 25"/>
          <p:cNvSpPr txBox="1">
            <a:spLocks noChangeArrowheads="1"/>
          </p:cNvSpPr>
          <p:nvPr/>
        </p:nvSpPr>
        <p:spPr bwMode="auto">
          <a:xfrm>
            <a:off x="6519863" y="2565400"/>
            <a:ext cx="237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Cross-sectional area of beam</a:t>
            </a:r>
          </a:p>
        </p:txBody>
      </p:sp>
      <p:sp>
        <p:nvSpPr>
          <p:cNvPr id="38929" name="Line 26"/>
          <p:cNvSpPr>
            <a:spLocks noChangeShapeType="1"/>
          </p:cNvSpPr>
          <p:nvPr/>
        </p:nvSpPr>
        <p:spPr bwMode="auto">
          <a:xfrm flipH="1" flipV="1">
            <a:off x="6669088" y="2209800"/>
            <a:ext cx="204787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Text Box 27"/>
          <p:cNvSpPr txBox="1">
            <a:spLocks noChangeArrowheads="1"/>
          </p:cNvSpPr>
          <p:nvPr/>
        </p:nvSpPr>
        <p:spPr bwMode="auto">
          <a:xfrm>
            <a:off x="381000" y="27813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Total Luminosity:</a:t>
            </a:r>
          </a:p>
        </p:txBody>
      </p:sp>
      <p:pic>
        <p:nvPicPr>
          <p:cNvPr id="38931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925" y="3052763"/>
            <a:ext cx="3814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6653213" y="3997325"/>
            <a:ext cx="2109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Circumference of machine</a:t>
            </a:r>
          </a:p>
        </p:txBody>
      </p:sp>
      <p:sp>
        <p:nvSpPr>
          <p:cNvPr id="14358" name="Text Box 30"/>
          <p:cNvSpPr txBox="1">
            <a:spLocks noChangeArrowheads="1"/>
          </p:cNvSpPr>
          <p:nvPr/>
        </p:nvSpPr>
        <p:spPr bwMode="auto">
          <a:xfrm>
            <a:off x="3957520" y="43891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Number of bunches</a:t>
            </a:r>
          </a:p>
        </p:txBody>
      </p:sp>
      <p:sp>
        <p:nvSpPr>
          <p:cNvPr id="38934" name="Line 31"/>
          <p:cNvSpPr>
            <a:spLocks noChangeShapeType="1"/>
          </p:cNvSpPr>
          <p:nvPr/>
        </p:nvSpPr>
        <p:spPr bwMode="auto">
          <a:xfrm flipV="1">
            <a:off x="5815013" y="3774645"/>
            <a:ext cx="216377" cy="603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32"/>
          <p:cNvSpPr>
            <a:spLocks noChangeShapeType="1"/>
          </p:cNvSpPr>
          <p:nvPr/>
        </p:nvSpPr>
        <p:spPr bwMode="auto">
          <a:xfrm flipH="1" flipV="1">
            <a:off x="6500813" y="39211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Text Box 33"/>
          <p:cNvSpPr txBox="1">
            <a:spLocks noChangeArrowheads="1"/>
          </p:cNvSpPr>
          <p:nvPr/>
        </p:nvSpPr>
        <p:spPr bwMode="auto">
          <a:xfrm>
            <a:off x="457200" y="504201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Record 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e+e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- Luminosity (KEK-B):  	  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2.11x10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34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 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2400" baseline="30000" dirty="0" smtClean="0">
                <a:solidFill>
                  <a:srgbClr val="CC0000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Record p-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pBar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Luminosity (Tevatron):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        </a:t>
            </a:r>
            <a:r>
              <a:rPr lang="en-US" sz="2400" dirty="0" smtClean="0">
                <a:solidFill>
                  <a:srgbClr val="CC0000"/>
                </a:solidFill>
              </a:rPr>
              <a:t>4.06x10</a:t>
            </a:r>
            <a:r>
              <a:rPr lang="en-US" sz="2400" baseline="30000" dirty="0" smtClean="0">
                <a:solidFill>
                  <a:srgbClr val="CC0000"/>
                </a:solidFill>
              </a:rPr>
              <a:t>32</a:t>
            </a:r>
            <a:r>
              <a:rPr lang="en-US" sz="2400" dirty="0" smtClean="0">
                <a:solidFill>
                  <a:srgbClr val="CC0000"/>
                </a:solidFill>
              </a:rPr>
              <a:t> cm</a:t>
            </a:r>
            <a:r>
              <a:rPr lang="en-US" sz="2400" baseline="30000" dirty="0" smtClean="0">
                <a:solidFill>
                  <a:srgbClr val="CC0000"/>
                </a:solidFill>
              </a:rPr>
              <a:t>-2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baseline="30000" dirty="0" smtClean="0">
                <a:solidFill>
                  <a:srgbClr val="CC0000"/>
                </a:solidFill>
              </a:rPr>
              <a:t>-1 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2400" baseline="30000" dirty="0" smtClean="0">
                <a:solidFill>
                  <a:srgbClr val="CC0000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Record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Hadronic Luminosity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(LHC):           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7.0x10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33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</a:t>
            </a:r>
            <a:br>
              <a:rPr lang="en-US" sz="2400" baseline="30000" dirty="0">
                <a:solidFill>
                  <a:srgbClr val="CC0000"/>
                </a:solidFill>
                <a:latin typeface="+mn-lt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</a:rPr>
              <a:t>LHC Design Luminosity:			   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1.00x10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34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cm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-1</a:t>
            </a:r>
            <a:endParaRPr lang="en-US" sz="2400" baseline="30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58" grpId="0"/>
      <p:bldP spid="38934" grpId="0" animBg="1"/>
      <p:bldP spid="38935" grpId="0" animBg="1"/>
      <p:bldP spid="143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CERN Intersecting Storage Rings (ISR)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93720" y="1623965"/>
            <a:ext cx="3650280" cy="3571665"/>
          </a:xfrm>
        </p:spPr>
        <p:txBody>
          <a:bodyPr/>
          <a:lstStyle/>
          <a:p>
            <a:r>
              <a:rPr lang="en-US" sz="2000" dirty="0" smtClean="0"/>
              <a:t>First hadron collider (p-p)</a:t>
            </a:r>
          </a:p>
          <a:p>
            <a:r>
              <a:rPr lang="en-US" sz="2000" dirty="0" smtClean="0"/>
              <a:t>Highest CM Energy for 10 years</a:t>
            </a:r>
          </a:p>
          <a:p>
            <a:pPr lvl="1"/>
            <a:r>
              <a:rPr lang="en-US" sz="1600" dirty="0" smtClean="0"/>
              <a:t>Until </a:t>
            </a:r>
            <a:r>
              <a:rPr lang="en-US" sz="1600" dirty="0" err="1" smtClean="0"/>
              <a:t>SppS</a:t>
            </a:r>
            <a:endParaRPr lang="en-US" sz="1600" dirty="0" smtClean="0"/>
          </a:p>
          <a:p>
            <a:r>
              <a:rPr lang="en-US" sz="2000" dirty="0" smtClean="0"/>
              <a:t>Reached it’s design luminosity within the first year.</a:t>
            </a:r>
          </a:p>
          <a:p>
            <a:pPr lvl="1"/>
            <a:r>
              <a:rPr lang="en-US" sz="1600" dirty="0" smtClean="0"/>
              <a:t>Increased it by a factor of 28 over the next 10 years</a:t>
            </a:r>
          </a:p>
          <a:p>
            <a:r>
              <a:rPr lang="en-US" sz="2000" dirty="0" smtClean="0"/>
              <a:t>Its peak luminosity in 1982 was 140x10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a record that was not broken for 23 years!!</a:t>
            </a:r>
            <a:endParaRPr lang="en-US" sz="1600" dirty="0"/>
          </a:p>
        </p:txBody>
      </p:sp>
      <p:pic>
        <p:nvPicPr>
          <p:cNvPr id="10" name="Picture 9" descr="CERN_i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66" y="1547155"/>
            <a:ext cx="5016894" cy="397300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799490" y="2776115"/>
            <a:ext cx="115215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SppS</a:t>
            </a:r>
            <a:r>
              <a:rPr lang="en-US" dirty="0" smtClean="0"/>
              <a:t>: First proton-antiproton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705" y="855865"/>
            <a:ext cx="5338295" cy="2897735"/>
          </a:xfrm>
        </p:spPr>
        <p:txBody>
          <a:bodyPr/>
          <a:lstStyle/>
          <a:p>
            <a:r>
              <a:rPr lang="en-US" sz="1800" dirty="0" smtClean="0"/>
              <a:t>Protons from the SPS were used to produce antiprotons, which were collected</a:t>
            </a:r>
          </a:p>
          <a:p>
            <a:r>
              <a:rPr lang="en-US" sz="1800" dirty="0" smtClean="0"/>
              <a:t>These were injected in the opposite direction and accelerated</a:t>
            </a:r>
          </a:p>
          <a:p>
            <a:r>
              <a:rPr lang="en-US" sz="1800" dirty="0" smtClean="0"/>
              <a:t>First collisions in 1981</a:t>
            </a:r>
          </a:p>
          <a:p>
            <a:r>
              <a:rPr lang="en-US" sz="1800" dirty="0" smtClean="0"/>
              <a:t>Discovery of W and Z in 1983</a:t>
            </a:r>
          </a:p>
          <a:p>
            <a:pPr lvl="1"/>
            <a:r>
              <a:rPr lang="en-US" sz="1400" dirty="0" smtClean="0"/>
              <a:t>Nobel Prize for Rubbia and Van </a:t>
            </a:r>
            <a:r>
              <a:rPr lang="en-US" sz="1400" dirty="0" err="1" smtClean="0"/>
              <a:t>der</a:t>
            </a:r>
            <a:r>
              <a:rPr lang="en-US" sz="1400" dirty="0" smtClean="0"/>
              <a:t> Meer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85120" y="241385"/>
            <a:ext cx="15362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26" name="Picture 2" descr="http://www.cosmiclight.com/ofquasarsandquanta/images/cernacc.gif"/>
          <p:cNvPicPr>
            <a:picLocks noChangeAspect="1" noChangeArrowheads="1"/>
          </p:cNvPicPr>
          <p:nvPr/>
        </p:nvPicPr>
        <p:blipFill>
          <a:blip r:embed="rId2" cstate="print"/>
          <a:srcRect t="20502"/>
          <a:stretch>
            <a:fillRect/>
          </a:stretch>
        </p:blipFill>
        <p:spPr bwMode="auto">
          <a:xfrm>
            <a:off x="462665" y="894270"/>
            <a:ext cx="3333750" cy="3127321"/>
          </a:xfrm>
          <a:prstGeom prst="rect">
            <a:avLst/>
          </a:prstGeom>
          <a:noFill/>
        </p:spPr>
      </p:pic>
      <p:pic>
        <p:nvPicPr>
          <p:cNvPr id="10" name="Picture 5" descr="SP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545" y="3236975"/>
            <a:ext cx="4378170" cy="32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2665" y="4389125"/>
            <a:ext cx="4032525" cy="15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Energy initially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270+270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GeV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en-US" sz="1800" dirty="0" smtClean="0">
                <a:latin typeface="+mn-lt"/>
              </a:rPr>
              <a:t>Raised to 315+315 </a:t>
            </a:r>
            <a:r>
              <a:rPr lang="en-US" sz="1800" dirty="0" err="1" smtClean="0">
                <a:latin typeface="+mn-lt"/>
              </a:rPr>
              <a:t>GeV</a:t>
            </a:r>
            <a:endParaRPr lang="en-US" sz="1800" dirty="0" smtClean="0">
              <a:latin typeface="+mn-lt"/>
            </a:endParaRP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800" dirty="0" smtClean="0">
                <a:latin typeface="+mn-lt"/>
              </a:rPr>
              <a:t>Limited by power loss in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magnets!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en-US" sz="1800" dirty="0" smtClean="0">
                <a:latin typeface="+mn-lt"/>
              </a:rPr>
              <a:t>Peak luminosity: 5.5x10</a:t>
            </a:r>
            <a:r>
              <a:rPr lang="en-US" sz="1800" baseline="30000" dirty="0" smtClean="0">
                <a:latin typeface="+mn-lt"/>
              </a:rPr>
              <a:t>30</a:t>
            </a:r>
            <a:r>
              <a:rPr lang="en-US" sz="1800" dirty="0" smtClean="0">
                <a:latin typeface="+mn-lt"/>
              </a:rPr>
              <a:t>cm</a:t>
            </a:r>
            <a:r>
              <a:rPr lang="en-US" sz="1800" baseline="30000" dirty="0" smtClean="0">
                <a:latin typeface="+mn-lt"/>
              </a:rPr>
              <a:t>-2</a:t>
            </a:r>
            <a:r>
              <a:rPr lang="en-US" sz="1800" dirty="0" smtClean="0">
                <a:latin typeface="+mn-lt"/>
              </a:rPr>
              <a:t>s</a:t>
            </a:r>
            <a:r>
              <a:rPr lang="en-US" sz="1800" baseline="30000" dirty="0" smtClean="0">
                <a:latin typeface="+mn-lt"/>
              </a:rPr>
              <a:t>-1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800" dirty="0" smtClean="0">
                <a:latin typeface="+mn-lt"/>
              </a:rPr>
              <a:t>~.2% of current LHC</a:t>
            </a:r>
          </a:p>
        </p:txBody>
      </p:sp>
      <p:sp>
        <p:nvSpPr>
          <p:cNvPr id="12" name="Oval 11"/>
          <p:cNvSpPr/>
          <p:nvPr/>
        </p:nvSpPr>
        <p:spPr>
          <a:xfrm>
            <a:off x="5877770" y="894270"/>
            <a:ext cx="499265" cy="2688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62225" y="677863"/>
            <a:ext cx="3457575" cy="750887"/>
          </a:xfrm>
          <a:custGeom>
            <a:avLst/>
            <a:gdLst>
              <a:gd name="connsiteX0" fmla="*/ 3457575 w 3457575"/>
              <a:gd name="connsiteY0" fmla="*/ 217487 h 750887"/>
              <a:gd name="connsiteX1" fmla="*/ 2676525 w 3457575"/>
              <a:gd name="connsiteY1" fmla="*/ 74612 h 750887"/>
              <a:gd name="connsiteX2" fmla="*/ 1400175 w 3457575"/>
              <a:gd name="connsiteY2" fmla="*/ 112712 h 750887"/>
              <a:gd name="connsiteX3" fmla="*/ 0 w 3457575"/>
              <a:gd name="connsiteY3" fmla="*/ 750887 h 75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575" h="750887">
                <a:moveTo>
                  <a:pt x="3457575" y="217487"/>
                </a:moveTo>
                <a:cubicBezTo>
                  <a:pt x="3238500" y="154780"/>
                  <a:pt x="3019425" y="92074"/>
                  <a:pt x="2676525" y="74612"/>
                </a:cubicBezTo>
                <a:cubicBezTo>
                  <a:pt x="2333625" y="57150"/>
                  <a:pt x="1846262" y="0"/>
                  <a:pt x="1400175" y="112712"/>
                </a:cubicBezTo>
                <a:cubicBezTo>
                  <a:pt x="954088" y="225424"/>
                  <a:pt x="477044" y="488155"/>
                  <a:pt x="0" y="75088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85745" y="515722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design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Superconductivity: Enabling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4" y="625435"/>
            <a:ext cx="8487505" cy="3955715"/>
          </a:xfrm>
        </p:spPr>
        <p:txBody>
          <a:bodyPr/>
          <a:lstStyle/>
          <a:p>
            <a:r>
              <a:rPr lang="en-US" sz="2000" dirty="0" smtClean="0"/>
              <a:t>The maximum </a:t>
            </a:r>
            <a:r>
              <a:rPr lang="en-US" sz="2000" dirty="0" err="1" smtClean="0"/>
              <a:t>SppS</a:t>
            </a:r>
            <a:r>
              <a:rPr lang="en-US" sz="2000" dirty="0" smtClean="0"/>
              <a:t> energy was limited by the maximum power loss that the conventional magnets could support in DC operation</a:t>
            </a:r>
          </a:p>
          <a:p>
            <a:pPr lvl="1"/>
            <a:r>
              <a:rPr lang="en-US" sz="1800" dirty="0" smtClean="0"/>
              <a:t>P =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R</a:t>
            </a:r>
            <a:r>
              <a:rPr lang="en-US" sz="1800" dirty="0" smtClean="0">
                <a:sym typeface="Symbol"/>
              </a:rPr>
              <a:t> proportional to B</a:t>
            </a:r>
            <a:r>
              <a:rPr lang="en-US" sz="1800" baseline="30000" dirty="0" smtClean="0">
                <a:sym typeface="Symbol"/>
              </a:rPr>
              <a:t>2</a:t>
            </a:r>
          </a:p>
          <a:p>
            <a:pPr lvl="1"/>
            <a:r>
              <a:rPr lang="en-US" sz="1800" dirty="0" smtClean="0">
                <a:sym typeface="Symbol"/>
              </a:rPr>
              <a:t>Maximum practical DC field in conventional magnets ~1T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sym typeface="Symbol"/>
              </a:rPr>
              <a:t>LHC made out of such magnets would be roughly the size of Rhode Island!</a:t>
            </a:r>
          </a:p>
          <a:p>
            <a:r>
              <a:rPr lang="en-US" sz="2000" dirty="0" smtClean="0">
                <a:sym typeface="Symbol"/>
              </a:rPr>
              <a:t>Highest energy colliders only possible using superconducting magnets</a:t>
            </a:r>
          </a:p>
          <a:p>
            <a:r>
              <a:rPr lang="en-US" sz="2200" dirty="0" smtClean="0">
                <a:sym typeface="Symbol"/>
              </a:rPr>
              <a:t>Must take the bad with the good</a:t>
            </a:r>
          </a:p>
          <a:p>
            <a:pPr lvl="1"/>
            <a:r>
              <a:rPr lang="en-US" sz="1800" dirty="0" smtClean="0">
                <a:sym typeface="Symbol"/>
              </a:rPr>
              <a:t>Conventional magnets are		Superconducting magnets are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simple and naturally dissipate		complex and represent a great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energy as they operate		deal of stored energy which must 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					be handled if something goes wrong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170" y="4350720"/>
            <a:ext cx="2590800" cy="1943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455" y="4649947"/>
            <a:ext cx="2381110" cy="178583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7452375" y="5157225"/>
          <a:ext cx="1270130" cy="49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Equation" r:id="rId5" imgW="482400" imgH="190440" progId="Equation.3">
                  <p:embed/>
                </p:oleObj>
              </mc:Choice>
              <mc:Fallback>
                <p:oleObj name="Equation" r:id="rId5" imgW="4824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75" y="5157225"/>
                        <a:ext cx="1270130" cy="499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6965" y="740650"/>
            <a:ext cx="115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2665" y="2353660"/>
            <a:ext cx="8449100" cy="384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9"/>
          <p:cNvSpPr>
            <a:spLocks noGrp="1"/>
          </p:cNvSpPr>
          <p:nvPr>
            <p:ph idx="1"/>
          </p:nvPr>
        </p:nvSpPr>
        <p:spPr>
          <a:xfrm>
            <a:off x="539475" y="740650"/>
            <a:ext cx="8251825" cy="768100"/>
          </a:xfrm>
        </p:spPr>
        <p:txBody>
          <a:bodyPr/>
          <a:lstStyle/>
          <a:p>
            <a:r>
              <a:rPr lang="en-US" sz="2000" dirty="0" smtClean="0"/>
              <a:t>Superconductor can change phase back to normal conductor by crossing the “critical surface”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When this happens, the conductor heats quickly, causing the surrounding conductor to go normal and dumping lots of heat into the liquid </a:t>
            </a:r>
            <a:r>
              <a:rPr lang="en-US" sz="2000" dirty="0" err="1" smtClean="0"/>
              <a:t>Helium</a:t>
            </a:r>
            <a:r>
              <a:rPr lang="en-US" sz="20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err="1" smtClean="0"/>
              <a:t>“quench</a:t>
            </a:r>
            <a:endParaRPr lang="en-US" sz="2000" dirty="0" smtClean="0"/>
          </a:p>
          <a:p>
            <a:pPr lvl="1"/>
            <a:r>
              <a:rPr lang="en-US" sz="1600" dirty="0" smtClean="0"/>
              <a:t>all of the energy stored in the magnet must be dissipated in some way</a:t>
            </a:r>
          </a:p>
          <a:p>
            <a:r>
              <a:rPr lang="en-US" sz="2000" dirty="0" smtClean="0"/>
              <a:t>Dealing with quenches is the single biggest issue for any superconducting synchrotron!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is a superconductor not a superconductor?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1519080" y="1399954"/>
            <a:ext cx="6904375" cy="2758741"/>
            <a:chOff x="1519080" y="1399954"/>
            <a:chExt cx="6904375" cy="275874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19080" y="1399954"/>
              <a:ext cx="3398565" cy="2758741"/>
              <a:chOff x="2209799" y="1485900"/>
              <a:chExt cx="3647207" cy="2998232"/>
            </a:xfrm>
          </p:grpSpPr>
          <p:pic>
            <p:nvPicPr>
              <p:cNvPr id="24588" name="Picture 4" descr="http://www.ebyte.it/library/educards/nmr/Superconductivity_StateDiagram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09799" y="1485900"/>
                <a:ext cx="3647207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352527" y="2019201"/>
                <a:ext cx="2439406" cy="8761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90" name="TextBox 10"/>
              <p:cNvSpPr txBox="1">
                <a:spLocks noChangeArrowheads="1"/>
              </p:cNvSpPr>
              <p:nvPr/>
            </p:nvSpPr>
            <p:spPr bwMode="auto">
              <a:xfrm>
                <a:off x="4305300" y="41148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T</a:t>
                </a:r>
                <a:r>
                  <a:rPr lang="en-US" b="1" baseline="-25000"/>
                  <a:t>c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800068" y="2790604"/>
              <a:ext cx="1104900" cy="31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28717" y="1780954"/>
              <a:ext cx="1828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Can push the B field (current) too high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266230" y="3390595"/>
              <a:ext cx="17145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94455" y="2968140"/>
              <a:ext cx="34290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Can increase the temp, through heat leaks, deposited energy or </a:t>
              </a:r>
              <a:r>
                <a:rPr lang="en-US" sz="1800" i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mechanical deformation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16285" y="5426060"/>
            <a:ext cx="8103455" cy="652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3143" y="22860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Quench Example: MRI Magnet*</a:t>
            </a:r>
            <a:endParaRPr lang="en-US" dirty="0"/>
          </a:p>
        </p:txBody>
      </p:sp>
      <p:pic>
        <p:nvPicPr>
          <p:cNvPr id="10" name="quench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200" y="10668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23899" y="6019800"/>
            <a:ext cx="8262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*pulled off the web.  We recover our Helium.</a:t>
            </a: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USPAS, Knoxville, TN, January 20-31, 2013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8C6B0-DDC7-4F25-9489-EB25151B2F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560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01-Introduction and Overview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Magnet “training”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697912" cy="5676900"/>
          </a:xfrm>
        </p:spPr>
        <p:txBody>
          <a:bodyPr/>
          <a:lstStyle/>
          <a:p>
            <a:r>
              <a:rPr lang="en-US" sz="2000" dirty="0" smtClean="0"/>
              <a:t>As new superconducting magnets are ramped, electromechanical forces on the conductors can cause small motions.</a:t>
            </a:r>
          </a:p>
          <a:p>
            <a:r>
              <a:rPr lang="en-US" sz="2000" dirty="0" smtClean="0"/>
              <a:t>The resulting frictional heating can result in a quench</a:t>
            </a:r>
          </a:p>
          <a:p>
            <a:r>
              <a:rPr lang="en-US" sz="2000" dirty="0" smtClean="0"/>
              <a:t>Generally, this “seats” the conductor better, and subsequent quenches occur at a higher current.</a:t>
            </a:r>
          </a:p>
          <a:p>
            <a:r>
              <a:rPr lang="en-US" sz="2000" dirty="0" smtClean="0"/>
              <a:t>This process is knows as “training”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15" y="3044950"/>
            <a:ext cx="5764848" cy="32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USPAS, Knoxville, TN, January 20-31, 2013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7B6F66-DF1D-4C3D-A456-6F6D87DECCA0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01-Introduction and Overview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Natural particle acceleration</a:t>
            </a:r>
            <a:endParaRPr lang="en-US" dirty="0"/>
          </a:p>
        </p:txBody>
      </p:sp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555625" y="968375"/>
            <a:ext cx="4778375" cy="5146675"/>
          </a:xfrm>
        </p:spPr>
        <p:txBody>
          <a:bodyPr/>
          <a:lstStyle/>
          <a:p>
            <a:r>
              <a:rPr lang="en-US" sz="2400" dirty="0" smtClean="0"/>
              <a:t>Radioactive sources produce maximum energies of a few million electron volts (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Cosmic rays reach energies of ~1,000,000,000 x LHC but the rates are too low to be useful as a study tool</a:t>
            </a:r>
          </a:p>
          <a:p>
            <a:pPr lvl="1"/>
            <a:r>
              <a:rPr lang="en-US" sz="2000" dirty="0" smtClean="0"/>
              <a:t>Remember what I said about luminosity.</a:t>
            </a:r>
          </a:p>
          <a:p>
            <a:r>
              <a:rPr lang="en-US" sz="2400" dirty="0" smtClean="0"/>
              <a:t>On the other hand, low energy cosmic rays are extremely useful</a:t>
            </a:r>
          </a:p>
          <a:p>
            <a:pPr lvl="1"/>
            <a:r>
              <a:rPr lang="en-US" sz="2000" dirty="0" smtClean="0"/>
              <a:t>But that’s another talk</a:t>
            </a:r>
          </a:p>
        </p:txBody>
      </p:sp>
      <p:pic>
        <p:nvPicPr>
          <p:cNvPr id="25604" name="Picture 2" descr="http://scienceblogs.com/startswithabang/upload/2009/10/the_energy_limit_of_the_univer/cosmic%20r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33500"/>
            <a:ext cx="3886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4400550" y="3105150"/>
            <a:ext cx="5143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2300" y="533400"/>
            <a:ext cx="144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Max LHC energy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85" y="51022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Milestones on the Road to a Superconducting Collider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6088" y="1104900"/>
            <a:ext cx="8469312" cy="5553075"/>
          </a:xfrm>
        </p:spPr>
        <p:txBody>
          <a:bodyPr/>
          <a:lstStyle/>
          <a:p>
            <a:r>
              <a:rPr lang="en-US" dirty="0" smtClean="0"/>
              <a:t>1911 – superconductivity discovered by Heike </a:t>
            </a:r>
            <a:r>
              <a:rPr lang="en-US" dirty="0" err="1" smtClean="0"/>
              <a:t>Kamerlingh</a:t>
            </a:r>
            <a:r>
              <a:rPr lang="en-US" dirty="0" smtClean="0"/>
              <a:t> </a:t>
            </a:r>
            <a:r>
              <a:rPr lang="en-US" dirty="0" err="1" smtClean="0"/>
              <a:t>Onnes</a:t>
            </a:r>
            <a:endParaRPr lang="en-US" dirty="0" smtClean="0"/>
          </a:p>
          <a:p>
            <a:r>
              <a:rPr lang="en-US" dirty="0" smtClean="0"/>
              <a:t>1957 – superconductivity explained by Bardeen, Cooper, and Schrieffer </a:t>
            </a:r>
          </a:p>
          <a:p>
            <a:pPr lvl="1"/>
            <a:r>
              <a:rPr lang="en-US" sz="1800" dirty="0" smtClean="0"/>
              <a:t>1972 Nobel Prize (the second for Bardeen!)</a:t>
            </a:r>
          </a:p>
          <a:p>
            <a:r>
              <a:rPr lang="en-US" dirty="0" smtClean="0"/>
              <a:t>1962 – First commercially available superconducting wire</a:t>
            </a:r>
          </a:p>
          <a:p>
            <a:pPr lvl="1"/>
            <a:r>
              <a:rPr lang="en-US" sz="1800" dirty="0" err="1" smtClean="0"/>
              <a:t>NbTi</a:t>
            </a:r>
            <a:r>
              <a:rPr lang="en-US" sz="1800" dirty="0" smtClean="0"/>
              <a:t>, the “industry standard” since</a:t>
            </a:r>
          </a:p>
          <a:p>
            <a:r>
              <a:rPr lang="en-US" dirty="0" smtClean="0"/>
              <a:t>1978 – Construction began on ISABELLE, first superconducting collider (200 GeV+200 </a:t>
            </a:r>
            <a:r>
              <a:rPr lang="en-US" dirty="0" err="1" smtClean="0"/>
              <a:t>GeV</a:t>
            </a:r>
            <a:r>
              <a:rPr lang="en-US" dirty="0" smtClean="0"/>
              <a:t>) at Brookhaven.</a:t>
            </a:r>
          </a:p>
          <a:p>
            <a:pPr lvl="1"/>
            <a:r>
              <a:rPr lang="en-US" dirty="0" smtClean="0"/>
              <a:t>1983, project cancelled due to design problems, budget overruns, and competition from…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Fermilab: A brief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35399" y="779055"/>
            <a:ext cx="4608601" cy="5179106"/>
          </a:xfrm>
        </p:spPr>
        <p:txBody>
          <a:bodyPr/>
          <a:lstStyle/>
          <a:p>
            <a:r>
              <a:rPr lang="en-US" sz="1800" dirty="0" smtClean="0"/>
              <a:t>1968 – Construction Begins</a:t>
            </a:r>
          </a:p>
          <a:p>
            <a:r>
              <a:rPr lang="en-US" sz="1800" dirty="0" smtClean="0"/>
              <a:t>1972 – First 200 </a:t>
            </a:r>
            <a:r>
              <a:rPr lang="en-US" sz="1800" dirty="0" err="1" smtClean="0"/>
              <a:t>GeV</a:t>
            </a:r>
            <a:r>
              <a:rPr lang="en-US" sz="1800" dirty="0" smtClean="0"/>
              <a:t> beam in the Main Ring (400 </a:t>
            </a:r>
            <a:r>
              <a:rPr lang="en-US" sz="1800" dirty="0" err="1" smtClean="0"/>
              <a:t>GeV</a:t>
            </a:r>
            <a:r>
              <a:rPr lang="en-US" sz="1800" dirty="0" smtClean="0"/>
              <a:t> later that year)</a:t>
            </a:r>
          </a:p>
          <a:p>
            <a:r>
              <a:rPr lang="en-US" sz="1800" dirty="0" smtClean="0"/>
              <a:t>Original director soon began to plan for a superconducting ring to share the tunnel with the Main Ring</a:t>
            </a:r>
          </a:p>
          <a:p>
            <a:pPr lvl="1"/>
            <a:r>
              <a:rPr lang="en-US" sz="1600" dirty="0" smtClean="0"/>
              <a:t>Dubbed “Saver </a:t>
            </a:r>
            <a:r>
              <a:rPr lang="en-US" sz="1600" dirty="0" err="1" smtClean="0"/>
              <a:t>Doubler</a:t>
            </a:r>
            <a:r>
              <a:rPr lang="en-US" sz="1600" dirty="0" smtClean="0"/>
              <a:t>” </a:t>
            </a:r>
            <a:r>
              <a:rPr lang="en-US" sz="1600" dirty="0" smtClean="0">
                <a:solidFill>
                  <a:srgbClr val="FF0000"/>
                </a:solidFill>
              </a:rPr>
              <a:t>(later “Tevatron”)</a:t>
            </a:r>
            <a:endParaRPr lang="en-US" sz="1600" dirty="0" smtClean="0"/>
          </a:p>
          <a:p>
            <a:r>
              <a:rPr lang="en-US" sz="1800" dirty="0" smtClean="0"/>
              <a:t>1982 – Magnet installation complete</a:t>
            </a:r>
          </a:p>
          <a:p>
            <a:r>
              <a:rPr lang="en-US" sz="1800" dirty="0" smtClean="0"/>
              <a:t>1985 – First proton-antiproton collisions observed at CDF (1.6 TeV </a:t>
            </a:r>
            <a:r>
              <a:rPr lang="en-US" sz="1800" dirty="0" err="1" smtClean="0"/>
              <a:t>CoM</a:t>
            </a:r>
            <a:r>
              <a:rPr lang="en-US" sz="1800" dirty="0" smtClean="0"/>
              <a:t>). Most powerful accelerator in the world for the next quarter century</a:t>
            </a:r>
          </a:p>
          <a:p>
            <a:r>
              <a:rPr lang="en-US" sz="1800" dirty="0" smtClean="0"/>
              <a:t>Late 1990’s – major upgrades to increase luminosity, including separate ring (Main Injector) to replace Main Ring</a:t>
            </a:r>
          </a:p>
          <a:p>
            <a:r>
              <a:rPr lang="en-US" sz="1800" dirty="0" smtClean="0"/>
              <a:t>2011 – </a:t>
            </a:r>
            <a:r>
              <a:rPr lang="en-US" sz="1800" dirty="0" err="1" smtClean="0"/>
              <a:t>Tevatron</a:t>
            </a:r>
            <a:r>
              <a:rPr lang="en-US" sz="1800" dirty="0" smtClean="0"/>
              <a:t> shut down after successful LHC startup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22963" y="1739900"/>
            <a:ext cx="309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9" name="Picture 8" descr="tev_tu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310" y="3659430"/>
            <a:ext cx="3133462" cy="249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1320" y="3851455"/>
            <a:ext cx="138258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Main Ring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0585" y="5694895"/>
            <a:ext cx="115215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Tevatron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83650" y="4350720"/>
            <a:ext cx="614480" cy="384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536536" y="5464465"/>
            <a:ext cx="422455" cy="230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pic>
        <p:nvPicPr>
          <p:cNvPr id="405506" name="Picture 2" descr="http://www.torrocpost.com/wp-content/uploads/fermi-acceleratorcomplex.jpg"/>
          <p:cNvPicPr>
            <a:picLocks noChangeAspect="1" noChangeArrowheads="1"/>
          </p:cNvPicPr>
          <p:nvPr/>
        </p:nvPicPr>
        <p:blipFill>
          <a:blip r:embed="rId4" cstate="print"/>
          <a:srcRect l="2563" r="1762"/>
          <a:stretch>
            <a:fillRect/>
          </a:stretch>
        </p:blipFill>
        <p:spPr bwMode="auto">
          <a:xfrm>
            <a:off x="462665" y="1047889"/>
            <a:ext cx="3931120" cy="1958655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>
          <a:xfrm>
            <a:off x="3035800" y="2929735"/>
            <a:ext cx="352522" cy="822036"/>
          </a:xfrm>
          <a:custGeom>
            <a:avLst/>
            <a:gdLst>
              <a:gd name="connsiteX0" fmla="*/ 0 w 352522"/>
              <a:gd name="connsiteY0" fmla="*/ 0 h 822036"/>
              <a:gd name="connsiteX1" fmla="*/ 350982 w 352522"/>
              <a:gd name="connsiteY1" fmla="*/ 443345 h 822036"/>
              <a:gd name="connsiteX2" fmla="*/ 9237 w 352522"/>
              <a:gd name="connsiteY2" fmla="*/ 822036 h 82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2" h="822036">
                <a:moveTo>
                  <a:pt x="0" y="0"/>
                </a:moveTo>
                <a:cubicBezTo>
                  <a:pt x="174721" y="153169"/>
                  <a:pt x="349443" y="306339"/>
                  <a:pt x="350982" y="443345"/>
                </a:cubicBezTo>
                <a:cubicBezTo>
                  <a:pt x="352522" y="580351"/>
                  <a:pt x="64655" y="760460"/>
                  <a:pt x="9237" y="822036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31" y="1905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Detour on the Road to Higher Energy</a:t>
            </a:r>
            <a:endParaRPr lang="en-US" dirty="0"/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647700" y="800100"/>
            <a:ext cx="8251825" cy="5553075"/>
          </a:xfrm>
        </p:spPr>
        <p:txBody>
          <a:bodyPr/>
          <a:lstStyle/>
          <a:p>
            <a:r>
              <a:rPr lang="en-US" sz="2000" smtClean="0"/>
              <a:t>1980’s  - US begins planning in earnest for a 20 TeV+20 TeV “Superconducting Super Collider” or (SSC).</a:t>
            </a:r>
          </a:p>
          <a:p>
            <a:pPr lvl="1"/>
            <a:r>
              <a:rPr lang="en-US" sz="1800" smtClean="0"/>
              <a:t>87 km in circumference!</a:t>
            </a:r>
          </a:p>
          <a:p>
            <a:pPr lvl="1"/>
            <a:r>
              <a:rPr lang="en-US" sz="1800" smtClean="0"/>
              <a:t>Considered superior to the </a:t>
            </a:r>
            <a:br>
              <a:rPr lang="en-US" sz="1800" smtClean="0"/>
            </a:br>
            <a:r>
              <a:rPr lang="en-US" sz="1800" smtClean="0"/>
              <a:t>“Large Hadron Collider” (LHC) </a:t>
            </a:r>
            <a:br>
              <a:rPr lang="en-US" sz="1800" smtClean="0"/>
            </a:br>
            <a:r>
              <a:rPr lang="en-US" sz="1800" smtClean="0"/>
              <a:t>then being proposed by CERN.</a:t>
            </a:r>
          </a:p>
          <a:p>
            <a:r>
              <a:rPr lang="en-US" sz="2000" smtClean="0"/>
              <a:t>1987 – site chosen near </a:t>
            </a:r>
            <a:br>
              <a:rPr lang="en-US" sz="2000" smtClean="0"/>
            </a:br>
            <a:r>
              <a:rPr lang="en-US" sz="2000" smtClean="0"/>
              <a:t>Dallas, TX</a:t>
            </a:r>
          </a:p>
          <a:p>
            <a:r>
              <a:rPr lang="en-US" sz="2000" smtClean="0"/>
              <a:t>1989 – construction begins</a:t>
            </a:r>
          </a:p>
          <a:p>
            <a:r>
              <a:rPr lang="en-US" sz="2000" smtClean="0"/>
              <a:t>1993 – amidst cost overruns </a:t>
            </a:r>
            <a:br>
              <a:rPr lang="en-US" sz="2000" smtClean="0"/>
            </a:br>
            <a:r>
              <a:rPr lang="en-US" sz="2000" smtClean="0"/>
              <a:t>and the end of the Cold War, </a:t>
            </a:r>
            <a:br>
              <a:rPr lang="en-US" sz="2000" smtClean="0"/>
            </a:br>
            <a:r>
              <a:rPr lang="en-US" sz="2000" smtClean="0"/>
              <a:t>the SSC is cancelled after </a:t>
            </a:r>
            <a:br>
              <a:rPr lang="en-US" sz="2000" smtClean="0"/>
            </a:br>
            <a:r>
              <a:rPr lang="en-US" sz="2000" smtClean="0"/>
              <a:t>17 shafts and 22.5 km of </a:t>
            </a:r>
            <a:br>
              <a:rPr lang="en-US" sz="2000" smtClean="0"/>
            </a:br>
            <a:r>
              <a:rPr lang="en-US" sz="2000" smtClean="0"/>
              <a:t>tunnel had been dug.</a:t>
            </a:r>
          </a:p>
          <a:p>
            <a:r>
              <a:rPr lang="en-US" sz="2000" smtClean="0"/>
              <a:t>2001 – After the end of the LEP program at CERN, work begins on reusing the 27 km tunnel for the 7 TeV+ 7 TeV LHC 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1690688"/>
            <a:ext cx="3543300" cy="3543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072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USPAS, Knoxville, TN, January 20-31, 2013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BF709-1864-42C0-8849-CF8A68F29FE2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01-Introduction and Overview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90500"/>
            <a:ext cx="8262937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LHC: Location, Location, Location…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71500" y="5219700"/>
            <a:ext cx="8572500" cy="1257300"/>
          </a:xfrm>
        </p:spPr>
        <p:txBody>
          <a:bodyPr/>
          <a:lstStyle/>
          <a:p>
            <a:pPr eaLnBrk="1" hangingPunct="1"/>
            <a:r>
              <a:rPr lang="en-US" sz="2000" smtClean="0"/>
              <a:t>Tunnel originally dug for LEP</a:t>
            </a:r>
          </a:p>
          <a:p>
            <a:pPr lvl="1" eaLnBrk="1" hangingPunct="1"/>
            <a:r>
              <a:rPr lang="en-US" sz="1800" smtClean="0"/>
              <a:t>Built in 1980’s as an electron positron collider </a:t>
            </a:r>
          </a:p>
          <a:p>
            <a:pPr lvl="1" eaLnBrk="1" hangingPunct="1"/>
            <a:r>
              <a:rPr lang="en-US" sz="1800" smtClean="0"/>
              <a:t>Max 100 GeV/beam, but 27 km in circumference!!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8" y="762000"/>
            <a:ext cx="6778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62072" y="1934980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</a:rPr>
              <a:t>/LHC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478088" y="9906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My House (1990-1992)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4878388" y="1409700"/>
            <a:ext cx="1143000" cy="2476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Partial LHC Timeline 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5676900"/>
          </a:xfrm>
        </p:spPr>
        <p:txBody>
          <a:bodyPr/>
          <a:lstStyle/>
          <a:p>
            <a:r>
              <a:rPr lang="en-US" sz="1400" dirty="0" smtClean="0"/>
              <a:t>1994: </a:t>
            </a:r>
          </a:p>
          <a:p>
            <a:pPr lvl="1"/>
            <a:r>
              <a:rPr lang="en-US" sz="1200" dirty="0" smtClean="0"/>
              <a:t>The CERN Council formally approves the LHC</a:t>
            </a:r>
          </a:p>
          <a:p>
            <a:r>
              <a:rPr lang="en-US" sz="1400" dirty="0" smtClean="0"/>
              <a:t>1995: </a:t>
            </a:r>
          </a:p>
          <a:p>
            <a:pPr lvl="1"/>
            <a:r>
              <a:rPr lang="en-US" sz="1200" dirty="0" smtClean="0"/>
              <a:t>LHC Technical Design Report</a:t>
            </a:r>
          </a:p>
          <a:p>
            <a:r>
              <a:rPr lang="en-US" sz="1400" dirty="0" smtClean="0"/>
              <a:t>2000: </a:t>
            </a:r>
          </a:p>
          <a:p>
            <a:pPr lvl="1"/>
            <a:r>
              <a:rPr lang="en-US" sz="1200" dirty="0" smtClean="0"/>
              <a:t>LEP completes its final run</a:t>
            </a:r>
          </a:p>
          <a:p>
            <a:pPr lvl="1"/>
            <a:r>
              <a:rPr lang="en-US" sz="1200" dirty="0" smtClean="0"/>
              <a:t>First dipole delivered</a:t>
            </a:r>
          </a:p>
          <a:p>
            <a:r>
              <a:rPr lang="en-US" sz="1400" dirty="0" smtClean="0"/>
              <a:t>2005</a:t>
            </a:r>
          </a:p>
          <a:p>
            <a:pPr lvl="1"/>
            <a:r>
              <a:rPr lang="en-US" sz="1200" dirty="0" smtClean="0"/>
              <a:t>Civil engineering complete (CMS cavern)</a:t>
            </a:r>
          </a:p>
          <a:p>
            <a:pPr lvl="1"/>
            <a:r>
              <a:rPr lang="en-US" sz="1200" dirty="0" smtClean="0"/>
              <a:t>First dipole lowered into tunnel</a:t>
            </a:r>
          </a:p>
          <a:p>
            <a:r>
              <a:rPr lang="en-US" sz="1400" dirty="0" smtClean="0"/>
              <a:t>2007</a:t>
            </a:r>
          </a:p>
          <a:p>
            <a:pPr lvl="1"/>
            <a:r>
              <a:rPr lang="en-US" sz="1200" dirty="0" smtClean="0"/>
              <a:t>Last magnet delivered</a:t>
            </a:r>
          </a:p>
          <a:p>
            <a:pPr lvl="1"/>
            <a:r>
              <a:rPr lang="en-US" sz="1200" dirty="0" smtClean="0"/>
              <a:t>First sector cold</a:t>
            </a:r>
          </a:p>
          <a:p>
            <a:pPr lvl="1"/>
            <a:r>
              <a:rPr lang="en-US" sz="1200" dirty="0" smtClean="0"/>
              <a:t>All interconnections completed</a:t>
            </a:r>
          </a:p>
          <a:p>
            <a:r>
              <a:rPr lang="en-US" sz="1400" dirty="0" smtClean="0"/>
              <a:t>2008</a:t>
            </a:r>
          </a:p>
          <a:p>
            <a:pPr lvl="1"/>
            <a:r>
              <a:rPr lang="en-US" sz="1200" dirty="0" smtClean="0"/>
              <a:t>Accelerator complete</a:t>
            </a:r>
          </a:p>
          <a:p>
            <a:pPr lvl="1"/>
            <a:r>
              <a:rPr lang="en-US" sz="1200" dirty="0" smtClean="0"/>
              <a:t>Last public access</a:t>
            </a:r>
          </a:p>
          <a:p>
            <a:pPr lvl="1"/>
            <a:r>
              <a:rPr lang="en-US" sz="1200" dirty="0" smtClean="0"/>
              <a:t>Ring cold and under vacuum</a:t>
            </a:r>
          </a:p>
          <a:p>
            <a:pPr lvl="1"/>
            <a:r>
              <a:rPr lang="en-US" sz="1200" dirty="0" smtClean="0"/>
              <a:t>September 10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: First circulating beam</a:t>
            </a:r>
          </a:p>
          <a:p>
            <a:pPr lvl="1"/>
            <a:r>
              <a:rPr lang="en-US" sz="1200" dirty="0" smtClean="0"/>
              <a:t>September 19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: BAD accident brings beam down for almost 2 years</a:t>
            </a:r>
          </a:p>
          <a:p>
            <a:r>
              <a:rPr lang="en-US" sz="1600" dirty="0" smtClean="0"/>
              <a:t>2010</a:t>
            </a:r>
          </a:p>
          <a:p>
            <a:pPr lvl="1"/>
            <a:r>
              <a:rPr lang="en-US" sz="1200" dirty="0" smtClean="0"/>
              <a:t>Beam circulates again at </a:t>
            </a:r>
            <a:r>
              <a:rPr lang="en-US" sz="1200" smtClean="0"/>
              <a:t>reduced energy</a:t>
            </a: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04800"/>
            <a:ext cx="7543800" cy="5181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33796" name="Content Placeholder 6"/>
          <p:cNvSpPr>
            <a:spLocks noGrp="1"/>
          </p:cNvSpPr>
          <p:nvPr>
            <p:ph idx="1"/>
          </p:nvPr>
        </p:nvSpPr>
        <p:spPr>
          <a:xfrm>
            <a:off x="685800" y="5257800"/>
            <a:ext cx="8251825" cy="1008063"/>
          </a:xfrm>
        </p:spPr>
        <p:txBody>
          <a:bodyPr/>
          <a:lstStyle/>
          <a:p>
            <a:r>
              <a:rPr lang="en-US" sz="2000" smtClean="0"/>
              <a:t>8 crossing interaction points (IP’s)</a:t>
            </a:r>
          </a:p>
          <a:p>
            <a:r>
              <a:rPr lang="en-US" sz="2000" smtClean="0"/>
              <a:t>Accelerator sectors labeled by which points they go between</a:t>
            </a:r>
          </a:p>
          <a:p>
            <a:pPr lvl="1"/>
            <a:r>
              <a:rPr lang="en-US" sz="1800" smtClean="0"/>
              <a:t>ie, sector 3-4 goes from point 3 to point 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Nominal LHC Parameters Compared to Tevatron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2665" y="702245"/>
          <a:ext cx="5568726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490"/>
                <a:gridCol w="1689820"/>
                <a:gridCol w="1651416"/>
              </a:tblGrid>
              <a:tr h="5879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Parameter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Tevatron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“nominal” LHC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6.28 km (2*PI)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 km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7 </a:t>
                      </a:r>
                      <a:r>
                        <a:rPr lang="en-US" sz="1600" dirty="0" err="1" smtClean="0"/>
                        <a:t>TeV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2808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Protons/bunch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275x10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pBar</a:t>
                      </a:r>
                      <a:r>
                        <a:rPr lang="en-US" sz="1600" dirty="0" smtClean="0"/>
                        <a:t>/bunch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Stored</a:t>
                      </a:r>
                      <a:r>
                        <a:rPr lang="en-US" sz="1600" baseline="0" dirty="0" smtClean="0"/>
                        <a:t> beam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1.6 + .5 MJ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366+366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MJ*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 stored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400 MJ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10 GJ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luminosity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3.3x10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baseline="0" dirty="0" smtClean="0"/>
                        <a:t> 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1.0x10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Dipoles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780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 Field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4.2 T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8.3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</a:t>
                      </a:r>
                      <a:r>
                        <a:rPr lang="en-US" sz="1600" dirty="0" err="1" smtClean="0"/>
                        <a:t>Quadrupoles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~200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~600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Operating temperature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4.2 K (liquid He)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1.9K (</a:t>
                      </a:r>
                      <a:r>
                        <a:rPr lang="en-US" sz="1600" baseline="0" dirty="0" err="1" smtClean="0"/>
                        <a:t>superfluid</a:t>
                      </a:r>
                      <a:r>
                        <a:rPr lang="en-US" sz="1600" baseline="0" dirty="0" smtClean="0"/>
                        <a:t> 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73" name="TextBox 4"/>
          <p:cNvSpPr txBox="1">
            <a:spLocks noChangeArrowheads="1"/>
          </p:cNvSpPr>
          <p:nvPr/>
        </p:nvSpPr>
        <p:spPr bwMode="auto">
          <a:xfrm>
            <a:off x="501070" y="57333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*Each beam = TVG@150 km/</a:t>
            </a:r>
            <a:r>
              <a:rPr lang="en-US" sz="2000" dirty="0" err="1" smtClean="0">
                <a:solidFill>
                  <a:srgbClr val="FF0000"/>
                </a:solidFill>
              </a:rPr>
              <a:t>hr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very scary numbers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874" name="TextBox 7"/>
          <p:cNvSpPr txBox="1">
            <a:spLocks noChangeArrowheads="1"/>
          </p:cNvSpPr>
          <p:nvPr/>
        </p:nvSpPr>
        <p:spPr bwMode="auto">
          <a:xfrm>
            <a:off x="693095" y="6117350"/>
            <a:ext cx="806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1.0x10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~ 50 </a:t>
            </a:r>
            <a:r>
              <a:rPr lang="en-US" sz="2400" dirty="0" smtClean="0"/>
              <a:t>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/yr= ~5 x total TeV data</a:t>
            </a:r>
            <a:endParaRPr lang="en-US" sz="2400" baseline="30000" dirty="0"/>
          </a:p>
        </p:txBody>
      </p:sp>
      <p:pic>
        <p:nvPicPr>
          <p:cNvPr id="6" name="Picture 5" descr="rea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69794" y="625434"/>
            <a:ext cx="3074205" cy="3785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8630" y="4504340"/>
            <a:ext cx="2534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Increase in cross section of up to 5 orders of magnitude for some physics processes</a:t>
            </a:r>
            <a:endParaRPr lang="en-US" sz="1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79975" y="3083355"/>
            <a:ext cx="1651415" cy="691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3" grpId="0"/>
      <p:bldP spid="34874" grpId="0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</a:t>
            </a:r>
            <a:r>
              <a:rPr lang="en-US" dirty="0" smtClean="0"/>
              <a:t>other important accelerators </a:t>
            </a:r>
            <a:r>
              <a:rPr lang="en-US" dirty="0"/>
              <a:t>(past):</a:t>
            </a:r>
          </a:p>
        </p:txBody>
      </p:sp>
      <p:pic>
        <p:nvPicPr>
          <p:cNvPr id="48131" name="Picture 3" descr="CERN_AerialView_r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762000"/>
            <a:ext cx="2971800" cy="2913063"/>
          </a:xfrm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19500" y="723900"/>
            <a:ext cx="5257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LEP (at CERN):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27 km in circumference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e+e-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Primarily at 2E=M</a:t>
            </a:r>
            <a:r>
              <a:rPr lang="en-US" sz="2000" baseline="-25000">
                <a:solidFill>
                  <a:schemeClr val="accent2"/>
                </a:solidFill>
              </a:rPr>
              <a:t>Z</a:t>
            </a:r>
            <a:r>
              <a:rPr lang="en-US" sz="2000">
                <a:solidFill>
                  <a:schemeClr val="accent2"/>
                </a:solidFill>
              </a:rPr>
              <a:t> (90 GeV)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Pushed to E</a:t>
            </a:r>
            <a:r>
              <a:rPr lang="en-US" sz="2000" baseline="-25000">
                <a:solidFill>
                  <a:schemeClr val="accent2"/>
                </a:solidFill>
              </a:rPr>
              <a:t>CM</a:t>
            </a:r>
            <a:r>
              <a:rPr lang="en-US" sz="2000">
                <a:solidFill>
                  <a:schemeClr val="accent2"/>
                </a:solidFill>
              </a:rPr>
              <a:t>=200GeV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L = 2E31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</a:t>
            </a:r>
            <a:r>
              <a:rPr lang="en-US" sz="2000" b="1">
                <a:solidFill>
                  <a:srgbClr val="CC0000"/>
                </a:solidFill>
              </a:rPr>
              <a:t>Highest energy </a:t>
            </a:r>
            <a:r>
              <a:rPr lang="en-US" sz="2000" b="1" i="1">
                <a:solidFill>
                  <a:srgbClr val="CC0000"/>
                </a:solidFill>
              </a:rPr>
              <a:t>circular</a:t>
            </a:r>
            <a:r>
              <a:rPr lang="en-US" sz="2000" b="1">
                <a:solidFill>
                  <a:srgbClr val="CC0000"/>
                </a:solidFill>
              </a:rPr>
              <a:t>  e+e- collider that will ever be built.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- Tunnel now houses LHC</a:t>
            </a:r>
          </a:p>
        </p:txBody>
      </p:sp>
      <p:pic>
        <p:nvPicPr>
          <p:cNvPr id="48133" name="Picture 5" descr="slc-ae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076700"/>
            <a:ext cx="3581400" cy="2279650"/>
          </a:xfrm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143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SLC (at SLAC):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2 km long LINAC accelerated electrons AND positrons on opposite phases.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- 2E=M</a:t>
            </a:r>
            <a:r>
              <a:rPr lang="en-US" sz="2000" baseline="-25000">
                <a:solidFill>
                  <a:schemeClr val="accent2"/>
                </a:solidFill>
              </a:rPr>
              <a:t>Z</a:t>
            </a:r>
            <a:r>
              <a:rPr lang="en-US" sz="2000">
                <a:solidFill>
                  <a:schemeClr val="accent2"/>
                </a:solidFill>
              </a:rPr>
              <a:t> (90 GeV)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polarized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L = 3E30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</a:t>
            </a:r>
            <a:r>
              <a:rPr lang="en-US" sz="2000" b="1">
                <a:solidFill>
                  <a:srgbClr val="CC0000"/>
                </a:solidFill>
              </a:rPr>
              <a:t>Proof of principle for linear collider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B-Factories</a:t>
            </a:r>
            <a:endParaRPr lang="en-US" dirty="0"/>
          </a:p>
        </p:txBody>
      </p:sp>
      <p:pic>
        <p:nvPicPr>
          <p:cNvPr id="49155" name="Picture 3" descr="kekairv_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057400"/>
            <a:ext cx="3810000" cy="2887663"/>
          </a:xfr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7200" y="8763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- B-Factories collide </a:t>
            </a:r>
            <a:r>
              <a:rPr lang="en-US" sz="2000" dirty="0" err="1">
                <a:solidFill>
                  <a:schemeClr val="accent2"/>
                </a:solidFill>
              </a:rPr>
              <a:t>e+e</a:t>
            </a:r>
            <a:r>
              <a:rPr lang="en-US" sz="2000" dirty="0">
                <a:solidFill>
                  <a:schemeClr val="accent2"/>
                </a:solidFill>
              </a:rPr>
              <a:t>- at E</a:t>
            </a:r>
            <a:r>
              <a:rPr lang="en-US" sz="2000" baseline="-25000" dirty="0">
                <a:solidFill>
                  <a:schemeClr val="accent2"/>
                </a:solidFill>
              </a:rPr>
              <a:t>CM</a:t>
            </a:r>
            <a:r>
              <a:rPr lang="en-US" sz="2000" dirty="0">
                <a:solidFill>
                  <a:schemeClr val="accent2"/>
                </a:solidFill>
              </a:rPr>
              <a:t> = M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smtClean="0">
                <a:solidFill>
                  <a:schemeClr val="accent2"/>
                </a:solidFill>
                <a:sym typeface="Symbol" pitchFamily="18" charset="2"/>
              </a:rPr>
              <a:t>ϒ(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4S)).</a:t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-Asymmetric beam energy (moving center of mass) allows for time-dependent measurement of B-decays to study CP violation.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38300" y="2209800"/>
            <a:ext cx="335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KEKB (Belle Experiment):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- Located at KEK (Japan) 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- 8GeV e- x 3.5 </a:t>
            </a:r>
            <a:r>
              <a:rPr lang="en-US" sz="2000" dirty="0" err="1">
                <a:solidFill>
                  <a:srgbClr val="009900"/>
                </a:solidFill>
              </a:rPr>
              <a:t>GeV</a:t>
            </a:r>
            <a:r>
              <a:rPr lang="en-US" sz="2000" dirty="0">
                <a:solidFill>
                  <a:srgbClr val="009900"/>
                </a:solidFill>
              </a:rPr>
              <a:t> e+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Peak luminosity </a:t>
            </a:r>
            <a:r>
              <a:rPr lang="en-US" sz="2000" dirty="0" smtClean="0">
                <a:solidFill>
                  <a:srgbClr val="009900"/>
                </a:solidFill>
              </a:rPr>
              <a:t>&gt;1e34</a:t>
            </a:r>
            <a:endParaRPr lang="en-US" sz="2000" dirty="0">
              <a:solidFill>
                <a:srgbClr val="009900"/>
              </a:solidFill>
            </a:endParaRPr>
          </a:p>
        </p:txBody>
      </p:sp>
      <p:pic>
        <p:nvPicPr>
          <p:cNvPr id="49158" name="Picture 6" descr="pep2ae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" y="3733800"/>
            <a:ext cx="3581400" cy="2668588"/>
          </a:xfrm>
        </p:spPr>
      </p:pic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762500" y="2476500"/>
            <a:ext cx="952500" cy="26670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648200" y="5029200"/>
            <a:ext cx="335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PEP-II (</a:t>
            </a:r>
            <a:r>
              <a:rPr lang="en-US" sz="2000" dirty="0" err="1">
                <a:solidFill>
                  <a:srgbClr val="009900"/>
                </a:solidFill>
              </a:rPr>
              <a:t>BaBar</a:t>
            </a:r>
            <a:r>
              <a:rPr lang="en-US" sz="2000" dirty="0">
                <a:solidFill>
                  <a:srgbClr val="009900"/>
                </a:solidFill>
              </a:rPr>
              <a:t> Experiment)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- Located at SLAC (USA) 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- 9GeV e- x 3.1 </a:t>
            </a:r>
            <a:r>
              <a:rPr lang="en-US" sz="2000" dirty="0" err="1">
                <a:solidFill>
                  <a:srgbClr val="009900"/>
                </a:solidFill>
              </a:rPr>
              <a:t>GeV</a:t>
            </a:r>
            <a:r>
              <a:rPr lang="en-US" sz="2000" dirty="0">
                <a:solidFill>
                  <a:srgbClr val="009900"/>
                </a:solidFill>
              </a:rPr>
              <a:t> e+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Peak luminosity </a:t>
            </a:r>
            <a:r>
              <a:rPr lang="en-US" sz="2000" dirty="0" smtClean="0">
                <a:solidFill>
                  <a:srgbClr val="009900"/>
                </a:solidFill>
              </a:rPr>
              <a:t>&gt;1e34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1676400" y="5410200"/>
            <a:ext cx="3009900" cy="60960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Relativistic </a:t>
            </a:r>
            <a:r>
              <a:rPr lang="en-US" sz="2400" dirty="0"/>
              <a:t>Heavy Ion </a:t>
            </a:r>
            <a:r>
              <a:rPr lang="en-US" sz="2400" dirty="0" smtClean="0"/>
              <a:t>Collider (RHIC)</a:t>
            </a:r>
            <a:endParaRPr lang="en-US" sz="2400" baseline="30000" dirty="0"/>
          </a:p>
        </p:txBody>
      </p:sp>
      <p:pic>
        <p:nvPicPr>
          <p:cNvPr id="50179" name="Picture 3" descr="Rh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" y="1638300"/>
            <a:ext cx="5334000" cy="3914775"/>
          </a:xfrm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905500" y="1676400"/>
            <a:ext cx="3048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- Located at Brookhaven:</a:t>
            </a:r>
          </a:p>
          <a:p>
            <a:pPr marL="236538" indent="-236538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Can collide protons (at 28.1 GeV) and many types of ions up to Gold (at 11 GeV/amu).</a:t>
            </a:r>
          </a:p>
          <a:p>
            <a:pPr marL="236538" indent="-236538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Luminosity: 2E26 for Gold</a:t>
            </a:r>
          </a:p>
          <a:p>
            <a:pPr marL="236538" indent="-236538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CC0000"/>
                </a:solidFill>
              </a:rPr>
              <a:t> Goal: heavy ion physics, quark-gluon plasma, ??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Man-made particle acceleration</a:t>
            </a:r>
            <a:endParaRPr lang="en-US" dirty="0"/>
          </a:p>
        </p:txBody>
      </p:sp>
      <p:pic>
        <p:nvPicPr>
          <p:cNvPr id="1032" name="Picture 3" descr="da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" y="685800"/>
            <a:ext cx="831850" cy="2395538"/>
          </a:xfrm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75488" y="715963"/>
          <a:ext cx="16668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77480" imgH="203040" progId="Equation.3">
                  <p:embed/>
                </p:oleObj>
              </mc:Choice>
              <mc:Fallback>
                <p:oleObj name="Equation" r:id="rId4" imgW="1774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715963"/>
                        <a:ext cx="166687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64375" y="968375"/>
          <a:ext cx="1651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6" imgW="177480" imgH="203040" progId="Equation.3">
                  <p:embed/>
                </p:oleObj>
              </mc:Choice>
              <mc:Fallback>
                <p:oleObj name="Equation" r:id="rId6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968375"/>
                        <a:ext cx="165100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42402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Arial" charset="0"/>
              </a:rPr>
              <a:t>The simplest accelerators accelerate charged particles through a </a:t>
            </a:r>
            <a:r>
              <a:rPr lang="en-US" sz="2400" i="1">
                <a:solidFill>
                  <a:schemeClr val="accent2"/>
                </a:solidFill>
                <a:cs typeface="Arial" charset="0"/>
              </a:rPr>
              <a:t>static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electric</a:t>
            </a:r>
            <a:r>
              <a:rPr lang="en-US" sz="2400" i="1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field.  Example: 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vacuum tubes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(or CRT TV’s)</a:t>
            </a:r>
          </a:p>
        </p:txBody>
      </p:sp>
      <p:sp>
        <p:nvSpPr>
          <p:cNvPr id="1034" name="Freeform 7"/>
          <p:cNvSpPr>
            <a:spLocks/>
          </p:cNvSpPr>
          <p:nvPr/>
        </p:nvSpPr>
        <p:spPr bwMode="auto">
          <a:xfrm>
            <a:off x="6537325" y="803275"/>
            <a:ext cx="476250" cy="725488"/>
          </a:xfrm>
          <a:custGeom>
            <a:avLst/>
            <a:gdLst>
              <a:gd name="T0" fmla="*/ 0 w 300"/>
              <a:gd name="T1" fmla="*/ 0 h 457"/>
              <a:gd name="T2" fmla="*/ 2147483647 w 300"/>
              <a:gd name="T3" fmla="*/ 2147483647 h 457"/>
              <a:gd name="T4" fmla="*/ 2147483647 w 300"/>
              <a:gd name="T5" fmla="*/ 2147483647 h 457"/>
              <a:gd name="T6" fmla="*/ 2147483647 w 300"/>
              <a:gd name="T7" fmla="*/ 2147483647 h 457"/>
              <a:gd name="T8" fmla="*/ 2147483647 w 300"/>
              <a:gd name="T9" fmla="*/ 2147483647 h 457"/>
              <a:gd name="T10" fmla="*/ 2147483647 w 300"/>
              <a:gd name="T11" fmla="*/ 2147483647 h 457"/>
              <a:gd name="T12" fmla="*/ 2147483647 w 300"/>
              <a:gd name="T13" fmla="*/ 2147483647 h 457"/>
              <a:gd name="T14" fmla="*/ 2147483647 w 300"/>
              <a:gd name="T15" fmla="*/ 2147483647 h 457"/>
              <a:gd name="T16" fmla="*/ 2147483647 w 300"/>
              <a:gd name="T17" fmla="*/ 2147483647 h 457"/>
              <a:gd name="T18" fmla="*/ 2147483647 w 300"/>
              <a:gd name="T19" fmla="*/ 2147483647 h 457"/>
              <a:gd name="T20" fmla="*/ 2147483647 w 300"/>
              <a:gd name="T21" fmla="*/ 2147483647 h 457"/>
              <a:gd name="T22" fmla="*/ 2147483647 w 300"/>
              <a:gd name="T23" fmla="*/ 2147483647 h 457"/>
              <a:gd name="T24" fmla="*/ 2147483647 w 300"/>
              <a:gd name="T25" fmla="*/ 2147483647 h 457"/>
              <a:gd name="T26" fmla="*/ 2147483647 w 300"/>
              <a:gd name="T27" fmla="*/ 2147483647 h 457"/>
              <a:gd name="T28" fmla="*/ 2147483647 w 300"/>
              <a:gd name="T29" fmla="*/ 2147483647 h 457"/>
              <a:gd name="T30" fmla="*/ 2147483647 w 300"/>
              <a:gd name="T31" fmla="*/ 2147483647 h 4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0"/>
              <a:gd name="T49" fmla="*/ 0 h 457"/>
              <a:gd name="T50" fmla="*/ 300 w 300"/>
              <a:gd name="T51" fmla="*/ 457 h 4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0" h="457">
                <a:moveTo>
                  <a:pt x="0" y="0"/>
                </a:moveTo>
                <a:cubicBezTo>
                  <a:pt x="112" y="2"/>
                  <a:pt x="225" y="4"/>
                  <a:pt x="254" y="15"/>
                </a:cubicBezTo>
                <a:cubicBezTo>
                  <a:pt x="283" y="26"/>
                  <a:pt x="172" y="57"/>
                  <a:pt x="172" y="68"/>
                </a:cubicBezTo>
                <a:cubicBezTo>
                  <a:pt x="172" y="79"/>
                  <a:pt x="249" y="71"/>
                  <a:pt x="254" y="83"/>
                </a:cubicBezTo>
                <a:cubicBezTo>
                  <a:pt x="259" y="95"/>
                  <a:pt x="214" y="138"/>
                  <a:pt x="202" y="142"/>
                </a:cubicBezTo>
                <a:cubicBezTo>
                  <a:pt x="190" y="146"/>
                  <a:pt x="170" y="105"/>
                  <a:pt x="179" y="105"/>
                </a:cubicBezTo>
                <a:cubicBezTo>
                  <a:pt x="188" y="105"/>
                  <a:pt x="250" y="123"/>
                  <a:pt x="254" y="142"/>
                </a:cubicBezTo>
                <a:cubicBezTo>
                  <a:pt x="258" y="161"/>
                  <a:pt x="202" y="208"/>
                  <a:pt x="202" y="217"/>
                </a:cubicBezTo>
                <a:cubicBezTo>
                  <a:pt x="202" y="226"/>
                  <a:pt x="249" y="181"/>
                  <a:pt x="254" y="195"/>
                </a:cubicBezTo>
                <a:cubicBezTo>
                  <a:pt x="259" y="209"/>
                  <a:pt x="241" y="286"/>
                  <a:pt x="231" y="300"/>
                </a:cubicBezTo>
                <a:cubicBezTo>
                  <a:pt x="221" y="314"/>
                  <a:pt x="190" y="276"/>
                  <a:pt x="194" y="277"/>
                </a:cubicBezTo>
                <a:cubicBezTo>
                  <a:pt x="198" y="278"/>
                  <a:pt x="252" y="288"/>
                  <a:pt x="254" y="307"/>
                </a:cubicBezTo>
                <a:cubicBezTo>
                  <a:pt x="256" y="326"/>
                  <a:pt x="218" y="383"/>
                  <a:pt x="209" y="389"/>
                </a:cubicBezTo>
                <a:cubicBezTo>
                  <a:pt x="200" y="395"/>
                  <a:pt x="192" y="343"/>
                  <a:pt x="202" y="344"/>
                </a:cubicBezTo>
                <a:cubicBezTo>
                  <a:pt x="212" y="345"/>
                  <a:pt x="300" y="378"/>
                  <a:pt x="269" y="397"/>
                </a:cubicBezTo>
                <a:cubicBezTo>
                  <a:pt x="238" y="416"/>
                  <a:pt x="126" y="436"/>
                  <a:pt x="15" y="45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7962900" y="685800"/>
            <a:ext cx="0" cy="962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64375" y="1239838"/>
          <a:ext cx="166688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8" imgW="177480" imgH="203040" progId="Equation.3">
                  <p:embed/>
                </p:oleObj>
              </mc:Choice>
              <mc:Fallback>
                <p:oleObj name="Equation" r:id="rId8" imgW="177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1239838"/>
                        <a:ext cx="166688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Line 10"/>
          <p:cNvSpPr>
            <a:spLocks noChangeShapeType="1"/>
          </p:cNvSpPr>
          <p:nvPr/>
        </p:nvSpPr>
        <p:spPr bwMode="auto">
          <a:xfrm>
            <a:off x="7224713" y="898525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>
            <a:off x="7189788" y="1136650"/>
            <a:ext cx="5937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>
            <a:off x="7213600" y="1385888"/>
            <a:ext cx="5699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002588" y="914400"/>
          <a:ext cx="55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9" imgW="266400" imgH="177480" progId="Equation.3">
                  <p:embed/>
                </p:oleObj>
              </mc:Choice>
              <mc:Fallback>
                <p:oleObj name="Equation" r:id="rId9" imgW="2664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914400"/>
                        <a:ext cx="552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477000" y="2019300"/>
          <a:ext cx="2044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1" imgW="901440" imgH="177480" progId="Equation.3">
                  <p:embed/>
                </p:oleObj>
              </mc:Choice>
              <mc:Fallback>
                <p:oleObj name="Equation" r:id="rId11" imgW="9014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019300"/>
                        <a:ext cx="20447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275388" y="1592263"/>
            <a:ext cx="101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cs typeface="Arial" charset="0"/>
              </a:rPr>
              <a:t>Cathode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591425" y="165735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cs typeface="Arial" charset="0"/>
              </a:rPr>
              <a:t>Anode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800100" y="3124200"/>
            <a:ext cx="71104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Limited by magnitude of static field: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TV Picture tube ~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X-ray tube ~10’s of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Van de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Graaf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~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MeV’s</a:t>
            </a:r>
            <a:endParaRPr lang="en-US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Solutions:</a:t>
            </a:r>
          </a:p>
          <a:p>
            <a:pPr marL="633413" lvl="1" indent="-176213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Alternate fields to keep particles in </a:t>
            </a:r>
            <a:b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accelerating fields -&gt;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 acceleration</a:t>
            </a:r>
          </a:p>
          <a:p>
            <a:pPr marL="633413" lvl="1" indent="-176213">
              <a:spcBef>
                <a:spcPts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Bend particles so they see the same accelerating field over and over -&gt; 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cyclotrons, synchrotrons</a:t>
            </a:r>
          </a:p>
        </p:txBody>
      </p:sp>
      <p:pic>
        <p:nvPicPr>
          <p:cNvPr id="1043" name="Picture 20" descr="http://www.tgdaily.com/files/images/stories/article_images/fermilab/wcrof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3700" y="2628900"/>
            <a:ext cx="1649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Box 21"/>
          <p:cNvSpPr txBox="1">
            <a:spLocks noChangeArrowheads="1"/>
          </p:cNvSpPr>
          <p:nvPr/>
        </p:nvSpPr>
        <p:spPr bwMode="auto">
          <a:xfrm>
            <a:off x="6515100" y="50673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FNAL Cockroft-Walton = 750 kV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D7FE8-51C5-4648-9E54-A2671E8027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Continuous Electron Beam Accelerator Facility (CEBAF)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10088"/>
            <a:ext cx="7772400" cy="1738312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Locate at Jefferson Laboratory, Newport News, VA</a:t>
            </a:r>
          </a:p>
          <a:p>
            <a:r>
              <a:rPr lang="en-US" smtClean="0"/>
              <a:t>6GeV e- at 200 uA continuous current</a:t>
            </a:r>
          </a:p>
          <a:p>
            <a:r>
              <a:rPr lang="en-US" smtClean="0"/>
              <a:t>Nuclear physics, precision spectroscopy, etc</a:t>
            </a:r>
          </a:p>
        </p:txBody>
      </p:sp>
      <p:pic>
        <p:nvPicPr>
          <p:cNvPr id="51204" name="Picture 4" descr="ceba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0700" y="723900"/>
            <a:ext cx="5440363" cy="4305300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702245"/>
            <a:ext cx="8355012" cy="1728225"/>
          </a:xfrm>
        </p:spPr>
        <p:txBody>
          <a:bodyPr/>
          <a:lstStyle/>
          <a:p>
            <a:r>
              <a:rPr lang="en-US" dirty="0" smtClean="0"/>
              <a:t>The energy of Hadron colliders is limited by feasible size and magnet technology. Options:</a:t>
            </a:r>
          </a:p>
          <a:p>
            <a:pPr lvl="1"/>
            <a:r>
              <a:rPr lang="en-US" sz="1800" dirty="0" smtClean="0"/>
              <a:t>Get very large (</a:t>
            </a:r>
            <a:r>
              <a:rPr lang="en-US" sz="1800" dirty="0" err="1" smtClean="0"/>
              <a:t>eg</a:t>
            </a:r>
            <a:r>
              <a:rPr lang="en-US" sz="1800" dirty="0" smtClean="0"/>
              <a:t>, VLHC &gt; 100 km circumference)</a:t>
            </a:r>
          </a:p>
          <a:p>
            <a:pPr lvl="1"/>
            <a:r>
              <a:rPr lang="en-US" sz="1800" dirty="0" smtClean="0"/>
              <a:t>More powerful magnets (requires new technology)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030" y="2238445"/>
            <a:ext cx="5031055" cy="43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4260" y="0"/>
            <a:ext cx="8262937" cy="441325"/>
          </a:xfrm>
        </p:spPr>
        <p:txBody>
          <a:bodyPr/>
          <a:lstStyle/>
          <a:p>
            <a:r>
              <a:rPr lang="en-US" dirty="0" smtClean="0"/>
              <a:t>Superconductor Options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260" y="510220"/>
            <a:ext cx="8355012" cy="2957185"/>
          </a:xfrm>
        </p:spPr>
        <p:txBody>
          <a:bodyPr/>
          <a:lstStyle/>
          <a:p>
            <a:r>
              <a:rPr lang="en-US" sz="1800" dirty="0" smtClean="0"/>
              <a:t>Traditional</a:t>
            </a:r>
          </a:p>
          <a:p>
            <a:pPr lvl="1"/>
            <a:r>
              <a:rPr lang="en-US" sz="1600" dirty="0" err="1" smtClean="0"/>
              <a:t>NbTi</a:t>
            </a:r>
            <a:endParaRPr lang="en-US" sz="1600" dirty="0" smtClean="0"/>
          </a:p>
          <a:p>
            <a:pPr lvl="2"/>
            <a:r>
              <a:rPr lang="en-US" sz="1600" dirty="0" smtClean="0"/>
              <a:t>Basis of ALL superconducting accelerator magnets to date</a:t>
            </a:r>
          </a:p>
          <a:p>
            <a:pPr lvl="2"/>
            <a:r>
              <a:rPr lang="en-US" sz="1600" dirty="0" smtClean="0"/>
              <a:t>Largest practical field ~8T</a:t>
            </a:r>
          </a:p>
          <a:p>
            <a:pPr lvl="1"/>
            <a:r>
              <a:rPr lang="en-US" sz="1600" dirty="0" smtClean="0"/>
              <a:t>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</a:t>
            </a:r>
          </a:p>
          <a:p>
            <a:pPr lvl="2"/>
            <a:r>
              <a:rPr lang="en-US" sz="1600" dirty="0" smtClean="0"/>
              <a:t>Advanced R&amp;D</a:t>
            </a:r>
          </a:p>
          <a:p>
            <a:pPr lvl="2"/>
            <a:r>
              <a:rPr lang="en-US" sz="1600" dirty="0" smtClean="0"/>
              <a:t>Being developed for large aperture/high gradient quadrupoles</a:t>
            </a:r>
          </a:p>
          <a:p>
            <a:pPr lvl="2"/>
            <a:r>
              <a:rPr lang="en-US" sz="1600" dirty="0" smtClean="0"/>
              <a:t>Larges practical field ~14T</a:t>
            </a:r>
          </a:p>
          <a:p>
            <a:r>
              <a:rPr lang="en-US" sz="1800" dirty="0" smtClean="0"/>
              <a:t>High Temperature</a:t>
            </a:r>
          </a:p>
          <a:p>
            <a:pPr lvl="1"/>
            <a:r>
              <a:rPr lang="en-US" sz="1600" dirty="0" smtClean="0"/>
              <a:t>Industry is interested in operating HTS at moderate fields at LN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temperatures.  We’re interested in operating them at high fields at </a:t>
            </a:r>
            <a:r>
              <a:rPr lang="en-US" sz="1600" dirty="0" err="1" smtClean="0"/>
              <a:t>LHe</a:t>
            </a:r>
            <a:r>
              <a:rPr lang="en-US" sz="1600" dirty="0" smtClean="0"/>
              <a:t> temperatures.</a:t>
            </a:r>
          </a:p>
          <a:p>
            <a:pPr lvl="2"/>
            <a:r>
              <a:rPr lang="en-US" sz="1600" dirty="0" smtClean="0"/>
              <a:t>MnB</a:t>
            </a:r>
            <a:r>
              <a:rPr lang="en-US" sz="1600" baseline="-25000" dirty="0" smtClean="0"/>
              <a:t>2</a:t>
            </a:r>
          </a:p>
          <a:p>
            <a:pPr lvl="3"/>
            <a:r>
              <a:rPr lang="en-US" sz="1600" dirty="0" smtClean="0"/>
              <a:t>promising for power transmission</a:t>
            </a:r>
          </a:p>
          <a:p>
            <a:pPr lvl="3"/>
            <a:r>
              <a:rPr lang="en-US" sz="1600" dirty="0" smtClean="0"/>
              <a:t>can’t support magnetic field.</a:t>
            </a:r>
          </a:p>
          <a:p>
            <a:pPr lvl="2"/>
            <a:r>
              <a:rPr lang="en-US" sz="1600" dirty="0" smtClean="0"/>
              <a:t>YBCO</a:t>
            </a:r>
          </a:p>
          <a:p>
            <a:pPr lvl="3"/>
            <a:r>
              <a:rPr lang="en-US" sz="1600" dirty="0" smtClean="0"/>
              <a:t>very high field at </a:t>
            </a:r>
            <a:r>
              <a:rPr lang="en-US" sz="1600" dirty="0" err="1" smtClean="0"/>
              <a:t>LHe</a:t>
            </a:r>
            <a:endParaRPr lang="en-US" sz="1600" dirty="0" smtClean="0"/>
          </a:p>
          <a:p>
            <a:pPr lvl="3"/>
            <a:r>
              <a:rPr lang="en-US" sz="1600" dirty="0" smtClean="0"/>
              <a:t>no cable (only tape)</a:t>
            </a:r>
          </a:p>
          <a:p>
            <a:pPr lvl="2"/>
            <a:r>
              <a:rPr lang="en-US" sz="1600" dirty="0" smtClean="0"/>
              <a:t>BSCCO (2212)</a:t>
            </a:r>
          </a:p>
          <a:p>
            <a:pPr lvl="3"/>
            <a:r>
              <a:rPr lang="en-US" sz="1600" dirty="0" smtClean="0"/>
              <a:t>strands demonstrated</a:t>
            </a:r>
          </a:p>
          <a:p>
            <a:pPr lvl="3"/>
            <a:r>
              <a:rPr lang="en-US" sz="1600" dirty="0" err="1" smtClean="0"/>
              <a:t>unmeasureably</a:t>
            </a:r>
            <a:r>
              <a:rPr lang="en-US" sz="1600" dirty="0" smtClean="0"/>
              <a:t> high field at </a:t>
            </a:r>
            <a:r>
              <a:rPr lang="en-US" sz="1600" dirty="0" err="1" smtClean="0"/>
              <a:t>LHe</a:t>
            </a:r>
            <a:endParaRPr lang="en-US" sz="1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3525" y="5579680"/>
            <a:ext cx="3840500" cy="921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2430" y="5541275"/>
            <a:ext cx="299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Focusing on this, but very expensive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pursue hybrid design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Designs</a:t>
            </a:r>
            <a:endParaRPr lang="en-US" dirty="0"/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1" y="813184"/>
            <a:ext cx="3840500" cy="28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New24TPotFull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50" y="395005"/>
            <a:ext cx="2550843" cy="25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5620" y="2891330"/>
            <a:ext cx="4211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000" dirty="0">
                <a:latin typeface="Calibri" pitchFamily="34" charset="0"/>
              </a:rPr>
              <a:t>P. McIntyre 2005 – 24T </a:t>
            </a:r>
            <a:r>
              <a:rPr lang="fr-CH" sz="2000" dirty="0" err="1">
                <a:latin typeface="Calibri" pitchFamily="34" charset="0"/>
              </a:rPr>
              <a:t>ss</a:t>
            </a:r>
            <a:r>
              <a:rPr lang="fr-CH" sz="2000" dirty="0">
                <a:latin typeface="Calibri" pitchFamily="34" charset="0"/>
              </a:rPr>
              <a:t> Tripler, a lot of Bi-2212 , Je = 800 A/mm2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6" name="Picture 5" descr="20T_iron_v3.JPG"/>
          <p:cNvPicPr>
            <a:picLocks noChangeAspect="1"/>
          </p:cNvPicPr>
          <p:nvPr/>
        </p:nvPicPr>
        <p:blipFill>
          <a:blip r:embed="rId4" cstate="print"/>
          <a:srcRect r="22323"/>
          <a:stretch>
            <a:fillRect/>
          </a:stretch>
        </p:blipFill>
        <p:spPr bwMode="auto">
          <a:xfrm>
            <a:off x="693095" y="3774645"/>
            <a:ext cx="2726755" cy="261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r="3546"/>
          <a:stretch>
            <a:fillRect/>
          </a:stretch>
        </p:blipFill>
        <p:spPr bwMode="auto">
          <a:xfrm>
            <a:off x="3573470" y="3813050"/>
            <a:ext cx="330283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56438" y="4005075"/>
            <a:ext cx="2087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1600" dirty="0">
                <a:latin typeface="Calibri" pitchFamily="34" charset="0"/>
              </a:rPr>
              <a:t>E. </a:t>
            </a:r>
            <a:r>
              <a:rPr lang="fr-CH" sz="1600" dirty="0" err="1">
                <a:latin typeface="Calibri" pitchFamily="34" charset="0"/>
              </a:rPr>
              <a:t>Todesco</a:t>
            </a:r>
            <a:r>
              <a:rPr lang="fr-CH" sz="1600" dirty="0">
                <a:latin typeface="Calibri" pitchFamily="34" charset="0"/>
              </a:rPr>
              <a:t> 2010</a:t>
            </a:r>
          </a:p>
          <a:p>
            <a:pPr algn="l"/>
            <a:r>
              <a:rPr lang="fr-CH" sz="1600" dirty="0">
                <a:latin typeface="Calibri" pitchFamily="34" charset="0"/>
              </a:rPr>
              <a:t>20 T, 80% </a:t>
            </a:r>
            <a:r>
              <a:rPr lang="fr-CH" sz="1600" dirty="0" err="1">
                <a:latin typeface="Calibri" pitchFamily="34" charset="0"/>
              </a:rPr>
              <a:t>ss</a:t>
            </a:r>
            <a:endParaRPr lang="fr-CH" sz="1600" dirty="0">
              <a:latin typeface="Calibri" pitchFamily="34" charset="0"/>
            </a:endParaRPr>
          </a:p>
          <a:p>
            <a:pPr algn="l"/>
            <a:r>
              <a:rPr lang="fr-CH" sz="1600" dirty="0">
                <a:latin typeface="Calibri" pitchFamily="34" charset="0"/>
              </a:rPr>
              <a:t>30% </a:t>
            </a:r>
            <a:r>
              <a:rPr lang="fr-CH" sz="1600" dirty="0" err="1">
                <a:latin typeface="Calibri" pitchFamily="34" charset="0"/>
              </a:rPr>
              <a:t>NbTi</a:t>
            </a:r>
            <a:endParaRPr lang="fr-CH" sz="1600" dirty="0">
              <a:latin typeface="Calibri" pitchFamily="34" charset="0"/>
            </a:endParaRPr>
          </a:p>
          <a:p>
            <a:pPr algn="l"/>
            <a:r>
              <a:rPr lang="fr-CH" sz="1600" dirty="0">
                <a:latin typeface="Calibri" pitchFamily="34" charset="0"/>
              </a:rPr>
              <a:t>55 %</a:t>
            </a:r>
            <a:r>
              <a:rPr lang="fr-CH" sz="1600" dirty="0" err="1">
                <a:latin typeface="Calibri" pitchFamily="34" charset="0"/>
              </a:rPr>
              <a:t>NbSn</a:t>
            </a:r>
            <a:endParaRPr lang="fr-CH" sz="1600" dirty="0">
              <a:latin typeface="Calibri" pitchFamily="34" charset="0"/>
            </a:endParaRPr>
          </a:p>
          <a:p>
            <a:pPr algn="l"/>
            <a:r>
              <a:rPr lang="fr-CH" sz="1600" dirty="0">
                <a:latin typeface="Calibri" pitchFamily="34" charset="0"/>
              </a:rPr>
              <a:t>15 %HTS </a:t>
            </a:r>
          </a:p>
          <a:p>
            <a:pPr algn="l"/>
            <a:r>
              <a:rPr lang="fr-CH" sz="1600" dirty="0">
                <a:latin typeface="Calibri" pitchFamily="34" charset="0"/>
              </a:rPr>
              <a:t>All Je &lt; 400 A/mm2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Paths to the Energy Frontier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Leptons vs. Hadrons revisited</a:t>
            </a:r>
          </a:p>
          <a:p>
            <a:pPr lvl="1"/>
            <a:r>
              <a:rPr lang="en-US" dirty="0" smtClean="0"/>
              <a:t>Because 100% of the beam energy is available  </a:t>
            </a:r>
            <a:br>
              <a:rPr lang="en-US" dirty="0" smtClean="0"/>
            </a:br>
            <a:r>
              <a:rPr lang="en-US" dirty="0" smtClean="0"/>
              <a:t>to the reaction, a lepton collider is </a:t>
            </a:r>
            <a:br>
              <a:rPr lang="en-US" dirty="0" smtClean="0"/>
            </a:br>
            <a:r>
              <a:rPr lang="en-US" dirty="0" smtClean="0"/>
              <a:t>competitive with a hadron collider of ~5-10 </a:t>
            </a:r>
            <a:br>
              <a:rPr lang="en-US" dirty="0" smtClean="0"/>
            </a:br>
            <a:r>
              <a:rPr lang="en-US" dirty="0" smtClean="0"/>
              <a:t>times the beam energy (depending on the </a:t>
            </a:r>
            <a:br>
              <a:rPr lang="en-US" dirty="0" smtClean="0"/>
            </a:br>
            <a:r>
              <a:rPr lang="en-US" dirty="0" smtClean="0"/>
              <a:t>physics).</a:t>
            </a:r>
          </a:p>
          <a:p>
            <a:pPr lvl="1"/>
            <a:r>
              <a:rPr lang="en-US" dirty="0" smtClean="0"/>
              <a:t>A lepton collider of &gt;1 TeV/beam could compete with the discovery potential of the LHC</a:t>
            </a:r>
          </a:p>
          <a:p>
            <a:pPr lvl="2"/>
            <a:r>
              <a:rPr lang="en-US" dirty="0" smtClean="0"/>
              <a:t>A lower energy lepton collider could be very useful for precision tests, but I’m talking about direct </a:t>
            </a:r>
            <a:r>
              <a:rPr lang="en-US" i="1" dirty="0" smtClean="0"/>
              <a:t>energy frontier </a:t>
            </a:r>
            <a:r>
              <a:rPr lang="en-US" dirty="0" smtClean="0"/>
              <a:t>discoveries.</a:t>
            </a:r>
          </a:p>
          <a:p>
            <a:pPr lvl="1"/>
            <a:r>
              <a:rPr lang="en-US" dirty="0" smtClean="0"/>
              <a:t>Unfortunately, building such a collider is VERY, VERY hard</a:t>
            </a:r>
          </a:p>
          <a:p>
            <a:pPr lvl="2"/>
            <a:r>
              <a:rPr lang="en-US" dirty="0" smtClean="0"/>
              <a:t>Eventually, circular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colliders will radiate away all of their energy each turn</a:t>
            </a:r>
          </a:p>
          <a:p>
            <a:pPr lvl="3"/>
            <a:r>
              <a:rPr lang="en-US" dirty="0" smtClean="0"/>
              <a:t>LEP reached 100 </a:t>
            </a:r>
            <a:r>
              <a:rPr lang="en-US" dirty="0" err="1" smtClean="0"/>
              <a:t>GeV</a:t>
            </a:r>
            <a:r>
              <a:rPr lang="en-US" dirty="0" smtClean="0"/>
              <a:t>/beam with a 27 km </a:t>
            </a:r>
            <a:r>
              <a:rPr lang="en-US" dirty="0" err="1" smtClean="0"/>
              <a:t>circuference</a:t>
            </a:r>
            <a:r>
              <a:rPr lang="en-US" dirty="0" smtClean="0"/>
              <a:t> synchrotron!</a:t>
            </a:r>
          </a:p>
          <a:p>
            <a:pPr lvl="2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Next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 will be linear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870" y="1470345"/>
            <a:ext cx="1441864" cy="130577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799490" y="202980"/>
            <a:ext cx="2150680" cy="1152150"/>
            <a:chOff x="1143000" y="800100"/>
            <a:chExt cx="3200400" cy="1676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43000" y="17145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2743200" y="1714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609850" y="1047750"/>
              <a:ext cx="8001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724150" y="1047750"/>
              <a:ext cx="723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33650" y="1085850"/>
              <a:ext cx="8001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305050" y="1771650"/>
              <a:ext cx="571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305050" y="1962150"/>
              <a:ext cx="6477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00300" y="1981200"/>
              <a:ext cx="7239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1981200" y="1676400"/>
              <a:ext cx="8382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429000" y="-495300"/>
            <a:ext cx="2590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International Linear Collider (ILC)</a:t>
            </a:r>
            <a:endParaRPr lang="en-US" dirty="0"/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71500"/>
          </a:xfrm>
        </p:spPr>
        <p:txBody>
          <a:bodyPr/>
          <a:lstStyle/>
          <a:p>
            <a:r>
              <a:rPr lang="en-US" dirty="0" smtClean="0"/>
              <a:t>LEP was the limit of circular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colliders</a:t>
            </a:r>
          </a:p>
          <a:p>
            <a:pPr lvl="1"/>
            <a:r>
              <a:rPr lang="en-US" dirty="0" smtClean="0"/>
              <a:t>Next step must be linear collider</a:t>
            </a:r>
          </a:p>
          <a:p>
            <a:pPr lvl="1"/>
            <a:r>
              <a:rPr lang="en-US" dirty="0" smtClean="0"/>
              <a:t>Proposed ILC 30 km long, 250 x 250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(NOT energy frontier)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000" dirty="0" smtClean="0"/>
              <a:t>We don’t yet know whether that’s high enough energy to be interesting</a:t>
            </a:r>
          </a:p>
          <a:p>
            <a:pPr lvl="1"/>
            <a:r>
              <a:rPr lang="en-US" sz="1800" dirty="0" smtClean="0"/>
              <a:t>Need to wait for LHC results</a:t>
            </a:r>
          </a:p>
          <a:p>
            <a:pPr lvl="1"/>
            <a:r>
              <a:rPr lang="en-US" sz="1800" dirty="0" smtClean="0"/>
              <a:t>What if we need more?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“Compact” (ha </a:t>
            </a:r>
            <a:r>
              <a:rPr lang="en-US" dirty="0" err="1" smtClean="0"/>
              <a:t>ha</a:t>
            </a:r>
            <a:r>
              <a:rPr lang="en-US" dirty="0" smtClean="0"/>
              <a:t>) Linear Collider (CLIC)?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90600"/>
          </a:xfrm>
        </p:spPr>
        <p:txBody>
          <a:bodyPr/>
          <a:lstStyle/>
          <a:p>
            <a:r>
              <a:rPr lang="en-US" smtClean="0"/>
              <a:t>Use low energy, high current electron beams to drive high energy accelerating structures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Up to 1.5 x 1.5 TeV, but VERY, VERY hard</a:t>
            </a:r>
          </a:p>
        </p:txBody>
      </p:sp>
      <p:pic>
        <p:nvPicPr>
          <p:cNvPr id="57351" name="Picture 2" descr="http://clic-stability.web.cern.ch/clic-stability/CLIClay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600200"/>
            <a:ext cx="57531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Muon</a:t>
            </a:r>
            <a:r>
              <a:rPr lang="en-US" dirty="0" smtClean="0"/>
              <a:t> colliders?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3935412" cy="5676900"/>
          </a:xfrm>
        </p:spPr>
        <p:txBody>
          <a:bodyPr/>
          <a:lstStyle/>
          <a:p>
            <a:r>
              <a:rPr lang="en-US" smtClean="0"/>
              <a:t>Muons are pointlike, like electrons, but because they’re heavier, synchrotron radiation is much less of a problem.</a:t>
            </a:r>
          </a:p>
          <a:p>
            <a:r>
              <a:rPr lang="en-US" smtClean="0"/>
              <a:t>Unfortunately, muons are unstable, so you have to produce them, cool them, and collide them, before they decay.</a:t>
            </a:r>
          </a:p>
        </p:txBody>
      </p:sp>
      <p:pic>
        <p:nvPicPr>
          <p:cNvPr id="58375" name="Picture 2" descr="http://puhep1.princeton.edu/~mcdonald/mumu/science_mum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457200"/>
            <a:ext cx="291306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Wakefield accelerators?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028700"/>
          </a:xfrm>
        </p:spPr>
        <p:txBody>
          <a:bodyPr/>
          <a:lstStyle/>
          <a:p>
            <a:r>
              <a:rPr lang="en-US" smtClean="0"/>
              <a:t>Many advances have been made in exploiting the huge fields that are produced in plasma oscillations.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Potential for accelerating gradients many orders of magnitude beyond RF cavities.</a:t>
            </a:r>
          </a:p>
          <a:p>
            <a:r>
              <a:rPr lang="en-US" smtClean="0"/>
              <a:t>Still a long way to go for a practical accelerator.</a:t>
            </a:r>
          </a:p>
        </p:txBody>
      </p:sp>
      <p:pic>
        <p:nvPicPr>
          <p:cNvPr id="59399" name="Picture 2" descr="http://facet.slac.stanford.edu/images/PWA-1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0700"/>
            <a:ext cx="8267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" y="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Research Machines: Just the Tip of the Iceberg</a:t>
            </a:r>
            <a:endParaRPr lang="en-US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509000" cy="44577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37" y="157018"/>
            <a:ext cx="7772400" cy="5241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Cyclotron (1930’s)</a:t>
            </a:r>
            <a:endParaRPr lang="en-US" dirty="0"/>
          </a:p>
        </p:txBody>
      </p:sp>
      <p:sp>
        <p:nvSpPr>
          <p:cNvPr id="32771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501070" y="740650"/>
            <a:ext cx="4262955" cy="106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charged particle in a uniform magnetic field will follow a circular path of radius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2" name="Group 30"/>
          <p:cNvGrpSpPr/>
          <p:nvPr/>
        </p:nvGrpSpPr>
        <p:grpSpPr>
          <a:xfrm>
            <a:off x="4764025" y="587030"/>
            <a:ext cx="3619500" cy="2171700"/>
            <a:chOff x="4089205" y="360565"/>
            <a:chExt cx="3619500" cy="2171700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4089205" y="360565"/>
              <a:ext cx="1524000" cy="2095500"/>
              <a:chOff x="895350" y="725487"/>
              <a:chExt cx="1143000" cy="1752600"/>
            </a:xfrm>
          </p:grpSpPr>
          <p:sp>
            <p:nvSpPr>
              <p:cNvPr id="32809" name="Rectangle 19"/>
              <p:cNvSpPr>
                <a:spLocks noChangeArrowheads="1"/>
              </p:cNvSpPr>
              <p:nvPr/>
            </p:nvSpPr>
            <p:spPr bwMode="auto">
              <a:xfrm>
                <a:off x="1200150" y="10302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0" name="Line 20"/>
              <p:cNvSpPr>
                <a:spLocks noChangeShapeType="1"/>
              </p:cNvSpPr>
              <p:nvPr/>
            </p:nvSpPr>
            <p:spPr bwMode="auto">
              <a:xfrm flipV="1">
                <a:off x="1123950" y="1411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Line 21"/>
              <p:cNvSpPr>
                <a:spLocks noChangeShapeType="1"/>
              </p:cNvSpPr>
              <p:nvPr/>
            </p:nvSpPr>
            <p:spPr bwMode="auto">
              <a:xfrm flipV="1">
                <a:off x="1123950" y="1258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Line 22"/>
              <p:cNvSpPr>
                <a:spLocks noChangeShapeType="1"/>
              </p:cNvSpPr>
              <p:nvPr/>
            </p:nvSpPr>
            <p:spPr bwMode="auto">
              <a:xfrm flipV="1">
                <a:off x="1123950" y="11064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Rectangle 23"/>
              <p:cNvSpPr>
                <a:spLocks noChangeArrowheads="1"/>
              </p:cNvSpPr>
              <p:nvPr/>
            </p:nvSpPr>
            <p:spPr bwMode="auto">
              <a:xfrm>
                <a:off x="1200150" y="19446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4" name="Line 24"/>
              <p:cNvSpPr>
                <a:spLocks noChangeShapeType="1"/>
              </p:cNvSpPr>
              <p:nvPr/>
            </p:nvSpPr>
            <p:spPr bwMode="auto">
              <a:xfrm flipV="1">
                <a:off x="1123950" y="23256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Line 25"/>
              <p:cNvSpPr>
                <a:spLocks noChangeShapeType="1"/>
              </p:cNvSpPr>
              <p:nvPr/>
            </p:nvSpPr>
            <p:spPr bwMode="auto">
              <a:xfrm flipV="1">
                <a:off x="1123950" y="2173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Line 26"/>
              <p:cNvSpPr>
                <a:spLocks noChangeShapeType="1"/>
              </p:cNvSpPr>
              <p:nvPr/>
            </p:nvSpPr>
            <p:spPr bwMode="auto">
              <a:xfrm flipV="1">
                <a:off x="1123950" y="2020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27"/>
              <p:cNvSpPr>
                <a:spLocks noChangeShapeType="1"/>
              </p:cNvSpPr>
              <p:nvPr/>
            </p:nvSpPr>
            <p:spPr bwMode="auto">
              <a:xfrm flipV="1">
                <a:off x="12763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28"/>
              <p:cNvSpPr>
                <a:spLocks noChangeShapeType="1"/>
              </p:cNvSpPr>
              <p:nvPr/>
            </p:nvSpPr>
            <p:spPr bwMode="auto">
              <a:xfrm flipV="1">
                <a:off x="14287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29"/>
              <p:cNvSpPr>
                <a:spLocks noChangeShapeType="1"/>
              </p:cNvSpPr>
              <p:nvPr/>
            </p:nvSpPr>
            <p:spPr bwMode="auto">
              <a:xfrm flipV="1">
                <a:off x="15811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Line 30"/>
              <p:cNvSpPr>
                <a:spLocks noChangeShapeType="1"/>
              </p:cNvSpPr>
              <p:nvPr/>
            </p:nvSpPr>
            <p:spPr bwMode="auto">
              <a:xfrm flipV="1">
                <a:off x="17335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Text Box 32"/>
              <p:cNvSpPr txBox="1">
                <a:spLocks noChangeArrowheads="1"/>
              </p:cNvSpPr>
              <p:nvPr/>
            </p:nvSpPr>
            <p:spPr bwMode="auto">
              <a:xfrm>
                <a:off x="971550" y="725487"/>
                <a:ext cx="1066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/>
                  <a:t>side view</a:t>
                </a:r>
              </a:p>
            </p:txBody>
          </p:sp>
        </p:grpSp>
        <p:sp>
          <p:nvSpPr>
            <p:cNvPr id="32774" name="Rectangle 33"/>
            <p:cNvSpPr>
              <a:spLocks noChangeArrowheads="1"/>
            </p:cNvSpPr>
            <p:nvPr/>
          </p:nvSpPr>
          <p:spPr bwMode="auto">
            <a:xfrm>
              <a:off x="6146605" y="855865"/>
              <a:ext cx="1562100" cy="1676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5" name="Line 35"/>
            <p:cNvSpPr>
              <a:spLocks noChangeShapeType="1"/>
            </p:cNvSpPr>
            <p:nvPr/>
          </p:nvSpPr>
          <p:spPr bwMode="auto">
            <a:xfrm flipV="1">
              <a:off x="6984805" y="1351165"/>
              <a:ext cx="3254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776" name="Object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5805" y="855865"/>
              <a:ext cx="3175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Object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9105" y="1465465"/>
              <a:ext cx="3175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38"/>
            <p:cNvSpPr txBox="1">
              <a:spLocks noChangeArrowheads="1"/>
            </p:cNvSpPr>
            <p:nvPr/>
          </p:nvSpPr>
          <p:spPr bwMode="auto">
            <a:xfrm>
              <a:off x="6146605" y="474865"/>
              <a:ext cx="12049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top view</a:t>
              </a: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413305" y="1198765"/>
              <a:ext cx="1096963" cy="109696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60705" y="1541665"/>
              <a:ext cx="609600" cy="76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>
              <a:stCxn id="51" idx="5"/>
            </p:cNvCxnSpPr>
            <p:nvPr/>
          </p:nvCxnSpPr>
          <p:spPr>
            <a:xfrm rot="5400000">
              <a:off x="7235630" y="2113165"/>
              <a:ext cx="92075" cy="13652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1"/>
            </p:cNvCxnSpPr>
            <p:nvPr/>
          </p:nvCxnSpPr>
          <p:spPr>
            <a:xfrm rot="5400000" flipH="1" flipV="1">
              <a:off x="6603805" y="1206703"/>
              <a:ext cx="122238" cy="182562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96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9205" y="1362278"/>
              <a:ext cx="374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732271" y="1828799"/>
          <a:ext cx="3008313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6" imgW="1498320" imgH="1523880" progId="Equation.3">
                  <p:embed/>
                </p:oleObj>
              </mc:Choice>
              <mc:Fallback>
                <p:oleObj name="Equation" r:id="rId6" imgW="1498320" imgH="1523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71" y="1828799"/>
                        <a:ext cx="3008313" cy="3051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0" name="Picture 4" descr="File:Cyclotron pat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9545" y="3505810"/>
            <a:ext cx="4800625" cy="2592338"/>
          </a:xfrm>
          <a:prstGeom prst="rect">
            <a:avLst/>
          </a:prstGeom>
          <a:noFill/>
        </p:spPr>
      </p:pic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1049771" y="5801591"/>
          <a:ext cx="2805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9" imgW="1396800" imgH="228600" progId="Equation.3">
                  <p:embed/>
                </p:oleObj>
              </mc:Choice>
              <mc:Fallback>
                <p:oleObj name="Equation" r:id="rId9" imgW="1396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771" y="5801591"/>
                        <a:ext cx="28051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194244" y="2968140"/>
            <a:ext cx="268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“Cyclotron Frequency”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796146" y="3278909"/>
            <a:ext cx="507999" cy="2955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426" y="5327836"/>
            <a:ext cx="26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proton: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70530" y="6194160"/>
            <a:ext cx="268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Accelerating “DEES”</a:t>
            </a:r>
            <a:endParaRPr lang="en-US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6415440" y="5925325"/>
            <a:ext cx="230431" cy="23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072" y="4830619"/>
            <a:ext cx="308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 box = remember!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Spallation</a:t>
            </a:r>
            <a:r>
              <a:rPr lang="en-US" dirty="0" smtClean="0"/>
              <a:t> Neutron Source </a:t>
            </a:r>
            <a:br>
              <a:rPr lang="en-US" dirty="0" smtClean="0"/>
            </a:br>
            <a:r>
              <a:rPr lang="en-US" dirty="0" smtClean="0"/>
              <a:t>(Oak Ridge, TN)</a:t>
            </a:r>
            <a:endParaRPr lang="en-US" dirty="0"/>
          </a:p>
        </p:txBody>
      </p:sp>
      <p:pic>
        <p:nvPicPr>
          <p:cNvPr id="53251" name="Picture 3" descr="01-04517_CNMS_overlay_6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2360" y="1815990"/>
            <a:ext cx="5348288" cy="4138613"/>
          </a:xfrm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1485" y="988903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 1 GeV Linac will load 1.5E14 protons into a non-accelerating synchrotron ring.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22885" y="1789003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713685" y="2398603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These are fast extracted onto a Mercury target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351485" y="2779603"/>
            <a:ext cx="2438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789885" y="3770203"/>
            <a:ext cx="2209800" cy="7080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This happens at 60 Hz -&gt; 1.4 MW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1485" y="5980003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Neutrons are used for biophysics, materials science, industry, etc…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Light </a:t>
            </a:r>
            <a:r>
              <a:rPr lang="en-US" dirty="0" smtClean="0"/>
              <a:t>sources</a:t>
            </a:r>
            <a:r>
              <a:rPr lang="en-US" dirty="0"/>
              <a:t>: </a:t>
            </a:r>
            <a:r>
              <a:rPr lang="en-US" dirty="0" smtClean="0"/>
              <a:t>too many to count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4038600"/>
            <a:ext cx="8305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Put circulating electron beam through an “undulator” to create synchrotron radiation (typically X-ray)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Many applications in biophysics,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materials science, industry.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New proposed machines will use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very short bunches to create coherent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light.</a:t>
            </a:r>
          </a:p>
        </p:txBody>
      </p:sp>
      <p:pic>
        <p:nvPicPr>
          <p:cNvPr id="54276" name="Picture 4" descr="World_S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9300" y="723900"/>
            <a:ext cx="4713288" cy="3127375"/>
          </a:xfrm>
        </p:spPr>
      </p:pic>
      <p:pic>
        <p:nvPicPr>
          <p:cNvPr id="54280" name="Picture 7" descr="http://www.psi.ch/media/ImageBoard/igp_1024x640%3E_Und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10100"/>
            <a:ext cx="36750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uses of accelerators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55013" cy="2743200"/>
          </a:xfrm>
        </p:spPr>
        <p:txBody>
          <a:bodyPr/>
          <a:lstStyle/>
          <a:p>
            <a:r>
              <a:rPr lang="en-US" sz="2000" dirty="0" smtClean="0"/>
              <a:t>Radioisotope production</a:t>
            </a:r>
          </a:p>
          <a:p>
            <a:r>
              <a:rPr lang="en-US" sz="2000" dirty="0" smtClean="0"/>
              <a:t>Medical treatment</a:t>
            </a:r>
          </a:p>
          <a:p>
            <a:r>
              <a:rPr lang="en-US" sz="2000" dirty="0" smtClean="0"/>
              <a:t>Electron welding</a:t>
            </a:r>
          </a:p>
          <a:p>
            <a:r>
              <a:rPr lang="en-US" sz="2000" dirty="0" smtClean="0"/>
              <a:t>Food sterilization</a:t>
            </a:r>
          </a:p>
          <a:p>
            <a:r>
              <a:rPr lang="en-US" sz="2000" dirty="0" smtClean="0"/>
              <a:t>Catalyzed polymerization </a:t>
            </a:r>
          </a:p>
          <a:p>
            <a:r>
              <a:rPr lang="en-US" sz="2000" dirty="0" smtClean="0"/>
              <a:t>Even art…</a:t>
            </a:r>
          </a:p>
        </p:txBody>
      </p:sp>
      <p:pic>
        <p:nvPicPr>
          <p:cNvPr id="55303" name="Picture 2" descr="http://dodevice.com/wp-content/uploads/2008/02/lichtenberg-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2686050"/>
            <a:ext cx="28575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15130" y="3017395"/>
            <a:ext cx="34040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a “Lichtenberg figure”, a low energy electron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linac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is used to implant a layer of charge in a sheet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lucite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  This charge can remain for weeks until it is discharged by a mechanical disruption.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905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Round we go: the </a:t>
            </a:r>
            <a:r>
              <a:rPr lang="en-US" dirty="0"/>
              <a:t>first cyclotrons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9100" y="1066800"/>
            <a:ext cx="2667000" cy="1819275"/>
          </a:xfrm>
        </p:spPr>
        <p:txBody>
          <a:bodyPr/>
          <a:lstStyle/>
          <a:p>
            <a:r>
              <a:rPr lang="en-US" sz="2000" dirty="0" smtClean="0"/>
              <a:t>~1930 (Berkeley)</a:t>
            </a:r>
          </a:p>
          <a:p>
            <a:pPr lvl="1"/>
            <a:r>
              <a:rPr lang="en-US" sz="1800" dirty="0" smtClean="0"/>
              <a:t>Lawrence and Livingston</a:t>
            </a:r>
          </a:p>
          <a:p>
            <a:pPr lvl="1"/>
            <a:r>
              <a:rPr lang="en-US" sz="1800" dirty="0" smtClean="0"/>
              <a:t>K=80KeV</a:t>
            </a:r>
          </a:p>
        </p:txBody>
      </p:sp>
      <p:pic>
        <p:nvPicPr>
          <p:cNvPr id="28676" name="Picture 4" descr="Cyc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26463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yc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3306763"/>
            <a:ext cx="406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69913" y="4381500"/>
            <a:ext cx="3276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1935 - 60” Cyclotron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Lawrence, et al. (LBL)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~19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MeV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(D</a:t>
            </a:r>
            <a:r>
              <a:rPr lang="en-US" sz="4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Prototype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for many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Synchrocyclotron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284725"/>
          </a:xfrm>
        </p:spPr>
        <p:txBody>
          <a:bodyPr/>
          <a:lstStyle/>
          <a:p>
            <a:r>
              <a:rPr lang="en-US" sz="2000" dirty="0" smtClean="0"/>
              <a:t>Cyclotrons only worked up to about 20% of the speed of light (proton energies of ~15 </a:t>
            </a:r>
            <a:r>
              <a:rPr lang="en-US" sz="2000" dirty="0" err="1" smtClean="0"/>
              <a:t>MeV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Beyond that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4260" y="1777585"/>
          <a:ext cx="3931712" cy="199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600200" imgH="812520" progId="Equation.3">
                  <p:embed/>
                </p:oleObj>
              </mc:Choice>
              <mc:Fallback>
                <p:oleObj name="Equation" r:id="rId3" imgW="160020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60" y="1777585"/>
                        <a:ext cx="3931712" cy="1997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9037" y="1356110"/>
            <a:ext cx="3302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As energy increases, the driving frequency must </a:t>
            </a:r>
            <a:r>
              <a:rPr lang="en-US" sz="1800" i="1" dirty="0" smtClean="0"/>
              <a:t>decrease</a:t>
            </a:r>
            <a:r>
              <a:rPr lang="en-US" sz="1800" dirty="0" smtClean="0"/>
              <a:t>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Higher energy particles take longer to go around. This has big benefits.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379976" y="2814520"/>
            <a:ext cx="499265" cy="38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0"/>
          <p:cNvGrpSpPr/>
          <p:nvPr/>
        </p:nvGrpSpPr>
        <p:grpSpPr>
          <a:xfrm>
            <a:off x="4610405" y="3544215"/>
            <a:ext cx="3962400" cy="2667000"/>
            <a:chOff x="4953000" y="3429000"/>
            <a:chExt cx="3962400" cy="2667000"/>
          </a:xfrm>
        </p:grpSpPr>
        <p:sp>
          <p:nvSpPr>
            <p:cNvPr id="12" name="Freeform 15"/>
            <p:cNvSpPr>
              <a:spLocks/>
            </p:cNvSpPr>
            <p:nvPr/>
          </p:nvSpPr>
          <p:spPr bwMode="auto">
            <a:xfrm flipV="1">
              <a:off x="4953000" y="3962400"/>
              <a:ext cx="3390900" cy="2057400"/>
            </a:xfrm>
            <a:custGeom>
              <a:avLst/>
              <a:gdLst>
                <a:gd name="T0" fmla="*/ 0 w 2136"/>
                <a:gd name="T1" fmla="*/ 2147483647 h 1305"/>
                <a:gd name="T2" fmla="*/ 2147483647 w 2136"/>
                <a:gd name="T3" fmla="*/ 2147483647 h 1305"/>
                <a:gd name="T4" fmla="*/ 2147483647 w 2136"/>
                <a:gd name="T5" fmla="*/ 2147483647 h 1305"/>
                <a:gd name="T6" fmla="*/ 2147483647 w 2136"/>
                <a:gd name="T7" fmla="*/ 2147483647 h 1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6"/>
                <a:gd name="T13" fmla="*/ 0 h 1305"/>
                <a:gd name="T14" fmla="*/ 2136 w 2136"/>
                <a:gd name="T15" fmla="*/ 1305 h 1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6" h="1305">
                  <a:moveTo>
                    <a:pt x="0" y="566"/>
                  </a:moveTo>
                  <a:cubicBezTo>
                    <a:pt x="112" y="675"/>
                    <a:pt x="432" y="1305"/>
                    <a:pt x="680" y="1224"/>
                  </a:cubicBezTo>
                  <a:cubicBezTo>
                    <a:pt x="928" y="1143"/>
                    <a:pt x="1245" y="160"/>
                    <a:pt x="1488" y="80"/>
                  </a:cubicBezTo>
                  <a:cubicBezTo>
                    <a:pt x="1731" y="0"/>
                    <a:pt x="2001" y="608"/>
                    <a:pt x="2136" y="747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953000" y="5029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181600" y="34290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3429000"/>
              <a:ext cx="533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ject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10600" y="5105400"/>
              <a:ext cx="1555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6324600" y="41910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6629400" y="46482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1524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Nominal Energy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7010400" y="3581400"/>
              <a:ext cx="1447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Particles with lower E arrive </a:t>
              </a:r>
              <a:r>
                <a:rPr lang="en-US" sz="1400" i="1"/>
                <a:t>earlier</a:t>
              </a:r>
              <a:r>
                <a:rPr lang="en-US" sz="1400"/>
                <a:t> and see greater V.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6629400" y="4191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6172200" y="4800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764231" flipH="1">
              <a:off x="6346825" y="4108450"/>
              <a:ext cx="388938" cy="101758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31500" y="4657960"/>
            <a:ext cx="2957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Phase stability!</a:t>
            </a:r>
          </a:p>
          <a:p>
            <a:pPr algn="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765495" y="4734770"/>
            <a:ext cx="537670" cy="268835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77145" y="5464465"/>
            <a:ext cx="311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(more about that shortly)</a:t>
            </a:r>
            <a:endParaRPr lang="en-US" sz="2000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January 20-31, 2013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01-Introduction and Overview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1529</TotalTime>
  <Words>5444</Words>
  <Application>Microsoft Macintosh PowerPoint</Application>
  <PresentationFormat>On-screen Show (4:3)</PresentationFormat>
  <Paragraphs>927</Paragraphs>
  <Slides>72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Opulent</vt:lpstr>
      <vt:lpstr>Equation</vt:lpstr>
      <vt:lpstr>Introduction and Overview </vt:lpstr>
      <vt:lpstr>It all started about energy and collision rate</vt:lpstr>
      <vt:lpstr>PowerPoint Presentation</vt:lpstr>
      <vt:lpstr>Some pre-history</vt:lpstr>
      <vt:lpstr>Natural particle acceleration</vt:lpstr>
      <vt:lpstr>Man-made particle acceleration</vt:lpstr>
      <vt:lpstr>The Cyclotron (1930’s)</vt:lpstr>
      <vt:lpstr>Round we go: the first cyclotrons</vt:lpstr>
      <vt:lpstr>Synchrocyclotron</vt:lpstr>
      <vt:lpstr>Synchrotrons and beam “stiffness”</vt:lpstr>
      <vt:lpstr>Weak focusing</vt:lpstr>
      <vt:lpstr>Strong focusing</vt:lpstr>
      <vt:lpstr>Thin lens approximation and magnetic “kick”</vt:lpstr>
      <vt:lpstr>Quadrupole magnets*</vt:lpstr>
      <vt:lpstr>What about the other plane?</vt:lpstr>
      <vt:lpstr>Trajectories and phase space</vt:lpstr>
      <vt:lpstr>Transfer matrices</vt:lpstr>
      <vt:lpstr>Example: FODO cell</vt:lpstr>
      <vt:lpstr>Betatron motion</vt:lpstr>
      <vt:lpstr>Betatron tune</vt:lpstr>
      <vt:lpstr>Tune, stability, and the tune plane</vt:lpstr>
      <vt:lpstr>Twiss parameters: a, b, and g</vt:lpstr>
      <vt:lpstr>Emittance</vt:lpstr>
      <vt:lpstr>Interpreting the twiss parameters</vt:lpstr>
      <vt:lpstr>Conceptual understanding of b and e</vt:lpstr>
      <vt:lpstr>Steering errors (or corrections)</vt:lpstr>
      <vt:lpstr>Quadrupole errors</vt:lpstr>
      <vt:lpstr>Dispersion and chromaticity</vt:lpstr>
      <vt:lpstr>Sextupoles</vt:lpstr>
      <vt:lpstr>Longitudinal motion</vt:lpstr>
      <vt:lpstr>Examples of accelerating RF structures</vt:lpstr>
      <vt:lpstr>Phase stability</vt:lpstr>
      <vt:lpstr>Accelerating phase and stability</vt:lpstr>
      <vt:lpstr>Transition</vt:lpstr>
      <vt:lpstr>Transition and phase stability</vt:lpstr>
      <vt:lpstr>The Case for Colliding Beams</vt:lpstr>
      <vt:lpstr>Luminosity: cont’d</vt:lpstr>
      <vt:lpstr>Electrons (leptons) vs. Protons (hadrons)</vt:lpstr>
      <vt:lpstr>Synchrotron Radiation: a Blessing and a Curse</vt:lpstr>
      <vt:lpstr>Practical Consequences of Synchrotron Radiation</vt:lpstr>
      <vt:lpstr>Evolution of the Energy Frontier</vt:lpstr>
      <vt:lpstr>Luminosity</vt:lpstr>
      <vt:lpstr>Colliding Beam Luminosity</vt:lpstr>
      <vt:lpstr>History: CERN Intersecting Storage Rings (ISR)</vt:lpstr>
      <vt:lpstr>SppS: First proton-antiproton Collider</vt:lpstr>
      <vt:lpstr>Superconductivity: Enabling Technology</vt:lpstr>
      <vt:lpstr>When is a superconductor not a superconductor?</vt:lpstr>
      <vt:lpstr>Quench Example: MRI Magnet*</vt:lpstr>
      <vt:lpstr>Magnet “training”</vt:lpstr>
      <vt:lpstr>Milestones on the Road to a Superconducting Collider</vt:lpstr>
      <vt:lpstr>Fermilab: A brief history</vt:lpstr>
      <vt:lpstr>A Detour on the Road to Higher Energy</vt:lpstr>
      <vt:lpstr>LHC: Location, Location, Location…</vt:lpstr>
      <vt:lpstr>Partial LHC Timeline </vt:lpstr>
      <vt:lpstr>LHC Layout</vt:lpstr>
      <vt:lpstr>Nominal LHC Parameters Compared to Tevatron</vt:lpstr>
      <vt:lpstr>Some other important accelerators (past):</vt:lpstr>
      <vt:lpstr> B-Factories</vt:lpstr>
      <vt:lpstr>Relativistic Heavy Ion Collider (RHIC)</vt:lpstr>
      <vt:lpstr>Continuous Electron Beam Accelerator Facility (CEBAF)</vt:lpstr>
      <vt:lpstr>What next? </vt:lpstr>
      <vt:lpstr>Superconductor Options</vt:lpstr>
      <vt:lpstr>Potential Designs</vt:lpstr>
      <vt:lpstr>Other Paths to the Energy Frontier</vt:lpstr>
      <vt:lpstr>International Linear Collider (ILC)</vt:lpstr>
      <vt:lpstr>“Compact” (ha ha) Linear Collider (CLIC)?</vt:lpstr>
      <vt:lpstr>Muon colliders?</vt:lpstr>
      <vt:lpstr>Wakefield accelerators?</vt:lpstr>
      <vt:lpstr>Research Machines: Just the Tip of the Iceberg</vt:lpstr>
      <vt:lpstr>Example: Spallation Neutron Source  (Oak Ridge, TN)</vt:lpstr>
      <vt:lpstr>Light sources: too many to count</vt:lpstr>
      <vt:lpstr>Other uses of accelerators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Accelerator Division</cp:lastModifiedBy>
  <cp:revision>100</cp:revision>
  <dcterms:created xsi:type="dcterms:W3CDTF">2003-06-24T14:15:57Z</dcterms:created>
  <dcterms:modified xsi:type="dcterms:W3CDTF">2014-01-20T11:18:37Z</dcterms:modified>
</cp:coreProperties>
</file>